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3A3900-E2E4-4602-AE48-641224E3E737}">
  <a:tblStyle styleId="{2E3A3900-E2E4-4602-AE48-641224E3E7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opening explaining project overview.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87244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87244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learning</a:t>
            </a:r>
            <a:r>
              <a:rPr lang="en"/>
              <a:t> model explanation and optimization Flora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87244e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87244e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and validating models Patrick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35984e7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35984e7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used and results with results graphic Ben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10b98b8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10b98b8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board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35984e7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35984e7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5d2705267_0_2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5d2705267_0_2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5d2705267_0_2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5d2705267_0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487244e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487244e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155d212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155d212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5d270526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5d270526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35984e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35984e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and reason lead in.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5984e7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5984e7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source data and question to be answered. </a:t>
            </a:r>
            <a:r>
              <a:rPr lang="en"/>
              <a:t>Graphic</a:t>
            </a:r>
            <a:r>
              <a:rPr lang="en"/>
              <a:t> related to question,pre processing (Ahsan)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487244e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487244e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graph of exploratory analysis, pre processing (Patrick) Scraping and getting data and </a:t>
            </a:r>
            <a:r>
              <a:rPr lang="en"/>
              <a:t>cleaning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35984e7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35984e7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creation by Janine and machine learning 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reiterate what Patrick said, we cleaned up the data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preprocessing, we end up with 59,790 rows.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apply a few modifications to the dataframe to get us in gear for data exploration.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Those modifications include : (see points)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let’s take a closer look at that dataframe. next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d2705267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d2705267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you can see the original dataframe and how it looked after the clean-up.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Dataframe has one of two paths: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It becomes a CSV file to be pushed into (1) Our Database</a:t>
            </a:r>
            <a:endParaRPr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This is a diagram of what we anticipate our tables to look like for the database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(2) It continues on for processing for our machine learning model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5d27052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5d27052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first, let me talk about the database: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Postgres is where we created the </a:t>
            </a:r>
            <a:r>
              <a:rPr lang="en">
                <a:solidFill>
                  <a:schemeClr val="dk1"/>
                </a:solidFill>
              </a:rPr>
              <a:t>CodeAvengers server. This is where we linked the connection &amp; assigned AWS as the Host Name / Address – which is the endpoint provided by RDS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Next, the MachineLearningProject is our database that will contain all of our tables –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Touching back to the life of our CSV file and our Colab notebook, there is where we establish a connection between our code and both AWS &amp; Postgres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 the notebook, we actually create our table schema there based on the ERD shown earlier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And then we push that csv file to our table - here in the first frame, you can see that the ml_data table has already been imported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if you recall the second table in our ERD, we wanted to bring in this dataset, which basically categorizes all of our countries into 5 main regions,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the purpose of joining and future reporting.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we created the schema of what our imported table would look like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Imported the csv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Queried to check it imported correctly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Then we joined the two tables together using country and this is a quick snapshot of what the DATA_COMBINED table looks like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Here is an example of a simple query you can run using the combined table: it’s showing how many countries fall under our self-defined regions. </a:t>
            </a:r>
            <a:endParaRPr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My suggestion, keep these in mind as you’ll see more stats regarding these regions later on in our dashboard.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d27052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5d27052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jumping into the second path of our dataframe - the Machine Learning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our main objective was to just get a model to work.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thought was to build a model at its simplest form.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meant eliminating any noise related to descriptive columns and keeping just the numerical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lead to further preprocessing of the dataframe.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we created a new categorical value.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Against this Rating Point Scale, our rating points ranged between 80 and 100. So we decided to bucket our ratings as Good Wine or Great Wine.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Next, we wanted to establish our features and our target.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Our feature was price in dollars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Our target, after a little bit more preprocessing was assigned a “0” for good_wine and “1” for great_wine.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And what we ultimately did was create a new column called ratings description to reflect our model’s target.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This is an example of what that dataframe looks like.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Next, with this new dataframe, we wanted to understand the spread of our prices and normalize it by addressing our outliers.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We decided to remove the top 1% of our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Once everything was cleaned up, our final dataframe was ready for the Logistic Regression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got 74%, it prompted the team to more questions and propelled us forward into further analytics and new renditions of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to talk about some of those models is Flora.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43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33.jp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hyperlink" Target="https://public.tableau.com/profile/benjamin.lew8746#!/vizhome/project_wine/Thewinestory" TargetMode="External"/><Relationship Id="rId5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37.png"/><Relationship Id="rId6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hyperlink" Target="http://www.winewins.com/wine-ratings/" TargetMode="External"/><Relationship Id="rId6" Type="http://schemas.openxmlformats.org/officeDocument/2006/relationships/image" Target="../media/image26.png"/><Relationship Id="rId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03262"/>
                </a:solidFill>
                <a:latin typeface="Merriweather"/>
                <a:ea typeface="Merriweather"/>
                <a:cs typeface="Merriweather"/>
                <a:sym typeface="Merriweather"/>
              </a:rPr>
              <a:t>Wine Reviews &amp; Rating Analysis</a:t>
            </a:r>
            <a:endParaRPr b="1" sz="5000">
              <a:solidFill>
                <a:srgbClr val="00326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19825" y="2650938"/>
            <a:ext cx="7812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chemeClr val="dk1"/>
                </a:solidFill>
              </a:rPr>
              <a:t>By: Ben Lew, Flora Choi, Janine Yoro, Patrick Po, Ahsan Tebha</a:t>
            </a:r>
            <a:endParaRPr sz="208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12046" l="13021" r="13616" t="13498"/>
          <a:stretch/>
        </p:blipFill>
        <p:spPr>
          <a:xfrm>
            <a:off x="3995325" y="3449500"/>
            <a:ext cx="1153350" cy="11870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9285" y="3465975"/>
            <a:ext cx="1562775" cy="11412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385" y="3465975"/>
            <a:ext cx="1572175" cy="11705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5413578" y="1039650"/>
            <a:ext cx="822300" cy="1235400"/>
          </a:xfrm>
          <a:prstGeom prst="rect">
            <a:avLst/>
          </a:prstGeom>
          <a:ln cap="flat" cmpd="sng" w="19050">
            <a:solidFill>
              <a:srgbClr val="003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925">
                <a:latin typeface="Merriweather"/>
                <a:ea typeface="Merriweather"/>
                <a:cs typeface="Merriweather"/>
                <a:sym typeface="Merriweather"/>
              </a:rPr>
              <a:t>Outliers re-defined to &gt;$100 price</a:t>
            </a:r>
            <a:endParaRPr b="1" sz="925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925">
                <a:latin typeface="Merriweather"/>
                <a:ea typeface="Merriweather"/>
                <a:cs typeface="Merriweather"/>
                <a:sym typeface="Merriweather"/>
              </a:rPr>
              <a:t>Standard Scalar applied</a:t>
            </a:r>
            <a:endParaRPr b="1" sz="925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4">
            <a:alphaModFix/>
          </a:blip>
          <a:srcRect b="0" l="0" r="0" t="2534"/>
          <a:stretch/>
        </p:blipFill>
        <p:spPr>
          <a:xfrm>
            <a:off x="6322680" y="841315"/>
            <a:ext cx="2808000" cy="18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3700" y="874009"/>
            <a:ext cx="2536450" cy="17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6">
            <a:alphaModFix/>
          </a:blip>
          <a:srcRect b="79258" l="0" r="49331" t="6620"/>
          <a:stretch/>
        </p:blipFill>
        <p:spPr>
          <a:xfrm>
            <a:off x="3040438" y="2502850"/>
            <a:ext cx="2405881" cy="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7">
            <a:alphaModFix/>
          </a:blip>
          <a:srcRect b="81225" l="0" r="62710" t="8957"/>
          <a:stretch/>
        </p:blipFill>
        <p:spPr>
          <a:xfrm>
            <a:off x="6440219" y="2483436"/>
            <a:ext cx="2298601" cy="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8">
            <a:alphaModFix/>
          </a:blip>
          <a:srcRect b="6670" l="0" r="31483" t="57807"/>
          <a:stretch/>
        </p:blipFill>
        <p:spPr>
          <a:xfrm>
            <a:off x="4572000" y="3216738"/>
            <a:ext cx="4232276" cy="1814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9">
            <a:alphaModFix/>
          </a:blip>
          <a:srcRect b="0" l="0" r="0" t="54706"/>
          <a:stretch/>
        </p:blipFill>
        <p:spPr>
          <a:xfrm>
            <a:off x="262350" y="3216750"/>
            <a:ext cx="4074976" cy="1840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354" y="868747"/>
            <a:ext cx="2577643" cy="18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468025" y="2641400"/>
            <a:ext cx="210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3262"/>
                </a:solidFill>
              </a:rPr>
              <a:t>Full Dataset Distribution</a:t>
            </a:r>
            <a:endParaRPr b="1" sz="1100">
              <a:solidFill>
                <a:srgbClr val="003262"/>
              </a:solidFill>
            </a:endParaRPr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Machine Learning - Model Optimization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23"/>
          <p:cNvGraphicFramePr/>
          <p:nvPr/>
        </p:nvGraphicFramePr>
        <p:xfrm>
          <a:off x="575225" y="88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{2E3A3900-E2E4-4602-AE48-641224E3E737}</a:tableStyleId>
              </a:tblPr>
              <a:tblGrid>
                <a:gridCol w="1572650"/>
                <a:gridCol w="3180950"/>
                <a:gridCol w="3417975"/>
              </a:tblGrid>
              <a:tr h="4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Countries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2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Confusion Matrix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6" name="Google Shape;196;p23"/>
          <p:cNvPicPr preferRelativeResize="0"/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2292275" y="889905"/>
            <a:ext cx="5238050" cy="392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3"/>
          <p:cNvGraphicFramePr/>
          <p:nvPr/>
        </p:nvGraphicFramePr>
        <p:xfrm>
          <a:off x="2209538" y="19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{2E3A3900-E2E4-4602-AE48-641224E3E737}</a:tableStyleId>
              </a:tblPr>
              <a:tblGrid>
                <a:gridCol w="996425"/>
                <a:gridCol w="996425"/>
                <a:gridCol w="996425"/>
              </a:tblGrid>
              <a:tr h="53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Great Wine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9,433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3,193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75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Great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921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1,907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98" name="Google Shape;198;p23"/>
          <p:cNvGraphicFramePr/>
          <p:nvPr/>
        </p:nvGraphicFramePr>
        <p:xfrm>
          <a:off x="5549163" y="193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{2E3A3900-E2E4-4602-AE48-641224E3E737}</a:tableStyleId>
              </a:tblPr>
              <a:tblGrid>
                <a:gridCol w="996425"/>
                <a:gridCol w="996425"/>
                <a:gridCol w="996425"/>
              </a:tblGrid>
              <a:tr h="6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Predicted Great Wine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Good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12,558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2,907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61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Actual Great Wine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751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2,240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99" name="Google Shape;199;p23"/>
          <p:cNvGraphicFramePr/>
          <p:nvPr/>
        </p:nvGraphicFramePr>
        <p:xfrm>
          <a:off x="802750" y="3952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{2E3A3900-E2E4-4602-AE48-641224E3E737}</a:tableStyleId>
              </a:tblPr>
              <a:tblGrid>
                <a:gridCol w="4184750"/>
                <a:gridCol w="3810950"/>
              </a:tblGrid>
              <a:tr h="385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 Reports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70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825" y="4398450"/>
            <a:ext cx="3520466" cy="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2375" y="4398438"/>
            <a:ext cx="3520425" cy="5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Machine Learning - Validation Models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311700" y="2847975"/>
            <a:ext cx="28080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900">
                <a:solidFill>
                  <a:srgbClr val="003262"/>
                </a:solidFill>
              </a:rPr>
              <a:t>Dashboard</a:t>
            </a:r>
            <a:r>
              <a:rPr b="1" lang="en" sz="1900">
                <a:solidFill>
                  <a:srgbClr val="003262"/>
                </a:solidFill>
              </a:rPr>
              <a:t>:</a:t>
            </a:r>
            <a:endParaRPr b="1" sz="1900">
              <a:solidFill>
                <a:srgbClr val="00326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>
                <a:solidFill>
                  <a:schemeClr val="dk1"/>
                </a:solidFill>
              </a:rPr>
              <a:t>Link to our Tableau project: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 u="sng">
                <a:solidFill>
                  <a:schemeClr val="hlink"/>
                </a:solidFill>
                <a:hlinkClick r:id="rId4"/>
              </a:rPr>
              <a:t>Link to Tableau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450" y="1157975"/>
            <a:ext cx="5562599" cy="3433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50000"/>
              </a:srgbClr>
            </a:outerShdw>
          </a:effectLst>
        </p:spPr>
      </p:pic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Tech Used &amp; Results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333300" y="1216050"/>
            <a:ext cx="27648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solidFill>
                  <a:srgbClr val="003262"/>
                </a:solidFill>
              </a:rPr>
              <a:t>Technology Overview:</a:t>
            </a:r>
            <a:endParaRPr b="1" sz="1900">
              <a:solidFill>
                <a:srgbClr val="00326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Python, Tableau, Postgres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Google Colab, Github</a:t>
            </a:r>
            <a:endParaRPr b="1" sz="2100">
              <a:solidFill>
                <a:srgbClr val="00326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00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79950" y="841350"/>
            <a:ext cx="83841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3262"/>
                </a:solidFill>
              </a:rPr>
              <a:t>Further Analysis &amp; </a:t>
            </a:r>
            <a:r>
              <a:rPr b="1" lang="en" sz="3200">
                <a:solidFill>
                  <a:srgbClr val="003262"/>
                </a:solidFill>
              </a:rPr>
              <a:t>Alternative</a:t>
            </a:r>
            <a:r>
              <a:rPr b="1" lang="en" sz="3200">
                <a:solidFill>
                  <a:srgbClr val="003262"/>
                </a:solidFill>
              </a:rPr>
              <a:t> Actions</a:t>
            </a:r>
            <a:endParaRPr b="1" sz="3200">
              <a:solidFill>
                <a:srgbClr val="003262"/>
              </a:solidFill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786900" y="1666350"/>
            <a:ext cx="80274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The data set could be further drilled down…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</a:rPr>
              <a:t>Run </a:t>
            </a:r>
            <a:r>
              <a:rPr lang="en" sz="2600">
                <a:solidFill>
                  <a:schemeClr val="dk1"/>
                </a:solidFill>
              </a:rPr>
              <a:t>multiple</a:t>
            </a:r>
            <a:r>
              <a:rPr lang="en" sz="2600">
                <a:solidFill>
                  <a:schemeClr val="dk1"/>
                </a:solidFill>
              </a:rPr>
              <a:t> regression models both linear and logistic to find best correlating features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2200350" y="2193900"/>
            <a:ext cx="4743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3262"/>
                </a:solidFill>
              </a:rPr>
              <a:t>Q&amp;As</a:t>
            </a:r>
            <a:endParaRPr b="1" sz="6000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850" y="4315525"/>
            <a:ext cx="884022" cy="6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>
            <p:ph type="title"/>
          </p:nvPr>
        </p:nvSpPr>
        <p:spPr>
          <a:xfrm>
            <a:off x="0" y="452436"/>
            <a:ext cx="47433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3262"/>
                </a:solidFill>
              </a:rPr>
              <a:t>Thank You</a:t>
            </a:r>
            <a:endParaRPr b="1" sz="6000">
              <a:solidFill>
                <a:srgbClr val="00326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3262"/>
                </a:solidFill>
              </a:rPr>
              <a:t>Powered By:</a:t>
            </a:r>
            <a:endParaRPr b="1" sz="2500">
              <a:solidFill>
                <a:srgbClr val="003262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600" y="3824322"/>
            <a:ext cx="676275" cy="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1298" y="1938375"/>
            <a:ext cx="2843701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/>
          <p:nvPr/>
        </p:nvSpPr>
        <p:spPr>
          <a:xfrm>
            <a:off x="2846738" y="3868775"/>
            <a:ext cx="402300" cy="4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B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264600" y="4446925"/>
            <a:ext cx="402300" cy="4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F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752625" y="3868775"/>
            <a:ext cx="402300" cy="4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A</a:t>
            </a:r>
            <a:endParaRPr b="1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0"/>
          </a:srgbClr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9713"/>
            <a:ext cx="8839200" cy="40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214925" y="553150"/>
            <a:ext cx="766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03262"/>
                </a:solidFill>
              </a:rPr>
              <a:t>AGENDA</a:t>
            </a:r>
            <a:endParaRPr b="1" sz="3220">
              <a:solidFill>
                <a:srgbClr val="003262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608300" y="1347950"/>
            <a:ext cx="63846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PURPOSE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PREPROCESSING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ANALYSIS/MACHINE LEARNING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TECHNOLOGY OVERVIEW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RESULTS/DASHBOARD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CONCLUSION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Q&amp;A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9" y="4395015"/>
            <a:ext cx="710758" cy="6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08050"/>
            <a:ext cx="7643100" cy="5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lt1"/>
                </a:solidFill>
              </a:rPr>
              <a:t>After a long day, we all unwind in some way….</a:t>
            </a:r>
            <a:endParaRPr sz="282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90550"/>
            <a:ext cx="8520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choose the topic of wine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Reason being many people like drinking, especially during a global pandemic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-2617" l="-4203" r="-6415" t="-8753"/>
          <a:stretch/>
        </p:blipFill>
        <p:spPr>
          <a:xfrm>
            <a:off x="526425" y="1952125"/>
            <a:ext cx="8091178" cy="261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55575"/>
            <a:ext cx="81936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3262"/>
                </a:solidFill>
              </a:rPr>
              <a:t>Drunk and Giving Directions</a:t>
            </a:r>
            <a:endParaRPr b="1" sz="3200">
              <a:solidFill>
                <a:srgbClr val="003262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06800" y="1199100"/>
            <a:ext cx="8330400" cy="28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Our source data originated from winemag.com through a web scrape that an avid wine </a:t>
            </a:r>
            <a:r>
              <a:rPr lang="en" sz="1500">
                <a:solidFill>
                  <a:schemeClr val="dk1"/>
                </a:solidFill>
              </a:rPr>
              <a:t>enthusiast</a:t>
            </a:r>
            <a:r>
              <a:rPr lang="en" sz="1500">
                <a:solidFill>
                  <a:schemeClr val="dk1"/>
                </a:solidFill>
              </a:rPr>
              <a:t> scraped up.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question we hoped to answer was </a:t>
            </a:r>
            <a:r>
              <a:rPr i="1" lang="en" sz="1500">
                <a:solidFill>
                  <a:schemeClr val="dk1"/>
                </a:solidFill>
              </a:rPr>
              <a:t>“Is rating predictive of future pricing?”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Challenges experienced with this question were the following: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We couldn’t make a unique identifier.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We couldn’t map the wines year to year.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Too much drift in the 2018 data set.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Ultimately 2017 had enough data points to run through the model.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made the </a:t>
            </a:r>
            <a:r>
              <a:rPr lang="en" sz="1500" u="sng">
                <a:solidFill>
                  <a:schemeClr val="dk1"/>
                </a:solidFill>
              </a:rPr>
              <a:t>ASK</a:t>
            </a:r>
            <a:r>
              <a:rPr lang="en" sz="1500">
                <a:solidFill>
                  <a:schemeClr val="dk1"/>
                </a:solidFill>
              </a:rPr>
              <a:t> evolve to: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1500"/>
              <a:buChar char="○"/>
            </a:pPr>
            <a:r>
              <a:rPr b="1" lang="en" sz="1500">
                <a:solidFill>
                  <a:srgbClr val="003262"/>
                </a:solidFill>
              </a:rPr>
              <a:t>“Is rating predictive of price for the year?”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4877450"/>
            <a:ext cx="947676" cy="8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939650"/>
            <a:ext cx="85206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we did: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Downloaded 2017 Dataset (150k Rows)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Scraped WineMag 2018 Dataset (22k Rows)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Dropped columns not relevant to analysis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Dropped NaN values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Created Target Columns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Better </a:t>
            </a:r>
            <a:r>
              <a:rPr b="1" lang="en">
                <a:solidFill>
                  <a:schemeClr val="lt1"/>
                </a:solidFill>
              </a:rPr>
              <a:t>Preparation</a:t>
            </a:r>
            <a:r>
              <a:rPr b="1" lang="en">
                <a:solidFill>
                  <a:schemeClr val="lt1"/>
                </a:solidFill>
              </a:rPr>
              <a:t> Leads to Better Execution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1016325" y="2803275"/>
            <a:ext cx="6246175" cy="2189325"/>
            <a:chOff x="998600" y="2954050"/>
            <a:chExt cx="6246175" cy="2189325"/>
          </a:xfrm>
        </p:grpSpPr>
        <p:pic>
          <p:nvPicPr>
            <p:cNvPr id="88" name="Google Shape;88;p17"/>
            <p:cNvPicPr preferRelativeResize="0"/>
            <p:nvPr/>
          </p:nvPicPr>
          <p:blipFill rotWithShape="1">
            <a:blip r:embed="rId4">
              <a:alphaModFix/>
            </a:blip>
            <a:srcRect b="3138" l="4374" r="6163" t="2619"/>
            <a:stretch/>
          </p:blipFill>
          <p:spPr>
            <a:xfrm>
              <a:off x="998600" y="3354250"/>
              <a:ext cx="2702100" cy="176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7"/>
            <p:cNvSpPr txBox="1"/>
            <p:nvPr/>
          </p:nvSpPr>
          <p:spPr>
            <a:xfrm>
              <a:off x="2036300" y="2954050"/>
              <a:ext cx="62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2017</a:t>
              </a:r>
              <a:endParaRPr/>
            </a:p>
          </p:txBody>
        </p:sp>
        <p:pic>
          <p:nvPicPr>
            <p:cNvPr id="90" name="Google Shape;90;p17"/>
            <p:cNvPicPr preferRelativeResize="0"/>
            <p:nvPr/>
          </p:nvPicPr>
          <p:blipFill rotWithShape="1">
            <a:blip r:embed="rId5">
              <a:alphaModFix/>
            </a:blip>
            <a:srcRect b="0" l="1312" r="0" t="0"/>
            <a:stretch/>
          </p:blipFill>
          <p:spPr>
            <a:xfrm>
              <a:off x="4578100" y="3327350"/>
              <a:ext cx="2666675" cy="1816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7"/>
            <p:cNvSpPr txBox="1"/>
            <p:nvPr/>
          </p:nvSpPr>
          <p:spPr>
            <a:xfrm>
              <a:off x="5580363" y="2954050"/>
              <a:ext cx="62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2018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19075" y="1028900"/>
            <a:ext cx="40197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Our </a:t>
            </a:r>
            <a:r>
              <a:rPr lang="en" sz="1350">
                <a:solidFill>
                  <a:schemeClr val="dk1"/>
                </a:solidFill>
              </a:rPr>
              <a:t>methodology</a:t>
            </a:r>
            <a:r>
              <a:rPr lang="en" sz="1350">
                <a:solidFill>
                  <a:schemeClr val="dk1"/>
                </a:solidFill>
              </a:rPr>
              <a:t> for </a:t>
            </a:r>
            <a:r>
              <a:rPr lang="en" sz="1350">
                <a:solidFill>
                  <a:schemeClr val="dk1"/>
                </a:solidFill>
              </a:rPr>
              <a:t>feature engineering was to first get a high level view, address the nulls, outliers and then organize/prepare the data.</a:t>
            </a:r>
            <a:br>
              <a:rPr lang="en" sz="1350">
                <a:solidFill>
                  <a:schemeClr val="dk1"/>
                </a:solidFill>
              </a:rPr>
            </a:b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Analysis Overview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59,790 rows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Few modifications applied to dataframe</a:t>
            </a:r>
            <a:endParaRPr sz="135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Change columns names for readability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Change numerical data types to integers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Removed all the commas in the wine_type column to avoid creating additional columns in the csv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175" y="1293188"/>
            <a:ext cx="4453128" cy="32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Exploration &amp; Analysis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 rot="-5400000">
            <a:off x="5488387" y="1770875"/>
            <a:ext cx="10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3262"/>
                </a:solidFill>
              </a:rPr>
              <a:t>CSV FILE</a:t>
            </a:r>
            <a:endParaRPr b="1" sz="1000">
              <a:solidFill>
                <a:srgbClr val="00326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50" y="864975"/>
            <a:ext cx="5436000" cy="24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5400000">
            <a:off x="612475" y="3372725"/>
            <a:ext cx="840300" cy="948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7500" y="3463337"/>
            <a:ext cx="2814500" cy="112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412350" y="4490575"/>
            <a:ext cx="254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3262"/>
                </a:solidFill>
              </a:rPr>
              <a:t>CONTINUES FOR PROCESSING FOR </a:t>
            </a:r>
            <a:r>
              <a:rPr b="1" i="1" lang="en" sz="1200">
                <a:solidFill>
                  <a:srgbClr val="E69138"/>
                </a:solidFill>
              </a:rPr>
              <a:t>MACHINE LEARNING</a:t>
            </a:r>
            <a:endParaRPr b="1" i="1" sz="1200">
              <a:solidFill>
                <a:srgbClr val="E69138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Preprocessing: Dataframes/Tables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525" y="1391675"/>
            <a:ext cx="2430325" cy="29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412341" y="805363"/>
            <a:ext cx="17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3262"/>
                </a:solidFill>
              </a:rPr>
              <a:t>DATABASE </a:t>
            </a:r>
            <a:endParaRPr b="1" sz="1800">
              <a:solidFill>
                <a:srgbClr val="003262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010050" y="4541675"/>
            <a:ext cx="402300" cy="4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2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010050" y="813675"/>
            <a:ext cx="402300" cy="40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1</a:t>
            </a:r>
            <a:endParaRPr b="1">
              <a:solidFill>
                <a:srgbClr val="003262"/>
              </a:solidFill>
            </a:endParaRPr>
          </a:p>
        </p:txBody>
      </p:sp>
      <p:cxnSp>
        <p:nvCxnSpPr>
          <p:cNvPr id="113" name="Google Shape;113;p19"/>
          <p:cNvCxnSpPr>
            <a:stCxn id="106" idx="3"/>
            <a:endCxn id="112" idx="2"/>
          </p:cNvCxnSpPr>
          <p:nvPr/>
        </p:nvCxnSpPr>
        <p:spPr>
          <a:xfrm flipH="1" rot="10800000">
            <a:off x="4572000" y="1014730"/>
            <a:ext cx="1438200" cy="3010800"/>
          </a:xfrm>
          <a:prstGeom prst="bentConnector3">
            <a:avLst>
              <a:gd fmla="val 880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>
            <a:stCxn id="106" idx="3"/>
            <a:endCxn id="111" idx="2"/>
          </p:cNvCxnSpPr>
          <p:nvPr/>
        </p:nvCxnSpPr>
        <p:spPr>
          <a:xfrm>
            <a:off x="4572000" y="4025530"/>
            <a:ext cx="1438200" cy="717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68850" y="198225"/>
            <a:ext cx="1424400" cy="523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3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Database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68850" y="895200"/>
            <a:ext cx="1893600" cy="3353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3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● Establish a connection between </a:t>
            </a:r>
            <a:r>
              <a:rPr lang="en">
                <a:solidFill>
                  <a:srgbClr val="003262"/>
                </a:solidFill>
              </a:rPr>
              <a:t>AWS RDS  and PostgreSQL</a:t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262"/>
                </a:solidFill>
              </a:rPr>
              <a:t>● Establish a connection between our notebook code to both AWS RDS &amp; </a:t>
            </a:r>
            <a:r>
              <a:rPr lang="en">
                <a:solidFill>
                  <a:srgbClr val="003262"/>
                </a:solidFill>
              </a:rPr>
              <a:t>PostgreSQL</a:t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26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262"/>
                </a:solidFill>
              </a:rPr>
              <a:t>● Bring in the  </a:t>
            </a:r>
            <a:r>
              <a:rPr b="1" lang="en">
                <a:solidFill>
                  <a:srgbClr val="003262"/>
                </a:solidFill>
              </a:rPr>
              <a:t>COUNTRY_REGIONS </a:t>
            </a:r>
            <a:r>
              <a:rPr lang="en">
                <a:solidFill>
                  <a:srgbClr val="003262"/>
                </a:solidFill>
              </a:rPr>
              <a:t>dataset for the purpose of joining and future reporting.</a:t>
            </a:r>
            <a:endParaRPr>
              <a:solidFill>
                <a:srgbClr val="003262"/>
              </a:solidFill>
            </a:endParaRPr>
          </a:p>
        </p:txBody>
      </p:sp>
      <p:pic>
        <p:nvPicPr>
          <p:cNvPr descr="Graphical user interface, text, application&#10;&#10;Description automatically generated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7362" y="222280"/>
            <a:ext cx="2509550" cy="25486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pic>
        <p:nvPicPr>
          <p:cNvPr descr="Graphical user interface, text, application&#10;&#10;Description automatically generated"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0877" y="198228"/>
            <a:ext cx="2219341" cy="99537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cxnSp>
        <p:nvCxnSpPr>
          <p:cNvPr id="123" name="Google Shape;123;p20"/>
          <p:cNvCxnSpPr>
            <a:stCxn id="121" idx="3"/>
            <a:endCxn id="122" idx="1"/>
          </p:cNvCxnSpPr>
          <p:nvPr/>
        </p:nvCxnSpPr>
        <p:spPr>
          <a:xfrm flipH="1" rot="10800000">
            <a:off x="4916912" y="695893"/>
            <a:ext cx="704100" cy="8007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4" name="Google Shape;12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09861" y="1599698"/>
            <a:ext cx="2788918" cy="117120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7362" y="3010132"/>
            <a:ext cx="4319346" cy="176621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50"/>
              </a:srgbClr>
            </a:outerShdw>
          </a:effectLst>
        </p:spPr>
      </p:pic>
      <p:cxnSp>
        <p:nvCxnSpPr>
          <p:cNvPr id="126" name="Google Shape;126;p20"/>
          <p:cNvCxnSpPr>
            <a:stCxn id="122" idx="2"/>
            <a:endCxn id="124" idx="0"/>
          </p:cNvCxnSpPr>
          <p:nvPr/>
        </p:nvCxnSpPr>
        <p:spPr>
          <a:xfrm flipH="1" rot="-5400000">
            <a:off x="6564347" y="1359798"/>
            <a:ext cx="406200" cy="738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20"/>
          <p:cNvCxnSpPr>
            <a:stCxn id="124" idx="2"/>
            <a:endCxn id="125" idx="0"/>
          </p:cNvCxnSpPr>
          <p:nvPr/>
        </p:nvCxnSpPr>
        <p:spPr>
          <a:xfrm rot="5400000">
            <a:off x="5566070" y="1771756"/>
            <a:ext cx="239100" cy="22374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8" name="Google Shape;128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0480" y="3055834"/>
            <a:ext cx="1959214" cy="167481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0"/>
              </a:srgbClr>
            </a:outerShdw>
          </a:effectLst>
        </p:spPr>
      </p:pic>
      <p:cxnSp>
        <p:nvCxnSpPr>
          <p:cNvPr id="129" name="Google Shape;129;p20"/>
          <p:cNvCxnSpPr>
            <a:stCxn id="125" idx="3"/>
            <a:endCxn id="128" idx="1"/>
          </p:cNvCxnSpPr>
          <p:nvPr/>
        </p:nvCxnSpPr>
        <p:spPr>
          <a:xfrm>
            <a:off x="6726708" y="3893241"/>
            <a:ext cx="313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0" name="Google Shape;130;p20"/>
          <p:cNvSpPr/>
          <p:nvPr/>
        </p:nvSpPr>
        <p:spPr>
          <a:xfrm>
            <a:off x="3971700" y="1913250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1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495950" y="132075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2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248175" y="1900713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3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943375" y="3100863"/>
            <a:ext cx="402300" cy="4023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262"/>
                </a:solidFill>
              </a:rPr>
              <a:t>4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524650" y="3100863"/>
            <a:ext cx="402300" cy="4023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3262"/>
                </a:solidFill>
              </a:rPr>
              <a:t>Ex</a:t>
            </a:r>
            <a:endParaRPr b="1" sz="600">
              <a:solidFill>
                <a:srgbClr val="00326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501950" y="838263"/>
            <a:ext cx="8047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43"/>
              <a:t>MAIN OBJECTIVE: </a:t>
            </a:r>
            <a:r>
              <a:rPr b="1" i="1" lang="en" sz="1743"/>
              <a:t>GET A MODEL TO WORK</a:t>
            </a:r>
            <a:r>
              <a:rPr b="1" lang="en" sz="1743"/>
              <a:t> </a:t>
            </a:r>
            <a:br>
              <a:rPr b="1" lang="en" sz="1743"/>
            </a:br>
            <a:r>
              <a:rPr lang="en"/>
              <a:t>Begin by building a working model at its </a:t>
            </a:r>
            <a:r>
              <a:rPr b="1" lang="en" u="sng"/>
              <a:t>simplest form</a:t>
            </a:r>
            <a:r>
              <a:rPr b="1" lang="en"/>
              <a:t>.</a:t>
            </a:r>
            <a:r>
              <a:rPr lang="en" u="sng"/>
              <a:t> </a:t>
            </a:r>
            <a:br>
              <a:rPr lang="en"/>
            </a:br>
            <a:r>
              <a:rPr lang="en"/>
              <a:t>Eliminate any noise related to descriptive columns &amp; keep only the numerical values.</a:t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4740273" y="1864926"/>
            <a:ext cx="2253600" cy="1355175"/>
            <a:chOff x="4753223" y="1857800"/>
            <a:chExt cx="2253600" cy="1355175"/>
          </a:xfrm>
        </p:grpSpPr>
        <p:sp>
          <p:nvSpPr>
            <p:cNvPr id="141" name="Google Shape;141;p21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21"/>
            <p:cNvGrpSpPr/>
            <p:nvPr/>
          </p:nvGrpSpPr>
          <p:grpSpPr>
            <a:xfrm>
              <a:off x="4753223" y="1857800"/>
              <a:ext cx="2253600" cy="1354090"/>
              <a:chOff x="4753223" y="1857800"/>
              <a:chExt cx="2253600" cy="1354090"/>
            </a:xfrm>
          </p:grpSpPr>
          <p:grpSp>
            <p:nvGrpSpPr>
              <p:cNvPr id="143" name="Google Shape;143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4" name="Google Shape;144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5" name="Google Shape;145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" name="Google Shape;146;p21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DISTRIBUTION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Check the spread of price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Normal distribution?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★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Address Outliers (Remove top 1%) 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7" name="Google Shape;147;p21"/>
          <p:cNvGrpSpPr/>
          <p:nvPr/>
        </p:nvGrpSpPr>
        <p:grpSpPr>
          <a:xfrm>
            <a:off x="6422828" y="2709725"/>
            <a:ext cx="2721172" cy="1735651"/>
            <a:chOff x="6435778" y="2702599"/>
            <a:chExt cx="2721172" cy="1735651"/>
          </a:xfrm>
        </p:grpSpPr>
        <p:sp>
          <p:nvSpPr>
            <p:cNvPr id="148" name="Google Shape;148;p21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21"/>
            <p:cNvGrpSpPr/>
            <p:nvPr/>
          </p:nvGrpSpPr>
          <p:grpSpPr>
            <a:xfrm>
              <a:off x="6435778" y="2702599"/>
              <a:ext cx="2494595" cy="1735651"/>
              <a:chOff x="6435778" y="2702599"/>
              <a:chExt cx="2494595" cy="1735651"/>
            </a:xfrm>
          </p:grpSpPr>
          <p:grpSp>
            <p:nvGrpSpPr>
              <p:cNvPr id="150" name="Google Shape;150;p2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1" name="Google Shape;151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2" name="Google Shape;152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" name="Google Shape;153;p21"/>
              <p:cNvSpPr txBox="1"/>
              <p:nvPr/>
            </p:nvSpPr>
            <p:spPr>
              <a:xfrm>
                <a:off x="6435778" y="2702599"/>
                <a:ext cx="2423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LOGISTIC REGRESSION MODEL</a:t>
                </a:r>
                <a:endParaRPr b="1" sz="12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4" name="Google Shape;154;p21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FINAL DATAFRAME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Split the data into Training and Testing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Created the Logistic Regression Model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Fit / Trained the model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Made Predictions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Validated model using  confusion matrix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165100" lvl="0" marL="228600" rtl="0" algn="l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AutoNum type="arabicPeriod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Generated an accuracy score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5" name="Google Shape;155;p21"/>
          <p:cNvGrpSpPr/>
          <p:nvPr/>
        </p:nvGrpSpPr>
        <p:grpSpPr>
          <a:xfrm>
            <a:off x="810175" y="2103737"/>
            <a:ext cx="2253600" cy="1116364"/>
            <a:chOff x="823125" y="2096611"/>
            <a:chExt cx="2253600" cy="1116364"/>
          </a:xfrm>
        </p:grpSpPr>
        <p:sp>
          <p:nvSpPr>
            <p:cNvPr id="156" name="Google Shape;156;p21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21"/>
            <p:cNvGrpSpPr/>
            <p:nvPr/>
          </p:nvGrpSpPr>
          <p:grpSpPr>
            <a:xfrm>
              <a:off x="823125" y="2096611"/>
              <a:ext cx="2253600" cy="1115278"/>
              <a:chOff x="823125" y="2096611"/>
              <a:chExt cx="2253600" cy="1115278"/>
            </a:xfrm>
          </p:grpSpPr>
          <p:grpSp>
            <p:nvGrpSpPr>
              <p:cNvPr id="158" name="Google Shape;158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9" name="Google Shape;159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0" name="Google Shape;160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21"/>
              <p:cNvSpPr txBox="1"/>
              <p:nvPr/>
            </p:nvSpPr>
            <p:spPr>
              <a:xfrm>
                <a:off x="823125" y="2096611"/>
                <a:ext cx="2253600" cy="7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Create a new categorical value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GOOD WINE: Ratings 89 or Below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GREAT WINE: Ratings 90 or Above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2" name="Google Shape;162;p21"/>
          <p:cNvGrpSpPr/>
          <p:nvPr/>
        </p:nvGrpSpPr>
        <p:grpSpPr>
          <a:xfrm>
            <a:off x="2760400" y="3086593"/>
            <a:ext cx="2253600" cy="1358783"/>
            <a:chOff x="2773350" y="3079467"/>
            <a:chExt cx="2253600" cy="1358783"/>
          </a:xfrm>
        </p:grpSpPr>
        <p:sp>
          <p:nvSpPr>
            <p:cNvPr id="163" name="Google Shape;163;p21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21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165" name="Google Shape;165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6" name="Google Shape;166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7" name="Google Shape;167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" name="Google Shape;168;p21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FEATURES VS TARGET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Feature: PRICE_DOLLARS 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Target: RATINGS_DESC </a:t>
                </a:r>
                <a:br>
                  <a:rPr lang="en" sz="800"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(“0” For Good Wine, “1” For Great Wine”)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5" y="3338625"/>
            <a:ext cx="2423200" cy="1106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70" name="Google Shape;170;p21"/>
          <p:cNvSpPr txBox="1"/>
          <p:nvPr/>
        </p:nvSpPr>
        <p:spPr>
          <a:xfrm>
            <a:off x="130875" y="4379125"/>
            <a:ext cx="207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Source: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600" u="sng">
                <a:solidFill>
                  <a:srgbClr val="0088CC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http://www.winewins.com/wine-ratings/</a:t>
            </a:r>
            <a:endParaRPr sz="600"/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10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Machine Learning - Initial Model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946" y="1864925"/>
            <a:ext cx="1405601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525" y="3269495"/>
            <a:ext cx="1610325" cy="166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1"/>
          <p:cNvGrpSpPr/>
          <p:nvPr/>
        </p:nvGrpSpPr>
        <p:grpSpPr>
          <a:xfrm>
            <a:off x="7330325" y="1658213"/>
            <a:ext cx="1051500" cy="1051500"/>
            <a:chOff x="7330325" y="1658213"/>
            <a:chExt cx="1051500" cy="1051500"/>
          </a:xfrm>
        </p:grpSpPr>
        <p:sp>
          <p:nvSpPr>
            <p:cNvPr id="175" name="Google Shape;175;p21"/>
            <p:cNvSpPr/>
            <p:nvPr/>
          </p:nvSpPr>
          <p:spPr>
            <a:xfrm>
              <a:off x="7330325" y="1658213"/>
              <a:ext cx="1051500" cy="1051500"/>
            </a:xfrm>
            <a:prstGeom prst="star7">
              <a:avLst>
                <a:gd fmla="val 34601" name="adj"/>
                <a:gd fmla="val 102572" name="hf"/>
                <a:gd fmla="val 105210" name="vf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589520" y="2103120"/>
              <a:ext cx="573626" cy="22848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74%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