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277807-F5F2-43F3-A669-7688D55EF9AB}">
  <a:tblStyle styleId="{47277807-F5F2-43F3-A669-7688D55EF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intro card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87244e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87244e0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optimization efforts with outlier re-definition and standard scalar described, but negligible impact -  Flora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487244e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487244e0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Machine learning effort with same dataset but separating US from Rest of World.  US accuracy similar to original model but Rest of World achieved higher accuracy score - Patrick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35984e7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35984e7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slide, I will be reiterating the technology we used, which were Python and Postgres to create and clean our data/data frame, then used Tableau to display our data in a pretty format. We utilized Google colab and github for collaboration notes.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35984e7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35984e7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d2705267_0_2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d2705267_0_2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5d2705267_0_2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5d2705267_0_2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for questions.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487244e0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487244e0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155d212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155d212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5d2705267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5d2705267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4a5fd87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4a5fd87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and reason lead in.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5984e7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5984e7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source data and question to be answered. Graphic related to question,pre processing (Ahsan)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87244e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87244e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data pre-processing, we validated our ask by using linear regression. We started with 150.000 data rows for the 2017, and scraped around 22k rows for 2018.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5984e7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5984e7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creation by Janine and machine learning intro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reiterate what Patrick said, we cleaned up the data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original requirement asked for only 1,000 rows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ended up with 59,790 rows after preprocessing.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apply a few modifications to the dataframe to get us in gear for data exploration.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modifications include : (see points)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let’s take a closer look at that dataframe. next slide.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d2705267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5d2705267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you can see the original dataframe and how it looked after the clean-up.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Dataframe has one of two paths:</a:t>
            </a:r>
            <a:endParaRPr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It becomes a CSV file to be pushed into (1) Our Database</a:t>
            </a:r>
            <a:endParaRPr>
              <a:solidFill>
                <a:schemeClr val="dk1"/>
              </a:solidFill>
            </a:endParaRPr>
          </a:p>
          <a:p>
            <a: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This is a diagram of what we anticipate our tables to look like for the database</a:t>
            </a:r>
            <a:endParaRPr>
              <a:solidFill>
                <a:schemeClr val="dk1"/>
              </a:solidFill>
            </a:endParaRPr>
          </a:p>
          <a:p>
            <a: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Here’s our dataframe</a:t>
            </a:r>
            <a:endParaRPr>
              <a:solidFill>
                <a:schemeClr val="dk1"/>
              </a:solidFill>
            </a:endParaRPr>
          </a:p>
          <a:p>
            <a: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And an additional table showing countries by region</a:t>
            </a:r>
            <a:endParaRPr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(2) It continues on for processing for our machine learning model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d270526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5d270526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first, let me talk about the database: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 Postgres is where we created the CodeAvengers server. </a:t>
            </a:r>
            <a:r>
              <a:rPr lang="en" b="1">
                <a:solidFill>
                  <a:schemeClr val="dk1"/>
                </a:solidFill>
              </a:rPr>
              <a:t>(click animation)</a:t>
            </a:r>
            <a:r>
              <a:rPr lang="en">
                <a:solidFill>
                  <a:schemeClr val="dk1"/>
                </a:solidFill>
              </a:rPr>
              <a:t> This is where we linked the connection &amp; assigned AWS as the Host Name / Address – which is the endpoint provided by RDS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Next, the MachineLearningProject is our database that will contain all of our tables –</a:t>
            </a: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Touching back to the life of our CSV file and our Colab notebook, there is where we establish a connection between our code and both AWS &amp; Postgres 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 the notebook, that is also where we create our table schema based on the ERD shown prior 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And then we push that csv file to our table - here in the first frame, you can see that the ml_data table has already been imported in </a:t>
            </a:r>
            <a:r>
              <a:rPr lang="en" b="1">
                <a:solidFill>
                  <a:schemeClr val="dk1"/>
                </a:solidFill>
              </a:rPr>
              <a:t>(click animation)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if you recall the second table in our ERD, we brought in this dataset to categorize all of our countries into 5 main regions,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One, for the purpose of joining and two, future reporting.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So, this is a step-through of that process: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we created the schema of what our imported table would look like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Imported the csv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Query the data and check the table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Then we joined the two tables together using country and this is a quick snapshot of what the DATA_COMBINED table looks like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Here is an example of a simple query you can run using the combined table: it’s showing how many countries fall under our self-defined regions. </a:t>
            </a:r>
            <a:endParaRPr>
              <a:solidFill>
                <a:schemeClr val="dk1"/>
              </a:solidFill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My suggestion, keep these in mind as you’ll see more stats regarding these regions later on in our dashboard.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d270526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5d270526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jumping into the second path of our dataframe - the Machine Learning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our main objective was to just get a model to work.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thought was to build a model at its simplest form.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meant eliminating any noise related to descriptive columns and keeping just the numerical values.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lead to further preprocessing of the dataframe.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First we created a new categorical value.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Against this Rating Point Scale, our rating points ranged between 80 and 100. So we decided to bucket our ratings as Good Wine or Great Wine.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Next, we wanted to establish our features and our target.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Our feature was price in dollars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Our target, after a little bit more preprocessing was assigned a “0” for good_wine and “1” for great_wine.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And what we ultimately did was create a new column called ratings description to reflect our model’s target.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This is an example of what that dataframe looks like.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Next, with this new dataframe, we wanted to understand the spread of our prices and normalize it by addressing our outliers.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We decided to remove the top 1% of our dataset.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Once everything was cleaned up, our final dataframe was ready for the Logistic Regression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got 74%, it prompted the team to more questions and propelled us forward into further analytics and new renditions of the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to talk about some of those models is Flora.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hyperlink" Target="https://public.tableau.com/profile/benjamin.lew8746#!/vizhome/project_wine/Thewinestor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hyperlink" Target="http://www.winewins.com/wine-ratings/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003262"/>
                </a:solidFill>
                <a:latin typeface="Merriweather"/>
                <a:ea typeface="Merriweather"/>
                <a:cs typeface="Merriweather"/>
                <a:sym typeface="Merriweather"/>
              </a:rPr>
              <a:t>Wine Reviews &amp; Rating Analysis</a:t>
            </a:r>
            <a:endParaRPr sz="5000" b="1">
              <a:solidFill>
                <a:srgbClr val="00326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19825" y="2650938"/>
            <a:ext cx="7812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chemeClr val="dk1"/>
                </a:solidFill>
              </a:rPr>
              <a:t>By: Ben Lew, Flora Choi, Janine Yoro, Patrick Po, Ahsan Tebha</a:t>
            </a:r>
            <a:endParaRPr sz="208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l="13021" t="13498" r="13616" b="12046"/>
          <a:stretch/>
        </p:blipFill>
        <p:spPr>
          <a:xfrm>
            <a:off x="3995325" y="3449500"/>
            <a:ext cx="1153350" cy="118705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9285" y="3465975"/>
            <a:ext cx="1562775" cy="114127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385" y="3465975"/>
            <a:ext cx="1572175" cy="117057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100" y="4877450"/>
            <a:ext cx="947676" cy="8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5413578" y="1039650"/>
            <a:ext cx="822300" cy="1235400"/>
          </a:xfrm>
          <a:prstGeom prst="rect">
            <a:avLst/>
          </a:prstGeom>
          <a:ln w="19050" cap="flat" cmpd="sng">
            <a:solidFill>
              <a:srgbClr val="0032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925" b="1">
                <a:latin typeface="Merriweather"/>
                <a:ea typeface="Merriweather"/>
                <a:cs typeface="Merriweather"/>
                <a:sym typeface="Merriweather"/>
              </a:rPr>
              <a:t>Outliers re-defined to &gt;$100 price</a:t>
            </a:r>
            <a:endParaRPr sz="925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925" b="1">
                <a:latin typeface="Merriweather"/>
                <a:ea typeface="Merriweather"/>
                <a:cs typeface="Merriweather"/>
                <a:sym typeface="Merriweather"/>
              </a:rPr>
              <a:t>Standard Scalar applied</a:t>
            </a:r>
            <a:endParaRPr sz="925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t="2534"/>
          <a:stretch/>
        </p:blipFill>
        <p:spPr>
          <a:xfrm>
            <a:off x="6322680" y="841315"/>
            <a:ext cx="2808000" cy="18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3700" y="874009"/>
            <a:ext cx="2536450" cy="17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6">
            <a:alphaModFix/>
          </a:blip>
          <a:srcRect t="6620" r="49331" b="79258"/>
          <a:stretch/>
        </p:blipFill>
        <p:spPr>
          <a:xfrm>
            <a:off x="3040438" y="2502850"/>
            <a:ext cx="2405881" cy="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7">
            <a:alphaModFix/>
          </a:blip>
          <a:srcRect t="8957" r="62710" b="81225"/>
          <a:stretch/>
        </p:blipFill>
        <p:spPr>
          <a:xfrm>
            <a:off x="6440219" y="2483436"/>
            <a:ext cx="2298601" cy="4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7">
            <a:alphaModFix/>
          </a:blip>
          <a:srcRect t="57807" r="31483" b="6670"/>
          <a:stretch/>
        </p:blipFill>
        <p:spPr>
          <a:xfrm>
            <a:off x="4572000" y="3216738"/>
            <a:ext cx="4232276" cy="1814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6">
            <a:alphaModFix/>
          </a:blip>
          <a:srcRect t="54706"/>
          <a:stretch/>
        </p:blipFill>
        <p:spPr>
          <a:xfrm>
            <a:off x="262350" y="3216750"/>
            <a:ext cx="4074976" cy="1840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1" name="Google Shape;19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354" y="868747"/>
            <a:ext cx="2577643" cy="18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468025" y="2641400"/>
            <a:ext cx="210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262"/>
                </a:solidFill>
              </a:rPr>
              <a:t>Full Dataset Distribution</a:t>
            </a:r>
            <a:endParaRPr sz="1100" b="1">
              <a:solidFill>
                <a:srgbClr val="003262"/>
              </a:solidFill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Machine Learning - Model Optimization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3"/>
          <p:cNvGraphicFramePr/>
          <p:nvPr/>
        </p:nvGraphicFramePr>
        <p:xfrm>
          <a:off x="575225" y="88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{47277807-F5F2-43F3-A669-7688D55EF9AB}</a:tableStyleId>
              </a:tblPr>
              <a:tblGrid>
                <a:gridCol w="157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Other Countries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 Score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73%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80%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Confusion Matrix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9" name="Google Shape;199;p23"/>
          <p:cNvGraphicFramePr/>
          <p:nvPr/>
        </p:nvGraphicFramePr>
        <p:xfrm>
          <a:off x="2209538" y="19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{47277807-F5F2-43F3-A669-7688D55EF9AB}</a:tableStyleId>
              </a:tblPr>
              <a:tblGrid>
                <a:gridCol w="9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Good Wine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Great Wine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Good Wine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9,433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3,193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Great Wine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921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1,907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0" name="Google Shape;200;p23"/>
          <p:cNvGraphicFramePr/>
          <p:nvPr/>
        </p:nvGraphicFramePr>
        <p:xfrm>
          <a:off x="5549163" y="193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{47277807-F5F2-43F3-A669-7688D55EF9AB}</a:tableStyleId>
              </a:tblPr>
              <a:tblGrid>
                <a:gridCol w="9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Good Wine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Great Wine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Good Wine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12,558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2,907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Great Wine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751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2,240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Google Shape;201;p23"/>
          <p:cNvGraphicFramePr/>
          <p:nvPr/>
        </p:nvGraphicFramePr>
        <p:xfrm>
          <a:off x="802750" y="3952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{47277807-F5F2-43F3-A669-7688D55EF9AB}</a:tableStyleId>
              </a:tblPr>
              <a:tblGrid>
                <a:gridCol w="418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Classification Reports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825" y="4398450"/>
            <a:ext cx="3520466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375" y="4398438"/>
            <a:ext cx="3520425" cy="5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Machine Learning - Validation Models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311700" y="2847975"/>
            <a:ext cx="28080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 b="1">
                <a:solidFill>
                  <a:srgbClr val="003262"/>
                </a:solidFill>
              </a:rPr>
              <a:t>Dashboard:</a:t>
            </a:r>
            <a:endParaRPr sz="1900" b="1">
              <a:solidFill>
                <a:srgbClr val="00326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Link to our Tableau project: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 u="sng">
                <a:solidFill>
                  <a:schemeClr val="hlink"/>
                </a:solidFill>
                <a:hlinkClick r:id="rId4"/>
              </a:rPr>
              <a:t>Link to Tableau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450" y="1157975"/>
            <a:ext cx="5562599" cy="3433024"/>
          </a:xfrm>
          <a:prstGeom prst="rect">
            <a:avLst/>
          </a:prstGeom>
          <a:noFill/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Tech Used &amp; Results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333300" y="1216050"/>
            <a:ext cx="27648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 b="1">
                <a:solidFill>
                  <a:srgbClr val="003262"/>
                </a:solidFill>
              </a:rPr>
              <a:t>Technology Overview:</a:t>
            </a:r>
            <a:endParaRPr sz="1900" b="1">
              <a:solidFill>
                <a:srgbClr val="00326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Python, Tableau, Postgres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Google Colab, Github</a:t>
            </a:r>
            <a:endParaRPr sz="2100" b="1">
              <a:solidFill>
                <a:srgbClr val="00326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1800" b="1">
              <a:solidFill>
                <a:srgbClr val="00326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379950" y="841350"/>
            <a:ext cx="8384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 b="1">
                <a:solidFill>
                  <a:srgbClr val="003262"/>
                </a:solidFill>
              </a:rPr>
              <a:t>Conclusion, Further Analysis, Alternative Actions</a:t>
            </a:r>
            <a:endParaRPr sz="2680" b="1">
              <a:solidFill>
                <a:srgbClr val="003262"/>
              </a:solidFill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786900" y="1666350"/>
            <a:ext cx="8027400" cy="1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Ask: Is rating predictive of price? Yes it is.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The data set could be further drilled down…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Run multiple regression models both linear and logistic to find best correlating features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" y="4877450"/>
            <a:ext cx="947676" cy="8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0" y="452436"/>
            <a:ext cx="4743300" cy="13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003262"/>
                </a:solidFill>
              </a:rPr>
              <a:t>Thank You</a:t>
            </a:r>
            <a:endParaRPr sz="6000" b="1">
              <a:solidFill>
                <a:srgbClr val="00326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03262"/>
                </a:solidFill>
              </a:rPr>
              <a:t>Powered By:</a:t>
            </a:r>
            <a:endParaRPr sz="2500" b="1">
              <a:solidFill>
                <a:srgbClr val="003262"/>
              </a:solidFill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298" y="1938375"/>
            <a:ext cx="2843701" cy="188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6"/>
          <p:cNvGrpSpPr/>
          <p:nvPr/>
        </p:nvGrpSpPr>
        <p:grpSpPr>
          <a:xfrm>
            <a:off x="1927640" y="3824324"/>
            <a:ext cx="2360435" cy="1123245"/>
            <a:chOff x="1920240" y="3857399"/>
            <a:chExt cx="2360435" cy="1123245"/>
          </a:xfrm>
        </p:grpSpPr>
        <p:pic>
          <p:nvPicPr>
            <p:cNvPr id="227" name="Google Shape;22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85416" y="4315525"/>
              <a:ext cx="884022" cy="665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51700" y="3857399"/>
              <a:ext cx="741397" cy="53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47875" y="3860250"/>
              <a:ext cx="532800" cy="532800"/>
            </a:xfrm>
            <a:prstGeom prst="ellipse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0" name="Google Shape;230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303800" y="4407408"/>
              <a:ext cx="532800" cy="532800"/>
            </a:xfrm>
            <a:prstGeom prst="ellipse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1" name="Google Shape;231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20240" y="3858768"/>
              <a:ext cx="532800" cy="538500"/>
            </a:xfrm>
            <a:prstGeom prst="ellipse">
              <a:avLst/>
            </a:prstGeom>
            <a:noFill/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2200350" y="2193900"/>
            <a:ext cx="47433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003262"/>
                </a:solidFill>
              </a:rPr>
              <a:t>Q&amp;As</a:t>
            </a:r>
            <a:endParaRPr sz="6000" b="1">
              <a:solidFill>
                <a:srgbClr val="00326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/>
        </p:nvSpPr>
        <p:spPr>
          <a:xfrm>
            <a:off x="1929725" y="4457100"/>
            <a:ext cx="405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WINE</a:t>
            </a:r>
            <a:endParaRPr sz="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214925" y="553150"/>
            <a:ext cx="766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b="1">
                <a:solidFill>
                  <a:srgbClr val="003262"/>
                </a:solidFill>
              </a:rPr>
              <a:t>AGENDA</a:t>
            </a:r>
            <a:endParaRPr sz="3220" b="1">
              <a:solidFill>
                <a:srgbClr val="00326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608300" y="1347950"/>
            <a:ext cx="6384600" cy="29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PURPOSE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PREPROCESSING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ANALYSIS/MACHINE LEARNING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TECHNOLOGY OVERVIEW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DASHBOARD/RESULTS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CONCLUSION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Q&amp;A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9" y="4395015"/>
            <a:ext cx="710758" cy="6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08050"/>
            <a:ext cx="76431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i="1">
                <a:solidFill>
                  <a:schemeClr val="lt1"/>
                </a:solidFill>
              </a:rPr>
              <a:t>After a long day, we all unwind in some way…</a:t>
            </a:r>
            <a:endParaRPr sz="2520" i="1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12750" y="990550"/>
            <a:ext cx="31956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We choose the topic of wine</a:t>
            </a:r>
            <a:br>
              <a:rPr lang="en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Reason being many people like drinking, especially during a global pandemic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750" y="908750"/>
            <a:ext cx="3649425" cy="39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55575"/>
            <a:ext cx="8193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3262"/>
                </a:solidFill>
              </a:rPr>
              <a:t>Drunk and Giving Directions</a:t>
            </a:r>
            <a:endParaRPr sz="3200" b="1">
              <a:solidFill>
                <a:srgbClr val="003262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6800" y="1199100"/>
            <a:ext cx="8330400" cy="28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Our source data originated from winemag.com through a web scrape that an avid wine enthusiast scraped up.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question we hoped to answer was </a:t>
            </a:r>
            <a:r>
              <a:rPr lang="en" sz="1500" i="1">
                <a:solidFill>
                  <a:schemeClr val="dk1"/>
                </a:solidFill>
              </a:rPr>
              <a:t>“Is rating predictive of future pricing?”</a:t>
            </a:r>
            <a:endParaRPr sz="1500" i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Challenges experienced with this question were the following: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We couldn’t make a unique identifier.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We couldn’t map the wines year to year.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Too much drift in the 2018 data set.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Ultimately 2017 had enough data points to run through the model.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made the </a:t>
            </a:r>
            <a:r>
              <a:rPr lang="en" sz="1500" u="sng">
                <a:solidFill>
                  <a:schemeClr val="dk1"/>
                </a:solidFill>
              </a:rPr>
              <a:t>ASK</a:t>
            </a:r>
            <a:r>
              <a:rPr lang="en" sz="1500">
                <a:solidFill>
                  <a:schemeClr val="dk1"/>
                </a:solidFill>
              </a:rPr>
              <a:t> evolve to: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1500"/>
              <a:buChar char="○"/>
            </a:pPr>
            <a:r>
              <a:rPr lang="en" sz="1500" b="1">
                <a:solidFill>
                  <a:srgbClr val="003262"/>
                </a:solidFill>
              </a:rPr>
              <a:t>“Is rating predictive of price for the year?”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" y="4877450"/>
            <a:ext cx="947676" cy="8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39650"/>
            <a:ext cx="8520600" cy="19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we did: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Downloaded 2017 Dataset (150k Rows)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Scraped WineMag 2018 Dataset (22k Rows)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Dropped columns not relevant to analysis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Dropped NaN values 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Created Target Columns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Better Preparation Leads to Better Execution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1016325" y="2803275"/>
            <a:ext cx="6246175" cy="2189325"/>
            <a:chOff x="998600" y="2954050"/>
            <a:chExt cx="6246175" cy="2189325"/>
          </a:xfrm>
        </p:grpSpPr>
        <p:pic>
          <p:nvPicPr>
            <p:cNvPr id="88" name="Google Shape;88;p17"/>
            <p:cNvPicPr preferRelativeResize="0"/>
            <p:nvPr/>
          </p:nvPicPr>
          <p:blipFill rotWithShape="1">
            <a:blip r:embed="rId4">
              <a:alphaModFix/>
            </a:blip>
            <a:srcRect l="4374" t="2619" r="6163" b="3138"/>
            <a:stretch/>
          </p:blipFill>
          <p:spPr>
            <a:xfrm>
              <a:off x="998600" y="3354250"/>
              <a:ext cx="2702100" cy="176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7"/>
            <p:cNvSpPr txBox="1"/>
            <p:nvPr/>
          </p:nvSpPr>
          <p:spPr>
            <a:xfrm>
              <a:off x="2036300" y="2954050"/>
              <a:ext cx="62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2017</a:t>
              </a:r>
              <a:endParaRPr/>
            </a:p>
          </p:txBody>
        </p:sp>
        <p:pic>
          <p:nvPicPr>
            <p:cNvPr id="90" name="Google Shape;90;p17"/>
            <p:cNvPicPr preferRelativeResize="0"/>
            <p:nvPr/>
          </p:nvPicPr>
          <p:blipFill rotWithShape="1">
            <a:blip r:embed="rId5">
              <a:alphaModFix/>
            </a:blip>
            <a:srcRect l="1312"/>
            <a:stretch/>
          </p:blipFill>
          <p:spPr>
            <a:xfrm>
              <a:off x="4578100" y="3327350"/>
              <a:ext cx="2666675" cy="1816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7"/>
            <p:cNvSpPr txBox="1"/>
            <p:nvPr/>
          </p:nvSpPr>
          <p:spPr>
            <a:xfrm>
              <a:off x="5580363" y="2954050"/>
              <a:ext cx="62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2018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219075" y="1028900"/>
            <a:ext cx="4019700" cy="3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Our methodology for feature engineering was to first get a high level view, address the nulls, outliers and then organize/prepare the data.</a:t>
            </a:r>
            <a:br>
              <a:rPr lang="en" sz="1350">
                <a:solidFill>
                  <a:schemeClr val="dk1"/>
                </a:solidFill>
              </a:rPr>
            </a:br>
            <a:endParaRPr sz="1350">
              <a:solidFill>
                <a:schemeClr val="dk1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Analysis Overview</a:t>
            </a:r>
            <a:endParaRPr sz="1350">
              <a:solidFill>
                <a:schemeClr val="dk1"/>
              </a:solidFill>
            </a:endParaRPr>
          </a:p>
          <a:p>
            <a:pPr marL="914400" lvl="1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 sz="1350">
                <a:solidFill>
                  <a:schemeClr val="dk1"/>
                </a:solidFill>
              </a:rPr>
              <a:t>59,790 rows</a:t>
            </a:r>
            <a:endParaRPr sz="1350">
              <a:solidFill>
                <a:schemeClr val="dk1"/>
              </a:solidFill>
            </a:endParaRPr>
          </a:p>
          <a:p>
            <a:pPr marL="914400" lvl="1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 sz="1350">
                <a:solidFill>
                  <a:schemeClr val="dk1"/>
                </a:solidFill>
              </a:rPr>
              <a:t>Few modifications applied to dataframe</a:t>
            </a:r>
            <a:endParaRPr sz="135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Change columns names for readability</a:t>
            </a:r>
            <a:endParaRPr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Change numerical data types to integers</a:t>
            </a:r>
            <a:endParaRPr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Removed all the commas in the wine_type column to avoid creating additional columns in the 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175" y="1293188"/>
            <a:ext cx="4453128" cy="32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Data Exploration &amp; Analysis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 rot="-5400000">
            <a:off x="5488387" y="1770875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3262"/>
                </a:solidFill>
              </a:rPr>
              <a:t>CSV FILE</a:t>
            </a:r>
            <a:endParaRPr sz="1000" b="1">
              <a:solidFill>
                <a:srgbClr val="00326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50" y="864975"/>
            <a:ext cx="5436000" cy="2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5400000">
            <a:off x="612475" y="3372725"/>
            <a:ext cx="840300" cy="948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7500" y="3463337"/>
            <a:ext cx="2814500" cy="1124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412350" y="4490575"/>
            <a:ext cx="254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3262"/>
                </a:solidFill>
              </a:rPr>
              <a:t>CONTINUES FOR PROCESSING FOR </a:t>
            </a:r>
            <a:r>
              <a:rPr lang="en" sz="1200" b="1" i="1">
                <a:solidFill>
                  <a:srgbClr val="E69138"/>
                </a:solidFill>
              </a:rPr>
              <a:t>MACHINE LEARNING</a:t>
            </a:r>
            <a:endParaRPr sz="1200" b="1" i="1">
              <a:solidFill>
                <a:srgbClr val="E69138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Preprocessing: Dataframes/Tables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412341" y="805363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3262"/>
                </a:solidFill>
              </a:rPr>
              <a:t>DATABASE </a:t>
            </a:r>
            <a:endParaRPr sz="1800" b="1">
              <a:solidFill>
                <a:srgbClr val="003262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010050" y="4541675"/>
            <a:ext cx="402300" cy="40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262"/>
                </a:solidFill>
              </a:rPr>
              <a:t>2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010050" y="813675"/>
            <a:ext cx="402300" cy="40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262"/>
                </a:solidFill>
              </a:rPr>
              <a:t>1</a:t>
            </a:r>
            <a:endParaRPr b="1">
              <a:solidFill>
                <a:srgbClr val="003262"/>
              </a:solidFill>
            </a:endParaRPr>
          </a:p>
        </p:txBody>
      </p:sp>
      <p:cxnSp>
        <p:nvCxnSpPr>
          <p:cNvPr id="112" name="Google Shape;112;p19"/>
          <p:cNvCxnSpPr>
            <a:stCxn id="106" idx="3"/>
            <a:endCxn id="111" idx="2"/>
          </p:cNvCxnSpPr>
          <p:nvPr/>
        </p:nvCxnSpPr>
        <p:spPr>
          <a:xfrm rot="10800000" flipH="1">
            <a:off x="4572000" y="1014730"/>
            <a:ext cx="1438200" cy="3010800"/>
          </a:xfrm>
          <a:prstGeom prst="bentConnector3">
            <a:avLst>
              <a:gd name="adj1" fmla="val 880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9"/>
          <p:cNvCxnSpPr>
            <a:stCxn id="106" idx="3"/>
            <a:endCxn id="110" idx="2"/>
          </p:cNvCxnSpPr>
          <p:nvPr/>
        </p:nvCxnSpPr>
        <p:spPr>
          <a:xfrm>
            <a:off x="4572000" y="4025530"/>
            <a:ext cx="1438200" cy="717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4287" y="1419463"/>
            <a:ext cx="2372521" cy="291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68850" y="198225"/>
            <a:ext cx="1424400" cy="52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32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262"/>
                </a:solidFill>
              </a:rPr>
              <a:t>Database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68850" y="895200"/>
            <a:ext cx="1893600" cy="3353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32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● Establish a connection between AWS RDS  and PostgreSQL</a:t>
            </a:r>
            <a:endParaRPr>
              <a:solidFill>
                <a:srgbClr val="00326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26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262"/>
                </a:solidFill>
              </a:rPr>
              <a:t>● Establish a connection between our notebook code to both AWS RDS &amp; PostgreSQL</a:t>
            </a:r>
            <a:endParaRPr>
              <a:solidFill>
                <a:srgbClr val="00326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26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262"/>
                </a:solidFill>
              </a:rPr>
              <a:t>● Bring in the  </a:t>
            </a:r>
            <a:r>
              <a:rPr lang="en" b="1">
                <a:solidFill>
                  <a:srgbClr val="003262"/>
                </a:solidFill>
              </a:rPr>
              <a:t>COUNTRY_REGIONS </a:t>
            </a:r>
            <a:r>
              <a:rPr lang="en">
                <a:solidFill>
                  <a:srgbClr val="003262"/>
                </a:solidFill>
              </a:rPr>
              <a:t>dataset for the purpose of joining and future reporting.</a:t>
            </a:r>
            <a:endParaRPr>
              <a:solidFill>
                <a:srgbClr val="003262"/>
              </a:solidFill>
            </a:endParaRPr>
          </a:p>
        </p:txBody>
      </p:sp>
      <p:pic>
        <p:nvPicPr>
          <p:cNvPr id="121" name="Google Shape;121;p20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7362" y="222280"/>
            <a:ext cx="2509550" cy="2548626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  <p:pic>
        <p:nvPicPr>
          <p:cNvPr id="122" name="Google Shape;122;p20" descr="Graphical user interface, text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0877" y="198228"/>
            <a:ext cx="2219341" cy="99537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  <p:cxnSp>
        <p:nvCxnSpPr>
          <p:cNvPr id="123" name="Google Shape;123;p20"/>
          <p:cNvCxnSpPr>
            <a:stCxn id="121" idx="3"/>
            <a:endCxn id="122" idx="1"/>
          </p:cNvCxnSpPr>
          <p:nvPr/>
        </p:nvCxnSpPr>
        <p:spPr>
          <a:xfrm rot="10800000" flipH="1">
            <a:off x="4916912" y="695893"/>
            <a:ext cx="704100" cy="8007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4" name="Google Shape;124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09861" y="1599698"/>
            <a:ext cx="2788918" cy="117120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7362" y="3010132"/>
            <a:ext cx="4319346" cy="176621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  <p:cxnSp>
        <p:nvCxnSpPr>
          <p:cNvPr id="126" name="Google Shape;126;p20"/>
          <p:cNvCxnSpPr>
            <a:stCxn id="122" idx="2"/>
            <a:endCxn id="124" idx="0"/>
          </p:cNvCxnSpPr>
          <p:nvPr/>
        </p:nvCxnSpPr>
        <p:spPr>
          <a:xfrm rot="-5400000" flipH="1">
            <a:off x="6564347" y="1359798"/>
            <a:ext cx="406200" cy="738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20"/>
          <p:cNvCxnSpPr>
            <a:stCxn id="124" idx="2"/>
            <a:endCxn id="125" idx="0"/>
          </p:cNvCxnSpPr>
          <p:nvPr/>
        </p:nvCxnSpPr>
        <p:spPr>
          <a:xfrm rot="5400000">
            <a:off x="5566070" y="1771756"/>
            <a:ext cx="239100" cy="2237400"/>
          </a:xfrm>
          <a:prstGeom prst="bentConnector3">
            <a:avLst>
              <a:gd name="adj1" fmla="val 5002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8" name="Google Shape;128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40480" y="3055834"/>
            <a:ext cx="1959214" cy="167481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cxnSp>
        <p:nvCxnSpPr>
          <p:cNvPr id="129" name="Google Shape;129;p20"/>
          <p:cNvCxnSpPr>
            <a:stCxn id="125" idx="3"/>
            <a:endCxn id="128" idx="1"/>
          </p:cNvCxnSpPr>
          <p:nvPr/>
        </p:nvCxnSpPr>
        <p:spPr>
          <a:xfrm>
            <a:off x="6726708" y="3893241"/>
            <a:ext cx="313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0" name="Google Shape;130;p20"/>
          <p:cNvSpPr/>
          <p:nvPr/>
        </p:nvSpPr>
        <p:spPr>
          <a:xfrm>
            <a:off x="3971700" y="1913250"/>
            <a:ext cx="402300" cy="4023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262"/>
                </a:solidFill>
              </a:rPr>
              <a:t>1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7495950" y="132075"/>
            <a:ext cx="402300" cy="4023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262"/>
                </a:solidFill>
              </a:rPr>
              <a:t>2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6248175" y="1900713"/>
            <a:ext cx="402300" cy="4023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262"/>
                </a:solidFill>
              </a:rPr>
              <a:t>3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943375" y="3100863"/>
            <a:ext cx="402300" cy="4023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262"/>
                </a:solidFill>
              </a:rPr>
              <a:t>4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8524650" y="3100863"/>
            <a:ext cx="402300" cy="4023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003262"/>
                </a:solidFill>
              </a:rPr>
              <a:t>Ex</a:t>
            </a:r>
            <a:endParaRPr sz="600" b="1">
              <a:solidFill>
                <a:srgbClr val="003262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2947625" y="222275"/>
            <a:ext cx="227400" cy="148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319100" y="408000"/>
            <a:ext cx="227400" cy="148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486025" y="2171700"/>
            <a:ext cx="338100" cy="2391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sq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01950" y="838263"/>
            <a:ext cx="8047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43" b="1"/>
              <a:t>MAIN OBJECTIVE: </a:t>
            </a:r>
            <a:r>
              <a:rPr lang="en" sz="1743" b="1" i="1"/>
              <a:t>GET A MODEL TO WORK</a:t>
            </a:r>
            <a:r>
              <a:rPr lang="en" sz="1743" b="1"/>
              <a:t> </a:t>
            </a:r>
            <a:br>
              <a:rPr lang="en" sz="1743" b="1"/>
            </a:br>
            <a:r>
              <a:rPr lang="en"/>
              <a:t>Begin by building a working model at its </a:t>
            </a:r>
            <a:r>
              <a:rPr lang="en" b="1" u="sng"/>
              <a:t>simplest form</a:t>
            </a:r>
            <a:r>
              <a:rPr lang="en" b="1"/>
              <a:t>.</a:t>
            </a:r>
            <a:r>
              <a:rPr lang="en" u="sng"/>
              <a:t> </a:t>
            </a:r>
            <a:br>
              <a:rPr lang="en"/>
            </a:br>
            <a:r>
              <a:rPr lang="en"/>
              <a:t>Eliminate any noise related to descriptive columns &amp; keep only the numerical values.</a:t>
            </a:r>
            <a:endParaRPr/>
          </a:p>
        </p:txBody>
      </p:sp>
      <p:grpSp>
        <p:nvGrpSpPr>
          <p:cNvPr id="143" name="Google Shape;143;p21"/>
          <p:cNvGrpSpPr/>
          <p:nvPr/>
        </p:nvGrpSpPr>
        <p:grpSpPr>
          <a:xfrm>
            <a:off x="4740273" y="1864926"/>
            <a:ext cx="2253600" cy="1355175"/>
            <a:chOff x="4753223" y="1857800"/>
            <a:chExt cx="2253600" cy="1355175"/>
          </a:xfrm>
        </p:grpSpPr>
        <p:sp>
          <p:nvSpPr>
            <p:cNvPr id="144" name="Google Shape;144;p21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21"/>
            <p:cNvGrpSpPr/>
            <p:nvPr/>
          </p:nvGrpSpPr>
          <p:grpSpPr>
            <a:xfrm>
              <a:off x="4753223" y="1857800"/>
              <a:ext cx="2253600" cy="1354090"/>
              <a:chOff x="4753223" y="1857800"/>
              <a:chExt cx="2253600" cy="1354090"/>
            </a:xfrm>
          </p:grpSpPr>
          <p:grpSp>
            <p:nvGrpSpPr>
              <p:cNvPr id="146" name="Google Shape;146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7" name="Google Shape;147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8" name="Google Shape;148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" name="Google Shape;149;p21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latin typeface="Roboto"/>
                    <a:ea typeface="Roboto"/>
                    <a:cs typeface="Roboto"/>
                    <a:sym typeface="Roboto"/>
                  </a:rPr>
                  <a:t>DISTRIBUTION</a:t>
                </a: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165100" algn="l" rtl="0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★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Check the spread of price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165100" algn="l" rtl="0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★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Normal distribution?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165100" algn="l" rtl="0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★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Address Outliers (Remove top 1%) </a:t>
                </a: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0" name="Google Shape;150;p21"/>
          <p:cNvGrpSpPr/>
          <p:nvPr/>
        </p:nvGrpSpPr>
        <p:grpSpPr>
          <a:xfrm>
            <a:off x="6422828" y="2709725"/>
            <a:ext cx="2721172" cy="1735651"/>
            <a:chOff x="6435778" y="2702599"/>
            <a:chExt cx="2721172" cy="1735651"/>
          </a:xfrm>
        </p:grpSpPr>
        <p:sp>
          <p:nvSpPr>
            <p:cNvPr id="151" name="Google Shape;151;p21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21"/>
            <p:cNvGrpSpPr/>
            <p:nvPr/>
          </p:nvGrpSpPr>
          <p:grpSpPr>
            <a:xfrm>
              <a:off x="6435778" y="2702599"/>
              <a:ext cx="2494595" cy="1735651"/>
              <a:chOff x="6435778" y="2702599"/>
              <a:chExt cx="2494595" cy="1735651"/>
            </a:xfrm>
          </p:grpSpPr>
          <p:grpSp>
            <p:nvGrpSpPr>
              <p:cNvPr id="153" name="Google Shape;153;p21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4" name="Google Shape;154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55" name="Google Shape;155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" name="Google Shape;156;p21"/>
              <p:cNvSpPr txBox="1"/>
              <p:nvPr/>
            </p:nvSpPr>
            <p:spPr>
              <a:xfrm>
                <a:off x="6435778" y="2702599"/>
                <a:ext cx="2423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LOGISTIC REGRESSION MODEL</a:t>
                </a:r>
                <a:endParaRPr sz="12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7" name="Google Shape;157;p21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latin typeface="Roboto"/>
                    <a:ea typeface="Roboto"/>
                    <a:cs typeface="Roboto"/>
                    <a:sym typeface="Roboto"/>
                  </a:rPr>
                  <a:t>FINAL DATAFRAME</a:t>
                </a: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165100" algn="l" rtl="0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Split the data into Training and Testing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165100" algn="l" rtl="0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Created the Logistic Regression Model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165100" algn="l" rtl="0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Fit / Trained the model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165100" algn="l" rtl="0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Made Predictions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165100" algn="l" rtl="0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Validated model using  confusion matrix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165100" algn="l" rtl="0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Generated an accuracy score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8" name="Google Shape;158;p21"/>
          <p:cNvGrpSpPr/>
          <p:nvPr/>
        </p:nvGrpSpPr>
        <p:grpSpPr>
          <a:xfrm>
            <a:off x="810175" y="2103737"/>
            <a:ext cx="2253600" cy="1116364"/>
            <a:chOff x="823125" y="2096611"/>
            <a:chExt cx="2253600" cy="1116364"/>
          </a:xfrm>
        </p:grpSpPr>
        <p:sp>
          <p:nvSpPr>
            <p:cNvPr id="159" name="Google Shape;159;p2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21"/>
            <p:cNvGrpSpPr/>
            <p:nvPr/>
          </p:nvGrpSpPr>
          <p:grpSpPr>
            <a:xfrm>
              <a:off x="823125" y="2096611"/>
              <a:ext cx="2253600" cy="1115278"/>
              <a:chOff x="823125" y="2096611"/>
              <a:chExt cx="2253600" cy="1115278"/>
            </a:xfrm>
          </p:grpSpPr>
          <p:grpSp>
            <p:nvGrpSpPr>
              <p:cNvPr id="161" name="Google Shape;161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2" name="Google Shape;162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3" name="Google Shape;163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4" name="Google Shape;164;p21"/>
              <p:cNvSpPr txBox="1"/>
              <p:nvPr/>
            </p:nvSpPr>
            <p:spPr>
              <a:xfrm>
                <a:off x="823125" y="2096611"/>
                <a:ext cx="2253600" cy="7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latin typeface="Roboto"/>
                    <a:ea typeface="Roboto"/>
                    <a:cs typeface="Roboto"/>
                    <a:sym typeface="Roboto"/>
                  </a:rPr>
                  <a:t>Create a new categorical value</a:t>
                </a:r>
                <a:endParaRPr sz="10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GOOD WINE: Ratings 89 or Below</a:t>
                </a:r>
                <a:br>
                  <a:rPr lang="en" sz="8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GREAT WINE: Ratings 90 or Above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5" name="Google Shape;165;p21"/>
          <p:cNvGrpSpPr/>
          <p:nvPr/>
        </p:nvGrpSpPr>
        <p:grpSpPr>
          <a:xfrm>
            <a:off x="2760400" y="3086593"/>
            <a:ext cx="2253600" cy="1358783"/>
            <a:chOff x="2773350" y="3079467"/>
            <a:chExt cx="2253600" cy="1358783"/>
          </a:xfrm>
        </p:grpSpPr>
        <p:sp>
          <p:nvSpPr>
            <p:cNvPr id="166" name="Google Shape;166;p21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21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168" name="Google Shape;168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69" name="Google Shape;169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0" name="Google Shape;170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1" name="Google Shape;171;p21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latin typeface="Roboto"/>
                    <a:ea typeface="Roboto"/>
                    <a:cs typeface="Roboto"/>
                    <a:sym typeface="Roboto"/>
                  </a:rPr>
                  <a:t>FEATURES VS TARGET</a:t>
                </a: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Feature: PRICE_DOLLARS </a:t>
                </a:r>
                <a:br>
                  <a:rPr lang="en" sz="8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Target: RATINGS_DESC </a:t>
                </a:r>
                <a:br>
                  <a:rPr lang="en" sz="8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(“0” For Good Wine, “1” For Great Wine”)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75" y="3338625"/>
            <a:ext cx="2423200" cy="1106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173" name="Google Shape;173;p21"/>
          <p:cNvSpPr txBox="1"/>
          <p:nvPr/>
        </p:nvSpPr>
        <p:spPr>
          <a:xfrm>
            <a:off x="130875" y="4379125"/>
            <a:ext cx="207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600" u="sng">
                <a:solidFill>
                  <a:srgbClr val="0088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http://www.winewins.com/wine-ratings/</a:t>
            </a:r>
            <a:endParaRPr sz="600"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Machine Learning - Initial Model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946" y="1864925"/>
            <a:ext cx="1405601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7525" y="3269495"/>
            <a:ext cx="1610325" cy="166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1"/>
          <p:cNvGrpSpPr/>
          <p:nvPr/>
        </p:nvGrpSpPr>
        <p:grpSpPr>
          <a:xfrm>
            <a:off x="7330325" y="1658213"/>
            <a:ext cx="1051500" cy="1051500"/>
            <a:chOff x="7330325" y="1658213"/>
            <a:chExt cx="1051500" cy="1051500"/>
          </a:xfrm>
        </p:grpSpPr>
        <p:sp>
          <p:nvSpPr>
            <p:cNvPr id="178" name="Google Shape;178;p21"/>
            <p:cNvSpPr/>
            <p:nvPr/>
          </p:nvSpPr>
          <p:spPr>
            <a:xfrm>
              <a:off x="7330325" y="1658213"/>
              <a:ext cx="1051500" cy="1051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7589520" y="2103120"/>
              <a:ext cx="573626" cy="228481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Arial"/>
                </a:rPr>
                <a:t>74%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1521</Words>
  <Application>Microsoft Office PowerPoint</Application>
  <PresentationFormat>On-screen Show (16:9)</PresentationFormat>
  <Paragraphs>186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Roboto</vt:lpstr>
      <vt:lpstr>Merriweather</vt:lpstr>
      <vt:lpstr>Arial</vt:lpstr>
      <vt:lpstr>Simple Light</vt:lpstr>
      <vt:lpstr>Wine Reviews &amp; Rating Analysis</vt:lpstr>
      <vt:lpstr>AGENDA</vt:lpstr>
      <vt:lpstr>After a long day, we all unwind in some way…</vt:lpstr>
      <vt:lpstr>Drunk and Giving Directions</vt:lpstr>
      <vt:lpstr>Better Preparation Leads to Better Execution</vt:lpstr>
      <vt:lpstr>Data Exploration &amp; Analysis</vt:lpstr>
      <vt:lpstr>Preprocessing: Dataframes/Tables</vt:lpstr>
      <vt:lpstr>Database</vt:lpstr>
      <vt:lpstr>Machine Learning - Initial Model</vt:lpstr>
      <vt:lpstr>Machine Learning - Model Optimization</vt:lpstr>
      <vt:lpstr>Machine Learning - Validation Models</vt:lpstr>
      <vt:lpstr>Tech Used &amp; Results</vt:lpstr>
      <vt:lpstr>Conclusion, Further Analysis, Alternative Actions</vt:lpstr>
      <vt:lpstr>Thank You Powered By:</vt:lpstr>
      <vt:lpstr>Q&amp;As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Reviews &amp; Rating Analysis</dc:title>
  <dc:creator>Flora Choi</dc:creator>
  <cp:lastModifiedBy>Flora Choi</cp:lastModifiedBy>
  <cp:revision>1</cp:revision>
  <dcterms:modified xsi:type="dcterms:W3CDTF">2021-05-06T03:12:52Z</dcterms:modified>
</cp:coreProperties>
</file>