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1"/>
  </p:sldMasterIdLst>
  <p:notesMasterIdLst>
    <p:notesMasterId r:id="rId17"/>
  </p:notesMasterIdLst>
  <p:sldIdLst>
    <p:sldId id="257" r:id="rId2"/>
    <p:sldId id="260" r:id="rId3"/>
    <p:sldId id="261" r:id="rId4"/>
    <p:sldId id="258" r:id="rId5"/>
    <p:sldId id="270" r:id="rId6"/>
    <p:sldId id="263" r:id="rId7"/>
    <p:sldId id="264" r:id="rId8"/>
    <p:sldId id="265" r:id="rId9"/>
    <p:sldId id="271" r:id="rId10"/>
    <p:sldId id="266" r:id="rId11"/>
    <p:sldId id="273" r:id="rId12"/>
    <p:sldId id="272" r:id="rId13"/>
    <p:sldId id="267" r:id="rId14"/>
    <p:sldId id="268" r:id="rId15"/>
    <p:sldId id="269" r:id="rId16"/>
  </p:sldIdLst>
  <p:sldSz cx="12192000" cy="6858000"/>
  <p:notesSz cx="6858000" cy="9144000"/>
  <p:embeddedFontLst>
    <p:embeddedFont>
      <p:font typeface="나눔스퀘어 Bold" panose="020B0600000101010101" pitchFamily="50" charset="-127"/>
      <p:bold r:id="rId18"/>
    </p:embeddedFont>
    <p:embeddedFont>
      <p:font typeface="나눔스퀘어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8851" y="2447473"/>
            <a:ext cx="8274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 야구 선수 </a:t>
            </a:r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조민주 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88240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432942-B85A-49A0-8C23-4C0553000DE9}"/>
              </a:ext>
            </a:extLst>
          </p:cNvPr>
          <p:cNvSpPr txBox="1"/>
          <p:nvPr/>
        </p:nvSpPr>
        <p:spPr>
          <a:xfrm>
            <a:off x="4750225" y="5813714"/>
            <a:ext cx="3314742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0.7862111</a:t>
            </a:r>
            <a:endParaRPr lang="ko-KR" altLang="en-US" sz="28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9" name="그림 28" descr="하얀색이(가) 표시된 사진&#10;&#10;자동 생성된 설명">
            <a:extLst>
              <a:ext uri="{FF2B5EF4-FFF2-40B4-BE49-F238E27FC236}">
                <a16:creationId xmlns:a16="http://schemas.microsoft.com/office/drawing/2014/main" id="{46CE1422-C9B4-4807-95E7-22BF1313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151" y="870175"/>
            <a:ext cx="4059698" cy="48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88240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그림 11" descr="테이블, 하얀색, 남자, 서있는이(가) 표시된 사진&#10;&#10;자동 생성된 설명">
            <a:extLst>
              <a:ext uri="{FF2B5EF4-FFF2-40B4-BE49-F238E27FC236}">
                <a16:creationId xmlns:a16="http://schemas.microsoft.com/office/drawing/2014/main" id="{56021A95-D385-4C4B-B7E7-233D1858E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46" y="1120432"/>
            <a:ext cx="3882507" cy="4885585"/>
          </a:xfrm>
          <a:prstGeom prst="rect">
            <a:avLst/>
          </a:prstGeom>
        </p:spPr>
      </p:pic>
      <p:pic>
        <p:nvPicPr>
          <p:cNvPr id="26" name="그림 25" descr="테이블, 남자이(가) 표시된 사진&#10;&#10;자동 생성된 설명">
            <a:extLst>
              <a:ext uri="{FF2B5EF4-FFF2-40B4-BE49-F238E27FC236}">
                <a16:creationId xmlns:a16="http://schemas.microsoft.com/office/drawing/2014/main" id="{587CDA23-2CA2-4C66-81BB-9BA01C556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40" y="1090568"/>
            <a:ext cx="3882507" cy="48855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32942-B85A-49A0-8C23-4C0553000DE9}"/>
              </a:ext>
            </a:extLst>
          </p:cNvPr>
          <p:cNvSpPr txBox="1"/>
          <p:nvPr/>
        </p:nvSpPr>
        <p:spPr>
          <a:xfrm>
            <a:off x="3539064" y="6010106"/>
            <a:ext cx="5113873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연봉과 선수의 실력은 비례하지 않음 </a:t>
            </a:r>
          </a:p>
        </p:txBody>
      </p:sp>
    </p:spTree>
    <p:extLst>
      <p:ext uri="{BB962C8B-B14F-4D97-AF65-F5344CB8AC3E}">
        <p14:creationId xmlns:p14="http://schemas.microsoft.com/office/powerpoint/2010/main" val="187544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88240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432942-B85A-49A0-8C23-4C0553000DE9}"/>
              </a:ext>
            </a:extLst>
          </p:cNvPr>
          <p:cNvSpPr txBox="1"/>
          <p:nvPr/>
        </p:nvSpPr>
        <p:spPr>
          <a:xfrm>
            <a:off x="4157598" y="6035269"/>
            <a:ext cx="3876804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KIA, NC, 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롯데 순으로 높음</a:t>
            </a: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48EB0330-87D8-4C09-B360-2DB7F6F8B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05" y="553673"/>
            <a:ext cx="4799856" cy="56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8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87199" y="1341233"/>
            <a:ext cx="10362437" cy="4453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타자와 가장 연관된 기록인 타점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득점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홈런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안타와 상관 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관계가 높다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득점으로 이뤄지는 진루와 관련된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볼넷과도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상관 관계가 높다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선수의 실력 이외에도 여러 외부적 요인이 작용하는 연봉과는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상관 관계가 낮다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타자의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WAR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평균이 높은 팀은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KIA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이다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61311" y="437393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9919" y="2447473"/>
            <a:ext cx="4192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설명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데이터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9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데이터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09906" y="5899899"/>
            <a:ext cx="3772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191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명의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성적</a:t>
            </a:r>
          </a:p>
        </p:txBody>
      </p:sp>
      <p:pic>
        <p:nvPicPr>
          <p:cNvPr id="3" name="그림 2" descr="건물, 야구, 게임, 도로이(가) 표시된 사진&#10;&#10;자동 생성된 설명">
            <a:extLst>
              <a:ext uri="{FF2B5EF4-FFF2-40B4-BE49-F238E27FC236}">
                <a16:creationId xmlns:a16="http://schemas.microsoft.com/office/drawing/2014/main" id="{6D804000-CF71-4AF2-8780-A257D5571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63" y="2133600"/>
            <a:ext cx="5324475" cy="2590800"/>
          </a:xfrm>
          <a:prstGeom prst="rect">
            <a:avLst/>
          </a:prstGeom>
        </p:spPr>
      </p:pic>
      <p:pic>
        <p:nvPicPr>
          <p:cNvPr id="14" name="그림 13" descr="사람, 야구, 플레이어, 잔디이(가) 표시된 사진&#10;&#10;자동 생성된 설명">
            <a:extLst>
              <a:ext uri="{FF2B5EF4-FFF2-40B4-BE49-F238E27FC236}">
                <a16:creationId xmlns:a16="http://schemas.microsoft.com/office/drawing/2014/main" id="{3389C073-49E4-4E3C-899B-A93CE0D8E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22" y="1184989"/>
            <a:ext cx="2807756" cy="448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9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데이터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7064" y="2025983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672444-E106-4910-B71B-D93E0285CE85}"/>
              </a:ext>
            </a:extLst>
          </p:cNvPr>
          <p:cNvSpPr txBox="1"/>
          <p:nvPr/>
        </p:nvSpPr>
        <p:spPr>
          <a:xfrm>
            <a:off x="2982786" y="5287103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출루율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08FA3C-E445-402E-A193-459AEF9361A0}"/>
              </a:ext>
            </a:extLst>
          </p:cNvPr>
          <p:cNvSpPr txBox="1"/>
          <p:nvPr/>
        </p:nvSpPr>
        <p:spPr>
          <a:xfrm>
            <a:off x="5352076" y="1612725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55C62E-5BA3-43AF-9F5C-51B5B1DB9094}"/>
              </a:ext>
            </a:extLst>
          </p:cNvPr>
          <p:cNvSpPr txBox="1"/>
          <p:nvPr/>
        </p:nvSpPr>
        <p:spPr>
          <a:xfrm>
            <a:off x="4554437" y="3674769"/>
            <a:ext cx="893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E07A1-5019-447E-A15D-9545AA4F2DDE}"/>
              </a:ext>
            </a:extLst>
          </p:cNvPr>
          <p:cNvSpPr txBox="1"/>
          <p:nvPr/>
        </p:nvSpPr>
        <p:spPr>
          <a:xfrm>
            <a:off x="7247602" y="2418518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6052CE-6E43-4BDC-A048-7842951DD0B0}"/>
              </a:ext>
            </a:extLst>
          </p:cNvPr>
          <p:cNvSpPr txBox="1"/>
          <p:nvPr/>
        </p:nvSpPr>
        <p:spPr>
          <a:xfrm>
            <a:off x="8213769" y="5451437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장타율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9C8033-27FC-4370-947C-2BFC4F2804E6}"/>
              </a:ext>
            </a:extLst>
          </p:cNvPr>
          <p:cNvSpPr txBox="1"/>
          <p:nvPr/>
        </p:nvSpPr>
        <p:spPr>
          <a:xfrm>
            <a:off x="10082631" y="1673246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655403-6119-4E41-86E2-30E489157DEA}"/>
              </a:ext>
            </a:extLst>
          </p:cNvPr>
          <p:cNvSpPr txBox="1"/>
          <p:nvPr/>
        </p:nvSpPr>
        <p:spPr>
          <a:xfrm>
            <a:off x="9331666" y="4162978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EBE7C1-3796-497E-A3C6-F1C28FBFCF53}"/>
              </a:ext>
            </a:extLst>
          </p:cNvPr>
          <p:cNvSpPr txBox="1"/>
          <p:nvPr/>
        </p:nvSpPr>
        <p:spPr>
          <a:xfrm>
            <a:off x="1312690" y="3014585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홈런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11D93-CAA7-4193-8980-9ACBA6A09731}"/>
              </a:ext>
            </a:extLst>
          </p:cNvPr>
          <p:cNvSpPr txBox="1"/>
          <p:nvPr/>
        </p:nvSpPr>
        <p:spPr>
          <a:xfrm>
            <a:off x="4062625" y="2644170"/>
            <a:ext cx="4066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WAR</a:t>
            </a:r>
            <a:endParaRPr lang="ko-KR" altLang="en-US" sz="96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74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설명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77710" y="2090609"/>
            <a:ext cx="5938789" cy="326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   Wins Above Replacement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대체 선수에 비해 얼마나 많은 승리에 </a:t>
            </a:r>
            <a:endParaRPr lang="en-US" altLang="ko-KR" sz="28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기여했는가를 나타내는</a:t>
            </a: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수치</a:t>
            </a:r>
            <a:endParaRPr lang="en-US" altLang="ko-KR" sz="28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WAR 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하나만으로 선수의</a:t>
            </a: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포지션에 </a:t>
            </a:r>
            <a:endParaRPr lang="en-US" altLang="ko-KR" sz="28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관계 없이 일괄적인</a:t>
            </a: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평가가 가능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88240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166" y="1006929"/>
            <a:ext cx="107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WAR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이란</a:t>
            </a:r>
          </a:p>
        </p:txBody>
      </p:sp>
      <p:pic>
        <p:nvPicPr>
          <p:cNvPr id="3" name="그림 2" descr="야구, 게임, 스포츠이(가) 표시된 사진&#10;&#10;자동 생성된 설명">
            <a:extLst>
              <a:ext uri="{FF2B5EF4-FFF2-40B4-BE49-F238E27FC236}">
                <a16:creationId xmlns:a16="http://schemas.microsoft.com/office/drawing/2014/main" id="{CB519711-6382-4C0C-9B88-F07D12438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26" y="1726846"/>
            <a:ext cx="5503043" cy="457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88240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2" name="그림 21" descr="사진, 테이블, 옅은, 다른이(가) 표시된 사진&#10;&#10;자동 생성된 설명">
            <a:extLst>
              <a:ext uri="{FF2B5EF4-FFF2-40B4-BE49-F238E27FC236}">
                <a16:creationId xmlns:a16="http://schemas.microsoft.com/office/drawing/2014/main" id="{FF5CBAC9-D714-49E4-94D8-CBAC347E4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43" y="1518097"/>
            <a:ext cx="3254420" cy="4090254"/>
          </a:xfrm>
          <a:prstGeom prst="rect">
            <a:avLst/>
          </a:prstGeom>
        </p:spPr>
      </p:pic>
      <p:pic>
        <p:nvPicPr>
          <p:cNvPr id="23" name="그림 22" descr="사진, 하얀색이(가) 표시된 사진&#10;&#10;자동 생성된 설명">
            <a:extLst>
              <a:ext uri="{FF2B5EF4-FFF2-40B4-BE49-F238E27FC236}">
                <a16:creationId xmlns:a16="http://schemas.microsoft.com/office/drawing/2014/main" id="{F7B0ACB7-0245-484D-BD95-CA63FD984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43" y="1519410"/>
            <a:ext cx="3254420" cy="409025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C4B1CF6-635B-4428-847B-C6E975647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34" y="1510018"/>
            <a:ext cx="3254420" cy="4090254"/>
          </a:xfrm>
          <a:prstGeom prst="rect">
            <a:avLst/>
          </a:prstGeom>
        </p:spPr>
      </p:pic>
      <p:pic>
        <p:nvPicPr>
          <p:cNvPr id="25" name="그림 24" descr="테이블이(가) 표시된 사진&#10;&#10;자동 생성된 설명">
            <a:extLst>
              <a:ext uri="{FF2B5EF4-FFF2-40B4-BE49-F238E27FC236}">
                <a16:creationId xmlns:a16="http://schemas.microsoft.com/office/drawing/2014/main" id="{BD84D6C0-BCD8-404F-AB78-AB0F2CC383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5" y="1513025"/>
            <a:ext cx="3254420" cy="40902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CEFFA1-F431-431D-931B-87FA938FA21C}"/>
              </a:ext>
            </a:extLst>
          </p:cNvPr>
          <p:cNvSpPr txBox="1"/>
          <p:nvPr/>
        </p:nvSpPr>
        <p:spPr>
          <a:xfrm>
            <a:off x="342859" y="5695519"/>
            <a:ext cx="3314742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0.7947867</a:t>
            </a:r>
            <a:endParaRPr lang="ko-KR" altLang="en-US" sz="28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6BE527-4152-4C81-8BB9-0931803B8842}"/>
              </a:ext>
            </a:extLst>
          </p:cNvPr>
          <p:cNvSpPr txBox="1"/>
          <p:nvPr/>
        </p:nvSpPr>
        <p:spPr>
          <a:xfrm>
            <a:off x="3187659" y="5695519"/>
            <a:ext cx="3314742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0.7844064</a:t>
            </a:r>
            <a:endParaRPr lang="ko-KR" altLang="en-US" sz="28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BA5675-BC48-42B3-936A-F6D1E56713AA}"/>
              </a:ext>
            </a:extLst>
          </p:cNvPr>
          <p:cNvSpPr txBox="1"/>
          <p:nvPr/>
        </p:nvSpPr>
        <p:spPr>
          <a:xfrm>
            <a:off x="6032459" y="5695519"/>
            <a:ext cx="3314742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0.8306197</a:t>
            </a:r>
            <a:endParaRPr lang="ko-KR" altLang="en-US" sz="28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9F728A-FEFB-4364-9CD1-84A4604C4F05}"/>
              </a:ext>
            </a:extLst>
          </p:cNvPr>
          <p:cNvSpPr txBox="1"/>
          <p:nvPr/>
        </p:nvSpPr>
        <p:spPr>
          <a:xfrm>
            <a:off x="8877258" y="5695519"/>
            <a:ext cx="3314742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0.7933244</a:t>
            </a:r>
            <a:endParaRPr lang="ko-KR" altLang="en-US" sz="28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0964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169</Words>
  <Application>Microsoft Office PowerPoint</Application>
  <PresentationFormat>와이드스크린</PresentationFormat>
  <Paragraphs>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맑은 고딕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m29345</cp:lastModifiedBy>
  <cp:revision>13</cp:revision>
  <dcterms:created xsi:type="dcterms:W3CDTF">2017-05-29T09:12:16Z</dcterms:created>
  <dcterms:modified xsi:type="dcterms:W3CDTF">2020-05-24T18:26:32Z</dcterms:modified>
</cp:coreProperties>
</file>