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41D8601-28EA-47D9-A987-C7C394D5FBD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1AD2F48-AA93-4B4E-8BE2-50DD633F26F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Modifiez les styles du texte du masque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D81200B-6083-4975-A526-39A20877C79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27B3E87-EF0C-4C8A-8BF1-A73A86FDF58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florent.chuffart@univ-grenoble-alpes.fr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Transcriptomic Pipeline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23640" y="3886200"/>
            <a:ext cx="842472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 u="sng">
                <a:solidFill>
                  <a:srgbClr val="8b8bff"/>
                </a:solidFill>
                <a:uFillTx/>
                <a:latin typeface="Calibri"/>
                <a:hlinkClick r:id="rId1"/>
              </a:rPr>
              <a:t>florent.chuffart@univ-grenoble-alpes.fr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IAB - INSERM (U1209) - CNRS (UMR5309) 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Functional Analysis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GO term analysis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Enrichment test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Pathway analysis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Database NCBI genes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251640" y="-152280"/>
            <a:ext cx="8762760" cy="807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Transcriptomic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3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Transcription: </a:t>
            </a:r>
            <a:r>
              <a:rPr b="0" i="1" lang="fr-FR" sz="3200" spc="-1" strike="noStrike">
                <a:solidFill>
                  <a:srgbClr val="000000"/>
                </a:solidFill>
                <a:latin typeface="Calibri"/>
              </a:rPr>
              <a:t>bcm_7_transcription_traduction.pdf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Wet lab steps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ARN filtering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cDNA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qPCR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Adapter ligation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Sequencing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Dry lab steps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Post processing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Quality control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Trimming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Alignment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Count matrix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Differential analysis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Functional analysis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Post Processing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Sequencer produce </a:t>
            </a:r>
            <a:r>
              <a:rPr b="0" i="1" lang="fr-FR" sz="3200" spc="-1" strike="noStrike">
                <a:solidFill>
                  <a:srgbClr val="000000"/>
                </a:solidFill>
                <a:latin typeface="Calibri"/>
              </a:rPr>
              <a:t>.fastq.gz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files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It embeds sequenced reads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Depth and coverage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79480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data produced per sample:  ~40M (uniquely mapped)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read size: 2x75 bp, (paired–ends)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Depth: 6GB </a:t>
            </a: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Coverage ~83x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40 * 10^6 * 2 * 75= 6.10^9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6 * 10^9 / (72 * 10^6) = ~83x 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exome = 72.10^6 bp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genome =  3.2 10^9 bp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Quality Control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Of .</a:t>
            </a:r>
            <a:r>
              <a:rPr b="0" i="1" lang="fr-FR" sz="3200" spc="-1" strike="noStrike">
                <a:solidFill>
                  <a:srgbClr val="000000"/>
                </a:solidFill>
                <a:latin typeface="Calibri"/>
              </a:rPr>
              <a:t>fastq.gz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files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With </a:t>
            </a:r>
            <a:r>
              <a:rPr b="0" i="1" lang="fr-FR" sz="3200" spc="-1" strike="noStrike">
                <a:solidFill>
                  <a:srgbClr val="000000"/>
                </a:solidFill>
                <a:latin typeface="Calibri"/>
              </a:rPr>
              <a:t>fastqc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fr-FR" sz="3200" spc="-1" strike="noStrike">
                <a:solidFill>
                  <a:srgbClr val="000000"/>
                </a:solidFill>
                <a:latin typeface="Calibri"/>
              </a:rPr>
              <a:t>multiqc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Trimming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Of .</a:t>
            </a:r>
            <a:r>
              <a:rPr b="0" i="1" lang="fr-FR" sz="3200" spc="-1" strike="noStrike">
                <a:solidFill>
                  <a:srgbClr val="000000"/>
                </a:solidFill>
                <a:latin typeface="Calibri"/>
              </a:rPr>
              <a:t>fastq.gz files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With</a:t>
            </a:r>
            <a:r>
              <a:rPr b="0" i="1" lang="fr-FR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Trimomatic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Cutadapt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Sickle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fr-FR" sz="3200" spc="-1" strike="noStrike">
                <a:solidFill>
                  <a:srgbClr val="000000"/>
                </a:solidFill>
                <a:latin typeface="Calibri"/>
              </a:rPr>
              <a:t>Fastqc 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on trimmed files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Alignment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i="1" lang="fr-FR" sz="3200" spc="-1" strike="noStrike">
                <a:solidFill>
                  <a:srgbClr val="000000"/>
                </a:solidFill>
                <a:latin typeface="Calibri"/>
              </a:rPr>
              <a:t>fastq.gz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files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With </a:t>
            </a:r>
            <a:r>
              <a:rPr b="0" i="1" lang="fr-FR" sz="3200" spc="-1" strike="noStrike">
                <a:solidFill>
                  <a:srgbClr val="000000"/>
                </a:solidFill>
                <a:latin typeface="Calibri"/>
              </a:rPr>
              <a:t>STAR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Produce </a:t>
            </a:r>
            <a:r>
              <a:rPr b="0" i="1" lang="fr-FR" sz="3200" spc="-1" strike="noStrike">
                <a:solidFill>
                  <a:srgbClr val="000000"/>
                </a:solidFill>
                <a:latin typeface="Calibri"/>
              </a:rPr>
              <a:t>.bam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files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Count matrix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From </a:t>
            </a:r>
            <a:r>
              <a:rPr b="0" i="1" lang="fr-FR" sz="3200" spc="-1" strike="noStrike">
                <a:solidFill>
                  <a:srgbClr val="000000"/>
                </a:solidFill>
                <a:latin typeface="Calibri"/>
              </a:rPr>
              <a:t>.bam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 files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With </a:t>
            </a:r>
            <a:r>
              <a:rPr b="0" i="1" lang="fr-FR" sz="3200" spc="-1" strike="noStrike">
                <a:solidFill>
                  <a:srgbClr val="000000"/>
                </a:solidFill>
                <a:latin typeface="Calibri"/>
              </a:rPr>
              <a:t>htseq-count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Produce a matrix of raw count 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.txt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file per sample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One line per gene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Differential analysis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With </a:t>
            </a:r>
            <a:r>
              <a:rPr b="0" i="1" lang="fr-FR" sz="3200" spc="-1" strike="noStrike">
                <a:solidFill>
                  <a:srgbClr val="000000"/>
                </a:solidFill>
                <a:latin typeface="Calibri"/>
              </a:rPr>
              <a:t>DESeq2 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(R package)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Normalisation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glm for each gene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Volcano plot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Application>LibreOffice/6.1.5.2$MacOSX_X86_64 LibreOffice_project/90f8dcf33c87b3705e78202e3df5142b201bd805</Application>
  <Words>162</Words>
  <Paragraphs>64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2018-11-20T15:23:09Z</dcterms:created>
  <dc:creator>Daphné</dc:creator>
  <dc:description/>
  <dc:language>en-US</dc:language>
  <cp:lastModifiedBy/>
  <dcterms:modified xsi:type="dcterms:W3CDTF">2019-12-02T11:01:32Z</dcterms:modified>
  <cp:revision>16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15.0029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