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Ubuntu"/>
      <p:regular r:id="rId23"/>
      <p:bold r:id="rId24"/>
      <p:italic r:id="rId25"/>
      <p:boldItalic r:id="rId26"/>
    </p:embeddedFont>
    <p:embeddedFont>
      <p:font typeface="Constanti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1" roundtripDataSignature="AMtx7mjSuSB+PLKti8t63s0skYv1HDUC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Ubuntu-bold.fntdata"/><Relationship Id="rId23" Type="http://schemas.openxmlformats.org/officeDocument/2006/relationships/font" Target="fonts/Ubuntu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-boldItalic.fntdata"/><Relationship Id="rId25" Type="http://schemas.openxmlformats.org/officeDocument/2006/relationships/font" Target="fonts/Ubuntu-italic.fntdata"/><Relationship Id="rId28" Type="http://schemas.openxmlformats.org/officeDocument/2006/relationships/font" Target="fonts/Constantia-bold.fntdata"/><Relationship Id="rId27" Type="http://schemas.openxmlformats.org/officeDocument/2006/relationships/font" Target="fonts/Constanti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nstanti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Constanti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be5c9c30b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be5c9c30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2f0cee880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72f0cee88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2f0cee880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72f0cee88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2f0cee880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72f0cee88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2f0cee880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72f0cee88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2f0cee880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72f0cee88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2f0cee880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72f0cee88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f0cee880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72f0cee88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2f0cee880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72f0cee88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be5c9c3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abe5c9c30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be5c9c3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abe5c9c30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be5c9c30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abe5c9c30b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2f0cee88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72f0cee880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2f0cee88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72f0cee880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2f0cee880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72f0cee88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2f0cee880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72f0cee88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/>
          <p:nvPr/>
        </p:nvSpPr>
        <p:spPr>
          <a:xfrm flipH="1" rot="-10380000">
            <a:off x="3165475" y="1108075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4" name="Google Shape;74;p25"/>
          <p:cNvSpPr/>
          <p:nvPr/>
        </p:nvSpPr>
        <p:spPr>
          <a:xfrm flipH="1" rot="-10380000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27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5" name="Google Shape;75;p25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6" name="Google Shape;76;p25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7" name="Google Shape;77;p25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5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BD0D9"/>
              </a:buClr>
              <a:buSzPts val="30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0" name="Google Shape;80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" type="body"/>
          </p:nvPr>
        </p:nvSpPr>
        <p:spPr>
          <a:xfrm rot="5400000">
            <a:off x="2377281" y="15081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7"/>
          <p:cNvSpPr txBox="1"/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" type="body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gradFill>
          <a:gsLst>
            <a:gs pos="0">
              <a:srgbClr val="C0FFFF"/>
            </a:gs>
            <a:gs pos="25000">
              <a:srgbClr val="C7FFFF"/>
            </a:gs>
            <a:gs pos="100000">
              <a:srgbClr val="4D707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>
            <a:lvl1pPr lvl="0" marR="4572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>
            <a:lvl1pPr lvl="0" marR="4572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9751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-9525" y="-7938"/>
            <a:ext cx="9163050" cy="1041401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5"/>
          <p:cNvSpPr/>
          <p:nvPr/>
        </p:nvSpPr>
        <p:spPr>
          <a:xfrm>
            <a:off x="4381500" y="-7938"/>
            <a:ext cx="4762500" cy="638176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5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"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pSp>
        <p:nvGrpSpPr>
          <p:cNvPr id="13" name="Google Shape;13;p15"/>
          <p:cNvGrpSpPr/>
          <p:nvPr/>
        </p:nvGrpSpPr>
        <p:grpSpPr>
          <a:xfrm>
            <a:off x="-29327" y="-14808"/>
            <a:ext cx="9198220" cy="1083716"/>
            <a:chOff x="-29322" y="-1971"/>
            <a:chExt cx="9198255" cy="1086266"/>
          </a:xfrm>
        </p:grpSpPr>
        <p:sp>
          <p:nvSpPr>
            <p:cNvPr id="14" name="Google Shape;14;p15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15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jupyter.org/tr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0" Type="http://schemas.openxmlformats.org/officeDocument/2006/relationships/hyperlink" Target="https://librosa.github.io/librosa/index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rive.google.com/folderview?id=1gUjvPLie3OMch8V1gi9JRvMGHf9bIzEh" TargetMode="External"/><Relationship Id="rId4" Type="http://schemas.openxmlformats.org/officeDocument/2006/relationships/hyperlink" Target="https://github.com/infiniemlabs-acustica/python_introduccion" TargetMode="External"/><Relationship Id="rId9" Type="http://schemas.openxmlformats.org/officeDocument/2006/relationships/hyperlink" Target="https://www.pythonforengineers.com/audio-and-digital-signal-processingdsp-in-python/" TargetMode="External"/><Relationship Id="rId5" Type="http://schemas.openxmlformats.org/officeDocument/2006/relationships/hyperlink" Target="https://github.com/infiniemlabs-acustica/workshop_jaas_2019" TargetMode="External"/><Relationship Id="rId6" Type="http://schemas.openxmlformats.org/officeDocument/2006/relationships/hyperlink" Target="https://www.programmer-books.com/python-crash-course-pdf/" TargetMode="External"/><Relationship Id="rId7" Type="http://schemas.openxmlformats.org/officeDocument/2006/relationships/hyperlink" Target="https://docs.scipy.org/doc/" TargetMode="External"/><Relationship Id="rId8" Type="http://schemas.openxmlformats.org/officeDocument/2006/relationships/hyperlink" Target="http://people.csail.mit.edu/hubert/pyaudio/#doc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www.python.or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www.anaconda.com/distribution/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www.anaconda.com/distribution/#download-sec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be5c9c30b_0_13"/>
          <p:cNvSpPr txBox="1"/>
          <p:nvPr/>
        </p:nvSpPr>
        <p:spPr>
          <a:xfrm>
            <a:off x="498915" y="1628800"/>
            <a:ext cx="7851900" cy="23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000" u="none" cap="none" strike="noStrike">
              <a:solidFill>
                <a:srgbClr val="04617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000" u="none" cap="none" strike="noStrike">
              <a:solidFill>
                <a:srgbClr val="04617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000" u="none" cap="none" strike="noStrike">
              <a:solidFill>
                <a:srgbClr val="04617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VE" sz="5000" u="none" cap="none" strike="noStrike">
                <a:solidFill>
                  <a:srgbClr val="04617B"/>
                </a:solidFill>
                <a:latin typeface="Verdana"/>
                <a:ea typeface="Verdana"/>
                <a:cs typeface="Verdana"/>
                <a:sym typeface="Verdana"/>
              </a:rPr>
              <a:t>SEÑALES Y SISTEMAS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VE" sz="2800" u="none" cap="none" strike="noStrike">
                <a:solidFill>
                  <a:srgbClr val="04617B"/>
                </a:solidFill>
                <a:latin typeface="Verdana"/>
                <a:ea typeface="Verdana"/>
                <a:cs typeface="Verdana"/>
                <a:sym typeface="Verdana"/>
              </a:rPr>
              <a:t>Clase </a:t>
            </a:r>
            <a:r>
              <a:rPr b="1" lang="es-VE" sz="2800">
                <a:solidFill>
                  <a:srgbClr val="04617B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4617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4617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2f0cee880_0_4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VE"/>
              <a:t>Primeros pasos</a:t>
            </a:r>
            <a:endParaRPr/>
          </a:p>
        </p:txBody>
      </p:sp>
      <p:sp>
        <p:nvSpPr>
          <p:cNvPr id="158" name="Google Shape;158;g72f0cee880_0_41"/>
          <p:cNvSpPr txBox="1"/>
          <p:nvPr>
            <p:ph idx="2" type="body"/>
          </p:nvPr>
        </p:nvSpPr>
        <p:spPr>
          <a:xfrm>
            <a:off x="457200" y="1920075"/>
            <a:ext cx="4114800" cy="27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s-VE">
                <a:latin typeface="Ubuntu"/>
                <a:ea typeface="Ubuntu"/>
                <a:cs typeface="Ubuntu"/>
                <a:sym typeface="Ubuntu"/>
              </a:rPr>
              <a:t>Librerías a instalar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85445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470"/>
              <a:buFont typeface="Ubuntu"/>
              <a:buChar char="●"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numpy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854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0"/>
              <a:buFont typeface="Ubuntu"/>
              <a:buChar char="●"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numpy-doc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854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0"/>
              <a:buFont typeface="Ubuntu"/>
              <a:buChar char="●"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scipy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9" name="Google Shape;159;g72f0cee880_0_41"/>
          <p:cNvSpPr txBox="1"/>
          <p:nvPr>
            <p:ph idx="2" type="body"/>
          </p:nvPr>
        </p:nvSpPr>
        <p:spPr>
          <a:xfrm>
            <a:off x="4572000" y="2136100"/>
            <a:ext cx="4114800" cy="27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-385445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470"/>
              <a:buFont typeface="Ubuntu"/>
              <a:buChar char="●"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matplotlib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854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0"/>
              <a:buFont typeface="Ubuntu"/>
              <a:buChar char="●"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pyaudio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0" name="Google Shape;160;g72f0cee880_0_41"/>
          <p:cNvSpPr txBox="1"/>
          <p:nvPr>
            <p:ph idx="2" type="body"/>
          </p:nvPr>
        </p:nvSpPr>
        <p:spPr>
          <a:xfrm>
            <a:off x="457200" y="4811850"/>
            <a:ext cx="8378400" cy="1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NOTA: Veremos que al instalar librerías, el administrador de paquetes a veces nos muestra que también instalará otras. Éstas son dependencias de las librerías que instalamos.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2f0cee880_0_5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VE"/>
              <a:t>Primeros pasos</a:t>
            </a:r>
            <a:endParaRPr/>
          </a:p>
        </p:txBody>
      </p:sp>
      <p:pic>
        <p:nvPicPr>
          <p:cNvPr id="166" name="Google Shape;166;g72f0cee880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99500"/>
            <a:ext cx="9143999" cy="4907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2f0cee880_0_5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VE"/>
              <a:t>Primeros pasos</a:t>
            </a:r>
            <a:endParaRPr/>
          </a:p>
        </p:txBody>
      </p:sp>
      <p:sp>
        <p:nvSpPr>
          <p:cNvPr id="172" name="Google Shape;172;g72f0cee880_0_58"/>
          <p:cNvSpPr txBox="1"/>
          <p:nvPr>
            <p:ph idx="2" type="body"/>
          </p:nvPr>
        </p:nvSpPr>
        <p:spPr>
          <a:xfrm>
            <a:off x="457200" y="1920075"/>
            <a:ext cx="8229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s-VE">
                <a:latin typeface="Ubuntu"/>
                <a:ea typeface="Ubuntu"/>
                <a:cs typeface="Ubuntu"/>
                <a:sym typeface="Ubuntu"/>
              </a:rPr>
              <a:t>Spyder: </a:t>
            </a:r>
            <a:r>
              <a:rPr lang="es-VE">
                <a:latin typeface="Ubuntu"/>
                <a:ea typeface="Ubuntu"/>
                <a:cs typeface="Ubuntu"/>
                <a:sym typeface="Ubuntu"/>
              </a:rPr>
              <a:t>IDE muy similar al de MATLAB.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s-VE">
                <a:latin typeface="Ubuntu"/>
                <a:ea typeface="Ubuntu"/>
                <a:cs typeface="Ubuntu"/>
                <a:sym typeface="Ubuntu"/>
              </a:rPr>
              <a:t>Jupyter Lab / Jupyter Notebook: </a:t>
            </a:r>
            <a:r>
              <a:rPr lang="es-VE">
                <a:latin typeface="Ubuntu"/>
                <a:ea typeface="Ubuntu"/>
                <a:cs typeface="Ubuntu"/>
                <a:sym typeface="Ubuntu"/>
              </a:rPr>
              <a:t>Son programas que permiten combinar bloques de texto y de código, en forma similar a lo que es el LiveScript. Ambos son casi idénticos, Jupyter Lab es una versión con nuevas funcionalidades, que también está disponible en la </a:t>
            </a:r>
            <a:r>
              <a:rPr lang="es-VE" u="sng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web</a:t>
            </a:r>
            <a:r>
              <a:rPr lang="es-VE">
                <a:latin typeface="Ubuntu"/>
                <a:ea typeface="Ubuntu"/>
                <a:cs typeface="Ubuntu"/>
                <a:sym typeface="Ubuntu"/>
              </a:rPr>
              <a:t> (sin necesidad de instalar nada)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2f0cee880_0_7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VE"/>
              <a:t>Sintaxis básica</a:t>
            </a:r>
            <a:endParaRPr/>
          </a:p>
        </p:txBody>
      </p:sp>
      <p:sp>
        <p:nvSpPr>
          <p:cNvPr id="178" name="Google Shape;178;g72f0cee880_0_71"/>
          <p:cNvSpPr txBox="1"/>
          <p:nvPr>
            <p:ph idx="2" type="body"/>
          </p:nvPr>
        </p:nvSpPr>
        <p:spPr>
          <a:xfrm>
            <a:off x="457200" y="1920075"/>
            <a:ext cx="8229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Tipos de datos básicos o primitivos: enteros, reales (float)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9" name="Google Shape;179;g72f0cee880_0_71"/>
          <p:cNvPicPr preferRelativeResize="0"/>
          <p:nvPr/>
        </p:nvPicPr>
        <p:blipFill rotWithShape="1">
          <a:blip r:embed="rId3">
            <a:alphaModFix/>
          </a:blip>
          <a:srcRect b="2305" l="0" r="31015" t="0"/>
          <a:stretch/>
        </p:blipFill>
        <p:spPr>
          <a:xfrm>
            <a:off x="0" y="2905125"/>
            <a:ext cx="8790325" cy="38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2f0cee880_0_7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VE"/>
              <a:t>Sintaxis básica</a:t>
            </a:r>
            <a:endParaRPr/>
          </a:p>
        </p:txBody>
      </p:sp>
      <p:sp>
        <p:nvSpPr>
          <p:cNvPr id="185" name="Google Shape;185;g72f0cee880_0_77"/>
          <p:cNvSpPr txBox="1"/>
          <p:nvPr>
            <p:ph idx="2" type="body"/>
          </p:nvPr>
        </p:nvSpPr>
        <p:spPr>
          <a:xfrm>
            <a:off x="457200" y="1920075"/>
            <a:ext cx="82296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s-VE">
                <a:latin typeface="Ubuntu"/>
                <a:ea typeface="Ubuntu"/>
                <a:cs typeface="Ubuntu"/>
                <a:sym typeface="Ubuntu"/>
              </a:rPr>
              <a:t>Estructuras de datos</a:t>
            </a:r>
            <a:r>
              <a:rPr lang="es-VE">
                <a:latin typeface="Ubuntu"/>
                <a:ea typeface="Ubuntu"/>
                <a:cs typeface="Ubuntu"/>
                <a:sym typeface="Ubuntu"/>
              </a:rPr>
              <a:t>: números complejos, string, listas, tuplas, diccionarios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86" name="Google Shape;186;g72f0cee880_0_77"/>
          <p:cNvPicPr preferRelativeResize="0"/>
          <p:nvPr/>
        </p:nvPicPr>
        <p:blipFill rotWithShape="1">
          <a:blip r:embed="rId3">
            <a:alphaModFix/>
          </a:blip>
          <a:srcRect b="63103" l="0" r="38145" t="0"/>
          <a:stretch/>
        </p:blipFill>
        <p:spPr>
          <a:xfrm>
            <a:off x="0" y="2998125"/>
            <a:ext cx="8686800" cy="10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72f0cee880_0_77"/>
          <p:cNvPicPr preferRelativeResize="0"/>
          <p:nvPr/>
        </p:nvPicPr>
        <p:blipFill rotWithShape="1">
          <a:blip r:embed="rId3">
            <a:alphaModFix/>
          </a:blip>
          <a:srcRect b="0" l="0" r="37362" t="62636"/>
          <a:stretch/>
        </p:blipFill>
        <p:spPr>
          <a:xfrm>
            <a:off x="0" y="4068050"/>
            <a:ext cx="8686800" cy="10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72f0cee880_0_77"/>
          <p:cNvPicPr preferRelativeResize="0"/>
          <p:nvPr/>
        </p:nvPicPr>
        <p:blipFill rotWithShape="1">
          <a:blip r:embed="rId4">
            <a:alphaModFix/>
          </a:blip>
          <a:srcRect b="0" l="2309" r="28952" t="0"/>
          <a:stretch/>
        </p:blipFill>
        <p:spPr>
          <a:xfrm>
            <a:off x="76200" y="5059875"/>
            <a:ext cx="8549850" cy="7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f0cee880_0_8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VE"/>
              <a:t>Sintaxis básica</a:t>
            </a:r>
            <a:endParaRPr/>
          </a:p>
        </p:txBody>
      </p:sp>
      <p:sp>
        <p:nvSpPr>
          <p:cNvPr id="194" name="Google Shape;194;g72f0cee880_0_86"/>
          <p:cNvSpPr txBox="1"/>
          <p:nvPr>
            <p:ph idx="2" type="body"/>
          </p:nvPr>
        </p:nvSpPr>
        <p:spPr>
          <a:xfrm>
            <a:off x="457200" y="1920075"/>
            <a:ext cx="82296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s-VE">
                <a:latin typeface="Ubuntu"/>
                <a:ea typeface="Ubuntu"/>
                <a:cs typeface="Ubuntu"/>
                <a:sym typeface="Ubuntu"/>
              </a:rPr>
              <a:t>Estructuras de datos</a:t>
            </a:r>
            <a:r>
              <a:rPr lang="es-VE">
                <a:latin typeface="Ubuntu"/>
                <a:ea typeface="Ubuntu"/>
                <a:cs typeface="Ubuntu"/>
                <a:sym typeface="Ubuntu"/>
              </a:rPr>
              <a:t>: arrays (librería numpy), los usamos para representar señales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95" name="Google Shape;195;g72f0cee880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28425"/>
            <a:ext cx="8686801" cy="1424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2f0cee880_0_9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VE"/>
              <a:t>Sintaxis básica</a:t>
            </a:r>
            <a:endParaRPr/>
          </a:p>
        </p:txBody>
      </p:sp>
      <p:sp>
        <p:nvSpPr>
          <p:cNvPr id="201" name="Google Shape;201;g72f0cee880_0_95"/>
          <p:cNvSpPr txBox="1"/>
          <p:nvPr>
            <p:ph idx="2" type="body"/>
          </p:nvPr>
        </p:nvSpPr>
        <p:spPr>
          <a:xfrm>
            <a:off x="457200" y="1920075"/>
            <a:ext cx="82296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s-VE">
                <a:latin typeface="Ubuntu"/>
                <a:ea typeface="Ubuntu"/>
                <a:cs typeface="Ubuntu"/>
                <a:sym typeface="Ubuntu"/>
              </a:rPr>
              <a:t>índices</a:t>
            </a:r>
            <a:r>
              <a:rPr lang="es-VE">
                <a:latin typeface="Ubuntu"/>
                <a:ea typeface="Ubuntu"/>
                <a:cs typeface="Ubuntu"/>
                <a:sym typeface="Ubuntu"/>
              </a:rPr>
              <a:t>: comienzan en 0 y se pueden utilizar índices positivos y negativos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02" name="Google Shape;202;g72f0cee880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429000"/>
            <a:ext cx="8839199" cy="2938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2f0cee880_0_6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VE"/>
              <a:t>Material de referencia</a:t>
            </a:r>
            <a:endParaRPr/>
          </a:p>
        </p:txBody>
      </p:sp>
      <p:sp>
        <p:nvSpPr>
          <p:cNvPr id="208" name="Google Shape;208;g72f0cee880_0_64"/>
          <p:cNvSpPr txBox="1"/>
          <p:nvPr>
            <p:ph idx="2" type="body"/>
          </p:nvPr>
        </p:nvSpPr>
        <p:spPr>
          <a:xfrm>
            <a:off x="457200" y="1920075"/>
            <a:ext cx="8229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s-VE" u="sng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Seminario de Python</a:t>
            </a:r>
            <a:r>
              <a:rPr b="1" lang="es-VE">
                <a:latin typeface="Ubuntu"/>
                <a:ea typeface="Ubuntu"/>
                <a:cs typeface="Ubuntu"/>
                <a:sym typeface="Ubuntu"/>
              </a:rPr>
              <a:t> - </a:t>
            </a:r>
            <a:r>
              <a:rPr lang="es-VE">
                <a:latin typeface="Ubuntu"/>
                <a:ea typeface="Ubuntu"/>
                <a:cs typeface="Ubuntu"/>
                <a:sym typeface="Ubuntu"/>
              </a:rPr>
              <a:t>dictado por Federico Bosio y Santiago Curutchet (de Ing. de Sonido)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s-VE">
                <a:latin typeface="Ubuntu"/>
                <a:ea typeface="Ubuntu"/>
                <a:cs typeface="Ubuntu"/>
                <a:sym typeface="Ubuntu"/>
              </a:rPr>
              <a:t>Material del grupo de DSP de Infiniem Labs: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-385445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1C4587"/>
              </a:buClr>
              <a:buSzPts val="2470"/>
              <a:buFont typeface="Ubuntu"/>
              <a:buAutoNum type="arabicPeriod"/>
            </a:pPr>
            <a:r>
              <a:rPr b="1" lang="es-VE" u="sng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Introducción a Python</a:t>
            </a:r>
            <a:endParaRPr b="1">
              <a:solidFill>
                <a:srgbClr val="1C4587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54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70"/>
              <a:buFont typeface="Ubuntu"/>
              <a:buAutoNum type="arabicPeriod"/>
            </a:pPr>
            <a:r>
              <a:rPr b="1" lang="es-VE" u="sng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DSP con Python</a:t>
            </a:r>
            <a:r>
              <a:rPr b="1" lang="es-VE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</a:rPr>
              <a:t> (JAAS 2019)</a:t>
            </a:r>
            <a:endParaRPr b="1">
              <a:solidFill>
                <a:srgbClr val="1C4587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s-VE">
                <a:latin typeface="Ubuntu"/>
                <a:ea typeface="Ubuntu"/>
                <a:cs typeface="Ubuntu"/>
                <a:sym typeface="Ubuntu"/>
              </a:rPr>
              <a:t>Libros: </a:t>
            </a:r>
            <a:r>
              <a:rPr b="1" lang="es-VE" u="sng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 Crash Course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s-VE">
                <a:latin typeface="Ubuntu"/>
                <a:ea typeface="Ubuntu"/>
                <a:cs typeface="Ubuntu"/>
                <a:sym typeface="Ubuntu"/>
              </a:rPr>
              <a:t>Material online: </a:t>
            </a:r>
            <a:r>
              <a:rPr b="1" lang="es-VE" u="sng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scipy.org</a:t>
            </a:r>
            <a:r>
              <a:rPr b="1" lang="es-VE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b="1" lang="es-VE" u="sng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pyAudio</a:t>
            </a:r>
            <a:r>
              <a:rPr b="1" lang="es-VE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b="1" lang="es-VE" u="sng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 for engineers</a:t>
            </a:r>
            <a:r>
              <a:rPr b="1" lang="es-VE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b="1" lang="es-VE" u="sng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librosa</a:t>
            </a:r>
            <a:r>
              <a:rPr b="1" lang="es-VE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</a:rPr>
              <a:t> (librería)</a:t>
            </a:r>
            <a:endParaRPr b="1">
              <a:solidFill>
                <a:srgbClr val="1C458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65000" ty="0" sy="65000"/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VE"/>
              <a:t>Definiciones previas</a:t>
            </a:r>
            <a:endParaRPr/>
          </a:p>
        </p:txBody>
      </p:sp>
      <p:sp>
        <p:nvSpPr>
          <p:cNvPr id="105" name="Google Shape;105;p1"/>
          <p:cNvSpPr txBox="1"/>
          <p:nvPr>
            <p:ph idx="2" type="body"/>
          </p:nvPr>
        </p:nvSpPr>
        <p:spPr>
          <a:xfrm>
            <a:off x="4648200" y="1920075"/>
            <a:ext cx="43089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s-VE">
                <a:solidFill>
                  <a:schemeClr val="dk2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PROGRAMA / SOFTWARE</a:t>
            </a:r>
            <a:r>
              <a:rPr lang="es-V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Un algoritmo se transforma en un programa a partir de que el mismo es </a:t>
            </a:r>
            <a:r>
              <a:rPr b="1" lang="es-VE">
                <a:latin typeface="Ubuntu"/>
                <a:ea typeface="Ubuntu"/>
                <a:cs typeface="Ubuntu"/>
                <a:sym typeface="Ubuntu"/>
              </a:rPr>
              <a:t>codificado en un lenguaje de programación</a:t>
            </a:r>
            <a:r>
              <a:rPr lang="es-VE">
                <a:latin typeface="Ubuntu"/>
                <a:ea typeface="Ubuntu"/>
                <a:cs typeface="Ubuntu"/>
                <a:sym typeface="Ubuntu"/>
              </a:rPr>
              <a:t> que la computadora es capaz de interpretar.</a:t>
            </a:r>
            <a:endParaRPr/>
          </a:p>
        </p:txBody>
      </p:sp>
      <p:sp>
        <p:nvSpPr>
          <p:cNvPr id="106" name="Google Shape;106;p1"/>
          <p:cNvSpPr txBox="1"/>
          <p:nvPr>
            <p:ph idx="1" type="body"/>
          </p:nvPr>
        </p:nvSpPr>
        <p:spPr>
          <a:xfrm>
            <a:off x="288425" y="1920075"/>
            <a:ext cx="42075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s-VE">
                <a:solidFill>
                  <a:schemeClr val="dk2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ALGORITMO</a:t>
            </a:r>
            <a:endParaRPr b="1">
              <a:solidFill>
                <a:schemeClr val="dk2"/>
              </a:solidFill>
              <a:highlight>
                <a:schemeClr val="lt2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Un algoritmo se define como una </a:t>
            </a:r>
            <a:r>
              <a:rPr b="1" lang="es-VE">
                <a:latin typeface="Ubuntu"/>
                <a:ea typeface="Ubuntu"/>
                <a:cs typeface="Ubuntu"/>
                <a:sym typeface="Ubuntu"/>
              </a:rPr>
              <a:t>descripción no ambigua</a:t>
            </a:r>
            <a:r>
              <a:rPr lang="es-VE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s-VE">
                <a:latin typeface="Ubuntu"/>
                <a:ea typeface="Ubuntu"/>
                <a:cs typeface="Ubuntu"/>
                <a:sym typeface="Ubuntu"/>
              </a:rPr>
              <a:t>y precisa de las acciones</a:t>
            </a:r>
            <a:r>
              <a:rPr lang="es-VE">
                <a:latin typeface="Ubuntu"/>
                <a:ea typeface="Ubuntu"/>
                <a:cs typeface="Ubuntu"/>
                <a:sym typeface="Ubuntu"/>
              </a:rPr>
              <a:t> que hay que realizar para resolver un problema bien definido en un tiempo finito.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65002" ty="0" sy="65002"/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be5c9c30b_0_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VE"/>
              <a:t>Definiciones previas</a:t>
            </a:r>
            <a:endParaRPr/>
          </a:p>
        </p:txBody>
      </p:sp>
      <p:sp>
        <p:nvSpPr>
          <p:cNvPr id="112" name="Google Shape;112;gabe5c9c30b_0_7"/>
          <p:cNvSpPr txBox="1"/>
          <p:nvPr>
            <p:ph idx="2" type="body"/>
          </p:nvPr>
        </p:nvSpPr>
        <p:spPr>
          <a:xfrm>
            <a:off x="4648200" y="1920075"/>
            <a:ext cx="43089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s-VE">
                <a:solidFill>
                  <a:schemeClr val="dk2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PROGRAMA / SOFTWARE</a:t>
            </a:r>
            <a:r>
              <a:rPr lang="es-V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Un algoritmo se transforma en un programa a partir de que el mismo es </a:t>
            </a:r>
            <a:r>
              <a:rPr b="1" lang="es-VE">
                <a:latin typeface="Ubuntu"/>
                <a:ea typeface="Ubuntu"/>
                <a:cs typeface="Ubuntu"/>
                <a:sym typeface="Ubuntu"/>
              </a:rPr>
              <a:t>codificado en un lenguaje de programación</a:t>
            </a:r>
            <a:r>
              <a:rPr lang="es-VE">
                <a:latin typeface="Ubuntu"/>
                <a:ea typeface="Ubuntu"/>
                <a:cs typeface="Ubuntu"/>
                <a:sym typeface="Ubuntu"/>
              </a:rPr>
              <a:t> que la computadora es capaz de interpretar.</a:t>
            </a:r>
            <a:endParaRPr/>
          </a:p>
        </p:txBody>
      </p:sp>
      <p:sp>
        <p:nvSpPr>
          <p:cNvPr id="113" name="Google Shape;113;gabe5c9c30b_0_7"/>
          <p:cNvSpPr txBox="1"/>
          <p:nvPr>
            <p:ph idx="1" type="body"/>
          </p:nvPr>
        </p:nvSpPr>
        <p:spPr>
          <a:xfrm>
            <a:off x="288425" y="1920075"/>
            <a:ext cx="42075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s-VE">
                <a:solidFill>
                  <a:schemeClr val="dk2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ALGORITMO</a:t>
            </a:r>
            <a:endParaRPr b="1">
              <a:solidFill>
                <a:schemeClr val="dk2"/>
              </a:solidFill>
              <a:highlight>
                <a:schemeClr val="lt2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Un algoritmo se define como una </a:t>
            </a:r>
            <a:r>
              <a:rPr b="1" lang="es-VE">
                <a:latin typeface="Ubuntu"/>
                <a:ea typeface="Ubuntu"/>
                <a:cs typeface="Ubuntu"/>
                <a:sym typeface="Ubuntu"/>
              </a:rPr>
              <a:t>descripción no ambigua</a:t>
            </a:r>
            <a:r>
              <a:rPr lang="es-VE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s-VE">
                <a:latin typeface="Ubuntu"/>
                <a:ea typeface="Ubuntu"/>
                <a:cs typeface="Ubuntu"/>
                <a:sym typeface="Ubuntu"/>
              </a:rPr>
              <a:t>y precisa de las acciones</a:t>
            </a:r>
            <a:r>
              <a:rPr lang="es-VE">
                <a:latin typeface="Ubuntu"/>
                <a:ea typeface="Ubuntu"/>
                <a:cs typeface="Ubuntu"/>
                <a:sym typeface="Ubuntu"/>
              </a:rPr>
              <a:t> que hay que realizar para resolver un problema bien definido en un tiempo finito.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65002" ty="0" sy="65002"/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be5c9c30b_0_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VE"/>
              <a:t>¿Qué es Python?</a:t>
            </a:r>
            <a:endParaRPr/>
          </a:p>
        </p:txBody>
      </p:sp>
      <p:sp>
        <p:nvSpPr>
          <p:cNvPr id="119" name="Google Shape;119;gabe5c9c30b_0_0"/>
          <p:cNvSpPr txBox="1"/>
          <p:nvPr>
            <p:ph idx="2" type="body"/>
          </p:nvPr>
        </p:nvSpPr>
        <p:spPr>
          <a:xfrm>
            <a:off x="457200" y="3749475"/>
            <a:ext cx="8193900" cy="2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Algunas de sus características:</a:t>
            </a:r>
            <a:r>
              <a:rPr lang="es-VE">
                <a:latin typeface="Ubuntu"/>
                <a:ea typeface="Ubuntu"/>
                <a:cs typeface="Ubuntu"/>
                <a:sym typeface="Ubuntu"/>
              </a:rPr>
              <a:t>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85445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470"/>
              <a:buFont typeface="Ubuntu"/>
              <a:buChar char="●"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Multiparadigma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854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0"/>
              <a:buFont typeface="Ubuntu"/>
              <a:buChar char="●"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Principalmente orientado a objetos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854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0"/>
              <a:buFont typeface="Ubuntu"/>
              <a:buChar char="●"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Lenguaje interpretado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854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0"/>
              <a:buFont typeface="Ubuntu"/>
              <a:buChar char="●"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Tipado dinámico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120" name="Google Shape;120;gabe5c9c30b_0_0"/>
          <p:cNvSpPr txBox="1"/>
          <p:nvPr>
            <p:ph idx="1" type="body"/>
          </p:nvPr>
        </p:nvSpPr>
        <p:spPr>
          <a:xfrm>
            <a:off x="457200" y="1920077"/>
            <a:ext cx="81939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s-VE" u="sng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</a:t>
            </a:r>
            <a:r>
              <a:rPr lang="es-VE">
                <a:latin typeface="Ubuntu"/>
                <a:ea typeface="Ubuntu"/>
                <a:cs typeface="Ubuntu"/>
                <a:sym typeface="Ubuntu"/>
              </a:rPr>
              <a:t> es un lenguaje de programación multiplataforma, lo que significa que se ejecuta en todos los principales sistemas operativos.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65002" ty="0" sy="65002"/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be5c9c30b_0_2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VE"/>
              <a:t>Entorno de desarrollo</a:t>
            </a:r>
            <a:endParaRPr/>
          </a:p>
        </p:txBody>
      </p:sp>
      <p:sp>
        <p:nvSpPr>
          <p:cNvPr id="126" name="Google Shape;126;gabe5c9c30b_0_20"/>
          <p:cNvSpPr txBox="1"/>
          <p:nvPr>
            <p:ph idx="2" type="body"/>
          </p:nvPr>
        </p:nvSpPr>
        <p:spPr>
          <a:xfrm>
            <a:off x="457200" y="1920075"/>
            <a:ext cx="81633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El</a:t>
            </a:r>
            <a:r>
              <a:rPr b="1" lang="es-VE">
                <a:latin typeface="Ubuntu"/>
                <a:ea typeface="Ubuntu"/>
                <a:cs typeface="Ubuntu"/>
                <a:sym typeface="Ubuntu"/>
              </a:rPr>
              <a:t> e</a:t>
            </a:r>
            <a:r>
              <a:rPr b="1" lang="es-VE">
                <a:latin typeface="Ubuntu"/>
                <a:ea typeface="Ubuntu"/>
                <a:cs typeface="Ubuntu"/>
                <a:sym typeface="Ubuntu"/>
              </a:rPr>
              <a:t>ntorno de desarrollo</a:t>
            </a:r>
            <a:r>
              <a:rPr lang="es-VE">
                <a:latin typeface="Ubuntu"/>
                <a:ea typeface="Ubuntu"/>
                <a:cs typeface="Ubuntu"/>
                <a:sym typeface="Ubuntu"/>
              </a:rPr>
              <a:t> para Python  consiste de: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85445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470"/>
              <a:buFont typeface="Ubuntu"/>
              <a:buChar char="●"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Intérprete de Python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854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0"/>
              <a:buFont typeface="Ubuntu"/>
              <a:buChar char="●"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Administrador de paquetes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854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0"/>
              <a:buFont typeface="Ubuntu"/>
              <a:buChar char="●"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IDE (Integrated Development Environment)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854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0"/>
              <a:buFont typeface="Ubuntu"/>
              <a:buChar char="●"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Librerías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65002" ty="0" sy="65002"/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2f0cee880_0_1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VE"/>
              <a:t>Instalaciones simplificadas</a:t>
            </a:r>
            <a:endParaRPr/>
          </a:p>
        </p:txBody>
      </p:sp>
      <p:sp>
        <p:nvSpPr>
          <p:cNvPr id="132" name="Google Shape;132;g72f0cee880_0_15"/>
          <p:cNvSpPr txBox="1"/>
          <p:nvPr>
            <p:ph idx="1" type="body"/>
          </p:nvPr>
        </p:nvSpPr>
        <p:spPr>
          <a:xfrm>
            <a:off x="457200" y="4050000"/>
            <a:ext cx="8052600" cy="2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s-VE" u="sng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Anaconda</a:t>
            </a:r>
            <a:r>
              <a:rPr lang="es-VE">
                <a:latin typeface="Ubuntu"/>
                <a:ea typeface="Ubuntu"/>
                <a:cs typeface="Ubuntu"/>
                <a:sym typeface="Ubuntu"/>
              </a:rPr>
              <a:t> es un distribución libre y abierta de los lenguajes Python y R, que está orientada a simplificar el despliegue y administración de los paquetes de software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3" name="Google Shape;133;g72f0cee880_0_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000" y="2385225"/>
            <a:ext cx="57150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65002" ty="0" sy="65002"/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2f0cee880_0_2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VE"/>
              <a:t>Instalaciones simplificadas</a:t>
            </a:r>
            <a:endParaRPr/>
          </a:p>
        </p:txBody>
      </p:sp>
      <p:sp>
        <p:nvSpPr>
          <p:cNvPr id="139" name="Google Shape;139;g72f0cee880_0_25"/>
          <p:cNvSpPr txBox="1"/>
          <p:nvPr>
            <p:ph idx="1" type="body"/>
          </p:nvPr>
        </p:nvSpPr>
        <p:spPr>
          <a:xfrm>
            <a:off x="457200" y="2010725"/>
            <a:ext cx="8052600" cy="4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5445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470"/>
              <a:buFont typeface="Ubuntu"/>
              <a:buChar char="●"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Ir a la página de </a:t>
            </a:r>
            <a:r>
              <a:rPr b="1" lang="es-VE" u="sng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descargas de Anaconda</a:t>
            </a:r>
            <a:r>
              <a:rPr lang="es-VE">
                <a:latin typeface="Ubuntu"/>
                <a:ea typeface="Ubuntu"/>
                <a:cs typeface="Ubuntu"/>
                <a:sym typeface="Ubuntu"/>
              </a:rPr>
              <a:t>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854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0"/>
              <a:buFont typeface="Ubuntu"/>
              <a:buChar char="●"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Seleccionar tu sistema operativo (Windows, OSX, Linux).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854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0"/>
              <a:buFont typeface="Ubuntu"/>
              <a:buChar char="●"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Descargar Anaconda (Version Python 3.x) y ejecutarlo.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854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0"/>
              <a:buFont typeface="Ubuntu"/>
              <a:buChar char="●"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En Windows, seleccionar la opción ‘Sólo yo’ o ‘Just me’ para la instalación.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854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0"/>
              <a:buFont typeface="Ubuntu"/>
              <a:buChar char="●"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En ‘Advanced Options’ dejar marcadas ambas casillas.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Nota: Instalar Anaconda en una ruta que no tenga espacios en blanco ni caracteres unicode ($, @, ...)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f0cee880_0_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VE"/>
              <a:t>Primeros pasos</a:t>
            </a:r>
            <a:endParaRPr/>
          </a:p>
        </p:txBody>
      </p:sp>
      <p:sp>
        <p:nvSpPr>
          <p:cNvPr id="145" name="Google Shape;145;g72f0cee880_0_9"/>
          <p:cNvSpPr txBox="1"/>
          <p:nvPr>
            <p:ph idx="2" type="body"/>
          </p:nvPr>
        </p:nvSpPr>
        <p:spPr>
          <a:xfrm>
            <a:off x="457200" y="1920075"/>
            <a:ext cx="8229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Dentro de Anaconda podemos encontrar: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85445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470"/>
              <a:buFont typeface="Ubuntu"/>
              <a:buChar char="●"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s-VE">
                <a:latin typeface="Ubuntu"/>
                <a:ea typeface="Ubuntu"/>
                <a:cs typeface="Ubuntu"/>
                <a:sym typeface="Ubuntu"/>
              </a:rPr>
              <a:t>IDE’s</a:t>
            </a:r>
            <a:r>
              <a:rPr lang="es-VE">
                <a:latin typeface="Ubuntu"/>
                <a:ea typeface="Ubuntu"/>
                <a:cs typeface="Ubuntu"/>
                <a:sym typeface="Ubuntu"/>
              </a:rPr>
              <a:t>: Spyder, PyCharm o Visual Studio Code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854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0"/>
              <a:buFont typeface="Ubuntu"/>
              <a:buChar char="●"/>
            </a:pPr>
            <a:r>
              <a:rPr b="1" lang="es-VE">
                <a:latin typeface="Ubuntu"/>
                <a:ea typeface="Ubuntu"/>
                <a:cs typeface="Ubuntu"/>
                <a:sym typeface="Ubuntu"/>
              </a:rPr>
              <a:t>Administración de paquetes: </a:t>
            </a:r>
            <a:r>
              <a:rPr lang="es-VE">
                <a:latin typeface="Ubuntu"/>
                <a:ea typeface="Ubuntu"/>
                <a:cs typeface="Ubuntu"/>
                <a:sym typeface="Ubuntu"/>
              </a:rPr>
              <a:t>En la pestaña </a:t>
            </a:r>
            <a:r>
              <a:rPr i="1" lang="es-VE">
                <a:latin typeface="Ubuntu"/>
                <a:ea typeface="Ubuntu"/>
                <a:cs typeface="Ubuntu"/>
                <a:sym typeface="Ubuntu"/>
              </a:rPr>
              <a:t>Environments </a:t>
            </a:r>
            <a:r>
              <a:rPr lang="es-VE">
                <a:latin typeface="Ubuntu"/>
                <a:ea typeface="Ubuntu"/>
                <a:cs typeface="Ubuntu"/>
                <a:sym typeface="Ubuntu"/>
              </a:rPr>
              <a:t>se pueden instalar y actualizar paquetes y librerías de Python.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854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0"/>
              <a:buFont typeface="Ubuntu"/>
              <a:buChar char="●"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¿Cómo configurar el entorno para su uso en procesamiento de señales? Veamos...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2f0cee880_0_3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VE"/>
              <a:t>Primeros pasos</a:t>
            </a:r>
            <a:endParaRPr/>
          </a:p>
        </p:txBody>
      </p:sp>
      <p:sp>
        <p:nvSpPr>
          <p:cNvPr id="151" name="Google Shape;151;g72f0cee880_0_35"/>
          <p:cNvSpPr txBox="1"/>
          <p:nvPr>
            <p:ph idx="2" type="body"/>
          </p:nvPr>
        </p:nvSpPr>
        <p:spPr>
          <a:xfrm>
            <a:off x="457200" y="1920075"/>
            <a:ext cx="8229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s-VE">
                <a:latin typeface="Ubuntu"/>
                <a:ea typeface="Ubuntu"/>
                <a:cs typeface="Ubuntu"/>
                <a:sym typeface="Ubuntu"/>
              </a:rPr>
              <a:t>Configurando nuestro entorno</a:t>
            </a:r>
            <a:r>
              <a:rPr lang="es-VE">
                <a:latin typeface="Ubuntu"/>
                <a:ea typeface="Ubuntu"/>
                <a:cs typeface="Ubuntu"/>
                <a:sym typeface="Ubuntu"/>
              </a:rPr>
              <a:t>: Necesitamos crear nuestro entorno e instalar librerías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85445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470"/>
              <a:buFont typeface="Ubuntu"/>
              <a:buChar char="●"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Dentro de </a:t>
            </a:r>
            <a:r>
              <a:rPr i="1" lang="es-VE">
                <a:latin typeface="Ubuntu"/>
                <a:ea typeface="Ubuntu"/>
                <a:cs typeface="Ubuntu"/>
                <a:sym typeface="Ubuntu"/>
              </a:rPr>
              <a:t>Environments</a:t>
            </a:r>
            <a:r>
              <a:rPr lang="es-VE">
                <a:latin typeface="Ubuntu"/>
                <a:ea typeface="Ubuntu"/>
                <a:cs typeface="Ubuntu"/>
                <a:sym typeface="Ubuntu"/>
              </a:rPr>
              <a:t> seleccionamos </a:t>
            </a:r>
            <a:br>
              <a:rPr lang="es-VE">
                <a:latin typeface="Ubuntu"/>
                <a:ea typeface="Ubuntu"/>
                <a:cs typeface="Ubuntu"/>
                <a:sym typeface="Ubuntu"/>
              </a:rPr>
            </a:br>
            <a:r>
              <a:rPr i="1" lang="es-VE">
                <a:latin typeface="Ubuntu"/>
                <a:ea typeface="Ubuntu"/>
                <a:cs typeface="Ubuntu"/>
                <a:sym typeface="Ubuntu"/>
              </a:rPr>
              <a:t>Create, </a:t>
            </a:r>
            <a:r>
              <a:rPr lang="es-VE">
                <a:latin typeface="Ubuntu"/>
                <a:ea typeface="Ubuntu"/>
                <a:cs typeface="Ubuntu"/>
                <a:sym typeface="Ubuntu"/>
              </a:rPr>
              <a:t>es el botón en la parte inferior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854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0"/>
              <a:buFont typeface="Ubuntu"/>
              <a:buChar char="●"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Elegimos un nombre para el entorno, por ejemplo </a:t>
            </a:r>
            <a:r>
              <a:rPr i="1" lang="es-VE">
                <a:latin typeface="Ubuntu"/>
                <a:ea typeface="Ubuntu"/>
                <a:cs typeface="Ubuntu"/>
                <a:sym typeface="Ubuntu"/>
              </a:rPr>
              <a:t>signals-systems-untref, </a:t>
            </a:r>
            <a:r>
              <a:rPr lang="es-VE">
                <a:latin typeface="Ubuntu"/>
                <a:ea typeface="Ubuntu"/>
                <a:cs typeface="Ubuntu"/>
                <a:sym typeface="Ubuntu"/>
              </a:rPr>
              <a:t>y luego elegimos la versión de Python más reciente (3.8 desde el 12-2019)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854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0"/>
              <a:buFont typeface="Ubuntu"/>
              <a:buChar char="●"/>
            </a:pPr>
            <a:r>
              <a:rPr lang="es-VE">
                <a:latin typeface="Ubuntu"/>
                <a:ea typeface="Ubuntu"/>
                <a:cs typeface="Ubuntu"/>
                <a:sym typeface="Ubuntu"/>
              </a:rPr>
              <a:t>Una vez creado el entorno, instalamos las librerías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52" name="Google Shape;152;g72f0cee880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4500" y="3200400"/>
            <a:ext cx="1068400" cy="9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ujo">
  <a:themeElements>
    <a:clrScheme name="Flujo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2019-04-11T09:42:58Z</dcterms:created>
  <dc:creator>Trina Adrian</dc:creator>
</cp:coreProperties>
</file>