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468" r:id="rId2"/>
    <p:sldId id="1465" r:id="rId3"/>
    <p:sldId id="1469" r:id="rId4"/>
    <p:sldId id="1470" r:id="rId5"/>
    <p:sldId id="1471" r:id="rId6"/>
    <p:sldId id="1472" r:id="rId7"/>
    <p:sldId id="1467" r:id="rId8"/>
    <p:sldId id="1449" r:id="rId9"/>
    <p:sldId id="1453" r:id="rId10"/>
    <p:sldId id="1466" r:id="rId11"/>
    <p:sldId id="1451" r:id="rId12"/>
    <p:sldId id="1452" r:id="rId13"/>
    <p:sldId id="1440" r:id="rId14"/>
    <p:sldId id="1454" r:id="rId15"/>
    <p:sldId id="1455" r:id="rId16"/>
    <p:sldId id="1433" r:id="rId17"/>
    <p:sldId id="1444" r:id="rId18"/>
    <p:sldId id="1437" r:id="rId19"/>
    <p:sldId id="1438" r:id="rId20"/>
    <p:sldId id="1445" r:id="rId21"/>
    <p:sldId id="1458" r:id="rId22"/>
    <p:sldId id="1457" r:id="rId23"/>
    <p:sldId id="1456" r:id="rId24"/>
    <p:sldId id="1459" r:id="rId25"/>
    <p:sldId id="1460" r:id="rId26"/>
    <p:sldId id="1461" r:id="rId27"/>
    <p:sldId id="1462" r:id="rId28"/>
    <p:sldId id="1463" r:id="rId29"/>
    <p:sldId id="1464" r:id="rId30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宋体" charset="-122"/>
        <a:cs typeface="+mn-cs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宋体" charset="-122"/>
        <a:cs typeface="+mn-cs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宋体" charset="-122"/>
        <a:cs typeface="+mn-cs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宋体" charset="-122"/>
        <a:cs typeface="+mn-cs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宋体" charset="-122"/>
        <a:cs typeface="+mn-cs"/>
        <a:sym typeface="Arial" charset="0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charset="0"/>
        <a:ea typeface="宋体" charset="-122"/>
        <a:cs typeface="+mn-cs"/>
        <a:sym typeface="Arial" charset="0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charset="0"/>
        <a:ea typeface="宋体" charset="-122"/>
        <a:cs typeface="+mn-cs"/>
        <a:sym typeface="Arial" charset="0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charset="0"/>
        <a:ea typeface="宋体" charset="-122"/>
        <a:cs typeface="+mn-cs"/>
        <a:sym typeface="Arial" charset="0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charset="0"/>
        <a:ea typeface="宋体" charset="-122"/>
        <a:cs typeface="+mn-cs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DA63"/>
    <a:srgbClr val="66FFFF"/>
    <a:srgbClr val="2607A9"/>
    <a:srgbClr val="4D4D4D"/>
    <a:srgbClr val="808080"/>
    <a:srgbClr val="1C1C1C"/>
    <a:srgbClr val="0066CC"/>
    <a:srgbClr val="5F5F5F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3428" autoAdjust="0"/>
  </p:normalViewPr>
  <p:slideViewPr>
    <p:cSldViewPr>
      <p:cViewPr>
        <p:scale>
          <a:sx n="75" d="100"/>
          <a:sy n="75" d="100"/>
        </p:scale>
        <p:origin x="-1470" y="-16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8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4E3615-5038-40E7-8032-DC9CC3DFBB84}" type="datetimeFigureOut">
              <a:rPr lang="zh-CN" altLang="en-US"/>
              <a:pPr>
                <a:defRPr/>
              </a:pPr>
              <a:t>2016/4/10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0ADEED-2BA1-4AC4-B5CC-5176BED770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10E51D-EDC4-48E8-865C-2606435A7958}" type="datetimeFigureOut">
              <a:rPr lang="zh-CN" altLang="en-US"/>
              <a:pPr>
                <a:defRPr/>
              </a:pPr>
              <a:t>2016/4/10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62AEAD-78E5-4604-AF9B-E866A6F1D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7170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15362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25602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27650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2969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35842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7170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13314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11266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11266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0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通过市场管理首页，市场总监可以快速了解当前产品的市场占有率，各地区</a:t>
            </a:r>
            <a:r>
              <a:rPr lang="en-US" altLang="zh-CN" smtClean="0"/>
              <a:t>/</a:t>
            </a:r>
            <a:r>
              <a:rPr lang="zh-CN" altLang="en-US" smtClean="0"/>
              <a:t>产品线的客户满意度情况，本公司各类产品与市场同类产品的特征对比状况，品牌的知名度，市场费用的使用状况以及广告投放的比例等实时信息。</a:t>
            </a:r>
          </a:p>
          <a:p>
            <a:r>
              <a:rPr lang="zh-CN" altLang="en-US" b="1" smtClean="0"/>
              <a:t>点击</a:t>
            </a:r>
            <a:r>
              <a:rPr lang="zh-CN" altLang="en-US" smtClean="0"/>
              <a:t>“产品市场占有率”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8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zh-CN" altLang="en-US" smtClean="0"/>
              <a:t>左边图形通过</a:t>
            </a:r>
            <a:r>
              <a:rPr lang="en-US" altLang="zh-CN" smtClean="0"/>
              <a:t>BCG</a:t>
            </a:r>
            <a:r>
              <a:rPr lang="zh-CN" altLang="en-US" smtClean="0"/>
              <a:t>分析（波士顿矩阵分析）来分析产品的市场销售状况。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右边通过表格的方式快速分析各时间段产品的市场占有率状况，对各品牌在全国市场的评价指标体系中进行统计排名，并配合多种预警方式更直观的分析产品的状态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按照品牌的多种分类方法列明各档次产品的现实情况，直观清晰的呈献给使用者，从而及时发现问题，快速找到解决方法并付诸实践。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4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zh-CN" altLang="en-US" smtClean="0"/>
              <a:t>分析当前销售状况（同比、计划完成情况）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按国家和地区的销售现实情况与完成状况，对于未完成的通过预警方式提示用户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各产品线产品的销售占比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销售费用的实际发生请况以及与同期和预算</a:t>
            </a:r>
            <a:r>
              <a:rPr lang="en-US" altLang="zh-CN" smtClean="0"/>
              <a:t>/</a:t>
            </a:r>
            <a:r>
              <a:rPr lang="zh-CN" altLang="en-US" smtClean="0"/>
              <a:t>计划的对比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各区域销售费用的占比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销售费用趋势分析</a:t>
            </a:r>
          </a:p>
          <a:p>
            <a:pPr marL="228600" indent="-228600"/>
            <a:endParaRPr lang="zh-CN" altLang="en-US" smtClean="0"/>
          </a:p>
          <a:p>
            <a:pPr marL="228600" indent="-228600"/>
            <a:r>
              <a:rPr lang="zh-CN" altLang="en-US" b="1" smtClean="0"/>
              <a:t>点击</a:t>
            </a:r>
            <a:r>
              <a:rPr lang="zh-CN" altLang="en-US" smtClean="0"/>
              <a:t>“放大镜”或菜单进入“国家对比分析”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2322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r>
              <a:rPr lang="zh-CN" altLang="en-US" smtClean="0"/>
              <a:t>库存</a:t>
            </a:r>
            <a:r>
              <a:rPr lang="en-US" altLang="zh-CN" smtClean="0"/>
              <a:t>ABC</a:t>
            </a:r>
            <a:r>
              <a:rPr lang="zh-CN" altLang="en-US" smtClean="0"/>
              <a:t>分析：通过对库存的分析发现哪些产品或</a:t>
            </a:r>
            <a:r>
              <a:rPr lang="en-US" altLang="zh-CN" smtClean="0"/>
              <a:t>/</a:t>
            </a:r>
            <a:r>
              <a:rPr lang="zh-CN" altLang="en-US" smtClean="0"/>
              <a:t>原料的库存周期比较长或金额比较大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在上边的输入框中可以任意划定</a:t>
            </a:r>
            <a:r>
              <a:rPr lang="en-US" altLang="zh-CN" smtClean="0"/>
              <a:t>ABC</a:t>
            </a:r>
            <a:r>
              <a:rPr lang="zh-CN" altLang="en-US" smtClean="0"/>
              <a:t>区间</a:t>
            </a:r>
            <a:r>
              <a:rPr lang="zh-CN" altLang="en-US" b="1" smtClean="0"/>
              <a:t>（点击）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点击左侧的表中的某一产品，可以在下边查看其库存金额和库存量，以期找到最佳的合理库存量</a:t>
            </a:r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右侧的气泡图将产品或原材料按照所设定的区间着色，气泡的大小代表库存金额的高低，</a:t>
            </a:r>
            <a:r>
              <a:rPr lang="zh-CN" altLang="en-US" b="1" smtClean="0"/>
              <a:t>点击</a:t>
            </a:r>
            <a:r>
              <a:rPr lang="zh-CN" altLang="en-US" smtClean="0"/>
              <a:t>某一气泡，可以看到其库存详细信息。</a:t>
            </a:r>
          </a:p>
          <a:p>
            <a:pPr marL="228600" indent="-228600">
              <a:buFontTx/>
              <a:buAutoNum type="arabicPeriod"/>
            </a:pPr>
            <a:r>
              <a:rPr lang="zh-CN" altLang="en-US" b="1" smtClean="0"/>
              <a:t>点击</a:t>
            </a:r>
            <a:r>
              <a:rPr lang="zh-CN" altLang="en-US" smtClean="0"/>
              <a:t>“查看”，左侧的图表会随之联动</a:t>
            </a:r>
          </a:p>
          <a:p>
            <a:pPr marL="228600" indent="-228600">
              <a:buFontTx/>
              <a:buAutoNum type="arabicPeriod"/>
            </a:pPr>
            <a:r>
              <a:rPr lang="zh-CN" altLang="en-US" b="1" smtClean="0"/>
              <a:t>点击</a:t>
            </a:r>
            <a:r>
              <a:rPr lang="zh-CN" altLang="en-US" smtClean="0"/>
              <a:t>“菜单”进入“计划与预测”页面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2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9218" name="Shape 23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7853363" y="4438650"/>
            <a:ext cx="1295400" cy="1489075"/>
            <a:chOff x="7853457" y="4438107"/>
            <a:chExt cx="1296000" cy="1490330"/>
          </a:xfrm>
        </p:grpSpPr>
        <p:grpSp>
          <p:nvGrpSpPr>
            <p:cNvPr id="5" name="组合 2"/>
            <p:cNvGrpSpPr>
              <a:grpSpLocks/>
            </p:cNvGrpSpPr>
            <p:nvPr userDrawn="1"/>
          </p:nvGrpSpPr>
          <p:grpSpPr bwMode="auto">
            <a:xfrm>
              <a:off x="7853457" y="4438107"/>
              <a:ext cx="1296000" cy="1490330"/>
              <a:chOff x="7853457" y="4438107"/>
              <a:chExt cx="1296000" cy="1490330"/>
            </a:xfrm>
          </p:grpSpPr>
          <p:sp>
            <p:nvSpPr>
              <p:cNvPr id="7" name="直角三角形 6"/>
              <p:cNvSpPr/>
              <p:nvPr userDrawn="1"/>
            </p:nvSpPr>
            <p:spPr>
              <a:xfrm rot="16200000">
                <a:off x="7852416" y="4439148"/>
                <a:ext cx="1298081" cy="1296000"/>
              </a:xfrm>
              <a:prstGeom prst="rtTriangl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/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 userDrawn="1"/>
            </p:nvSpPr>
            <p:spPr bwMode="auto">
              <a:xfrm rot="-2714818">
                <a:off x="7853175" y="5014920"/>
                <a:ext cx="1488741" cy="3382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1600" smtClean="0">
                    <a:solidFill>
                      <a:schemeClr val="bg1"/>
                    </a:solidFill>
                  </a:rPr>
                  <a:t>BIGDATAUNION</a:t>
                </a:r>
                <a:endParaRPr lang="zh-CN" altLang="en-US" sz="1600" smtClean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2" descr="C:\Users\George.George-PC\Desktop\大数据厂商联盟logo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07690" y="5213175"/>
              <a:ext cx="491552" cy="491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6"/>
          <p:cNvGrpSpPr>
            <a:grpSpLocks/>
          </p:cNvGrpSpPr>
          <p:nvPr userDrawn="1"/>
        </p:nvGrpSpPr>
        <p:grpSpPr bwMode="auto">
          <a:xfrm>
            <a:off x="4335463" y="5337175"/>
            <a:ext cx="3898900" cy="349250"/>
            <a:chOff x="4335158" y="5337487"/>
            <a:chExt cx="3898775" cy="348873"/>
          </a:xfrm>
        </p:grpSpPr>
        <p:sp>
          <p:nvSpPr>
            <p:cNvPr id="10" name="TextBox 9"/>
            <p:cNvSpPr txBox="1">
              <a:spLocks noChangeArrowheads="1"/>
            </p:cNvSpPr>
            <p:nvPr userDrawn="1"/>
          </p:nvSpPr>
          <p:spPr bwMode="auto">
            <a:xfrm>
              <a:off x="4335158" y="5378717"/>
              <a:ext cx="3605096" cy="3076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r" eaLnBrk="1" hangingPunct="1">
                <a:defRPr/>
              </a:pPr>
              <a:r>
                <a:rPr lang="en-US" altLang="zh-CN" sz="1400" smtClean="0">
                  <a:solidFill>
                    <a:srgbClr val="A6A6A6"/>
                  </a:solidFill>
                </a:rPr>
                <a:t>Tel: 400-00-31368    Website: bigdataunion.org</a:t>
              </a:r>
              <a:endParaRPr lang="zh-CN" altLang="en-US" sz="1400" smtClean="0">
                <a:solidFill>
                  <a:srgbClr val="A6A6A6"/>
                </a:solidFill>
              </a:endParaRPr>
            </a:p>
          </p:txBody>
        </p:sp>
        <p:cxnSp>
          <p:nvCxnSpPr>
            <p:cNvPr id="11" name="直接连接符 10"/>
            <p:cNvCxnSpPr/>
            <p:nvPr userDrawn="1"/>
          </p:nvCxnSpPr>
          <p:spPr>
            <a:xfrm flipH="1">
              <a:off x="4355794" y="5337487"/>
              <a:ext cx="3878139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 userDrawn="1"/>
        </p:nvCxnSpPr>
        <p:spPr>
          <a:xfrm>
            <a:off x="0" y="687388"/>
            <a:ext cx="6084888" cy="0"/>
          </a:xfrm>
          <a:prstGeom prst="line">
            <a:avLst/>
          </a:prstGeom>
          <a:ln cap="rnd" cmpd="sng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79512" y="152108"/>
            <a:ext cx="8784976" cy="401136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467544" y="831001"/>
            <a:ext cx="8140146" cy="4382063"/>
          </a:xfrm>
          <a:prstGeom prst="rect">
            <a:avLst/>
          </a:prstGeom>
        </p:spPr>
        <p:txBody>
          <a:bodyPr/>
          <a:lstStyle>
            <a:lvl1pPr>
              <a:defRPr sz="23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>
              <a:defRPr sz="1800" b="1"/>
            </a:lvl2pPr>
            <a:lvl3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600200" indent="-228600">
              <a:buFont typeface="Wingdings" pitchFamily="2" charset="2"/>
              <a:buChar char="ü"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ea"/>
              <a:buAutoNum type="circleNumDbPlain"/>
              <a:defRPr sz="1500" i="1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12813"/>
            <a:ext cx="9144000" cy="35258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1000">
                <a:srgbClr val="F5F5F5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4" name="Picture 7" descr="D:\bigdata\Pic\title-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778000"/>
            <a:ext cx="5715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"/>
          <p:cNvGrpSpPr>
            <a:grpSpLocks/>
          </p:cNvGrpSpPr>
          <p:nvPr userDrawn="1"/>
        </p:nvGrpSpPr>
        <p:grpSpPr bwMode="auto">
          <a:xfrm>
            <a:off x="7853363" y="4438650"/>
            <a:ext cx="1295400" cy="1489075"/>
            <a:chOff x="7853457" y="4438107"/>
            <a:chExt cx="1296000" cy="1490330"/>
          </a:xfrm>
        </p:grpSpPr>
        <p:grpSp>
          <p:nvGrpSpPr>
            <p:cNvPr id="6" name="组合 2"/>
            <p:cNvGrpSpPr>
              <a:grpSpLocks/>
            </p:cNvGrpSpPr>
            <p:nvPr userDrawn="1"/>
          </p:nvGrpSpPr>
          <p:grpSpPr bwMode="auto">
            <a:xfrm>
              <a:off x="7853457" y="4438107"/>
              <a:ext cx="1296000" cy="1490330"/>
              <a:chOff x="7853457" y="4438107"/>
              <a:chExt cx="1296000" cy="1490330"/>
            </a:xfrm>
          </p:grpSpPr>
          <p:sp>
            <p:nvSpPr>
              <p:cNvPr id="8" name="直角三角形 7"/>
              <p:cNvSpPr/>
              <p:nvPr userDrawn="1"/>
            </p:nvSpPr>
            <p:spPr>
              <a:xfrm rot="16200000">
                <a:off x="7852416" y="4439148"/>
                <a:ext cx="1298081" cy="1296000"/>
              </a:xfrm>
              <a:prstGeom prst="rtTriangl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/>
              </a:p>
            </p:txBody>
          </p:sp>
          <p:sp>
            <p:nvSpPr>
              <p:cNvPr id="9" name="TextBox 8"/>
              <p:cNvSpPr txBox="1">
                <a:spLocks noChangeArrowheads="1"/>
              </p:cNvSpPr>
              <p:nvPr userDrawn="1"/>
            </p:nvSpPr>
            <p:spPr bwMode="auto">
              <a:xfrm rot="-2714818">
                <a:off x="7853175" y="5014920"/>
                <a:ext cx="1488741" cy="3382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1600" smtClean="0">
                    <a:solidFill>
                      <a:schemeClr val="bg1"/>
                    </a:solidFill>
                  </a:rPr>
                  <a:t>BIGDATAUNION</a:t>
                </a:r>
                <a:endParaRPr lang="zh-CN" altLang="en-US" sz="1600" smtClean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Picture 2" descr="C:\Users\George.George-PC\Desktop\大数据厂商联盟logo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07690" y="5213175"/>
              <a:ext cx="491552" cy="491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组合 6"/>
          <p:cNvGrpSpPr>
            <a:grpSpLocks/>
          </p:cNvGrpSpPr>
          <p:nvPr userDrawn="1"/>
        </p:nvGrpSpPr>
        <p:grpSpPr bwMode="auto">
          <a:xfrm>
            <a:off x="4335463" y="5337175"/>
            <a:ext cx="3898900" cy="349250"/>
            <a:chOff x="4335158" y="5337487"/>
            <a:chExt cx="3898775" cy="348873"/>
          </a:xfrm>
        </p:grpSpPr>
        <p:sp>
          <p:nvSpPr>
            <p:cNvPr id="11" name="TextBox 7"/>
            <p:cNvSpPr txBox="1">
              <a:spLocks noChangeArrowheads="1"/>
            </p:cNvSpPr>
            <p:nvPr userDrawn="1"/>
          </p:nvSpPr>
          <p:spPr bwMode="auto">
            <a:xfrm>
              <a:off x="4335158" y="5378717"/>
              <a:ext cx="3605096" cy="3076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r" eaLnBrk="1" hangingPunct="1">
                <a:defRPr/>
              </a:pPr>
              <a:r>
                <a:rPr lang="en-US" altLang="zh-CN" sz="1400" smtClean="0">
                  <a:solidFill>
                    <a:srgbClr val="A6A6A6"/>
                  </a:solidFill>
                </a:rPr>
                <a:t>Tel: 400-00-31368    Website: bigdataunion.org</a:t>
              </a:r>
              <a:endParaRPr lang="zh-CN" altLang="en-US" sz="1400" smtClean="0">
                <a:solidFill>
                  <a:srgbClr val="A6A6A6"/>
                </a:solidFill>
              </a:endParaRPr>
            </a:p>
          </p:txBody>
        </p:sp>
        <p:cxnSp>
          <p:nvCxnSpPr>
            <p:cNvPr id="12" name="直接连接符 11"/>
            <p:cNvCxnSpPr/>
            <p:nvPr userDrawn="1"/>
          </p:nvCxnSpPr>
          <p:spPr>
            <a:xfrm flipH="1">
              <a:off x="4355794" y="5337487"/>
              <a:ext cx="3878139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917978" y="1941944"/>
            <a:ext cx="5400600" cy="1080120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9C05570-FBE7-486A-B66F-CE0A607EEDEC}" type="datetimeFigureOut">
              <a:rPr lang="zh-CN" altLang="en-US" smtClean="0"/>
              <a:pPr/>
              <a:t>2016/4/10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5E8E3E15-401B-4BFE-807C-BE68F47B1B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ico.ooopic.com/ajax/iconpng/?id=988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81236"/>
            <a:ext cx="3168352" cy="138015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427984" y="841276"/>
            <a:ext cx="720080" cy="6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91680" y="3446749"/>
            <a:ext cx="1512168" cy="480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全员绩效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评估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691680" y="2510645"/>
            <a:ext cx="2016224" cy="4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广告投放</a:t>
            </a:r>
            <a:r>
              <a:rPr lang="en-US" altLang="zh-CN" dirty="0" smtClean="0">
                <a:solidFill>
                  <a:srgbClr val="FF0000"/>
                </a:solidFill>
              </a:rPr>
              <a:t>H5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868144" y="2510645"/>
            <a:ext cx="1872208" cy="4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关怀招揽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203848" y="3446749"/>
            <a:ext cx="1512168" cy="480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物流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1766562"/>
            <a:ext cx="1512168" cy="4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网点渠道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（代理、门店）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6016" y="3446749"/>
            <a:ext cx="1512168" cy="480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APM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8184" y="3446749"/>
            <a:ext cx="1512168" cy="480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SCRM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1680" y="2966695"/>
            <a:ext cx="6048672" cy="4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抽取数据</a:t>
            </a:r>
            <a:r>
              <a:rPr lang="en-US" altLang="zh-CN" sz="1600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>
                <a:solidFill>
                  <a:srgbClr val="FF0000"/>
                </a:solidFill>
              </a:rPr>
              <a:t>标签画像</a:t>
            </a:r>
            <a:r>
              <a:rPr lang="en-US" altLang="zh-CN" sz="1600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>
                <a:solidFill>
                  <a:srgbClr val="FF0000"/>
                </a:solidFill>
              </a:rPr>
              <a:t>推荐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1680" y="3926802"/>
            <a:ext cx="6048672" cy="4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展现分析平台（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arcplan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)+ DW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BI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5896" y="5234947"/>
            <a:ext cx="2376264" cy="480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7904" y="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普兰核心业务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79912" y="2510645"/>
            <a:ext cx="2016224" cy="4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推荐导流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1680" y="4441676"/>
            <a:ext cx="6048672" cy="4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云化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Hadoop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集群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+Spark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集群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Docker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99592" y="1417340"/>
            <a:ext cx="72728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零售户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83768" y="2137420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关怀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36096" y="2137420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订单配送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36096" y="2641476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销售清单上传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36096" y="314553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动态进货请求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9592" y="2137420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接受订单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9592" y="2641476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引导到店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9592" y="314553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送烟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76256" y="2137420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下载</a:t>
            </a:r>
            <a:r>
              <a:rPr lang="en-US" altLang="zh-CN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APP</a:t>
            </a: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优惠礼品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76256" y="2641476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发红包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237" y="193204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零售户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-----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烟找人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95936" y="2137420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招揽推荐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95936" y="2641476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对已购烟民推荐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95936" y="314553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对下载客户</a:t>
            </a:r>
            <a:endParaRPr lang="en-US" altLang="zh-CN" sz="1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推荐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83768" y="2641476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节假日</a:t>
            </a:r>
            <a:endParaRPr lang="en-US" altLang="zh-CN" sz="1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关怀通知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83768" y="314553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事件通知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503237" y="193204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品牌直销员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服务专卖店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5776" y="1633364"/>
            <a:ext cx="648072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品牌</a:t>
            </a:r>
            <a:endParaRPr lang="en-US" altLang="zh-CN" sz="16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直销</a:t>
            </a:r>
            <a:endParaRPr lang="en-US" altLang="zh-CN" sz="16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员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880" y="1633364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查看附近专卖店分布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55976" y="1633364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查看专卖店品牌销量变化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0072" y="1633364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查看品牌库销比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91880" y="3145532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查看烟民分布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55976" y="3145532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查看烟民品牌分布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20072" y="3145532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针对个性化消息推送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51520" y="193204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商业专管员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服务专卖店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67744" y="1057300"/>
            <a:ext cx="6480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商业专管员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03848" y="1057300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查看附近专卖店分布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67944" y="1057300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查看专卖店销量变化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32040" y="1057300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查看库销比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6136" y="1057300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动态配送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3848" y="2569468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查看烟民分布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67944" y="2569468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查看烟民结构分布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32040" y="2569468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针对个性化消息推送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3848" y="4081636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专卖店设点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7944" y="4081636"/>
            <a:ext cx="64807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专门店数据收集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87900" y="985838"/>
            <a:ext cx="3384550" cy="4729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“我心飞翔”烟民宝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11188" y="696913"/>
            <a:ext cx="3384550" cy="50180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611188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31640" y="697260"/>
            <a:ext cx="18004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“我心飞翔”烟民宝</a:t>
            </a:r>
            <a:endParaRPr lang="zh-CN" altLang="en-US" sz="1400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156" name="AutoShape 13"/>
          <p:cNvSpPr>
            <a:spLocks noChangeArrowheads="1"/>
          </p:cNvSpPr>
          <p:nvPr/>
        </p:nvSpPr>
        <p:spPr bwMode="auto">
          <a:xfrm>
            <a:off x="1187921" y="1776983"/>
            <a:ext cx="8620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人找烟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2627784" y="2929508"/>
            <a:ext cx="865187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专卖局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158" name="AutoShape 17"/>
          <p:cNvSpPr>
            <a:spLocks noChangeArrowheads="1"/>
          </p:cNvSpPr>
          <p:nvPr/>
        </p:nvSpPr>
        <p:spPr bwMode="auto">
          <a:xfrm>
            <a:off x="2627784" y="1776983"/>
            <a:ext cx="862012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烟找人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159" name="AutoShape 18"/>
          <p:cNvSpPr>
            <a:spLocks noChangeArrowheads="1"/>
          </p:cNvSpPr>
          <p:nvPr/>
        </p:nvSpPr>
        <p:spPr bwMode="auto">
          <a:xfrm>
            <a:off x="1187921" y="2929508"/>
            <a:ext cx="8620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直销员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160" name="Rectangle 19"/>
          <p:cNvSpPr>
            <a:spLocks noChangeArrowheads="1"/>
          </p:cNvSpPr>
          <p:nvPr/>
        </p:nvSpPr>
        <p:spPr bwMode="auto">
          <a:xfrm>
            <a:off x="4787900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5795963" y="769938"/>
            <a:ext cx="1620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附近最近的专卖店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pic>
        <p:nvPicPr>
          <p:cNvPr id="6162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128713"/>
            <a:ext cx="3241675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716016" y="890588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188" y="890588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  查看附近专卖店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196" name="Rectangle 19"/>
          <p:cNvSpPr>
            <a:spLocks noChangeArrowheads="1"/>
          </p:cNvSpPr>
          <p:nvPr/>
        </p:nvSpPr>
        <p:spPr bwMode="auto">
          <a:xfrm>
            <a:off x="611188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476375" y="696913"/>
            <a:ext cx="14606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    白沙泉专卖店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graphicFrame>
        <p:nvGraphicFramePr>
          <p:cNvPr id="24587" name="Group 160"/>
          <p:cNvGraphicFramePr>
            <a:graphicFrameLocks noGrp="1"/>
          </p:cNvGraphicFramePr>
          <p:nvPr/>
        </p:nvGraphicFramePr>
        <p:xfrm>
          <a:off x="682625" y="1417638"/>
          <a:ext cx="3241675" cy="4151317"/>
        </p:xfrm>
        <a:graphic>
          <a:graphicData uri="http://schemas.openxmlformats.org/drawingml/2006/table">
            <a:tbl>
              <a:tblPr/>
              <a:tblGrid>
                <a:gridCol w="1009055"/>
                <a:gridCol w="1008112"/>
                <a:gridCol w="1224508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　品　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库存（条）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价格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芙蓉王黄版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23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芙蓉王兰版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55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白沙软包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9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白沙硬包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4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和天下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7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28" name="Rectangle 156"/>
          <p:cNvSpPr>
            <a:spLocks noChangeArrowheads="1"/>
          </p:cNvSpPr>
          <p:nvPr/>
        </p:nvSpPr>
        <p:spPr bwMode="auto">
          <a:xfrm>
            <a:off x="755576" y="1129308"/>
            <a:ext cx="30968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a typeface="仿宋" pitchFamily="49" charset="-122"/>
              </a:rPr>
              <a:t>地址：万科花园首层  电话：</a:t>
            </a:r>
            <a:r>
              <a:rPr lang="en-US" altLang="zh-CN" dirty="0" smtClean="0">
                <a:solidFill>
                  <a:schemeClr val="tx1"/>
                </a:solidFill>
                <a:ea typeface="仿宋" pitchFamily="49" charset="-122"/>
              </a:rPr>
              <a:t>82666666</a:t>
            </a:r>
            <a:endParaRPr lang="zh-CN" altLang="en-US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8253" name="Rectangle 19"/>
          <p:cNvSpPr>
            <a:spLocks noChangeArrowheads="1"/>
          </p:cNvSpPr>
          <p:nvPr/>
        </p:nvSpPr>
        <p:spPr bwMode="auto">
          <a:xfrm>
            <a:off x="4716016" y="697260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0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6639" y="1847850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2208212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2568575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2857500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3217862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3576637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3937000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4225925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4584700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4945062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" name="Picture 2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5065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0942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569791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858716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21907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57785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938216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227141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585916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94627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AutoShape 2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4945062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" name="Picture 2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94627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AutoShape 2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4945062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2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5305772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5" name="Picture 2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3069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AutoShape 2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5305772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" name="Picture 2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3069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AutoShape 2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708227" y="5305772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5796136" y="697260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FF0000"/>
                </a:solidFill>
                <a:ea typeface="仿宋" pitchFamily="49" charset="-122"/>
              </a:rPr>
              <a:t>我要买烟</a:t>
            </a:r>
            <a:endParaRPr lang="zh-CN" altLang="en-US" sz="1400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4" name="Rectangle 20"/>
          <p:cNvSpPr>
            <a:spLocks noChangeArrowheads="1"/>
          </p:cNvSpPr>
          <p:nvPr/>
        </p:nvSpPr>
        <p:spPr bwMode="auto">
          <a:xfrm>
            <a:off x="4788024" y="5161756"/>
            <a:ext cx="74251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导   航 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5580112" y="5161756"/>
            <a:ext cx="9044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1"/>
                </a:solidFill>
                <a:ea typeface="仿宋" pitchFamily="49" charset="-122"/>
              </a:rPr>
              <a:t>APP</a:t>
            </a: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下载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68144" y="120131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芙蓉王黄版</a:t>
            </a:r>
          </a:p>
        </p:txBody>
      </p:sp>
      <p:sp>
        <p:nvSpPr>
          <p:cNvPr id="68" name="矩形 67"/>
          <p:cNvSpPr/>
          <p:nvPr/>
        </p:nvSpPr>
        <p:spPr>
          <a:xfrm>
            <a:off x="5868144" y="1705372"/>
            <a:ext cx="95410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芙蓉王黄版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940152" y="3793604"/>
            <a:ext cx="80021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购买下单</a:t>
            </a:r>
          </a:p>
        </p:txBody>
      </p:sp>
      <p:sp>
        <p:nvSpPr>
          <p:cNvPr id="70" name="矩形 69"/>
          <p:cNvSpPr/>
          <p:nvPr/>
        </p:nvSpPr>
        <p:spPr>
          <a:xfrm>
            <a:off x="5004048" y="4369668"/>
            <a:ext cx="172354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猜你可能还需要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BB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香烟</a:t>
            </a:r>
          </a:p>
        </p:txBody>
      </p:sp>
      <p:sp>
        <p:nvSpPr>
          <p:cNvPr id="49" name="矩形 48"/>
          <p:cNvSpPr/>
          <p:nvPr/>
        </p:nvSpPr>
        <p:spPr>
          <a:xfrm>
            <a:off x="5868144" y="3361556"/>
            <a:ext cx="11079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数量：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----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条</a:t>
            </a:r>
          </a:p>
        </p:txBody>
      </p:sp>
      <p:sp>
        <p:nvSpPr>
          <p:cNvPr id="52" name="矩形 51"/>
          <p:cNvSpPr/>
          <p:nvPr/>
        </p:nvSpPr>
        <p:spPr>
          <a:xfrm>
            <a:off x="6948264" y="3361556"/>
            <a:ext cx="11079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合计：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----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元</a:t>
            </a:r>
          </a:p>
        </p:txBody>
      </p:sp>
      <p:sp>
        <p:nvSpPr>
          <p:cNvPr id="57" name="矩形 56"/>
          <p:cNvSpPr/>
          <p:nvPr/>
        </p:nvSpPr>
        <p:spPr>
          <a:xfrm>
            <a:off x="4788024" y="3361556"/>
            <a:ext cx="10801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单价：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元</a:t>
            </a: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6516216" y="5161756"/>
            <a:ext cx="7232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辩真假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7308304" y="5161756"/>
            <a:ext cx="6431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评  价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48264" y="4369668"/>
            <a:ext cx="64633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积分：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699792" y="890588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            我要买烟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253" name="Rectangle 19"/>
          <p:cNvSpPr>
            <a:spLocks noChangeArrowheads="1"/>
          </p:cNvSpPr>
          <p:nvPr/>
        </p:nvSpPr>
        <p:spPr bwMode="auto">
          <a:xfrm>
            <a:off x="2699792" y="697260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3779912" y="697260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FF0000"/>
                </a:solidFill>
                <a:ea typeface="仿宋" pitchFamily="49" charset="-122"/>
              </a:rPr>
              <a:t>我要买烟</a:t>
            </a:r>
            <a:endParaRPr lang="zh-CN" altLang="en-US" sz="1400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4" name="Rectangle 20"/>
          <p:cNvSpPr>
            <a:spLocks noChangeArrowheads="1"/>
          </p:cNvSpPr>
          <p:nvPr/>
        </p:nvSpPr>
        <p:spPr bwMode="auto">
          <a:xfrm>
            <a:off x="2771800" y="5161756"/>
            <a:ext cx="74251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导   航 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3563888" y="5161756"/>
            <a:ext cx="9044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1"/>
                </a:solidFill>
                <a:ea typeface="仿宋" pitchFamily="49" charset="-122"/>
              </a:rPr>
              <a:t>APP</a:t>
            </a: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下载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51920" y="1849388"/>
            <a:ext cx="95410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芙蓉王黄版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lvl="0" eaLnBrk="0" hangingPunct="0">
              <a:spcBef>
                <a:spcPct val="20000"/>
              </a:spcBef>
            </a:pP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87824" y="4369668"/>
            <a:ext cx="172354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猜你可能还需要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BB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香烟</a:t>
            </a:r>
          </a:p>
        </p:txBody>
      </p:sp>
      <p:sp>
        <p:nvSpPr>
          <p:cNvPr id="57" name="矩形 56"/>
          <p:cNvSpPr/>
          <p:nvPr/>
        </p:nvSpPr>
        <p:spPr>
          <a:xfrm>
            <a:off x="2771800" y="3577580"/>
            <a:ext cx="30963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送货地址：  香樟路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888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号华英大厦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808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房</a:t>
            </a: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4499992" y="5161756"/>
            <a:ext cx="7232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辩真假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5292080" y="5161756"/>
            <a:ext cx="6431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评  价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32040" y="4369668"/>
            <a:ext cx="64633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积分：</a:t>
            </a:r>
          </a:p>
        </p:txBody>
      </p:sp>
      <p:sp>
        <p:nvSpPr>
          <p:cNvPr id="54" name="Rectangle 23"/>
          <p:cNvSpPr>
            <a:spLocks noChangeArrowheads="1"/>
          </p:cNvSpPr>
          <p:nvPr/>
        </p:nvSpPr>
        <p:spPr bwMode="auto">
          <a:xfrm>
            <a:off x="2915816" y="1201316"/>
            <a:ext cx="29527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prstShdw prst="shdw17" dist="17961" dir="2700000">
              <a:srgbClr val="4D4D4D"/>
            </a:prstShdw>
          </a:effectLst>
        </p:spPr>
        <p:txBody>
          <a:bodyPr wrap="none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仿宋" pitchFamily="49" charset="-122"/>
              </a:rPr>
              <a:t>我要买：芙蓉王黄版  </a:t>
            </a:r>
            <a:r>
              <a:rPr lang="en-US" altLang="zh-CN" dirty="0" smtClean="0">
                <a:solidFill>
                  <a:schemeClr val="tx1"/>
                </a:solidFill>
                <a:ea typeface="仿宋" pitchFamily="49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ea typeface="仿宋" pitchFamily="49" charset="-122"/>
              </a:rPr>
              <a:t>包</a:t>
            </a:r>
            <a:r>
              <a:rPr lang="zh-CN" altLang="en-US" dirty="0">
                <a:solidFill>
                  <a:schemeClr val="tx1"/>
                </a:solidFill>
                <a:ea typeface="仿宋" pitchFamily="49" charset="-122"/>
              </a:rPr>
              <a:t>　　　　　　　　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                 烟找人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709" name="Rectangle 85"/>
          <p:cNvSpPr>
            <a:spLocks noChangeArrowheads="1"/>
          </p:cNvSpPr>
          <p:nvPr/>
        </p:nvSpPr>
        <p:spPr bwMode="auto">
          <a:xfrm>
            <a:off x="4645025" y="841375"/>
            <a:ext cx="3384550" cy="47291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14339" name="Rectangle 86"/>
          <p:cNvSpPr>
            <a:spLocks noChangeArrowheads="1"/>
          </p:cNvSpPr>
          <p:nvPr/>
        </p:nvSpPr>
        <p:spPr bwMode="auto">
          <a:xfrm>
            <a:off x="4645025" y="552450"/>
            <a:ext cx="3384550" cy="3603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5653088" y="625475"/>
            <a:ext cx="1428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谁在用我的产品</a:t>
            </a:r>
          </a:p>
        </p:txBody>
      </p:sp>
      <p:sp>
        <p:nvSpPr>
          <p:cNvPr id="14341" name="Rectangle 89"/>
          <p:cNvSpPr>
            <a:spLocks noChangeArrowheads="1"/>
          </p:cNvSpPr>
          <p:nvPr/>
        </p:nvSpPr>
        <p:spPr bwMode="auto">
          <a:xfrm>
            <a:off x="4645025" y="552450"/>
            <a:ext cx="3384550" cy="3603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4" name="Rectangle 90"/>
          <p:cNvSpPr>
            <a:spLocks noChangeArrowheads="1"/>
          </p:cNvSpPr>
          <p:nvPr/>
        </p:nvSpPr>
        <p:spPr bwMode="auto">
          <a:xfrm>
            <a:off x="5219700" y="554038"/>
            <a:ext cx="267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附近社区那些人正在用我的产品</a:t>
            </a:r>
          </a:p>
        </p:txBody>
      </p:sp>
      <p:graphicFrame>
        <p:nvGraphicFramePr>
          <p:cNvPr id="10390" name="Group 243"/>
          <p:cNvGraphicFramePr>
            <a:graphicFrameLocks noGrp="1"/>
          </p:cNvGraphicFramePr>
          <p:nvPr/>
        </p:nvGraphicFramePr>
        <p:xfrm>
          <a:off x="4716463" y="1633538"/>
          <a:ext cx="3240087" cy="3816354"/>
        </p:xfrm>
        <a:graphic>
          <a:graphicData uri="http://schemas.openxmlformats.org/drawingml/2006/table">
            <a:tbl>
              <a:tblPr/>
              <a:tblGrid>
                <a:gridCol w="1079500"/>
                <a:gridCol w="216058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姓　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　手　　　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王*娟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张*龙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刘*勤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唐*娟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龙*化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龚*刊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刘*户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胡*偶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巴*淋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1" name="Rectangle 200"/>
          <p:cNvSpPr>
            <a:spLocks noChangeArrowheads="1"/>
          </p:cNvSpPr>
          <p:nvPr/>
        </p:nvSpPr>
        <p:spPr bwMode="auto">
          <a:xfrm>
            <a:off x="4787900" y="985838"/>
            <a:ext cx="29527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prstShdw prst="shdw17" dist="17961" dir="2700000">
              <a:srgbClr val="4D4D4D"/>
            </a:prstShdw>
          </a:effec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姓名（手机、邮箱、地址）：　******　　</a:t>
            </a:r>
          </a:p>
        </p:txBody>
      </p:sp>
      <p:sp>
        <p:nvSpPr>
          <p:cNvPr id="26827" name="Rectangle 203"/>
          <p:cNvSpPr>
            <a:spLocks noChangeArrowheads="1"/>
          </p:cNvSpPr>
          <p:nvPr/>
        </p:nvSpPr>
        <p:spPr bwMode="auto">
          <a:xfrm>
            <a:off x="4787900" y="1201738"/>
            <a:ext cx="1784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公里内高价值客户名单</a:t>
            </a:r>
          </a:p>
        </p:txBody>
      </p:sp>
      <p:sp>
        <p:nvSpPr>
          <p:cNvPr id="26831" name="Rectangle 207"/>
          <p:cNvSpPr>
            <a:spLocks noChangeArrowheads="1"/>
          </p:cNvSpPr>
          <p:nvPr/>
        </p:nvSpPr>
        <p:spPr bwMode="auto">
          <a:xfrm>
            <a:off x="4932363" y="1344613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按购买值</a:t>
            </a:r>
          </a:p>
        </p:txBody>
      </p:sp>
      <p:sp>
        <p:nvSpPr>
          <p:cNvPr id="14384" name="AutoShape 20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7625" y="2065338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5" name="AutoShape 2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2425700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6" name="AutoShape 2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2786063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7" name="AutoShape 2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3074988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8" name="AutoShape 2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3435350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9" name="AutoShape 2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3794125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0" name="AutoShape 2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4154488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1" name="AutoShape 2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4443413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2" name="AutoShape 2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4802188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3" name="AutoShape 2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5162550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94" name="Picture 2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2066925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5" name="Picture 2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20669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6" name="Picture 2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2425700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7" name="Picture 2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2786063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8" name="Picture 2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3074988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9" name="Picture 2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3435350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0" name="Picture 2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3794125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1" name="Picture 2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154488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2" name="Picture 2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443413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3" name="Picture 2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4802188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4" name="Picture 2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5162550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5" name="Picture 2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242570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6" name="Picture 2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27860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7" name="Picture 2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30749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8" name="Picture 2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343535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9" name="Picture 2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37941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10" name="Picture 2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41544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11" name="Picture 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444341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12" name="Picture 2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48021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13" name="Picture 2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516255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14" name="AutoShape 2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5162550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415" name="Picture 2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5162550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16" name="Picture 2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516255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17" name="AutoShape 2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9213" y="5162550"/>
            <a:ext cx="215900" cy="142875"/>
          </a:xfrm>
          <a:prstGeom prst="actionButtonForwardNex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418" name="Picture 2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5162550"/>
            <a:ext cx="2873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11188" y="554038"/>
            <a:ext cx="3384550" cy="50180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14420" name="Rectangle 5"/>
          <p:cNvSpPr>
            <a:spLocks noChangeArrowheads="1"/>
          </p:cNvSpPr>
          <p:nvPr/>
        </p:nvSpPr>
        <p:spPr bwMode="auto">
          <a:xfrm>
            <a:off x="611188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763713" y="627063"/>
            <a:ext cx="12509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水晶球营销宝</a:t>
            </a:r>
          </a:p>
        </p:txBody>
      </p:sp>
      <p:sp>
        <p:nvSpPr>
          <p:cNvPr id="14428" name="AutoShape 13"/>
          <p:cNvSpPr>
            <a:spLocks noChangeArrowheads="1"/>
          </p:cNvSpPr>
          <p:nvPr/>
        </p:nvSpPr>
        <p:spPr bwMode="auto">
          <a:xfrm>
            <a:off x="1187450" y="1344613"/>
            <a:ext cx="8620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人找烟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14429" name="AutoShape 14"/>
          <p:cNvSpPr>
            <a:spLocks noChangeArrowheads="1"/>
          </p:cNvSpPr>
          <p:nvPr/>
        </p:nvSpPr>
        <p:spPr bwMode="auto">
          <a:xfrm>
            <a:off x="2627313" y="2425700"/>
            <a:ext cx="865187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专卖局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14430" name="AutoShape 17"/>
          <p:cNvSpPr>
            <a:spLocks noChangeArrowheads="1"/>
          </p:cNvSpPr>
          <p:nvPr/>
        </p:nvSpPr>
        <p:spPr bwMode="auto">
          <a:xfrm>
            <a:off x="2627313" y="1343025"/>
            <a:ext cx="862012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烟找人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14431" name="AutoShape 18"/>
          <p:cNvSpPr>
            <a:spLocks noChangeArrowheads="1"/>
          </p:cNvSpPr>
          <p:nvPr/>
        </p:nvSpPr>
        <p:spPr bwMode="auto">
          <a:xfrm>
            <a:off x="1187450" y="2425700"/>
            <a:ext cx="8620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直销员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27088" y="842963"/>
            <a:ext cx="3384550" cy="4729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　　　　　　综合评测最可能购买产品的客户推荐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827088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827088" y="627063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827088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619250" y="625475"/>
            <a:ext cx="2016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FF0000"/>
                </a:solidFill>
                <a:ea typeface="仿宋" pitchFamily="49" charset="-122"/>
              </a:rPr>
              <a:t>　谁可能买我</a:t>
            </a:r>
            <a:r>
              <a:rPr lang="zh-CN" altLang="en-US" sz="1400" dirty="0" smtClean="0">
                <a:solidFill>
                  <a:srgbClr val="FF0000"/>
                </a:solidFill>
                <a:ea typeface="仿宋" pitchFamily="49" charset="-122"/>
              </a:rPr>
              <a:t>的烟</a:t>
            </a:r>
            <a:endParaRPr lang="zh-CN" altLang="en-US" sz="1400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1835150" y="985838"/>
            <a:ext cx="155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a typeface="仿宋" pitchFamily="49" charset="-122"/>
              </a:rPr>
              <a:t>综合分值最高的客户</a:t>
            </a:r>
          </a:p>
        </p:txBody>
      </p:sp>
      <p:graphicFrame>
        <p:nvGraphicFramePr>
          <p:cNvPr id="30729" name="Group 199"/>
          <p:cNvGraphicFramePr>
            <a:graphicFrameLocks noGrp="1"/>
          </p:cNvGraphicFramePr>
          <p:nvPr/>
        </p:nvGraphicFramePr>
        <p:xfrm>
          <a:off x="900113" y="1344613"/>
          <a:ext cx="3241675" cy="4224342"/>
        </p:xfrm>
        <a:graphic>
          <a:graphicData uri="http://schemas.openxmlformats.org/drawingml/2006/table">
            <a:tbl>
              <a:tblPr/>
              <a:tblGrid>
                <a:gridCol w="647700"/>
                <a:gridCol w="1223962"/>
                <a:gridCol w="1370013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　姓名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仿宋" pitchFamily="49" charset="-122"/>
                          <a:sym typeface="Arial" charset="0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联系推荐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到门店３次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王*娟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点击商品５次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张*龙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放购物篮２次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刘*勤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电话咨询２次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唐*娟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搜索产品３次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龙*化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龚*刊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刘*户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胡*偶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巴*淋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638" name="Picture 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537845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39" name="Picture 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537845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0" name="Picture 6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537845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1" name="Picture 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50180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2" name="Picture 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501808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3" name="Picture 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501808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4" name="Picture 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6577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5" name="Picture 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46577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6" name="Picture 7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46577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7" name="Picture 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2973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8" name="Picture 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42973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9" name="Picture 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42973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0" name="Picture 7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93700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1" name="Picture 7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93700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2" name="Picture 8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393700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3" name="Picture 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5782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4" name="Picture 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5782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5" name="Picture 8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35782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6" name="Picture 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2178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7" name="Picture 8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2178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8" name="Picture 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32178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59" name="Picture 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85750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0" name="Picture 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85750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1" name="Picture 8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285750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2" name="Picture 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49713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3" name="Picture 9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49713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4" name="Picture 9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249713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5" name="Picture 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13677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6" name="Picture 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1367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7" name="Picture 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213677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8" name="Picture 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170497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69" name="Picture 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17049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70" name="Picture 9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170497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9" name="Rectangle 99"/>
          <p:cNvSpPr>
            <a:spLocks noChangeArrowheads="1"/>
          </p:cNvSpPr>
          <p:nvPr/>
        </p:nvSpPr>
        <p:spPr bwMode="auto">
          <a:xfrm>
            <a:off x="4932363" y="841375"/>
            <a:ext cx="3384550" cy="47291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4672" name="Rectangle 100"/>
          <p:cNvSpPr>
            <a:spLocks noChangeArrowheads="1"/>
          </p:cNvSpPr>
          <p:nvPr/>
        </p:nvSpPr>
        <p:spPr bwMode="auto">
          <a:xfrm>
            <a:off x="4932363" y="552450"/>
            <a:ext cx="3384550" cy="3603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1" name="Rectangle 101"/>
          <p:cNvSpPr>
            <a:spLocks noChangeArrowheads="1"/>
          </p:cNvSpPr>
          <p:nvPr/>
        </p:nvSpPr>
        <p:spPr bwMode="auto">
          <a:xfrm>
            <a:off x="4932363" y="625475"/>
            <a:ext cx="3384550" cy="4824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4674" name="Rectangle 102"/>
          <p:cNvSpPr>
            <a:spLocks noChangeArrowheads="1"/>
          </p:cNvSpPr>
          <p:nvPr/>
        </p:nvSpPr>
        <p:spPr bwMode="auto">
          <a:xfrm>
            <a:off x="4932363" y="552450"/>
            <a:ext cx="3384550" cy="3603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5" name="Rectangle 103"/>
          <p:cNvSpPr>
            <a:spLocks noChangeArrowheads="1"/>
          </p:cNvSpPr>
          <p:nvPr/>
        </p:nvSpPr>
        <p:spPr bwMode="auto">
          <a:xfrm>
            <a:off x="5867400" y="623888"/>
            <a:ext cx="1296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ea typeface="仿宋" pitchFamily="49" charset="-122"/>
              </a:rPr>
              <a:t>   优惠</a:t>
            </a:r>
            <a:r>
              <a:rPr lang="zh-CN" altLang="en-US" sz="1400" dirty="0">
                <a:solidFill>
                  <a:srgbClr val="FF0000"/>
                </a:solidFill>
                <a:ea typeface="仿宋" pitchFamily="49" charset="-122"/>
              </a:rPr>
              <a:t>推荐</a:t>
            </a:r>
          </a:p>
        </p:txBody>
      </p:sp>
      <p:sp>
        <p:nvSpPr>
          <p:cNvPr id="24676" name="AutoShape 148"/>
          <p:cNvSpPr>
            <a:spLocks noChangeArrowheads="1"/>
          </p:cNvSpPr>
          <p:nvPr/>
        </p:nvSpPr>
        <p:spPr bwMode="auto">
          <a:xfrm>
            <a:off x="5292725" y="1562100"/>
            <a:ext cx="2592388" cy="2447925"/>
          </a:xfrm>
          <a:prstGeom prst="wedgeRoundRectCallout">
            <a:avLst>
              <a:gd name="adj1" fmla="val -20481"/>
              <a:gd name="adj2" fmla="val 59986"/>
              <a:gd name="adj3" fmla="val 16667"/>
            </a:avLst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prstShdw prst="shdw17" dist="17961" dir="2700000">
              <a:srgbClr val="999900"/>
            </a:prstShdw>
          </a:effectLst>
        </p:spPr>
        <p:txBody>
          <a:bodyPr/>
          <a:lstStyle/>
          <a:p>
            <a:pPr algn="ctr"/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亲</a:t>
            </a:r>
            <a:r>
              <a:rPr lang="zh-CN" altLang="en-US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，您好！</a:t>
            </a: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猜您的烟快用完了吧，</a:t>
            </a:r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要不要我送一条烟过来</a:t>
            </a:r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有两倍积分优惠喔</a:t>
            </a:r>
            <a:endParaRPr lang="zh-CN" altLang="en-US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　　　美小姐为您服务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27088" y="842963"/>
            <a:ext cx="3384550" cy="4729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　　　　　　　根据客户情况的精准优惠推荐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827088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27088" y="627063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827088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124075" y="625475"/>
            <a:ext cx="935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rgbClr val="FF0000"/>
                </a:solidFill>
                <a:ea typeface="仿宋" pitchFamily="49" charset="-122"/>
              </a:rPr>
              <a:t>优惠推荐</a:t>
            </a:r>
          </a:p>
        </p:txBody>
      </p:sp>
      <p:sp>
        <p:nvSpPr>
          <p:cNvPr id="36926" name="Rectangle 62"/>
          <p:cNvSpPr>
            <a:spLocks noChangeArrowheads="1"/>
          </p:cNvSpPr>
          <p:nvPr/>
        </p:nvSpPr>
        <p:spPr bwMode="auto">
          <a:xfrm>
            <a:off x="900113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a typeface="仿宋" pitchFamily="49" charset="-122"/>
              </a:rPr>
              <a:t>到期客户</a:t>
            </a:r>
          </a:p>
        </p:txBody>
      </p:sp>
      <p:sp>
        <p:nvSpPr>
          <p:cNvPr id="36927" name="Rectangle 63"/>
          <p:cNvSpPr>
            <a:spLocks noChangeArrowheads="1"/>
          </p:cNvSpPr>
          <p:nvPr/>
        </p:nvSpPr>
        <p:spPr bwMode="auto">
          <a:xfrm>
            <a:off x="1619250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行为客户</a:t>
            </a:r>
          </a:p>
        </p:txBody>
      </p: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2339975" y="98583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偏好产品客户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3419475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最惠客户</a:t>
            </a:r>
            <a:endParaRPr lang="en-US" altLang="zh-CN">
              <a:solidFill>
                <a:schemeClr val="tx1"/>
              </a:solidFill>
              <a:ea typeface="仿宋" pitchFamily="49" charset="-122"/>
            </a:endParaRPr>
          </a:p>
        </p:txBody>
      </p:sp>
      <p:graphicFrame>
        <p:nvGraphicFramePr>
          <p:cNvPr id="37019" name="Group 155"/>
          <p:cNvGraphicFramePr>
            <a:graphicFrameLocks noGrp="1"/>
          </p:cNvGraphicFramePr>
          <p:nvPr/>
        </p:nvGraphicFramePr>
        <p:xfrm>
          <a:off x="900113" y="1344613"/>
          <a:ext cx="3241675" cy="4224342"/>
        </p:xfrm>
        <a:graphic>
          <a:graphicData uri="http://schemas.openxmlformats.org/drawingml/2006/table">
            <a:tbl>
              <a:tblPr/>
              <a:tblGrid>
                <a:gridCol w="647700"/>
                <a:gridCol w="1081087"/>
                <a:gridCol w="15128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　姓名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　到期产品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联系推荐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芙蓉王黄版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王*娟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白沙软板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张*龙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刘*勤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唐*娟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龙*化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龚*刊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刘*户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胡*偶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巴*淋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689" name="Picture 2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53054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0" name="Picture 2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53054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1" name="Picture 2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53054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2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9450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3" name="Picture 2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49450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4" name="Picture 2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49450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5" name="Picture 2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6577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6" name="Picture 2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46577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7" name="Picture 2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46577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8" name="Picture 2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2973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99" name="Picture 2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42973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0" name="Picture 2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42973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1" name="Picture 2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93700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2" name="Picture 2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93700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3" name="Picture 2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393700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4" name="Picture 2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5782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5" name="Picture 2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5782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6" name="Picture 2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35782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7" name="Picture 2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2178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8" name="Picture 2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2178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09" name="Picture 2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32178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0" name="Picture 2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85750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1" name="Picture 2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85750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2" name="Picture 2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285750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3" name="Picture 2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49713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4" name="Picture 2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49713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5" name="Picture 2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249713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6" name="Picture 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13677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7" name="Picture 2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1367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8" name="Picture 23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213677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19" name="Picture 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18256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0" name="Picture 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18256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1" name="Picture 24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18256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106" name="Rectangle 242"/>
          <p:cNvSpPr>
            <a:spLocks noChangeArrowheads="1"/>
          </p:cNvSpPr>
          <p:nvPr/>
        </p:nvSpPr>
        <p:spPr bwMode="auto">
          <a:xfrm>
            <a:off x="4641850" y="842963"/>
            <a:ext cx="3384550" cy="4729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6723" name="Rectangle 243"/>
          <p:cNvSpPr>
            <a:spLocks noChangeArrowheads="1"/>
          </p:cNvSpPr>
          <p:nvPr/>
        </p:nvSpPr>
        <p:spPr bwMode="auto">
          <a:xfrm>
            <a:off x="4641850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08" name="Rectangle 244"/>
          <p:cNvSpPr>
            <a:spLocks noChangeArrowheads="1"/>
          </p:cNvSpPr>
          <p:nvPr/>
        </p:nvSpPr>
        <p:spPr bwMode="auto">
          <a:xfrm>
            <a:off x="4641850" y="627063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6725" name="Rectangle 245"/>
          <p:cNvSpPr>
            <a:spLocks noChangeArrowheads="1"/>
          </p:cNvSpPr>
          <p:nvPr/>
        </p:nvSpPr>
        <p:spPr bwMode="auto">
          <a:xfrm>
            <a:off x="4641850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10" name="Rectangle 246"/>
          <p:cNvSpPr>
            <a:spLocks noChangeArrowheads="1"/>
          </p:cNvSpPr>
          <p:nvPr/>
        </p:nvSpPr>
        <p:spPr bwMode="auto">
          <a:xfrm>
            <a:off x="5938838" y="625475"/>
            <a:ext cx="935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rgbClr val="FF0000"/>
                </a:solidFill>
                <a:ea typeface="仿宋" pitchFamily="49" charset="-122"/>
              </a:rPr>
              <a:t>优惠推荐</a:t>
            </a:r>
          </a:p>
        </p:txBody>
      </p:sp>
      <p:sp>
        <p:nvSpPr>
          <p:cNvPr id="37111" name="Rectangle 247"/>
          <p:cNvSpPr>
            <a:spLocks noChangeArrowheads="1"/>
          </p:cNvSpPr>
          <p:nvPr/>
        </p:nvSpPr>
        <p:spPr bwMode="auto">
          <a:xfrm>
            <a:off x="4714875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到期客户</a:t>
            </a:r>
          </a:p>
        </p:txBody>
      </p:sp>
      <p:sp>
        <p:nvSpPr>
          <p:cNvPr id="37112" name="Rectangle 248"/>
          <p:cNvSpPr>
            <a:spLocks noChangeArrowheads="1"/>
          </p:cNvSpPr>
          <p:nvPr/>
        </p:nvSpPr>
        <p:spPr bwMode="auto">
          <a:xfrm>
            <a:off x="5434013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a typeface="仿宋" pitchFamily="49" charset="-122"/>
              </a:rPr>
              <a:t>行为客户</a:t>
            </a:r>
          </a:p>
        </p:txBody>
      </p:sp>
      <p:sp>
        <p:nvSpPr>
          <p:cNvPr id="37113" name="Rectangle 249"/>
          <p:cNvSpPr>
            <a:spLocks noChangeArrowheads="1"/>
          </p:cNvSpPr>
          <p:nvPr/>
        </p:nvSpPr>
        <p:spPr bwMode="auto">
          <a:xfrm>
            <a:off x="6154738" y="98583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偏好产品客户</a:t>
            </a:r>
          </a:p>
        </p:txBody>
      </p:sp>
      <p:sp>
        <p:nvSpPr>
          <p:cNvPr id="37114" name="Rectangle 250"/>
          <p:cNvSpPr>
            <a:spLocks noChangeArrowheads="1"/>
          </p:cNvSpPr>
          <p:nvPr/>
        </p:nvSpPr>
        <p:spPr bwMode="auto">
          <a:xfrm>
            <a:off x="7234238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最惠客户</a:t>
            </a:r>
            <a:endParaRPr lang="en-US" altLang="zh-CN">
              <a:solidFill>
                <a:schemeClr val="tx1"/>
              </a:solidFill>
              <a:ea typeface="仿宋" pitchFamily="49" charset="-122"/>
            </a:endParaRPr>
          </a:p>
        </p:txBody>
      </p:sp>
      <p:graphicFrame>
        <p:nvGraphicFramePr>
          <p:cNvPr id="37115" name="Group 251"/>
          <p:cNvGraphicFramePr>
            <a:graphicFrameLocks noGrp="1"/>
          </p:cNvGraphicFramePr>
          <p:nvPr/>
        </p:nvGraphicFramePr>
        <p:xfrm>
          <a:off x="4714875" y="1344613"/>
          <a:ext cx="3241675" cy="4224342"/>
        </p:xfrm>
        <a:graphic>
          <a:graphicData uri="http://schemas.openxmlformats.org/drawingml/2006/table">
            <a:tbl>
              <a:tblPr/>
              <a:tblGrid>
                <a:gridCol w="647700"/>
                <a:gridCol w="1081088"/>
                <a:gridCol w="1512887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　姓名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　最新行为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联系推荐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点击某产品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王*娟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门店选购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张*龙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放Ａ购物栏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刘*勤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点击某产品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唐*娟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门店选购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龙*化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放Ａ购物栏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龚*刊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点击某产品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刘*户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门店选购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胡*偶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放Ａ购物栏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巴*淋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点击某产品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门店选购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785" name="Picture 3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530701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86" name="Picture 3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530701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87" name="Picture 3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530701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88" name="Picture 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494665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89" name="Picture 30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494665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0" name="Picture 3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494665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1" name="Picture 3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45862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2" name="Picture 3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458628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3" name="Picture 3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458628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4" name="Picture 3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42259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5" name="Picture 3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42259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6" name="Picture 3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42259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7" name="Picture 3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38655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8" name="Picture 3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38655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99" name="Picture 3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8655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0" name="Picture 3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35067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1" name="Picture 3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350678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2" name="Picture 3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50678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3" name="Picture 3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31464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4" name="Picture 3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31464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5" name="Picture 3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1464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6" name="Picture 3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7860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7" name="Picture 3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27860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8" name="Picture 3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27860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09" name="Picture 3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42570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10" name="Picture 3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242570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11" name="Picture 3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242570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12" name="Picture 3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06533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13" name="Picture 3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206533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14" name="Picture 3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206533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15" name="Picture 3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163353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16" name="Picture 3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163353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17" name="Picture 33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163353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27088" y="842963"/>
            <a:ext cx="3384550" cy="4729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　　　　　　　　　　　　优惠推荐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827088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827088" y="627063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827088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124075" y="625475"/>
            <a:ext cx="935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rgbClr val="FF0000"/>
                </a:solidFill>
                <a:ea typeface="仿宋" pitchFamily="49" charset="-122"/>
              </a:rPr>
              <a:t>优惠推荐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900113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到期客户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619250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行为客户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339975" y="98583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a typeface="仿宋" pitchFamily="49" charset="-122"/>
              </a:rPr>
              <a:t>偏好产品客户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419475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最惠客户</a:t>
            </a:r>
            <a:endParaRPr lang="en-US" altLang="zh-CN">
              <a:solidFill>
                <a:schemeClr val="tx1"/>
              </a:solidFill>
              <a:ea typeface="仿宋" pitchFamily="49" charset="-122"/>
            </a:endParaRPr>
          </a:p>
        </p:txBody>
      </p:sp>
      <p:graphicFrame>
        <p:nvGraphicFramePr>
          <p:cNvPr id="39109" name="Group 197"/>
          <p:cNvGraphicFramePr>
            <a:graphicFrameLocks noGrp="1"/>
          </p:cNvGraphicFramePr>
          <p:nvPr/>
        </p:nvGraphicFramePr>
        <p:xfrm>
          <a:off x="900113" y="1344613"/>
          <a:ext cx="3241675" cy="4224342"/>
        </p:xfrm>
        <a:graphic>
          <a:graphicData uri="http://schemas.openxmlformats.org/drawingml/2006/table">
            <a:tbl>
              <a:tblPr/>
              <a:tblGrid>
                <a:gridCol w="647700"/>
                <a:gridCol w="1152525"/>
                <a:gridCol w="144145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　姓名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仿宋" pitchFamily="49" charset="-122"/>
                        </a:rPr>
                        <a:t>产品匹配客户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联系推荐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芙蓉王黄版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王*娟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白沙软板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张*龙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刘*勤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唐*娟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龙*化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龚*刊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刘*户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胡*偶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巴*淋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737" name="Picture 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537845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38" name="Picture 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537845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39" name="Picture 6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537845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0" name="Picture 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50180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1" name="Picture 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501808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2" name="Picture 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501808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3" name="Picture 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6577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4" name="Picture 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46577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5" name="Picture 7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46577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6" name="Picture 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2973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7" name="Picture 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42973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8" name="Picture 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42973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49" name="Picture 7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93700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0" name="Picture 7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93700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1" name="Picture 8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393700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2" name="Picture 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5782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3" name="Picture 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5782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4" name="Picture 8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35782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5" name="Picture 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2178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6" name="Picture 8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2178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7" name="Picture 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32178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8" name="Picture 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85750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59" name="Picture 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85750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0" name="Picture 8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285750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1" name="Picture 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49713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2" name="Picture 9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49713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3" name="Picture 9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249713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4" name="Picture 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213677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5" name="Picture 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1367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6" name="Picture 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213677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7" name="Picture 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170497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8" name="Picture 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17049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69" name="Picture 9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170497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011" name="Rectangle 99"/>
          <p:cNvSpPr>
            <a:spLocks noChangeArrowheads="1"/>
          </p:cNvSpPr>
          <p:nvPr/>
        </p:nvSpPr>
        <p:spPr bwMode="auto">
          <a:xfrm>
            <a:off x="4641850" y="842963"/>
            <a:ext cx="3384550" cy="4729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8771" name="Rectangle 100"/>
          <p:cNvSpPr>
            <a:spLocks noChangeArrowheads="1"/>
          </p:cNvSpPr>
          <p:nvPr/>
        </p:nvSpPr>
        <p:spPr bwMode="auto">
          <a:xfrm>
            <a:off x="4641850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3" name="Rectangle 101"/>
          <p:cNvSpPr>
            <a:spLocks noChangeArrowheads="1"/>
          </p:cNvSpPr>
          <p:nvPr/>
        </p:nvSpPr>
        <p:spPr bwMode="auto">
          <a:xfrm>
            <a:off x="4641850" y="627063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8773" name="Rectangle 102"/>
          <p:cNvSpPr>
            <a:spLocks noChangeArrowheads="1"/>
          </p:cNvSpPr>
          <p:nvPr/>
        </p:nvSpPr>
        <p:spPr bwMode="auto">
          <a:xfrm>
            <a:off x="4641850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5" name="Rectangle 103"/>
          <p:cNvSpPr>
            <a:spLocks noChangeArrowheads="1"/>
          </p:cNvSpPr>
          <p:nvPr/>
        </p:nvSpPr>
        <p:spPr bwMode="auto">
          <a:xfrm>
            <a:off x="5938838" y="625475"/>
            <a:ext cx="935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rgbClr val="FF0000"/>
                </a:solidFill>
                <a:ea typeface="仿宋" pitchFamily="49" charset="-122"/>
              </a:rPr>
              <a:t>优惠推荐</a:t>
            </a:r>
          </a:p>
        </p:txBody>
      </p:sp>
      <p:sp>
        <p:nvSpPr>
          <p:cNvPr id="39016" name="Rectangle 104"/>
          <p:cNvSpPr>
            <a:spLocks noChangeArrowheads="1"/>
          </p:cNvSpPr>
          <p:nvPr/>
        </p:nvSpPr>
        <p:spPr bwMode="auto">
          <a:xfrm>
            <a:off x="4714875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到期客户</a:t>
            </a:r>
          </a:p>
        </p:txBody>
      </p:sp>
      <p:sp>
        <p:nvSpPr>
          <p:cNvPr id="39017" name="Rectangle 105"/>
          <p:cNvSpPr>
            <a:spLocks noChangeArrowheads="1"/>
          </p:cNvSpPr>
          <p:nvPr/>
        </p:nvSpPr>
        <p:spPr bwMode="auto">
          <a:xfrm>
            <a:off x="5434013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行为客户</a:t>
            </a:r>
          </a:p>
        </p:txBody>
      </p:sp>
      <p:sp>
        <p:nvSpPr>
          <p:cNvPr id="39018" name="Rectangle 106"/>
          <p:cNvSpPr>
            <a:spLocks noChangeArrowheads="1"/>
          </p:cNvSpPr>
          <p:nvPr/>
        </p:nvSpPr>
        <p:spPr bwMode="auto">
          <a:xfrm>
            <a:off x="6154738" y="98583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偏好产品客户</a:t>
            </a:r>
          </a:p>
        </p:txBody>
      </p:sp>
      <p:sp>
        <p:nvSpPr>
          <p:cNvPr id="39019" name="Rectangle 107"/>
          <p:cNvSpPr>
            <a:spLocks noChangeArrowheads="1"/>
          </p:cNvSpPr>
          <p:nvPr/>
        </p:nvSpPr>
        <p:spPr bwMode="auto">
          <a:xfrm>
            <a:off x="7234238" y="98583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a typeface="仿宋" pitchFamily="49" charset="-122"/>
              </a:rPr>
              <a:t>最惠客户</a:t>
            </a:r>
            <a:endParaRPr lang="en-US" altLang="zh-CN">
              <a:solidFill>
                <a:srgbClr val="FF0000"/>
              </a:solidFill>
              <a:ea typeface="仿宋" pitchFamily="49" charset="-122"/>
            </a:endParaRPr>
          </a:p>
        </p:txBody>
      </p:sp>
      <p:graphicFrame>
        <p:nvGraphicFramePr>
          <p:cNvPr id="39020" name="Group 108"/>
          <p:cNvGraphicFramePr>
            <a:graphicFrameLocks noGrp="1"/>
          </p:cNvGraphicFramePr>
          <p:nvPr/>
        </p:nvGraphicFramePr>
        <p:xfrm>
          <a:off x="4714875" y="1344613"/>
          <a:ext cx="3241675" cy="4224342"/>
        </p:xfrm>
        <a:graphic>
          <a:graphicData uri="http://schemas.openxmlformats.org/drawingml/2006/table">
            <a:tbl>
              <a:tblPr/>
              <a:tblGrid>
                <a:gridCol w="647700"/>
                <a:gridCol w="1081088"/>
                <a:gridCol w="1512887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　姓名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　最惠客户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联系推荐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Ａ类客户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王*娟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Ａ类客户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张*龙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Ａ类客户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刘*勤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Ａ类客户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唐*娟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Ａ类客户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龙*化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Ａ类客户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龚*刊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Ｂ类客户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刘*户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Ｂ类客户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胡*偶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Ｂ类客户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巴*淋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Ｂ类客户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李*林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Ｂ类客户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833" name="Picture 1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530701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34" name="Picture 1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530701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35" name="Picture 1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530701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36" name="Picture 1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4946650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37" name="Picture 16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4946650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38" name="Picture 16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4946650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39" name="Picture 1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45862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0" name="Picture 16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458628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1" name="Picture 17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458628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2" name="Picture 1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42259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3" name="Picture 1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42259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4" name="Picture 1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42259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5" name="Picture 1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38655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6" name="Picture 17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38655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7" name="Picture 17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8655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8" name="Picture 1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350678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9" name="Picture 17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350678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0" name="Picture 17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50678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1" name="Picture 18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314642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2" name="Picture 18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314642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3" name="Picture 18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14642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4" name="Picture 18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786063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5" name="Picture 18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2786063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6" name="Picture 18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2786063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7" name="Picture 1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497138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8" name="Picture 1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2497138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59" name="Picture 18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2497138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60" name="Picture 1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13677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61" name="Picture 19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21367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62" name="Picture 19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213677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63" name="Picture 19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170497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64" name="Picture 1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17049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65" name="Picture 19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170497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51520" y="265212"/>
            <a:ext cx="864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烟民购烟关怀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640" y="1849388"/>
            <a:ext cx="66816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一、烟民：通过</a:t>
            </a:r>
            <a:r>
              <a:rPr lang="en-US" altLang="zh-CN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APP</a:t>
            </a:r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购买</a:t>
            </a:r>
            <a:r>
              <a:rPr lang="en-US" altLang="zh-CN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真假辨别</a:t>
            </a:r>
            <a:endParaRPr lang="en-US" altLang="zh-CN" sz="2400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2400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二、零售户：对烟民关怀营销</a:t>
            </a:r>
            <a:r>
              <a:rPr lang="en-US" altLang="zh-CN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订单管理</a:t>
            </a:r>
            <a:endParaRPr lang="en-US" altLang="zh-CN" sz="2400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2400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三、中烟公司：采集零售户烟民数据和品牌营销</a:t>
            </a:r>
            <a:endParaRPr lang="en-US" altLang="zh-CN" sz="2400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2400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四、商业公司：物流配送和对零售户管理</a:t>
            </a:r>
            <a:endParaRPr lang="zh-CN" altLang="en-US" sz="2400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　　　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专卖店</a:t>
            </a:r>
            <a:r>
              <a:rPr lang="zh-CN" altLang="en-US" sz="2400" b="1" dirty="0">
                <a:solidFill>
                  <a:srgbClr val="FF0000"/>
                </a:solidFill>
              </a:rPr>
              <a:t>导购和推荐</a:t>
            </a:r>
          </a:p>
        </p:txBody>
      </p:sp>
      <p:sp>
        <p:nvSpPr>
          <p:cNvPr id="41059" name="Rectangle 99"/>
          <p:cNvSpPr>
            <a:spLocks noChangeArrowheads="1"/>
          </p:cNvSpPr>
          <p:nvPr/>
        </p:nvSpPr>
        <p:spPr bwMode="auto">
          <a:xfrm>
            <a:off x="682625" y="842963"/>
            <a:ext cx="3384550" cy="4729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34819" name="Rectangle 100"/>
          <p:cNvSpPr>
            <a:spLocks noChangeArrowheads="1"/>
          </p:cNvSpPr>
          <p:nvPr/>
        </p:nvSpPr>
        <p:spPr bwMode="auto">
          <a:xfrm>
            <a:off x="682625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1" name="Rectangle 101"/>
          <p:cNvSpPr>
            <a:spLocks noChangeArrowheads="1"/>
          </p:cNvSpPr>
          <p:nvPr/>
        </p:nvSpPr>
        <p:spPr bwMode="auto">
          <a:xfrm>
            <a:off x="682625" y="627063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34821" name="Rectangle 102"/>
          <p:cNvSpPr>
            <a:spLocks noChangeArrowheads="1"/>
          </p:cNvSpPr>
          <p:nvPr/>
        </p:nvSpPr>
        <p:spPr bwMode="auto">
          <a:xfrm>
            <a:off x="682625" y="554038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" name="Rectangle 103"/>
          <p:cNvSpPr>
            <a:spLocks noChangeArrowheads="1"/>
          </p:cNvSpPr>
          <p:nvPr/>
        </p:nvSpPr>
        <p:spPr bwMode="auto">
          <a:xfrm>
            <a:off x="1979613" y="625475"/>
            <a:ext cx="935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rgbClr val="FF0000"/>
                </a:solidFill>
                <a:ea typeface="仿宋" pitchFamily="49" charset="-122"/>
              </a:rPr>
              <a:t>门店导购</a:t>
            </a:r>
          </a:p>
        </p:txBody>
      </p:sp>
      <p:graphicFrame>
        <p:nvGraphicFramePr>
          <p:cNvPr id="32869" name="Group 244"/>
          <p:cNvGraphicFramePr>
            <a:graphicFrameLocks noGrp="1"/>
          </p:cNvGraphicFramePr>
          <p:nvPr/>
        </p:nvGraphicFramePr>
        <p:xfrm>
          <a:off x="757238" y="1417638"/>
          <a:ext cx="3240087" cy="4103691"/>
        </p:xfrm>
        <a:graphic>
          <a:graphicData uri="http://schemas.openxmlformats.org/drawingml/2006/table">
            <a:tbl>
              <a:tblPr/>
              <a:tblGrid>
                <a:gridCol w="1511300"/>
                <a:gridCol w="1728787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　姓　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李*林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　手　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13828848**99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　邮　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lyl@163.com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会员编号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A011888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　地　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深圳万科天域花园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画像分类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百万年薪高知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　标　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历史购买产品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购买产品到期时间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2015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12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月到期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最近点击搜索产品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３次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最近到门店咨询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２次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购买可能性指数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64" name="Rectangle 242"/>
          <p:cNvSpPr>
            <a:spLocks noChangeArrowheads="1"/>
          </p:cNvSpPr>
          <p:nvPr/>
        </p:nvSpPr>
        <p:spPr bwMode="auto">
          <a:xfrm>
            <a:off x="900113" y="985838"/>
            <a:ext cx="29527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prstShdw prst="shdw17" dist="17961" dir="2700000">
              <a:srgbClr val="4D4D4D"/>
            </a:prstShdw>
          </a:effec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姓名（手机、邮箱、地址）：　******　　</a:t>
            </a:r>
          </a:p>
        </p:txBody>
      </p:sp>
      <p:pic>
        <p:nvPicPr>
          <p:cNvPr id="34865" name="Picture 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3725" y="5235575"/>
            <a:ext cx="2159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66" name="Picture 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4088" y="5235575"/>
            <a:ext cx="2873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67" name="Picture 6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3363" y="5235575"/>
            <a:ext cx="215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99"/>
          <p:cNvSpPr>
            <a:spLocks noChangeArrowheads="1"/>
          </p:cNvSpPr>
          <p:nvPr/>
        </p:nvSpPr>
        <p:spPr bwMode="auto">
          <a:xfrm>
            <a:off x="4932363" y="841375"/>
            <a:ext cx="3384550" cy="47291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34869" name="Rectangle 100"/>
          <p:cNvSpPr>
            <a:spLocks noChangeArrowheads="1"/>
          </p:cNvSpPr>
          <p:nvPr/>
        </p:nvSpPr>
        <p:spPr bwMode="auto">
          <a:xfrm>
            <a:off x="4932363" y="552450"/>
            <a:ext cx="3384550" cy="3603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01"/>
          <p:cNvSpPr>
            <a:spLocks noChangeArrowheads="1"/>
          </p:cNvSpPr>
          <p:nvPr/>
        </p:nvSpPr>
        <p:spPr bwMode="auto">
          <a:xfrm>
            <a:off x="4932363" y="625475"/>
            <a:ext cx="3384550" cy="4824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34871" name="Rectangle 102"/>
          <p:cNvSpPr>
            <a:spLocks noChangeArrowheads="1"/>
          </p:cNvSpPr>
          <p:nvPr/>
        </p:nvSpPr>
        <p:spPr bwMode="auto">
          <a:xfrm>
            <a:off x="4932363" y="552450"/>
            <a:ext cx="3384550" cy="3603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103"/>
          <p:cNvSpPr>
            <a:spLocks noChangeArrowheads="1"/>
          </p:cNvSpPr>
          <p:nvPr/>
        </p:nvSpPr>
        <p:spPr bwMode="auto">
          <a:xfrm>
            <a:off x="6229350" y="623888"/>
            <a:ext cx="935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rgbClr val="FF0000"/>
                </a:solidFill>
                <a:ea typeface="仿宋" pitchFamily="49" charset="-122"/>
              </a:rPr>
              <a:t>门店导购</a:t>
            </a:r>
          </a:p>
        </p:txBody>
      </p:sp>
      <p:sp>
        <p:nvSpPr>
          <p:cNvPr id="19" name="AutoShape 148"/>
          <p:cNvSpPr>
            <a:spLocks noChangeArrowheads="1"/>
          </p:cNvSpPr>
          <p:nvPr/>
        </p:nvSpPr>
        <p:spPr bwMode="auto">
          <a:xfrm>
            <a:off x="5292080" y="1489348"/>
            <a:ext cx="2592388" cy="2447925"/>
          </a:xfrm>
          <a:prstGeom prst="wedgeRoundRectCallout">
            <a:avLst>
              <a:gd name="adj1" fmla="val -20481"/>
              <a:gd name="adj2" fmla="val 59986"/>
              <a:gd name="adj3" fmla="val 16667"/>
            </a:avLst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prstShdw prst="shdw17" dist="17961" dir="2700000">
              <a:srgbClr val="999900"/>
            </a:prstShdw>
          </a:effectLst>
        </p:spPr>
        <p:txBody>
          <a:bodyPr/>
          <a:lstStyle/>
          <a:p>
            <a:pPr algn="ctr"/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亲</a:t>
            </a:r>
            <a:r>
              <a:rPr lang="zh-CN" altLang="en-US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，您好！</a:t>
            </a: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猜您的烟快用完了吧，</a:t>
            </a:r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要不要我送一条烟过来</a:t>
            </a:r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有两倍积分优惠喔</a:t>
            </a:r>
            <a:endParaRPr lang="zh-CN" altLang="en-US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　　　美小姐为您服务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87900" y="985838"/>
            <a:ext cx="3384550" cy="4729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中烟直销员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11188" y="696913"/>
            <a:ext cx="3384550" cy="50180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611188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31640" y="697260"/>
            <a:ext cx="18004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“我心飞翔”烟民宝</a:t>
            </a:r>
            <a:endParaRPr lang="zh-CN" altLang="en-US" sz="1400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156" name="AutoShape 13"/>
          <p:cNvSpPr>
            <a:spLocks noChangeArrowheads="1"/>
          </p:cNvSpPr>
          <p:nvPr/>
        </p:nvSpPr>
        <p:spPr bwMode="auto">
          <a:xfrm>
            <a:off x="1187450" y="1489075"/>
            <a:ext cx="862013" cy="7207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6FFFF"/>
              </a:gs>
              <a:gs pos="100000">
                <a:srgbClr val="007600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人找烟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2627313" y="2641600"/>
            <a:ext cx="865187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专卖局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158" name="AutoShape 17"/>
          <p:cNvSpPr>
            <a:spLocks noChangeArrowheads="1"/>
          </p:cNvSpPr>
          <p:nvPr/>
        </p:nvSpPr>
        <p:spPr bwMode="auto">
          <a:xfrm>
            <a:off x="2627313" y="1489075"/>
            <a:ext cx="862012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烟找人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159" name="AutoShape 18"/>
          <p:cNvSpPr>
            <a:spLocks noChangeArrowheads="1"/>
          </p:cNvSpPr>
          <p:nvPr/>
        </p:nvSpPr>
        <p:spPr bwMode="auto">
          <a:xfrm>
            <a:off x="1187450" y="2641600"/>
            <a:ext cx="8620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DA63"/>
              </a:gs>
              <a:gs pos="100000">
                <a:srgbClr val="0076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9999"/>
            </a:prst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ea typeface="仿宋" pitchFamily="49" charset="-122"/>
              </a:rPr>
              <a:t>直销员</a:t>
            </a:r>
            <a:endParaRPr lang="zh-CN" altLang="en-US" sz="1400" b="1" dirty="0">
              <a:solidFill>
                <a:srgbClr val="FF0000"/>
              </a:solidFill>
              <a:ea typeface="仿宋" pitchFamily="49" charset="-122"/>
            </a:endParaRPr>
          </a:p>
        </p:txBody>
      </p:sp>
      <p:sp>
        <p:nvSpPr>
          <p:cNvPr id="6160" name="Rectangle 19"/>
          <p:cNvSpPr>
            <a:spLocks noChangeArrowheads="1"/>
          </p:cNvSpPr>
          <p:nvPr/>
        </p:nvSpPr>
        <p:spPr bwMode="auto">
          <a:xfrm>
            <a:off x="4787900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5795963" y="769938"/>
            <a:ext cx="1620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附近最近的专卖店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pic>
        <p:nvPicPr>
          <p:cNvPr id="6162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128713"/>
            <a:ext cx="3241675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716463" y="890588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188" y="890588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　　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专卖店销售额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292" name="Rectangle 19"/>
          <p:cNvSpPr>
            <a:spLocks noChangeArrowheads="1"/>
          </p:cNvSpPr>
          <p:nvPr/>
        </p:nvSpPr>
        <p:spPr bwMode="auto">
          <a:xfrm>
            <a:off x="611188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835696" y="769268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销售额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graphicFrame>
        <p:nvGraphicFramePr>
          <p:cNvPr id="26631" name="Group 160"/>
          <p:cNvGraphicFramePr>
            <a:graphicFrameLocks noGrp="1"/>
          </p:cNvGraphicFramePr>
          <p:nvPr/>
        </p:nvGraphicFramePr>
        <p:xfrm>
          <a:off x="682625" y="1417638"/>
          <a:ext cx="3241675" cy="4151317"/>
        </p:xfrm>
        <a:graphic>
          <a:graphicData uri="http://schemas.openxmlformats.org/drawingml/2006/table">
            <a:tbl>
              <a:tblPr/>
              <a:tblGrid>
                <a:gridCol w="1196975"/>
                <a:gridCol w="1036638"/>
                <a:gridCol w="100806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　品　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销售额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占比覆盖率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28%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32%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26%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38%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42%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13%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18%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22%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15%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22%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28%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28" name="Rectangle 156"/>
          <p:cNvSpPr>
            <a:spLocks noChangeArrowheads="1"/>
          </p:cNvSpPr>
          <p:nvPr/>
        </p:nvSpPr>
        <p:spPr bwMode="auto">
          <a:xfrm>
            <a:off x="827088" y="1128713"/>
            <a:ext cx="1800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a typeface="仿宋" pitchFamily="49" charset="-122"/>
              </a:rPr>
              <a:t>地区</a:t>
            </a:r>
            <a:r>
              <a:rPr lang="zh-CN" altLang="en-US" dirty="0" smtClean="0">
                <a:solidFill>
                  <a:schemeClr val="tx1"/>
                </a:solidFill>
                <a:ea typeface="仿宋" pitchFamily="49" charset="-122"/>
              </a:rPr>
              <a:t>：芙蓉区</a:t>
            </a:r>
            <a:endParaRPr lang="zh-CN" altLang="en-US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12349" name="Rectangle 19"/>
          <p:cNvSpPr>
            <a:spLocks noChangeArrowheads="1"/>
          </p:cNvSpPr>
          <p:nvPr/>
        </p:nvSpPr>
        <p:spPr bwMode="auto">
          <a:xfrm>
            <a:off x="4716463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5724525" y="769938"/>
            <a:ext cx="12618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专卖店销售额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pic>
        <p:nvPicPr>
          <p:cNvPr id="12351" name="Picture 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2352675"/>
            <a:ext cx="30194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787900" y="769938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　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品牌在某省市销售额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11188" y="696913"/>
            <a:ext cx="3384550" cy="48974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11188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476375" y="769938"/>
            <a:ext cx="1980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某品牌在某省市销售额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10246" name="Rectangle 19"/>
          <p:cNvSpPr>
            <a:spLocks noChangeArrowheads="1"/>
          </p:cNvSpPr>
          <p:nvPr/>
        </p:nvSpPr>
        <p:spPr bwMode="auto">
          <a:xfrm>
            <a:off x="4787900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6012160" y="697260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销售额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900113" y="1704975"/>
            <a:ext cx="26733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深圳　广东　北京　上海　广州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南京　宁波　福建　天津　杭州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苏州　成都　重庆　沈阳　西安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广西　海南　湖南　湖北　四川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云南　贵州　浙江　江苏　安徽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山东　河南　河北　山西　吉林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宁夏　青海　甘肃　新疆　辽宁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西藏　黑龙江</a:t>
            </a: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　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827088" y="1128713"/>
            <a:ext cx="29527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prstShdw prst="shdw17" dist="17961" dir="2700000">
              <a:srgbClr val="4D4D4D"/>
            </a:prstShdw>
          </a:effec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仿宋" pitchFamily="49" charset="-122"/>
              </a:rPr>
              <a:t>目标地选择　　　</a:t>
            </a:r>
            <a:r>
              <a:rPr lang="zh-CN" altLang="en-US" dirty="0" smtClean="0">
                <a:solidFill>
                  <a:schemeClr val="tx1"/>
                </a:solidFill>
                <a:ea typeface="仿宋" pitchFamily="49" charset="-122"/>
              </a:rPr>
              <a:t>广东</a:t>
            </a:r>
            <a:r>
              <a:rPr lang="zh-CN" altLang="en-US" dirty="0">
                <a:solidFill>
                  <a:schemeClr val="tx1"/>
                </a:solidFill>
                <a:ea typeface="仿宋" pitchFamily="49" charset="-122"/>
              </a:rPr>
              <a:t>　　　　　　　　　</a:t>
            </a:r>
          </a:p>
        </p:txBody>
      </p:sp>
      <p:graphicFrame>
        <p:nvGraphicFramePr>
          <p:cNvPr id="28832" name="Group 160"/>
          <p:cNvGraphicFramePr>
            <a:graphicFrameLocks noGrp="1"/>
          </p:cNvGraphicFramePr>
          <p:nvPr/>
        </p:nvGraphicFramePr>
        <p:xfrm>
          <a:off x="4859338" y="1417638"/>
          <a:ext cx="3241675" cy="4151317"/>
        </p:xfrm>
        <a:graphic>
          <a:graphicData uri="http://schemas.openxmlformats.org/drawingml/2006/table">
            <a:tbl>
              <a:tblPr/>
              <a:tblGrid>
                <a:gridCol w="1196975"/>
                <a:gridCol w="1036637"/>
                <a:gridCol w="1008063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　品　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销售额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占比覆盖率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32%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26%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38%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42%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13%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18%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15%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***品牌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28%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28" name="Rectangle 156"/>
          <p:cNvSpPr>
            <a:spLocks noChangeArrowheads="1"/>
          </p:cNvSpPr>
          <p:nvPr/>
        </p:nvSpPr>
        <p:spPr bwMode="auto">
          <a:xfrm>
            <a:off x="5003800" y="1128713"/>
            <a:ext cx="1800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省市：（广东）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787900" y="769938"/>
            <a:ext cx="3384550" cy="4824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　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某省市销售额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11188" y="696913"/>
            <a:ext cx="3384550" cy="48974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  <a:p>
            <a:pPr algn="ctr">
              <a:defRPr/>
            </a:pPr>
            <a:endParaRPr lang="zh-CN" altLang="en-US" sz="1400">
              <a:ea typeface="仿宋" pitchFamily="49" charset="-122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11188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691680" y="769268"/>
            <a:ext cx="12618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某省市销售额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10246" name="Rectangle 19"/>
          <p:cNvSpPr>
            <a:spLocks noChangeArrowheads="1"/>
          </p:cNvSpPr>
          <p:nvPr/>
        </p:nvSpPr>
        <p:spPr bwMode="auto">
          <a:xfrm>
            <a:off x="4787900" y="696913"/>
            <a:ext cx="3384550" cy="3603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7A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6012160" y="697260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/>
                </a:solidFill>
                <a:ea typeface="仿宋" pitchFamily="49" charset="-122"/>
              </a:rPr>
              <a:t>销售额</a:t>
            </a:r>
            <a:endParaRPr lang="zh-CN" altLang="en-US" sz="1400" dirty="0">
              <a:solidFill>
                <a:schemeClr val="tx1"/>
              </a:solidFill>
              <a:ea typeface="仿宋" pitchFamily="49" charset="-122"/>
            </a:endParaRP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900113" y="1704975"/>
            <a:ext cx="26733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深圳　广东　北京　上海　广州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南京　宁波　福建　天津　杭州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苏州　成都　重庆　沈阳　西安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广西　海南　湖南　湖北　四川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云南　贵州　浙江　江苏　安徽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山东　河南　河北　山西　吉林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宁夏　青海　甘肃　新疆　辽宁</a:t>
            </a:r>
          </a:p>
          <a:p>
            <a:pPr>
              <a:defRPr/>
            </a:pPr>
            <a:endParaRPr lang="zh-CN" altLang="en-US" sz="1400">
              <a:solidFill>
                <a:schemeClr val="tx1"/>
              </a:solidFill>
              <a:ea typeface="仿宋" pitchFamily="49" charset="-122"/>
            </a:endParaRP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西藏　黑龙江</a:t>
            </a:r>
          </a:p>
          <a:p>
            <a:pPr>
              <a:defRPr/>
            </a:pPr>
            <a:r>
              <a:rPr lang="zh-CN" altLang="en-US" sz="1400">
                <a:solidFill>
                  <a:schemeClr val="tx1"/>
                </a:solidFill>
                <a:ea typeface="仿宋" pitchFamily="49" charset="-122"/>
              </a:rPr>
              <a:t>　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827088" y="1128713"/>
            <a:ext cx="29527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prstShdw prst="shdw17" dist="17961" dir="2700000">
              <a:srgbClr val="4D4D4D"/>
            </a:prstShdw>
          </a:effec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仿宋" pitchFamily="49" charset="-122"/>
              </a:rPr>
              <a:t>目标地选择　　　</a:t>
            </a:r>
            <a:r>
              <a:rPr lang="zh-CN" altLang="en-US" dirty="0" smtClean="0">
                <a:solidFill>
                  <a:schemeClr val="tx1"/>
                </a:solidFill>
                <a:ea typeface="仿宋" pitchFamily="49" charset="-122"/>
              </a:rPr>
              <a:t>广东</a:t>
            </a:r>
            <a:r>
              <a:rPr lang="zh-CN" altLang="en-US" dirty="0">
                <a:solidFill>
                  <a:schemeClr val="tx1"/>
                </a:solidFill>
                <a:ea typeface="仿宋" pitchFamily="49" charset="-122"/>
              </a:rPr>
              <a:t>　　　　　　　　　</a:t>
            </a:r>
          </a:p>
        </p:txBody>
      </p:sp>
      <p:graphicFrame>
        <p:nvGraphicFramePr>
          <p:cNvPr id="28832" name="Group 160"/>
          <p:cNvGraphicFramePr>
            <a:graphicFrameLocks noGrp="1"/>
          </p:cNvGraphicFramePr>
          <p:nvPr/>
        </p:nvGraphicFramePr>
        <p:xfrm>
          <a:off x="4859338" y="1417638"/>
          <a:ext cx="3241675" cy="4151317"/>
        </p:xfrm>
        <a:graphic>
          <a:graphicData uri="http://schemas.openxmlformats.org/drawingml/2006/table">
            <a:tbl>
              <a:tblPr/>
              <a:tblGrid>
                <a:gridCol w="1196975"/>
                <a:gridCol w="1036637"/>
                <a:gridCol w="1008063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　品　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销售额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占比覆盖率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32%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26%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38%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42%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13%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18%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15%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22%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  <a:sym typeface="Arial" charset="0"/>
                        </a:rPr>
                        <a:t>***专卖店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itchFamily="49" charset="-122"/>
                          <a:ea typeface="仿宋" pitchFamily="49" charset="-122"/>
                        </a:rPr>
                        <a:t>28%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28" name="Rectangle 156"/>
          <p:cNvSpPr>
            <a:spLocks noChangeArrowheads="1"/>
          </p:cNvSpPr>
          <p:nvPr/>
        </p:nvSpPr>
        <p:spPr bwMode="auto">
          <a:xfrm>
            <a:off x="5003800" y="1128713"/>
            <a:ext cx="1800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a typeface="仿宋" pitchFamily="49" charset="-122"/>
              </a:rPr>
              <a:t>省市：（广东）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71550" y="0"/>
            <a:ext cx="6553200" cy="554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华文楷体"/>
              </a:rPr>
              <a:t>订单分析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华文楷体"/>
            </a:endParaRPr>
          </a:p>
        </p:txBody>
      </p: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539750" y="4873625"/>
            <a:ext cx="7921625" cy="720725"/>
            <a:chOff x="340" y="530"/>
            <a:chExt cx="4990" cy="45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" name="Rounded Rectangle 9"/>
            <p:cNvSpPr>
              <a:spLocks noChangeArrowheads="1"/>
            </p:cNvSpPr>
            <p:nvPr/>
          </p:nvSpPr>
          <p:spPr bwMode="auto">
            <a:xfrm>
              <a:off x="3470" y="530"/>
              <a:ext cx="1860" cy="454"/>
            </a:xfrm>
            <a:prstGeom prst="roundRect">
              <a:avLst>
                <a:gd name="adj" fmla="val 7111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en-US" altLang="zh-CN" sz="1600" b="1">
                  <a:solidFill>
                    <a:schemeClr val="tx1"/>
                  </a:solidFill>
                </a:rPr>
                <a:t>HDFS</a:t>
              </a:r>
            </a:p>
          </p:txBody>
        </p:sp>
        <p:sp>
          <p:nvSpPr>
            <p:cNvPr id="3" name="Rounded Rectangle 9"/>
            <p:cNvSpPr>
              <a:spLocks noChangeArrowheads="1"/>
            </p:cNvSpPr>
            <p:nvPr/>
          </p:nvSpPr>
          <p:spPr bwMode="auto">
            <a:xfrm>
              <a:off x="340" y="530"/>
              <a:ext cx="2812" cy="454"/>
            </a:xfrm>
            <a:prstGeom prst="roundRect">
              <a:avLst>
                <a:gd name="adj" fmla="val 7111"/>
              </a:avLst>
            </a:prstGeom>
            <a:grpFill/>
            <a:ln w="34925" algn="ctr">
              <a:solidFill>
                <a:srgbClr val="3366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4998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zh-CN" altLang="en-US" sz="1800" b="1">
                  <a:solidFill>
                    <a:schemeClr val="tx1"/>
                  </a:solidFill>
                  <a:ea typeface="仿宋" pitchFamily="49" charset="-122"/>
                </a:rPr>
                <a:t>数据存储</a:t>
              </a:r>
            </a:p>
            <a:p>
              <a:pPr algn="ctr" hangingPunct="0">
                <a:defRPr/>
              </a:pPr>
              <a:r>
                <a:rPr lang="zh-CN" altLang="en-US" sz="1400" b="1">
                  <a:solidFill>
                    <a:schemeClr val="tx1"/>
                  </a:solidFill>
                  <a:ea typeface="仿宋" pitchFamily="49" charset="-122"/>
                </a:rPr>
                <a:t>（结构化、非结构化、半结构化数据）</a:t>
              </a:r>
            </a:p>
          </p:txBody>
        </p:sp>
      </p:grp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539750" y="4081463"/>
            <a:ext cx="7921625" cy="720725"/>
            <a:chOff x="340" y="1029"/>
            <a:chExt cx="4990" cy="45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ounded Rectangle 9"/>
            <p:cNvSpPr>
              <a:spLocks noChangeArrowheads="1"/>
            </p:cNvSpPr>
            <p:nvPr/>
          </p:nvSpPr>
          <p:spPr bwMode="auto">
            <a:xfrm>
              <a:off x="340" y="1029"/>
              <a:ext cx="2812" cy="454"/>
            </a:xfrm>
            <a:prstGeom prst="roundRect">
              <a:avLst>
                <a:gd name="adj" fmla="val 7111"/>
              </a:avLst>
            </a:prstGeom>
            <a:grpFill/>
            <a:ln w="34925" algn="ctr">
              <a:solidFill>
                <a:srgbClr val="3366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4998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zh-CN" altLang="en-US" sz="1800" b="1">
                  <a:solidFill>
                    <a:schemeClr val="tx1"/>
                  </a:solidFill>
                  <a:ea typeface="仿宋" pitchFamily="49" charset="-122"/>
                </a:rPr>
                <a:t>客户画像</a:t>
              </a:r>
            </a:p>
            <a:p>
              <a:pPr algn="ctr" hangingPunct="0">
                <a:defRPr/>
              </a:pPr>
              <a:r>
                <a:rPr lang="zh-CN" altLang="en-US" sz="1400" b="1">
                  <a:solidFill>
                    <a:schemeClr val="tx1"/>
                  </a:solidFill>
                  <a:ea typeface="仿宋" pitchFamily="49" charset="-122"/>
                </a:rPr>
                <a:t>（品牌型号、量、结构、排名、利润、财务）</a:t>
              </a:r>
            </a:p>
          </p:txBody>
        </p:sp>
        <p:sp>
          <p:nvSpPr>
            <p:cNvPr id="5" name="Rounded Rectangle 9"/>
            <p:cNvSpPr>
              <a:spLocks noChangeArrowheads="1"/>
            </p:cNvSpPr>
            <p:nvPr/>
          </p:nvSpPr>
          <p:spPr bwMode="auto">
            <a:xfrm>
              <a:off x="3470" y="1029"/>
              <a:ext cx="1860" cy="454"/>
            </a:xfrm>
            <a:prstGeom prst="roundRect">
              <a:avLst>
                <a:gd name="adj" fmla="val 7111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en-US" altLang="zh-CN" sz="1600" b="1">
                  <a:solidFill>
                    <a:schemeClr val="tx1"/>
                  </a:solidFill>
                </a:rPr>
                <a:t>Hbase</a:t>
              </a:r>
            </a:p>
          </p:txBody>
        </p:sp>
      </p:grpSp>
      <p:grpSp>
        <p:nvGrpSpPr>
          <p:cNvPr id="16" name="Group 35"/>
          <p:cNvGrpSpPr>
            <a:grpSpLocks/>
          </p:cNvGrpSpPr>
          <p:nvPr/>
        </p:nvGrpSpPr>
        <p:grpSpPr bwMode="auto">
          <a:xfrm>
            <a:off x="539750" y="3289300"/>
            <a:ext cx="7921625" cy="720725"/>
            <a:chOff x="340" y="1528"/>
            <a:chExt cx="4990" cy="45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Rounded Rectangle 9"/>
            <p:cNvSpPr>
              <a:spLocks noChangeArrowheads="1"/>
            </p:cNvSpPr>
            <p:nvPr/>
          </p:nvSpPr>
          <p:spPr bwMode="auto">
            <a:xfrm>
              <a:off x="340" y="1528"/>
              <a:ext cx="2812" cy="454"/>
            </a:xfrm>
            <a:prstGeom prst="roundRect">
              <a:avLst>
                <a:gd name="adj" fmla="val 7111"/>
              </a:avLst>
            </a:prstGeom>
            <a:grpFill/>
            <a:ln w="34925" algn="ctr">
              <a:solidFill>
                <a:srgbClr val="3366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4998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zh-CN" altLang="en-US" sz="1800" b="1">
                  <a:solidFill>
                    <a:schemeClr val="tx1"/>
                  </a:solidFill>
                  <a:ea typeface="仿宋" pitchFamily="49" charset="-122"/>
                </a:rPr>
                <a:t>筛选查询</a:t>
              </a:r>
            </a:p>
            <a:p>
              <a:pPr algn="ctr" hangingPunct="0">
                <a:defRPr/>
              </a:pPr>
              <a:r>
                <a:rPr lang="zh-CN" altLang="en-US" sz="1400" b="1">
                  <a:solidFill>
                    <a:schemeClr val="tx1"/>
                  </a:solidFill>
                  <a:ea typeface="仿宋" pitchFamily="49" charset="-122"/>
                </a:rPr>
                <a:t>（地区、销量、利润、同比、环比、排序）</a:t>
              </a:r>
            </a:p>
          </p:txBody>
        </p:sp>
        <p:sp>
          <p:nvSpPr>
            <p:cNvPr id="9" name="Rounded Rectangle 9"/>
            <p:cNvSpPr>
              <a:spLocks noChangeArrowheads="1"/>
            </p:cNvSpPr>
            <p:nvPr/>
          </p:nvSpPr>
          <p:spPr bwMode="auto">
            <a:xfrm>
              <a:off x="3470" y="1528"/>
              <a:ext cx="1860" cy="454"/>
            </a:xfrm>
            <a:prstGeom prst="roundRect">
              <a:avLst>
                <a:gd name="adj" fmla="val 7111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en-US" altLang="zh-CN" sz="1600" b="1">
                  <a:solidFill>
                    <a:schemeClr val="tx1"/>
                  </a:solidFill>
                </a:rPr>
                <a:t>Impala+Spark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34"/>
          <p:cNvGrpSpPr>
            <a:grpSpLocks/>
          </p:cNvGrpSpPr>
          <p:nvPr/>
        </p:nvGrpSpPr>
        <p:grpSpPr bwMode="auto">
          <a:xfrm>
            <a:off x="539750" y="2497138"/>
            <a:ext cx="7921625" cy="720725"/>
            <a:chOff x="340" y="2027"/>
            <a:chExt cx="4990" cy="45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340" y="2027"/>
              <a:ext cx="2812" cy="454"/>
            </a:xfrm>
            <a:prstGeom prst="roundRect">
              <a:avLst>
                <a:gd name="adj" fmla="val 7111"/>
              </a:avLst>
            </a:prstGeom>
            <a:grpFill/>
            <a:ln w="34925" algn="ctr">
              <a:solidFill>
                <a:srgbClr val="3366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4998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zh-CN" altLang="en-US" sz="1800" b="1">
                  <a:solidFill>
                    <a:schemeClr val="tx1"/>
                  </a:solidFill>
                  <a:ea typeface="仿宋" pitchFamily="49" charset="-122"/>
                </a:rPr>
                <a:t>报表分析</a:t>
              </a:r>
            </a:p>
            <a:p>
              <a:pPr algn="ctr" hangingPunct="0">
                <a:defRPr/>
              </a:pPr>
              <a:r>
                <a:rPr lang="zh-CN" altLang="en-US" sz="1400" b="1">
                  <a:solidFill>
                    <a:schemeClr val="tx1"/>
                  </a:solidFill>
                  <a:ea typeface="仿宋" pitchFamily="49" charset="-122"/>
                </a:rPr>
                <a:t>（固定、维度、指标、相关、交叉、报告）</a:t>
              </a:r>
            </a:p>
          </p:txBody>
        </p:sp>
        <p:sp>
          <p:nvSpPr>
            <p:cNvPr id="11" name="Rounded Rectangle 9"/>
            <p:cNvSpPr>
              <a:spLocks noChangeArrowheads="1"/>
            </p:cNvSpPr>
            <p:nvPr/>
          </p:nvSpPr>
          <p:spPr bwMode="auto">
            <a:xfrm>
              <a:off x="3470" y="2027"/>
              <a:ext cx="1860" cy="454"/>
            </a:xfrm>
            <a:prstGeom prst="roundRect">
              <a:avLst>
                <a:gd name="adj" fmla="val 7111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en-US" altLang="zh-CN" sz="1600" b="1">
                  <a:solidFill>
                    <a:schemeClr val="tx1"/>
                  </a:solidFill>
                </a:rPr>
                <a:t>Impala+Spark</a:t>
              </a:r>
            </a:p>
          </p:txBody>
        </p:sp>
      </p:grpSp>
      <p:grpSp>
        <p:nvGrpSpPr>
          <p:cNvPr id="18" name="Group 33"/>
          <p:cNvGrpSpPr>
            <a:grpSpLocks/>
          </p:cNvGrpSpPr>
          <p:nvPr/>
        </p:nvGrpSpPr>
        <p:grpSpPr bwMode="auto">
          <a:xfrm>
            <a:off x="539750" y="1562100"/>
            <a:ext cx="7921625" cy="792163"/>
            <a:chOff x="340" y="2526"/>
            <a:chExt cx="4990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Rounded Rectangle 9"/>
            <p:cNvSpPr>
              <a:spLocks noChangeArrowheads="1"/>
            </p:cNvSpPr>
            <p:nvPr/>
          </p:nvSpPr>
          <p:spPr bwMode="auto">
            <a:xfrm>
              <a:off x="340" y="2526"/>
              <a:ext cx="2812" cy="499"/>
            </a:xfrm>
            <a:prstGeom prst="roundRect">
              <a:avLst>
                <a:gd name="adj" fmla="val 7111"/>
              </a:avLst>
            </a:prstGeom>
            <a:grpFill/>
            <a:ln w="34925" algn="ctr">
              <a:solidFill>
                <a:srgbClr val="3366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4998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zh-CN" altLang="en-US" sz="1800" b="1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预测挖掘</a:t>
              </a:r>
              <a:r>
                <a:rPr lang="en-US" altLang="zh-CN" sz="1800" b="1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&amp;</a:t>
              </a:r>
              <a:r>
                <a:rPr lang="zh-CN" altLang="en-US" sz="1800" b="1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领导定制</a:t>
              </a:r>
            </a:p>
            <a:p>
              <a:pPr algn="ctr" hangingPunct="0">
                <a:defRPr/>
              </a:pPr>
              <a:r>
                <a:rPr lang="zh-CN" altLang="en-US" sz="1400" b="1">
                  <a:solidFill>
                    <a:schemeClr val="tx1"/>
                  </a:solidFill>
                  <a:ea typeface="仿宋" pitchFamily="49" charset="-122"/>
                </a:rPr>
                <a:t>（各类业务和挖掘分析模型的复杂分析</a:t>
              </a:r>
            </a:p>
            <a:p>
              <a:pPr algn="ctr" hangingPunct="0">
                <a:defRPr/>
              </a:pPr>
              <a:r>
                <a:rPr lang="zh-CN" altLang="en-US" sz="1400" b="1">
                  <a:solidFill>
                    <a:schemeClr val="tx1"/>
                  </a:solidFill>
                  <a:ea typeface="仿宋" pitchFamily="49" charset="-122"/>
                </a:rPr>
                <a:t>和领导特殊分析）</a:t>
              </a:r>
            </a:p>
          </p:txBody>
        </p:sp>
        <p:sp>
          <p:nvSpPr>
            <p:cNvPr id="13" name="Rounded Rectangle 9"/>
            <p:cNvSpPr>
              <a:spLocks noChangeArrowheads="1"/>
            </p:cNvSpPr>
            <p:nvPr/>
          </p:nvSpPr>
          <p:spPr bwMode="auto">
            <a:xfrm>
              <a:off x="3470" y="2571"/>
              <a:ext cx="1860" cy="454"/>
            </a:xfrm>
            <a:prstGeom prst="roundRect">
              <a:avLst>
                <a:gd name="adj" fmla="val 7111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en-US" altLang="zh-CN" sz="1600" b="1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Impala + Spark Mllib</a:t>
              </a:r>
            </a:p>
          </p:txBody>
        </p: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539750" y="769938"/>
            <a:ext cx="7921625" cy="720725"/>
            <a:chOff x="340" y="3070"/>
            <a:chExt cx="4990" cy="45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9"/>
            <p:cNvSpPr>
              <a:spLocks noChangeArrowheads="1"/>
            </p:cNvSpPr>
            <p:nvPr/>
          </p:nvSpPr>
          <p:spPr bwMode="auto">
            <a:xfrm>
              <a:off x="340" y="3070"/>
              <a:ext cx="2812" cy="439"/>
            </a:xfrm>
            <a:prstGeom prst="roundRect">
              <a:avLst>
                <a:gd name="adj" fmla="val 7111"/>
              </a:avLst>
            </a:prstGeom>
            <a:grpFill/>
            <a:ln w="34925" algn="ctr">
              <a:solidFill>
                <a:srgbClr val="3366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4998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zh-CN" altLang="en-US" sz="1800" b="1">
                  <a:solidFill>
                    <a:schemeClr val="tx1"/>
                  </a:solidFill>
                  <a:ea typeface="仿宋" pitchFamily="49" charset="-122"/>
                </a:rPr>
                <a:t>实时交互分析</a:t>
              </a:r>
            </a:p>
            <a:p>
              <a:pPr algn="ctr" hangingPunct="0">
                <a:defRPr/>
              </a:pPr>
              <a:r>
                <a:rPr lang="zh-CN" altLang="en-US" sz="1400" b="1">
                  <a:solidFill>
                    <a:schemeClr val="tx1"/>
                  </a:solidFill>
                  <a:ea typeface="仿宋" pitchFamily="49" charset="-122"/>
                </a:rPr>
                <a:t>（当某事件发生时，指标的关联与对策）</a:t>
              </a:r>
            </a:p>
          </p:txBody>
        </p:sp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3470" y="3070"/>
              <a:ext cx="1860" cy="454"/>
            </a:xfrm>
            <a:prstGeom prst="roundRect">
              <a:avLst>
                <a:gd name="adj" fmla="val 7111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91430" tIns="45715" rIns="91430" bIns="45715" anchor="ctr"/>
            <a:lstStyle/>
            <a:p>
              <a:pPr algn="ctr" hangingPunct="0">
                <a:defRPr/>
              </a:pPr>
              <a:r>
                <a:rPr lang="zh-CN" altLang="en-US" sz="1600" b="1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高频数据和流处理分析</a:t>
              </a:r>
            </a:p>
            <a:p>
              <a:pPr algn="ctr" hangingPunct="0">
                <a:defRPr/>
              </a:pPr>
              <a:r>
                <a:rPr lang="en-US" altLang="zh-CN" sz="1600" b="1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Spark Streaming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6913"/>
            <a:ext cx="9144000" cy="501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286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0"/>
            <a:ext cx="8229600" cy="554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smtClean="0">
                <a:ea typeface="微软雅黑" pitchFamily="34" charset="-122"/>
              </a:rPr>
              <a:t>市场投放和订单关联预警分析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6913"/>
            <a:ext cx="9144000" cy="501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3063" y="1655763"/>
            <a:ext cx="1160462" cy="34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8925" y="1665288"/>
            <a:ext cx="121285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1288" y="1662113"/>
            <a:ext cx="989012" cy="336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491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0"/>
            <a:ext cx="8229600" cy="625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smtClean="0">
                <a:ea typeface="微软雅黑" pitchFamily="34" charset="-122"/>
              </a:rPr>
              <a:t>订单品牌排名分析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9938"/>
            <a:ext cx="9144000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113" y="841375"/>
            <a:ext cx="113347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9011" name="Rectangle 7"/>
          <p:cNvSpPr>
            <a:spLocks noChangeArrowheads="1"/>
          </p:cNvSpPr>
          <p:nvPr/>
        </p:nvSpPr>
        <p:spPr bwMode="auto">
          <a:xfrm>
            <a:off x="468313" y="0"/>
            <a:ext cx="82296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>
                <a:latin typeface="Calibri" pitchFamily="34" charset="0"/>
                <a:ea typeface="微软雅黑" pitchFamily="34" charset="-122"/>
              </a:rPr>
              <a:t>订单品牌区域对比分析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54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订单产品库存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pic>
        <p:nvPicPr>
          <p:cNvPr id="3112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41375"/>
            <a:ext cx="91440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5538" y="2949575"/>
            <a:ext cx="12890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463" y="1873250"/>
            <a:ext cx="3870325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70488" y="1473200"/>
            <a:ext cx="1036637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1243013" y="1631950"/>
            <a:ext cx="1157287" cy="238125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hangingPunct="0"/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0" grpId="0" animBg="1"/>
      <p:bldP spid="23348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51520" y="0"/>
            <a:ext cx="864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烟民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功能界面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452021"/>
            <a:ext cx="66816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注册：手机码、填写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登陆：</a:t>
            </a:r>
            <a:r>
              <a:rPr lang="en-US" altLang="zh-CN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QQ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、微信、密码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查附近专卖店：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导航：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送烟：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辩真假：扫条码</a:t>
            </a:r>
            <a:r>
              <a:rPr lang="en-US" altLang="zh-CN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搜二维码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我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要买烟：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下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单：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收藏：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支付：微信</a:t>
            </a:r>
            <a:r>
              <a:rPr lang="en-US" altLang="zh-CN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支付宝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评价：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下载</a:t>
            </a:r>
            <a:r>
              <a:rPr lang="en-US" altLang="zh-CN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打开</a:t>
            </a:r>
            <a:r>
              <a:rPr lang="en-US" altLang="zh-CN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H5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送礼品（优惠）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51520" y="0"/>
            <a:ext cx="864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专卖店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功能界面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841276"/>
            <a:ext cx="66816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注册：手机码、填写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登陆：</a:t>
            </a:r>
            <a:r>
              <a:rPr lang="en-US" altLang="zh-CN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QQ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、微信、密码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查附近烟民：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接受订单：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送烟：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猜你喜欢</a:t>
            </a:r>
            <a:r>
              <a:rPr lang="en-US" altLang="zh-CN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AA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香烟：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发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红包：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送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你优惠：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上传订单：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销售分析：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51520" y="0"/>
            <a:ext cx="864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中烟公司品牌经理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功能界面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1057300"/>
            <a:ext cx="66816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注册：手机码、填写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登陆：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QQ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、微信、密码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查附近烟民：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查附近专卖店：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查看品牌销售量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查看品牌销售预测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猜你喜欢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AA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香烟：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发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红包：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送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你优惠：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51520" y="0"/>
            <a:ext cx="864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烟草局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功能界面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1057300"/>
            <a:ext cx="66816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注册：手机码、填写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登陆：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QQ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、微信、密码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查附近烟民：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查附近专卖店：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查看品牌销售量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查看品牌销售预测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猜你喜欢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AA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香烟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发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红包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送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你优惠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烟民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APP—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零售户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中烟公司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商业信息交易流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7544" y="4873724"/>
            <a:ext cx="3456384" cy="598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中烟公司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07704" y="2641476"/>
            <a:ext cx="47525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零售户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56176" y="4873724"/>
            <a:ext cx="2664296" cy="598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商业专卖局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00" name="直接箭头连接符 99"/>
          <p:cNvCxnSpPr>
            <a:stCxn id="32" idx="3"/>
            <a:endCxn id="34" idx="1"/>
          </p:cNvCxnSpPr>
          <p:nvPr/>
        </p:nvCxnSpPr>
        <p:spPr>
          <a:xfrm>
            <a:off x="3923928" y="517316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3923928" y="5328592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4336232" y="475252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专卖店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销售库存数据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75856" y="1273324"/>
            <a:ext cx="216024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烟民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7544" y="3937620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订单分析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56176" y="3937620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订单分析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5616" y="3937620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品牌预测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804248" y="3937620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销售预测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51920" y="337220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买烟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27984" y="337220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辨别真假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555776" y="3145532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发送订单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555776" y="1705372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送烟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436096" y="1705372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关怀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012160" y="1705372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招揽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47864" y="3145532"/>
            <a:ext cx="57606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报表上传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23850" y="0"/>
            <a:ext cx="864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烟民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APP—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零售户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中烟公司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商业信息交易流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9591" y="2019772"/>
            <a:ext cx="76328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烟</a:t>
            </a:r>
            <a:r>
              <a:rPr lang="en-US" altLang="zh-CN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  </a:t>
            </a:r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民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535" y="5116116"/>
            <a:ext cx="3456384" cy="598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中烟公司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99591" y="3891980"/>
            <a:ext cx="80648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零售户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84167" y="5116116"/>
            <a:ext cx="1584176" cy="598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商业专卖局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187623" y="2523828"/>
            <a:ext cx="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23527" y="2883868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查看附近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专卖店和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香烟品类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195735" y="2523828"/>
            <a:ext cx="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31640" y="2883868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查找最近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要买烟的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专卖店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19671" y="1466528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导航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67543" y="1178496"/>
            <a:ext cx="82809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195735" y="1178496"/>
            <a:ext cx="0" cy="86409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915815" y="1178496"/>
            <a:ext cx="0" cy="86409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411759" y="13945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真假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辨别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987823" y="1178496"/>
            <a:ext cx="0" cy="86409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3995935" y="1178496"/>
            <a:ext cx="0" cy="86409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347864" y="13945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下载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932039" y="1178496"/>
            <a:ext cx="0" cy="86409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83967" y="1322512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红包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优惠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礼品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203847" y="2546648"/>
            <a:ext cx="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16696" y="290668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我要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买一条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AA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香烟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419871" y="254664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491879" y="290668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联系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送烟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4644007" y="2546648"/>
            <a:ext cx="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216896" y="290668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评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价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5580111" y="254664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932039" y="28346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猜你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要一条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AA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香烟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5724127" y="254664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796135" y="290668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联系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送烟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6372199" y="254664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372199" y="290668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评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价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6804247" y="254664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717431" y="290668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优惠广告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精准推送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6228183" y="441885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517976" y="45628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订货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清单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8676455" y="1178496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651557" y="297869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预测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订货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6372199" y="441885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444207" y="463488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送货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1043607" y="441885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6712" y="456287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查看附近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专门店分布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1907703" y="441885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115615" y="45628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查看专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卖店销售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2627783" y="2546648"/>
            <a:ext cx="0" cy="2520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835695" y="45628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查看烟民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品牌分布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2987823" y="2546648"/>
            <a:ext cx="0" cy="2520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982888" y="456287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品牌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个性化推荐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00" name="直接箭头连接符 99"/>
          <p:cNvCxnSpPr>
            <a:stCxn id="32" idx="3"/>
            <a:endCxn id="34" idx="1"/>
          </p:cNvCxnSpPr>
          <p:nvPr/>
        </p:nvCxnSpPr>
        <p:spPr>
          <a:xfrm>
            <a:off x="3851919" y="5415558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3851919" y="5570984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4264223" y="499492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专卖店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销售库存数据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2627784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81880" y="55324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收集烟民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触点数据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123728" y="5532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行业社会网站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烟民数据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75656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010072" y="553244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企业网站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APP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烟民数据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 flipV="1">
            <a:off x="3707904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203848" y="5532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其他品牌网站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烟民数据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4860032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4432920" y="553244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专卖店活动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烟民数据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V="1">
            <a:off x="5858272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431161" y="553244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直销员收集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烟民数据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 flipV="1">
            <a:off x="7015335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6665168" y="55324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零售户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烟民数据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0" y="11293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系统</a:t>
            </a:r>
            <a:endParaRPr lang="zh-CN" altLang="en-US" dirty="0"/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8028384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7562801" y="553244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CRM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销售系统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烟民数据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23528" y="193204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2F4D71"/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　　　　　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      烟民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人找烟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985292"/>
            <a:ext cx="72728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烟民</a:t>
            </a:r>
            <a:endParaRPr lang="zh-CN" altLang="en-US" sz="16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170537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找店买烟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7584" y="2209428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查看附近的专卖店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584" y="2713484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查找最近我要烟的专卖店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7584" y="3217540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专卖店导航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1760" y="170537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找店送烟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11760" y="2209428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我要买</a:t>
            </a:r>
            <a:r>
              <a:rPr lang="en-US" altLang="zh-CN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AA</a:t>
            </a:r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一条烟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11760" y="2713484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周边专卖店联系送烟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11760" y="3217540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评价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51920" y="170537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识别真假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1920" y="2209428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扫描条码</a:t>
            </a:r>
            <a:endParaRPr lang="en-US" altLang="zh-CN" sz="1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辨别真假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51920" y="2713484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评价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04248" y="170537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下载</a:t>
            </a:r>
            <a:r>
              <a:rPr lang="en-US" altLang="zh-CN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APP</a:t>
            </a: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优惠礼品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04248" y="2209428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领红包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64088" y="170537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猜你要</a:t>
            </a:r>
            <a:endParaRPr lang="en-US" altLang="zh-CN" sz="1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一条</a:t>
            </a:r>
            <a:r>
              <a:rPr lang="en-US" altLang="zh-CN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AA</a:t>
            </a:r>
            <a:r>
              <a:rPr lang="zh-CN" altLang="en-US" sz="1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烟</a:t>
            </a:r>
            <a:endParaRPr lang="zh-CN" altLang="en-US" sz="14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64088" y="2209428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周边专卖店联系送烟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64088" y="2713484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评价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31613</TotalTime>
  <Words>2052</Words>
  <Application>Microsoft Office PowerPoint</Application>
  <PresentationFormat>全屏显示(16:10)</PresentationFormat>
  <Paragraphs>1318</Paragraphs>
  <Slides>29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订单分析</vt:lpstr>
      <vt:lpstr>市场投放和订单关联预警分析</vt:lpstr>
      <vt:lpstr>订单品牌排名分析</vt:lpstr>
      <vt:lpstr>幻灯片 28</vt:lpstr>
      <vt:lpstr>订单产品库存ABC分析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VoltDB Basics:  Concepts &amp; Architecture</dc:title>
  <dc:creator>George Kreisler</dc:creator>
  <cp:lastModifiedBy>Administrator</cp:lastModifiedBy>
  <cp:revision>954</cp:revision>
  <dcterms:created xsi:type="dcterms:W3CDTF">2014-05-05T07:48:24Z</dcterms:created>
  <dcterms:modified xsi:type="dcterms:W3CDTF">2016-04-10T15:23:50Z</dcterms:modified>
</cp:coreProperties>
</file>