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aleway"/>
      <p:regular r:id="rId31"/>
      <p:bold r:id="rId32"/>
      <p:italic r:id="rId33"/>
      <p:boldItalic r:id="rId34"/>
    </p:embeddedFont>
    <p:embeddedFont>
      <p:font typeface="Source Sans Pr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aleway-italic.fntdata"/><Relationship Id="rId10" Type="http://schemas.openxmlformats.org/officeDocument/2006/relationships/slide" Target="slides/slide6.xml"/><Relationship Id="rId32" Type="http://schemas.openxmlformats.org/officeDocument/2006/relationships/font" Target="fonts/Raleway-bold.fntdata"/><Relationship Id="rId13" Type="http://schemas.openxmlformats.org/officeDocument/2006/relationships/slide" Target="slides/slide9.xml"/><Relationship Id="rId35" Type="http://schemas.openxmlformats.org/officeDocument/2006/relationships/font" Target="fonts/SourceSansPro-regular.fntdata"/><Relationship Id="rId12" Type="http://schemas.openxmlformats.org/officeDocument/2006/relationships/slide" Target="slides/slide8.xml"/><Relationship Id="rId34" Type="http://schemas.openxmlformats.org/officeDocument/2006/relationships/font" Target="fonts/Raleway-boldItalic.fntdata"/><Relationship Id="rId15" Type="http://schemas.openxmlformats.org/officeDocument/2006/relationships/slide" Target="slides/slide11.xml"/><Relationship Id="rId37" Type="http://schemas.openxmlformats.org/officeDocument/2006/relationships/font" Target="fonts/SourceSansPro-italic.fntdata"/><Relationship Id="rId14" Type="http://schemas.openxmlformats.org/officeDocument/2006/relationships/slide" Target="slides/slide10.xml"/><Relationship Id="rId36" Type="http://schemas.openxmlformats.org/officeDocument/2006/relationships/font" Target="fonts/SourceSansPro-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SourceSansPr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rIns="91425" tIns="91425"/>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49" name="Shape 49"/>
          <p:cNvSpPr txBox="1"/>
          <p:nvPr>
            <p:ph type="title"/>
          </p:nvPr>
        </p:nvSpPr>
        <p:spPr>
          <a:xfrm>
            <a:off x="311700" y="743000"/>
            <a:ext cx="8520599" cy="2006399"/>
          </a:xfrm>
          <a:prstGeom prst="rect">
            <a:avLst/>
          </a:prstGeom>
        </p:spPr>
        <p:txBody>
          <a:bodyPr anchorCtr="0" anchor="b" bIns="91425" lIns="91425" rIns="91425" tIns="91425"/>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1"/>
            <a:ext cx="8520599" cy="13008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51" name="Shape 51"/>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rIns="91425"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7" name="Shape 1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6" name="Shape 36"/>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499" cy="49820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199" cy="15336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1" name="Shape 41"/>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3" name="Shape 4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623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8"/>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0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0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485875" y="264475"/>
            <a:ext cx="8183700" cy="1473600"/>
          </a:xfrm>
          <a:prstGeom prst="rect">
            <a:avLst/>
          </a:prstGeom>
        </p:spPr>
        <p:txBody>
          <a:bodyPr anchorCtr="0" anchor="b" bIns="91425" lIns="91425" rIns="91425" tIns="91425">
            <a:noAutofit/>
          </a:bodyPr>
          <a:lstStyle/>
          <a:p>
            <a:pPr lvl="0">
              <a:spcBef>
                <a:spcPts val="0"/>
              </a:spcBef>
              <a:buNone/>
            </a:pPr>
            <a:r>
              <a:rPr lang="en"/>
              <a:t>Design Document</a:t>
            </a:r>
          </a:p>
        </p:txBody>
      </p:sp>
      <p:sp>
        <p:nvSpPr>
          <p:cNvPr id="59" name="Shape 59"/>
          <p:cNvSpPr txBox="1"/>
          <p:nvPr>
            <p:ph idx="1" type="subTitle"/>
          </p:nvPr>
        </p:nvSpPr>
        <p:spPr>
          <a:xfrm>
            <a:off x="485875" y="1738075"/>
            <a:ext cx="8183700" cy="861000"/>
          </a:xfrm>
          <a:prstGeom prst="rect">
            <a:avLst/>
          </a:prstGeom>
        </p:spPr>
        <p:txBody>
          <a:bodyPr anchorCtr="0" anchor="t" bIns="91425" lIns="91425" rIns="91425" tIns="91425">
            <a:noAutofit/>
          </a:bodyPr>
          <a:lstStyle/>
          <a:p>
            <a:pPr lvl="0" rtl="0">
              <a:spcBef>
                <a:spcPts val="0"/>
              </a:spcBef>
              <a:buNone/>
            </a:pPr>
            <a:r>
              <a:rPr lang="en"/>
              <a:t>MyTaxiService</a:t>
            </a:r>
          </a:p>
          <a:p>
            <a:pPr lvl="0">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599" cy="623400"/>
          </a:xfrm>
          <a:prstGeom prst="rect">
            <a:avLst/>
          </a:prstGeom>
        </p:spPr>
        <p:txBody>
          <a:bodyPr anchorCtr="0" anchor="t" bIns="91425" lIns="91425" rIns="91425" tIns="91425">
            <a:noAutofit/>
          </a:bodyPr>
          <a:lstStyle/>
          <a:p>
            <a:pPr lvl="0" algn="ctr">
              <a:spcBef>
                <a:spcPts val="0"/>
              </a:spcBef>
              <a:buNone/>
            </a:pPr>
            <a:r>
              <a:rPr lang="en" sz="3600"/>
              <a:t>Database Management Layer</a:t>
            </a:r>
          </a:p>
        </p:txBody>
      </p:sp>
      <p:sp>
        <p:nvSpPr>
          <p:cNvPr id="114" name="Shape 11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br>
              <a:rPr lang="en"/>
            </a:br>
            <a:r>
              <a:rPr lang="en"/>
              <a:t>Responsible for both user information management as well as reservation storage</a:t>
            </a:r>
          </a:p>
          <a:p>
            <a:pPr lvl="0" rtl="0">
              <a:spcBef>
                <a:spcPts val="0"/>
              </a:spcBef>
              <a:buNone/>
            </a:pPr>
            <a:r>
              <a:rPr lang="en"/>
              <a:t>Stores information about the Users and the Reservations</a:t>
            </a:r>
          </a:p>
          <a:p>
            <a:pPr lvl="0" rtl="0">
              <a:spcBef>
                <a:spcPts val="0"/>
              </a:spcBef>
              <a:buNone/>
            </a:pPr>
            <a:r>
              <a:rPr lang="en"/>
              <a:t>Communicates with the Business Layer on a event basis when shared rides are to be created or locked</a:t>
            </a:r>
          </a:p>
          <a:p>
            <a:pPr lvl="0" rt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599" cy="623400"/>
          </a:xfrm>
          <a:prstGeom prst="rect">
            <a:avLst/>
          </a:prstGeom>
        </p:spPr>
        <p:txBody>
          <a:bodyPr anchorCtr="0" anchor="t" bIns="91425" lIns="91425" rIns="91425" tIns="91425">
            <a:noAutofit/>
          </a:bodyPr>
          <a:lstStyle/>
          <a:p>
            <a:pPr lvl="0" rtl="0" algn="ctr">
              <a:spcBef>
                <a:spcPts val="0"/>
              </a:spcBef>
              <a:buClr>
                <a:schemeClr val="dk1"/>
              </a:buClr>
              <a:buSzPct val="36666"/>
              <a:buFont typeface="Arial"/>
              <a:buNone/>
            </a:pPr>
            <a:r>
              <a:rPr lang="en" sz="3000"/>
              <a:t>RunTime View</a:t>
            </a:r>
          </a:p>
        </p:txBody>
      </p:sp>
      <p:pic>
        <p:nvPicPr>
          <p:cNvPr id="120" name="Shape 120"/>
          <p:cNvPicPr preferRelativeResize="0"/>
          <p:nvPr/>
        </p:nvPicPr>
        <p:blipFill>
          <a:blip r:embed="rId3">
            <a:alphaModFix/>
          </a:blip>
          <a:stretch>
            <a:fillRect/>
          </a:stretch>
        </p:blipFill>
        <p:spPr>
          <a:xfrm>
            <a:off x="1292424" y="1454375"/>
            <a:ext cx="6559149" cy="32568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599" cy="623400"/>
          </a:xfrm>
          <a:prstGeom prst="rect">
            <a:avLst/>
          </a:prstGeom>
        </p:spPr>
        <p:txBody>
          <a:bodyPr anchorCtr="0" anchor="t" bIns="91425" lIns="91425" rIns="91425" tIns="91425">
            <a:noAutofit/>
          </a:bodyPr>
          <a:lstStyle/>
          <a:p>
            <a:pPr lvl="0" rtl="0" algn="ctr">
              <a:spcBef>
                <a:spcPts val="0"/>
              </a:spcBef>
              <a:buNone/>
            </a:pPr>
            <a:r>
              <a:rPr lang="en" sz="3000"/>
              <a:t>Component Interfaces</a:t>
            </a:r>
          </a:p>
        </p:txBody>
      </p:sp>
      <p:sp>
        <p:nvSpPr>
          <p:cNvPr id="126" name="Shape 12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sz="2200">
                <a:solidFill>
                  <a:srgbClr val="000000"/>
                </a:solidFill>
              </a:rPr>
              <a:t>Intra-Components</a:t>
            </a:r>
          </a:p>
          <a:p>
            <a:pPr lvl="0" rtl="0">
              <a:spcBef>
                <a:spcPts val="0"/>
              </a:spcBef>
              <a:buNone/>
            </a:pPr>
            <a:r>
              <a:t/>
            </a:r>
            <a:endParaRPr sz="1000">
              <a:solidFill>
                <a:srgbClr val="000000"/>
              </a:solidFill>
            </a:endParaRPr>
          </a:p>
          <a:p>
            <a:pPr indent="0" lvl="0" marL="0" rtl="0">
              <a:spcBef>
                <a:spcPts val="0"/>
              </a:spcBef>
              <a:buNone/>
            </a:pPr>
            <a:r>
              <a:rPr lang="en">
                <a:solidFill>
                  <a:schemeClr val="dk1"/>
                </a:solidFill>
              </a:rPr>
              <a:t>Ride Identifier:</a:t>
            </a:r>
            <a:r>
              <a:rPr lang="en">
                <a:solidFill>
                  <a:srgbClr val="000000"/>
                </a:solidFill>
              </a:rPr>
              <a:t> </a:t>
            </a:r>
            <a:r>
              <a:rPr lang="en" sz="1400">
                <a:solidFill>
                  <a:srgbClr val="666666"/>
                </a:solidFill>
              </a:rPr>
              <a:t>Used to send data from the Client to the Ride Manager and to enable Ride creation and modification, both for Instant and Booked Rides. Also, it allows Taxi Drivers to interact with Rides</a:t>
            </a:r>
          </a:p>
          <a:p>
            <a:pPr indent="0" lvl="0" marL="0" rtl="0">
              <a:spcBef>
                <a:spcPts val="0"/>
              </a:spcBef>
              <a:buNone/>
            </a:pPr>
            <a:r>
              <a:rPr lang="en">
                <a:solidFill>
                  <a:schemeClr val="dk1"/>
                </a:solidFill>
              </a:rPr>
              <a:t>User Identifier:</a:t>
            </a:r>
            <a:r>
              <a:rPr lang="en">
                <a:solidFill>
                  <a:srgbClr val="000000"/>
                </a:solidFill>
              </a:rPr>
              <a:t> </a:t>
            </a:r>
            <a:r>
              <a:rPr lang="en" sz="1400">
                <a:solidFill>
                  <a:srgbClr val="666666"/>
                </a:solidFill>
              </a:rPr>
              <a:t>Contains methods authentication and insertion of User’s data</a:t>
            </a:r>
          </a:p>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599" cy="623400"/>
          </a:xfrm>
          <a:prstGeom prst="rect">
            <a:avLst/>
          </a:prstGeom>
        </p:spPr>
        <p:txBody>
          <a:bodyPr anchorCtr="0" anchor="t" bIns="91425" lIns="91425" rIns="91425" tIns="91425">
            <a:noAutofit/>
          </a:bodyPr>
          <a:lstStyle/>
          <a:p>
            <a:pPr lvl="0" rtl="0" algn="ctr">
              <a:spcBef>
                <a:spcPts val="0"/>
              </a:spcBef>
              <a:buNone/>
            </a:pPr>
            <a:r>
              <a:rPr lang="en" sz="3000"/>
              <a:t>Component Interfaces</a:t>
            </a:r>
          </a:p>
        </p:txBody>
      </p:sp>
      <p:sp>
        <p:nvSpPr>
          <p:cNvPr id="132" name="Shape 13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sz="2200">
                <a:solidFill>
                  <a:srgbClr val="000000"/>
                </a:solidFill>
              </a:rPr>
              <a:t>Client</a:t>
            </a:r>
          </a:p>
          <a:p>
            <a:pPr indent="0" lvl="0" marL="0" rtl="0">
              <a:spcBef>
                <a:spcPts val="0"/>
              </a:spcBef>
              <a:buNone/>
            </a:pPr>
            <a:r>
              <a:rPr lang="en">
                <a:solidFill>
                  <a:schemeClr val="dk1"/>
                </a:solidFill>
              </a:rPr>
              <a:t>Driver access: </a:t>
            </a:r>
            <a:r>
              <a:rPr lang="en" sz="1400">
                <a:solidFill>
                  <a:srgbClr val="666666"/>
                </a:solidFill>
              </a:rPr>
              <a:t>This interface is used to access driver-only functions about the status of the Ride</a:t>
            </a:r>
          </a:p>
          <a:p>
            <a:pPr indent="0" lvl="0" marL="0" rtl="0">
              <a:spcBef>
                <a:spcPts val="0"/>
              </a:spcBef>
              <a:buNone/>
            </a:pPr>
            <a:r>
              <a:rPr lang="en">
                <a:solidFill>
                  <a:schemeClr val="dk1"/>
                </a:solidFill>
              </a:rPr>
              <a:t>User access:</a:t>
            </a:r>
            <a:r>
              <a:rPr lang="en">
                <a:solidFill>
                  <a:srgbClr val="000000"/>
                </a:solidFill>
              </a:rPr>
              <a:t> </a:t>
            </a:r>
            <a:r>
              <a:rPr lang="en" sz="1400">
                <a:solidFill>
                  <a:srgbClr val="666666"/>
                </a:solidFill>
              </a:rPr>
              <a:t>This interface is used for authentication and access to the user information database</a:t>
            </a:r>
          </a:p>
          <a:p>
            <a:pPr lvl="0" rtl="0">
              <a:spcBef>
                <a:spcPts val="0"/>
              </a:spcBef>
              <a:buNone/>
            </a:pPr>
            <a:r>
              <a:rPr lang="en">
                <a:solidFill>
                  <a:schemeClr val="dk1"/>
                </a:solidFill>
              </a:rPr>
              <a:t>Customer request: </a:t>
            </a:r>
            <a:r>
              <a:rPr lang="en" sz="1400">
                <a:solidFill>
                  <a:srgbClr val="666666"/>
                </a:solidFill>
              </a:rPr>
              <a:t>This interface gives users the methods to do all things related to Rides</a:t>
            </a:r>
          </a:p>
          <a:p>
            <a:pPr lvl="0" rtl="0">
              <a:spcBef>
                <a:spcPts val="0"/>
              </a:spcBef>
              <a:buNone/>
            </a:pPr>
            <a:r>
              <a:rPr lang="en">
                <a:solidFill>
                  <a:schemeClr val="dk1"/>
                </a:solidFill>
              </a:rPr>
              <a:t>User ID: </a:t>
            </a:r>
            <a:r>
              <a:rPr lang="en" sz="1400">
                <a:solidFill>
                  <a:srgbClr val="666666"/>
                </a:solidFill>
              </a:rPr>
              <a:t>This interface gives separate methods to taxi driver users and regular customers to login to the service</a:t>
            </a:r>
          </a:p>
          <a:p>
            <a:pPr lvl="0" rtl="0">
              <a:spcBef>
                <a:spcPts val="0"/>
              </a:spcBef>
              <a:buNone/>
            </a:pPr>
            <a:r>
              <a:rPr lang="en">
                <a:solidFill>
                  <a:schemeClr val="dk1"/>
                </a:solidFill>
              </a:rPr>
              <a:t>UI Access: </a:t>
            </a:r>
            <a:r>
              <a:rPr lang="en" sz="1400">
                <a:solidFill>
                  <a:srgbClr val="666666"/>
                </a:solidFill>
              </a:rPr>
              <a:t>Methods in this interface are used to render the graphical part of the mobile application</a:t>
            </a:r>
          </a:p>
          <a:p>
            <a:pPr lvl="0" rtl="0">
              <a:spcBef>
                <a:spcPts val="0"/>
              </a:spcBef>
              <a:buNone/>
            </a:pPr>
            <a:r>
              <a:t/>
            </a:r>
            <a:endParaRPr sz="1400">
              <a:solidFill>
                <a:srgbClr val="666666"/>
              </a:solidFill>
            </a:endParaRPr>
          </a:p>
          <a:p>
            <a:pPr lvl="0" rtl="0">
              <a:spcBef>
                <a:spcPts val="0"/>
              </a:spcBef>
              <a:buClr>
                <a:schemeClr val="dk1"/>
              </a:buClr>
              <a:buSzPct val="78571"/>
              <a:buFont typeface="Arial"/>
              <a:buNone/>
            </a:pPr>
            <a:r>
              <a:t/>
            </a:r>
            <a:endParaRPr sz="1400">
              <a:solidFill>
                <a:srgbClr val="666666"/>
              </a:solidFill>
            </a:endParaRPr>
          </a:p>
          <a:p>
            <a:pPr lvl="0" rtl="0">
              <a:spcBef>
                <a:spcPts val="0"/>
              </a:spcBef>
              <a:buNone/>
            </a:pPr>
            <a:r>
              <a:rPr lang="en"/>
              <a:t>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599" cy="623400"/>
          </a:xfrm>
          <a:prstGeom prst="rect">
            <a:avLst/>
          </a:prstGeom>
        </p:spPr>
        <p:txBody>
          <a:bodyPr anchorCtr="0" anchor="t" bIns="91425" lIns="91425" rIns="91425" tIns="91425">
            <a:noAutofit/>
          </a:bodyPr>
          <a:lstStyle/>
          <a:p>
            <a:pPr lvl="0" rtl="0" algn="ctr">
              <a:spcBef>
                <a:spcPts val="0"/>
              </a:spcBef>
              <a:buNone/>
            </a:pPr>
            <a:r>
              <a:rPr lang="en" sz="3000"/>
              <a:t>Component Interfaces</a:t>
            </a:r>
          </a:p>
        </p:txBody>
      </p:sp>
      <p:sp>
        <p:nvSpPr>
          <p:cNvPr id="138" name="Shape 13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sz="2200">
                <a:solidFill>
                  <a:srgbClr val="000000"/>
                </a:solidFill>
              </a:rPr>
              <a:t>Ride Manager</a:t>
            </a:r>
          </a:p>
          <a:p>
            <a:pPr indent="0" lvl="0" marL="0" rtl="0">
              <a:spcBef>
                <a:spcPts val="0"/>
              </a:spcBef>
              <a:buNone/>
            </a:pPr>
            <a:r>
              <a:rPr lang="en">
                <a:solidFill>
                  <a:schemeClr val="dk1"/>
                </a:solidFill>
              </a:rPr>
              <a:t>Ride Creation:</a:t>
            </a:r>
            <a:r>
              <a:rPr lang="en">
                <a:solidFill>
                  <a:srgbClr val="000000"/>
                </a:solidFill>
              </a:rPr>
              <a:t> </a:t>
            </a:r>
            <a:r>
              <a:rPr lang="en" sz="1400">
                <a:solidFill>
                  <a:srgbClr val="666666"/>
                </a:solidFill>
              </a:rPr>
              <a:t>This interface handles the requests to create and edit rides</a:t>
            </a:r>
          </a:p>
          <a:p>
            <a:pPr indent="0" lvl="0" marL="0" rtl="0">
              <a:spcBef>
                <a:spcPts val="0"/>
              </a:spcBef>
              <a:buNone/>
            </a:pPr>
            <a:r>
              <a:rPr lang="en">
                <a:solidFill>
                  <a:schemeClr val="dk1"/>
                </a:solidFill>
              </a:rPr>
              <a:t>Driver Management:</a:t>
            </a:r>
            <a:r>
              <a:rPr lang="en">
                <a:solidFill>
                  <a:srgbClr val="000000"/>
                </a:solidFill>
              </a:rPr>
              <a:t> </a:t>
            </a:r>
            <a:r>
              <a:rPr lang="en" sz="1400">
                <a:solidFill>
                  <a:srgbClr val="666666"/>
                </a:solidFill>
              </a:rPr>
              <a:t>This interface allows the manager to insert and remove a Taxi Driver from the queue and the controller to pick the first available driver</a:t>
            </a:r>
          </a:p>
          <a:p>
            <a:pPr lvl="0" rtl="0">
              <a:spcBef>
                <a:spcPts val="0"/>
              </a:spcBef>
              <a:buNone/>
            </a:pPr>
            <a:r>
              <a:rPr lang="en">
                <a:solidFill>
                  <a:schemeClr val="dk1"/>
                </a:solidFill>
              </a:rPr>
              <a:t>Data Modification: </a:t>
            </a:r>
            <a:r>
              <a:rPr lang="en" sz="1400">
                <a:solidFill>
                  <a:srgbClr val="666666"/>
                </a:solidFill>
              </a:rPr>
              <a:t>This interface is an intermediary between the controller and DB accessor</a:t>
            </a:r>
          </a:p>
          <a:p>
            <a:pPr lvl="0" rtl="0">
              <a:spcBef>
                <a:spcPts val="0"/>
              </a:spcBef>
              <a:buNone/>
            </a:pPr>
            <a:r>
              <a:rPr lang="en">
                <a:solidFill>
                  <a:schemeClr val="dk1"/>
                </a:solidFill>
              </a:rPr>
              <a:t>DB Access: </a:t>
            </a:r>
            <a:r>
              <a:rPr lang="en" sz="1400">
                <a:solidFill>
                  <a:srgbClr val="666666"/>
                </a:solidFill>
              </a:rPr>
              <a:t>This interface handles database access</a:t>
            </a:r>
          </a:p>
          <a:p>
            <a:pPr lvl="0" rtl="0">
              <a:spcBef>
                <a:spcPts val="0"/>
              </a:spcBef>
              <a:buNone/>
            </a:pPr>
            <a:r>
              <a:rPr lang="en"/>
              <a:t>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599" cy="623400"/>
          </a:xfrm>
          <a:prstGeom prst="rect">
            <a:avLst/>
          </a:prstGeom>
        </p:spPr>
        <p:txBody>
          <a:bodyPr anchorCtr="0" anchor="t" bIns="91425" lIns="91425" rIns="91425" tIns="91425">
            <a:noAutofit/>
          </a:bodyPr>
          <a:lstStyle/>
          <a:p>
            <a:pPr lvl="0" rtl="0" algn="ctr">
              <a:spcBef>
                <a:spcPts val="0"/>
              </a:spcBef>
              <a:buNone/>
            </a:pPr>
            <a:r>
              <a:rPr lang="en" sz="3000"/>
              <a:t>Component Interfaces</a:t>
            </a:r>
          </a:p>
        </p:txBody>
      </p:sp>
      <p:sp>
        <p:nvSpPr>
          <p:cNvPr id="144" name="Shape 14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sz="2200">
                <a:solidFill>
                  <a:srgbClr val="000000"/>
                </a:solidFill>
              </a:rPr>
              <a:t>User Data Manager</a:t>
            </a:r>
          </a:p>
          <a:p>
            <a:pPr indent="0" lvl="0" marL="0" rtl="0">
              <a:spcBef>
                <a:spcPts val="0"/>
              </a:spcBef>
              <a:buNone/>
            </a:pPr>
            <a:r>
              <a:rPr lang="en">
                <a:solidFill>
                  <a:schemeClr val="dk1"/>
                </a:solidFill>
              </a:rPr>
              <a:t>Data Editor:</a:t>
            </a:r>
            <a:r>
              <a:rPr lang="en">
                <a:solidFill>
                  <a:srgbClr val="000000"/>
                </a:solidFill>
              </a:rPr>
              <a:t> </a:t>
            </a:r>
            <a:r>
              <a:rPr lang="en" sz="1400">
                <a:solidFill>
                  <a:srgbClr val="666666"/>
                </a:solidFill>
              </a:rPr>
              <a:t>This interface takes all incoming requests to the data controller</a:t>
            </a:r>
          </a:p>
          <a:p>
            <a:pPr indent="0" lvl="0" marL="0" rtl="0">
              <a:spcBef>
                <a:spcPts val="0"/>
              </a:spcBef>
              <a:buNone/>
            </a:pPr>
            <a:r>
              <a:rPr lang="en">
                <a:solidFill>
                  <a:schemeClr val="dk1"/>
                </a:solidFill>
              </a:rPr>
              <a:t>Authentication: </a:t>
            </a:r>
            <a:r>
              <a:rPr lang="en" sz="1400">
                <a:solidFill>
                  <a:srgbClr val="666666"/>
                </a:solidFill>
              </a:rPr>
              <a:t>The methods in this interface let users and drivers log into the system</a:t>
            </a:r>
          </a:p>
          <a:p>
            <a:pPr lvl="0" rtl="0">
              <a:spcBef>
                <a:spcPts val="0"/>
              </a:spcBef>
              <a:buNone/>
            </a:pPr>
            <a:r>
              <a:rPr lang="en">
                <a:solidFill>
                  <a:schemeClr val="dk1"/>
                </a:solidFill>
              </a:rPr>
              <a:t>User Data: </a:t>
            </a:r>
            <a:r>
              <a:rPr lang="en" sz="1400">
                <a:solidFill>
                  <a:srgbClr val="666666"/>
                </a:solidFill>
              </a:rPr>
              <a:t>This interface handles profile editing</a:t>
            </a:r>
          </a:p>
          <a:p>
            <a:pPr lvl="0" rtl="0">
              <a:spcBef>
                <a:spcPts val="0"/>
              </a:spcBef>
              <a:buNone/>
            </a:pPr>
            <a:r>
              <a:rPr lang="en">
                <a:solidFill>
                  <a:schemeClr val="dk1"/>
                </a:solidFill>
              </a:rPr>
              <a:t>DB Access: </a:t>
            </a:r>
            <a:r>
              <a:rPr lang="en" sz="1400">
                <a:solidFill>
                  <a:srgbClr val="666666"/>
                </a:solidFill>
              </a:rPr>
              <a:t>This interface handles database access</a:t>
            </a:r>
          </a:p>
          <a:p>
            <a:pPr lvl="0" rtl="0">
              <a:spcBef>
                <a:spcPts val="0"/>
              </a:spcBef>
              <a:buNone/>
            </a:pPr>
            <a:r>
              <a:rPr lang="en"/>
              <a:t>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599" cy="623400"/>
          </a:xfrm>
          <a:prstGeom prst="rect">
            <a:avLst/>
          </a:prstGeom>
        </p:spPr>
        <p:txBody>
          <a:bodyPr anchorCtr="0" anchor="t" bIns="91425" lIns="91425" rIns="91425" tIns="91425">
            <a:noAutofit/>
          </a:bodyPr>
          <a:lstStyle/>
          <a:p>
            <a:pPr lvl="0" algn="ctr">
              <a:spcBef>
                <a:spcPts val="0"/>
              </a:spcBef>
              <a:buNone/>
            </a:pPr>
            <a:r>
              <a:rPr lang="en"/>
              <a:t>Selected Architectural Styles and Patterns</a:t>
            </a:r>
          </a:p>
        </p:txBody>
      </p:sp>
      <p:sp>
        <p:nvSpPr>
          <p:cNvPr id="150" name="Shape 15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p>
          <a:p>
            <a:pPr indent="-228600" lvl="0" marL="457200" rtl="0">
              <a:spcBef>
                <a:spcPts val="0"/>
              </a:spcBef>
              <a:buChar char="❏"/>
            </a:pPr>
            <a:r>
              <a:rPr lang="en"/>
              <a:t>Multi-Tier Architecture</a:t>
            </a:r>
          </a:p>
          <a:p>
            <a:pPr indent="-228600" lvl="0" marL="457200" rtl="0">
              <a:spcBef>
                <a:spcPts val="0"/>
              </a:spcBef>
              <a:buChar char="❏"/>
            </a:pPr>
            <a:r>
              <a:rPr lang="en"/>
              <a:t>Component Based Architecture</a:t>
            </a:r>
          </a:p>
          <a:p>
            <a:pPr indent="-228600" lvl="0" marL="457200" rtl="0">
              <a:spcBef>
                <a:spcPts val="0"/>
              </a:spcBef>
              <a:buChar char="❏"/>
            </a:pPr>
            <a:r>
              <a:rPr lang="en"/>
              <a:t>Event-Driven System</a:t>
            </a:r>
          </a:p>
          <a:p>
            <a:pPr indent="-228600" lvl="0" marL="457200" rtl="0">
              <a:spcBef>
                <a:spcPts val="0"/>
              </a:spcBef>
              <a:buChar char="❏"/>
            </a:pPr>
            <a:r>
              <a:rPr lang="en"/>
              <a:t>Singleton - Queue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599" cy="623400"/>
          </a:xfrm>
          <a:prstGeom prst="rect">
            <a:avLst/>
          </a:prstGeom>
        </p:spPr>
        <p:txBody>
          <a:bodyPr anchorCtr="0" anchor="t" bIns="91425" lIns="91425" rIns="91425" tIns="91425">
            <a:noAutofit/>
          </a:bodyPr>
          <a:lstStyle/>
          <a:p>
            <a:pPr lvl="0" algn="ctr">
              <a:spcBef>
                <a:spcPts val="0"/>
              </a:spcBef>
              <a:buNone/>
            </a:pPr>
            <a:r>
              <a:rPr lang="en" sz="3600"/>
              <a:t>Algorithm Design</a:t>
            </a:r>
          </a:p>
        </p:txBody>
      </p:sp>
      <p:sp>
        <p:nvSpPr>
          <p:cNvPr id="156" name="Shape 15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solidFill>
                <a:srgbClr val="000000"/>
              </a:solidFill>
            </a:endParaRPr>
          </a:p>
          <a:p>
            <a:pPr indent="-228600" lvl="0" marL="457200" rtl="0">
              <a:spcBef>
                <a:spcPts val="0"/>
              </a:spcBef>
              <a:buClr>
                <a:srgbClr val="666666"/>
              </a:buClr>
              <a:buChar char="●"/>
            </a:pPr>
            <a:r>
              <a:rPr lang="en">
                <a:solidFill>
                  <a:srgbClr val="666666"/>
                </a:solidFill>
              </a:rPr>
              <a:t>Taxi queueing System</a:t>
            </a:r>
          </a:p>
          <a:p>
            <a:pPr indent="-228600" lvl="0" marL="457200" rtl="0">
              <a:spcBef>
                <a:spcPts val="0"/>
              </a:spcBef>
              <a:buClr>
                <a:srgbClr val="666666"/>
              </a:buClr>
              <a:buChar char="●"/>
            </a:pPr>
            <a:r>
              <a:rPr lang="en">
                <a:solidFill>
                  <a:srgbClr val="666666"/>
                </a:solidFill>
              </a:rPr>
              <a:t>Shared Ride structure</a:t>
            </a:r>
          </a:p>
          <a:p>
            <a:pPr indent="-228600" lvl="0" marL="457200" rtl="0">
              <a:spcBef>
                <a:spcPts val="0"/>
              </a:spcBef>
              <a:buClr>
                <a:srgbClr val="666666"/>
              </a:buClr>
              <a:buChar char="●"/>
            </a:pPr>
            <a:r>
              <a:rPr lang="en">
                <a:solidFill>
                  <a:srgbClr val="666666"/>
                </a:solidFill>
              </a:rPr>
              <a:t>Composition of Rides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599" cy="623400"/>
          </a:xfrm>
          <a:prstGeom prst="rect">
            <a:avLst/>
          </a:prstGeom>
        </p:spPr>
        <p:txBody>
          <a:bodyPr anchorCtr="0" anchor="t" bIns="91425" lIns="91425" rIns="91425" tIns="91425">
            <a:noAutofit/>
          </a:bodyPr>
          <a:lstStyle/>
          <a:p>
            <a:pPr lvl="0" algn="ctr">
              <a:spcBef>
                <a:spcPts val="0"/>
              </a:spcBef>
              <a:buNone/>
            </a:pPr>
            <a:r>
              <a:rPr lang="en"/>
              <a:t>Taxi Queueing System</a:t>
            </a:r>
          </a:p>
        </p:txBody>
      </p:sp>
      <p:sp>
        <p:nvSpPr>
          <p:cNvPr id="162" name="Shape 16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When a Taxi Driver begins to work or finishes a job, he is inserted at the bottom of the Queue.</a:t>
            </a:r>
            <a:br>
              <a:rPr lang="en"/>
            </a:br>
            <a:br>
              <a:rPr lang="en"/>
            </a:br>
            <a:r>
              <a:rPr lang="en"/>
              <a:t>When comes the time to assign a Driver to a Ride, the system, based on the two criteria that are “time in the queue” and “proximity to the location”, sends a notification to the driver that it chose.</a:t>
            </a:r>
          </a:p>
          <a:p>
            <a:pPr lvl="0">
              <a:spcBef>
                <a:spcPts val="0"/>
              </a:spcBef>
              <a:buNone/>
            </a:pPr>
            <a:r>
              <a:rPr lang="en"/>
              <a:t>If the Driver accepts, he is removed from the Queue; otherwise he is moved to the bottom.</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599" cy="623400"/>
          </a:xfrm>
          <a:prstGeom prst="rect">
            <a:avLst/>
          </a:prstGeom>
        </p:spPr>
        <p:txBody>
          <a:bodyPr anchorCtr="0" anchor="t" bIns="91425" lIns="91425" rIns="91425" tIns="91425">
            <a:noAutofit/>
          </a:bodyPr>
          <a:lstStyle/>
          <a:p>
            <a:pPr lvl="0" algn="ctr">
              <a:spcBef>
                <a:spcPts val="0"/>
              </a:spcBef>
              <a:buNone/>
            </a:pPr>
            <a:r>
              <a:rPr lang="en"/>
              <a:t>Shared Ride Structure</a:t>
            </a:r>
          </a:p>
        </p:txBody>
      </p:sp>
      <p:sp>
        <p:nvSpPr>
          <p:cNvPr id="168" name="Shape 16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p>
          <a:p>
            <a:pPr lvl="0">
              <a:spcBef>
                <a:spcPts val="0"/>
              </a:spcBef>
              <a:buNone/>
            </a:pPr>
            <a:r>
              <a:rPr lang="en"/>
              <a:t>Each Shared Ride is composed by a single itinerary, which includes all stops the taxi has to make on the route, and by a set of individual reservations, each referring to a separate booking.</a:t>
            </a:r>
            <a:br>
              <a:rPr lang="en"/>
            </a:br>
            <a:br>
              <a:rPr lang="en"/>
            </a:b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599" cy="1392900"/>
          </a:xfrm>
          <a:prstGeom prst="rect">
            <a:avLst/>
          </a:prstGeom>
        </p:spPr>
        <p:txBody>
          <a:bodyPr anchorCtr="0" anchor="t" bIns="91425" lIns="91425" rIns="91425" tIns="91425">
            <a:noAutofit/>
          </a:bodyPr>
          <a:lstStyle/>
          <a:p>
            <a:pPr lvl="0" algn="ctr">
              <a:spcBef>
                <a:spcPts val="0"/>
              </a:spcBef>
              <a:buNone/>
            </a:pPr>
            <a:r>
              <a:rPr lang="en" sz="4800"/>
              <a:t>Architectural Description</a:t>
            </a:r>
          </a:p>
        </p:txBody>
      </p:sp>
      <p:sp>
        <p:nvSpPr>
          <p:cNvPr id="65" name="Shape 65"/>
          <p:cNvSpPr txBox="1"/>
          <p:nvPr>
            <p:ph idx="1" type="body"/>
          </p:nvPr>
        </p:nvSpPr>
        <p:spPr>
          <a:xfrm>
            <a:off x="311700" y="1922075"/>
            <a:ext cx="8520599" cy="2646600"/>
          </a:xfrm>
          <a:prstGeom prst="rect">
            <a:avLst/>
          </a:prstGeom>
        </p:spPr>
        <p:txBody>
          <a:bodyPr anchorCtr="0" anchor="t" bIns="91425" lIns="91425" rIns="91425" tIns="91425">
            <a:noAutofit/>
          </a:bodyPr>
          <a:lstStyle/>
          <a:p>
            <a:pPr indent="-381000" lvl="0" marL="457200" rtl="0">
              <a:spcBef>
                <a:spcPts val="0"/>
              </a:spcBef>
              <a:buSzPct val="100000"/>
            </a:pPr>
            <a:r>
              <a:rPr lang="en" sz="2400"/>
              <a:t>Client Interface Layer</a:t>
            </a:r>
          </a:p>
          <a:p>
            <a:pPr indent="-381000" lvl="0" marL="457200" rtl="0">
              <a:spcBef>
                <a:spcPts val="0"/>
              </a:spcBef>
              <a:buSzPct val="100000"/>
            </a:pPr>
            <a:r>
              <a:rPr lang="en" sz="2400"/>
              <a:t>Business and Web Layer</a:t>
            </a:r>
          </a:p>
          <a:p>
            <a:pPr indent="-381000" lvl="0" marL="457200" rtl="0">
              <a:spcBef>
                <a:spcPts val="0"/>
              </a:spcBef>
              <a:buSzPct val="100000"/>
            </a:pPr>
            <a:r>
              <a:rPr lang="en" sz="2400"/>
              <a:t>Database Management Layer</a:t>
            </a:r>
          </a:p>
          <a:p>
            <a:pPr lvl="0">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599" cy="623400"/>
          </a:xfrm>
          <a:prstGeom prst="rect">
            <a:avLst/>
          </a:prstGeom>
        </p:spPr>
        <p:txBody>
          <a:bodyPr anchorCtr="0" anchor="t" bIns="91425" lIns="91425" rIns="91425" tIns="91425">
            <a:noAutofit/>
          </a:bodyPr>
          <a:lstStyle/>
          <a:p>
            <a:pPr indent="0" lvl="0" marL="0" algn="ctr">
              <a:spcBef>
                <a:spcPts val="0"/>
              </a:spcBef>
              <a:buNone/>
            </a:pPr>
            <a:r>
              <a:rPr lang="en"/>
              <a:t>Composition of Rides</a:t>
            </a:r>
          </a:p>
        </p:txBody>
      </p:sp>
      <p:sp>
        <p:nvSpPr>
          <p:cNvPr id="174" name="Shape 17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Before being assigned to a Ride, all the Shared Ride orders are seen as regular Booking in the system. The Shared Ride in only created when a Ride has to be locked.</a:t>
            </a:r>
          </a:p>
          <a:p>
            <a:pPr lvl="0" rtl="0">
              <a:spcBef>
                <a:spcPts val="0"/>
              </a:spcBef>
              <a:buNone/>
            </a:pPr>
            <a:r>
              <a:rPr lang="en"/>
              <a:t>A Shared Ride is created considering the following criteria:</a:t>
            </a:r>
          </a:p>
          <a:p>
            <a:pPr indent="-228600" lvl="0" marL="457200" rtl="0">
              <a:spcBef>
                <a:spcPts val="0"/>
              </a:spcBef>
            </a:pPr>
            <a:r>
              <a:rPr lang="en"/>
              <a:t>gain of the passenger</a:t>
            </a:r>
          </a:p>
          <a:p>
            <a:pPr indent="-228600" lvl="0" marL="457200" rtl="0">
              <a:spcBef>
                <a:spcPts val="0"/>
              </a:spcBef>
            </a:pPr>
            <a:r>
              <a:rPr lang="en"/>
              <a:t>length of the ride</a:t>
            </a:r>
          </a:p>
          <a:p>
            <a:pPr indent="-228600" lvl="0" marL="457200" rtl="0">
              <a:spcBef>
                <a:spcPts val="0"/>
              </a:spcBef>
            </a:pPr>
            <a:r>
              <a:rPr lang="en"/>
              <a:t>number of rides joined</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pic>
        <p:nvPicPr>
          <p:cNvPr id="179" name="Shape 179"/>
          <p:cNvPicPr preferRelativeResize="0"/>
          <p:nvPr/>
        </p:nvPicPr>
        <p:blipFill>
          <a:blip r:embed="rId3">
            <a:alphaModFix/>
          </a:blip>
          <a:stretch>
            <a:fillRect/>
          </a:stretch>
        </p:blipFill>
        <p:spPr>
          <a:xfrm>
            <a:off x="2722216" y="0"/>
            <a:ext cx="3699566" cy="514349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599" cy="623400"/>
          </a:xfrm>
          <a:prstGeom prst="rect">
            <a:avLst/>
          </a:prstGeom>
        </p:spPr>
        <p:txBody>
          <a:bodyPr anchorCtr="0" anchor="t" bIns="91425" lIns="91425" rIns="91425" tIns="91425">
            <a:noAutofit/>
          </a:bodyPr>
          <a:lstStyle/>
          <a:p>
            <a:pPr lvl="0" algn="ctr">
              <a:spcBef>
                <a:spcPts val="0"/>
              </a:spcBef>
              <a:buNone/>
            </a:pPr>
            <a:r>
              <a:rPr lang="en" sz="3600"/>
              <a:t>User Experience and Interface Design</a:t>
            </a:r>
          </a:p>
        </p:txBody>
      </p:sp>
      <p:sp>
        <p:nvSpPr>
          <p:cNvPr id="185" name="Shape 18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We used UX-Diagrams to describe three main parts:</a:t>
            </a:r>
          </a:p>
          <a:p>
            <a:pPr indent="-228600" lvl="0" marL="457200" rtl="0">
              <a:spcBef>
                <a:spcPts val="0"/>
              </a:spcBef>
            </a:pPr>
            <a:r>
              <a:rPr lang="en"/>
              <a:t>Log in, Sign up and Data Editing</a:t>
            </a:r>
          </a:p>
          <a:p>
            <a:pPr indent="-228600" lvl="0" marL="457200" rtl="0">
              <a:spcBef>
                <a:spcPts val="0"/>
              </a:spcBef>
            </a:pPr>
            <a:r>
              <a:rPr lang="en"/>
              <a:t>Taxi Calls</a:t>
            </a:r>
          </a:p>
          <a:p>
            <a:pPr indent="-228600" lvl="0" marL="457200">
              <a:spcBef>
                <a:spcPts val="0"/>
              </a:spcBef>
            </a:pPr>
            <a:r>
              <a:rPr lang="en"/>
              <a:t>Driver’s pages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599" cy="623400"/>
          </a:xfrm>
          <a:prstGeom prst="rect">
            <a:avLst/>
          </a:prstGeom>
        </p:spPr>
        <p:txBody>
          <a:bodyPr anchorCtr="0" anchor="t" bIns="91425" lIns="91425" rIns="91425" tIns="91425">
            <a:noAutofit/>
          </a:bodyPr>
          <a:lstStyle/>
          <a:p>
            <a:pPr lvl="0" algn="ctr">
              <a:spcBef>
                <a:spcPts val="0"/>
              </a:spcBef>
              <a:buNone/>
            </a:pPr>
            <a:r>
              <a:rPr lang="en"/>
              <a:t>Log in, Sign up and Data editing</a:t>
            </a:r>
          </a:p>
        </p:txBody>
      </p:sp>
      <p:pic>
        <p:nvPicPr>
          <p:cNvPr id="191" name="Shape 191"/>
          <p:cNvPicPr preferRelativeResize="0"/>
          <p:nvPr/>
        </p:nvPicPr>
        <p:blipFill>
          <a:blip r:embed="rId3">
            <a:alphaModFix/>
          </a:blip>
          <a:stretch>
            <a:fillRect/>
          </a:stretch>
        </p:blipFill>
        <p:spPr>
          <a:xfrm>
            <a:off x="2695712" y="1214399"/>
            <a:ext cx="3752574" cy="392909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599" cy="623400"/>
          </a:xfrm>
          <a:prstGeom prst="rect">
            <a:avLst/>
          </a:prstGeom>
        </p:spPr>
        <p:txBody>
          <a:bodyPr anchorCtr="0" anchor="t" bIns="91425" lIns="91425" rIns="91425" tIns="91425">
            <a:noAutofit/>
          </a:bodyPr>
          <a:lstStyle/>
          <a:p>
            <a:pPr lvl="0" algn="ctr">
              <a:spcBef>
                <a:spcPts val="0"/>
              </a:spcBef>
              <a:buNone/>
            </a:pPr>
            <a:r>
              <a:rPr lang="en"/>
              <a:t>Taxi calls</a:t>
            </a:r>
          </a:p>
        </p:txBody>
      </p:sp>
      <p:pic>
        <p:nvPicPr>
          <p:cNvPr id="197" name="Shape 197"/>
          <p:cNvPicPr preferRelativeResize="0"/>
          <p:nvPr/>
        </p:nvPicPr>
        <p:blipFill>
          <a:blip r:embed="rId3">
            <a:alphaModFix/>
          </a:blip>
          <a:stretch>
            <a:fillRect/>
          </a:stretch>
        </p:blipFill>
        <p:spPr>
          <a:xfrm>
            <a:off x="2303097" y="1211875"/>
            <a:ext cx="4537825" cy="364224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599" cy="623400"/>
          </a:xfrm>
          <a:prstGeom prst="rect">
            <a:avLst/>
          </a:prstGeom>
        </p:spPr>
        <p:txBody>
          <a:bodyPr anchorCtr="0" anchor="t" bIns="91425" lIns="91425" rIns="91425" tIns="91425">
            <a:noAutofit/>
          </a:bodyPr>
          <a:lstStyle/>
          <a:p>
            <a:pPr lvl="0" algn="ctr">
              <a:spcBef>
                <a:spcPts val="0"/>
              </a:spcBef>
              <a:buNone/>
            </a:pPr>
            <a:r>
              <a:rPr lang="en"/>
              <a:t>Driver’s pages</a:t>
            </a:r>
          </a:p>
        </p:txBody>
      </p:sp>
      <p:pic>
        <p:nvPicPr>
          <p:cNvPr id="203" name="Shape 203"/>
          <p:cNvPicPr preferRelativeResize="0"/>
          <p:nvPr/>
        </p:nvPicPr>
        <p:blipFill>
          <a:blip r:embed="rId3">
            <a:alphaModFix/>
          </a:blip>
          <a:stretch>
            <a:fillRect/>
          </a:stretch>
        </p:blipFill>
        <p:spPr>
          <a:xfrm>
            <a:off x="2948115" y="1264250"/>
            <a:ext cx="3247775" cy="363654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599" cy="623400"/>
          </a:xfrm>
          <a:prstGeom prst="rect">
            <a:avLst/>
          </a:prstGeom>
        </p:spPr>
        <p:txBody>
          <a:bodyPr anchorCtr="0" anchor="t" bIns="91425" lIns="91425" rIns="91425" tIns="91425">
            <a:noAutofit/>
          </a:bodyPr>
          <a:lstStyle/>
          <a:p>
            <a:pPr lvl="0" algn="ctr">
              <a:spcBef>
                <a:spcPts val="0"/>
              </a:spcBef>
              <a:buNone/>
            </a:pPr>
            <a:r>
              <a:rPr lang="en" sz="3600"/>
              <a:t>Requirements Traceability</a:t>
            </a:r>
          </a:p>
        </p:txBody>
      </p:sp>
      <p:sp>
        <p:nvSpPr>
          <p:cNvPr id="209" name="Shape 20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In this section we explained how the requirements are implemented in our system.</a:t>
            </a:r>
          </a:p>
          <a:p>
            <a:pPr lvl="0">
              <a:spcBef>
                <a:spcPts val="0"/>
              </a:spcBef>
              <a:buNone/>
            </a:pPr>
            <a:r>
              <a:rPr lang="en"/>
              <a:t>i.e. the System Registration requirement is implemented by the ClientManager, that through the User Access interface communicates with the User Data Manager and saves the new data.</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pic>
        <p:nvPicPr>
          <p:cNvPr id="70" name="Shape 70"/>
          <p:cNvPicPr preferRelativeResize="0"/>
          <p:nvPr/>
        </p:nvPicPr>
        <p:blipFill>
          <a:blip r:embed="rId3">
            <a:alphaModFix/>
          </a:blip>
          <a:stretch>
            <a:fillRect/>
          </a:stretch>
        </p:blipFill>
        <p:spPr>
          <a:xfrm>
            <a:off x="757225" y="1693950"/>
            <a:ext cx="7629525" cy="2838450"/>
          </a:xfrm>
          <a:prstGeom prst="rect">
            <a:avLst/>
          </a:prstGeom>
          <a:noFill/>
          <a:ln>
            <a:noFill/>
          </a:ln>
        </p:spPr>
      </p:pic>
      <p:sp>
        <p:nvSpPr>
          <p:cNvPr id="71" name="Shape 71"/>
          <p:cNvSpPr txBox="1"/>
          <p:nvPr/>
        </p:nvSpPr>
        <p:spPr>
          <a:xfrm>
            <a:off x="1100600" y="297800"/>
            <a:ext cx="6571799" cy="700200"/>
          </a:xfrm>
          <a:prstGeom prst="rect">
            <a:avLst/>
          </a:prstGeom>
          <a:noFill/>
          <a:ln>
            <a:noFill/>
          </a:ln>
        </p:spPr>
        <p:txBody>
          <a:bodyPr anchorCtr="0" anchor="t" bIns="91425" lIns="91425" rIns="91425" tIns="91425">
            <a:noAutofit/>
          </a:bodyPr>
          <a:lstStyle/>
          <a:p>
            <a:pPr lvl="0" algn="ctr">
              <a:spcBef>
                <a:spcPts val="0"/>
              </a:spcBef>
              <a:buNone/>
            </a:pPr>
            <a:r>
              <a:rPr b="1" lang="en" sz="3000">
                <a:latin typeface="Raleway"/>
                <a:ea typeface="Raleway"/>
                <a:cs typeface="Raleway"/>
                <a:sym typeface="Raleway"/>
              </a:rPr>
              <a:t>Deployment view</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599" cy="707399"/>
          </a:xfrm>
          <a:prstGeom prst="rect">
            <a:avLst/>
          </a:prstGeom>
        </p:spPr>
        <p:txBody>
          <a:bodyPr anchorCtr="0" anchor="t" bIns="91425" lIns="91425" rIns="91425" tIns="91425">
            <a:noAutofit/>
          </a:bodyPr>
          <a:lstStyle/>
          <a:p>
            <a:pPr lvl="0" algn="ctr">
              <a:spcBef>
                <a:spcPts val="0"/>
              </a:spcBef>
              <a:buNone/>
            </a:pPr>
            <a:r>
              <a:rPr lang="en" sz="3000"/>
              <a:t>High-level Component View</a:t>
            </a:r>
          </a:p>
        </p:txBody>
      </p:sp>
      <p:pic>
        <p:nvPicPr>
          <p:cNvPr id="77" name="Shape 77"/>
          <p:cNvPicPr preferRelativeResize="0"/>
          <p:nvPr/>
        </p:nvPicPr>
        <p:blipFill>
          <a:blip r:embed="rId3">
            <a:alphaModFix/>
          </a:blip>
          <a:stretch>
            <a:fillRect/>
          </a:stretch>
        </p:blipFill>
        <p:spPr>
          <a:xfrm>
            <a:off x="2099200" y="1304675"/>
            <a:ext cx="4945600" cy="31911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599" cy="1056899"/>
          </a:xfrm>
          <a:prstGeom prst="rect">
            <a:avLst/>
          </a:prstGeom>
        </p:spPr>
        <p:txBody>
          <a:bodyPr anchorCtr="0" anchor="t" bIns="91425" lIns="91425" rIns="91425" tIns="91425">
            <a:noAutofit/>
          </a:bodyPr>
          <a:lstStyle/>
          <a:p>
            <a:pPr lvl="0" algn="ctr">
              <a:spcBef>
                <a:spcPts val="0"/>
              </a:spcBef>
              <a:buNone/>
            </a:pPr>
            <a:r>
              <a:rPr lang="en" sz="3600"/>
              <a:t>Client Interface Layer</a:t>
            </a:r>
          </a:p>
        </p:txBody>
      </p:sp>
      <p:sp>
        <p:nvSpPr>
          <p:cNvPr id="83" name="Shape 83"/>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Clr>
                <a:schemeClr val="dk1"/>
              </a:buClr>
              <a:buSzPct val="61111"/>
              <a:buFont typeface="Arial"/>
              <a:buNone/>
            </a:pPr>
            <a:r>
              <a:rPr lang="en"/>
              <a:t>Its purpose is to interact with all types of users.</a:t>
            </a:r>
            <a:br>
              <a:rPr lang="en"/>
            </a:br>
            <a:r>
              <a:rPr lang="en"/>
              <a:t>This includes both a web interface, reserved for customers, and a mobile</a:t>
            </a:r>
            <a:br>
              <a:rPr lang="en"/>
            </a:br>
            <a:r>
              <a:rPr lang="en"/>
              <a:t>application, used by both customers and drivers.</a:t>
            </a:r>
          </a:p>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599" cy="795599"/>
          </a:xfrm>
          <a:prstGeom prst="rect">
            <a:avLst/>
          </a:prstGeom>
        </p:spPr>
        <p:txBody>
          <a:bodyPr anchorCtr="0" anchor="t" bIns="91425" lIns="91425" rIns="91425" tIns="91425">
            <a:noAutofit/>
          </a:bodyPr>
          <a:lstStyle/>
          <a:p>
            <a:pPr lvl="0" algn="ctr">
              <a:spcBef>
                <a:spcPts val="0"/>
              </a:spcBef>
              <a:buClr>
                <a:schemeClr val="dk1"/>
              </a:buClr>
              <a:buSzPct val="30555"/>
              <a:buFont typeface="Arial"/>
              <a:buNone/>
            </a:pPr>
            <a:r>
              <a:rPr lang="en" sz="3600"/>
              <a:t>Client Interface Layer</a:t>
            </a:r>
          </a:p>
        </p:txBody>
      </p:sp>
      <p:pic>
        <p:nvPicPr>
          <p:cNvPr id="89" name="Shape 89"/>
          <p:cNvPicPr preferRelativeResize="0"/>
          <p:nvPr/>
        </p:nvPicPr>
        <p:blipFill>
          <a:blip r:embed="rId3">
            <a:alphaModFix/>
          </a:blip>
          <a:stretch>
            <a:fillRect/>
          </a:stretch>
        </p:blipFill>
        <p:spPr>
          <a:xfrm>
            <a:off x="1782025" y="1549875"/>
            <a:ext cx="5712375" cy="32733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599" cy="623400"/>
          </a:xfrm>
          <a:prstGeom prst="rect">
            <a:avLst/>
          </a:prstGeom>
        </p:spPr>
        <p:txBody>
          <a:bodyPr anchorCtr="0" anchor="t" bIns="91425" lIns="91425" rIns="91425" tIns="91425">
            <a:noAutofit/>
          </a:bodyPr>
          <a:lstStyle/>
          <a:p>
            <a:pPr lvl="0" algn="ctr">
              <a:lnSpc>
                <a:spcPct val="115000"/>
              </a:lnSpc>
              <a:spcBef>
                <a:spcPts val="0"/>
              </a:spcBef>
              <a:spcAft>
                <a:spcPts val="1600"/>
              </a:spcAft>
              <a:buClr>
                <a:schemeClr val="dk1"/>
              </a:buClr>
              <a:buSzPct val="30555"/>
              <a:buFont typeface="Arial"/>
              <a:buNone/>
            </a:pPr>
            <a:r>
              <a:rPr lang="en" sz="3600">
                <a:solidFill>
                  <a:srgbClr val="000000"/>
                </a:solidFill>
              </a:rPr>
              <a:t>Business and Web Layer</a:t>
            </a:r>
          </a:p>
        </p:txBody>
      </p:sp>
      <p:sp>
        <p:nvSpPr>
          <p:cNvPr id="95" name="Shape 95"/>
          <p:cNvSpPr txBox="1"/>
          <p:nvPr>
            <p:ph idx="1" type="body"/>
          </p:nvPr>
        </p:nvSpPr>
        <p:spPr>
          <a:xfrm>
            <a:off x="311700" y="1940750"/>
            <a:ext cx="8520599" cy="2627999"/>
          </a:xfrm>
          <a:prstGeom prst="rect">
            <a:avLst/>
          </a:prstGeom>
        </p:spPr>
        <p:txBody>
          <a:bodyPr anchorCtr="0" anchor="t" bIns="91425" lIns="91425" rIns="91425" tIns="91425">
            <a:noAutofit/>
          </a:bodyPr>
          <a:lstStyle/>
          <a:p>
            <a:pPr lvl="0" rtl="0">
              <a:spcBef>
                <a:spcPts val="0"/>
              </a:spcBef>
              <a:buNone/>
            </a:pPr>
            <a:r>
              <a:rPr lang="en"/>
              <a:t>This layer is responsible for the connection of the first layer with the Database Management Layer. It connects users to the information management system on the server.</a:t>
            </a:r>
            <a:br>
              <a:rPr lang="en"/>
            </a:br>
          </a:p>
          <a:p>
            <a:pPr lvl="0" rtl="0">
              <a:spcBef>
                <a:spcPts val="0"/>
              </a:spcBef>
              <a:buClr>
                <a:schemeClr val="dk1"/>
              </a:buClr>
              <a:buSzPct val="61111"/>
              <a:buFont typeface="Arial"/>
              <a:buNone/>
            </a:pPr>
            <a:r>
              <a:rPr lang="en"/>
              <a:t>It is divided in Ride Manager and User Data Manager</a:t>
            </a:r>
          </a:p>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599" cy="623400"/>
          </a:xfrm>
          <a:prstGeom prst="rect">
            <a:avLst/>
          </a:prstGeom>
        </p:spPr>
        <p:txBody>
          <a:bodyPr anchorCtr="0" anchor="t" bIns="91425" lIns="91425" rIns="91425" tIns="91425">
            <a:noAutofit/>
          </a:bodyPr>
          <a:lstStyle/>
          <a:p>
            <a:pPr lvl="0" algn="ctr">
              <a:spcBef>
                <a:spcPts val="0"/>
              </a:spcBef>
              <a:buNone/>
            </a:pPr>
            <a:r>
              <a:rPr lang="en" sz="3000"/>
              <a:t>Ride Manager</a:t>
            </a:r>
          </a:p>
        </p:txBody>
      </p:sp>
      <p:pic>
        <p:nvPicPr>
          <p:cNvPr id="101" name="Shape 101"/>
          <p:cNvPicPr preferRelativeResize="0"/>
          <p:nvPr/>
        </p:nvPicPr>
        <p:blipFill>
          <a:blip r:embed="rId3">
            <a:alphaModFix/>
          </a:blip>
          <a:stretch>
            <a:fillRect/>
          </a:stretch>
        </p:blipFill>
        <p:spPr>
          <a:xfrm>
            <a:off x="2239958" y="1242275"/>
            <a:ext cx="4664073" cy="3182424"/>
          </a:xfrm>
          <a:prstGeom prst="rect">
            <a:avLst/>
          </a:prstGeom>
          <a:noFill/>
          <a:ln>
            <a:noFill/>
          </a:ln>
        </p:spPr>
      </p:pic>
      <p:sp>
        <p:nvSpPr>
          <p:cNvPr id="102" name="Shape 102"/>
          <p:cNvSpPr txBox="1"/>
          <p:nvPr/>
        </p:nvSpPr>
        <p:spPr>
          <a:xfrm>
            <a:off x="820550" y="27100"/>
            <a:ext cx="5376899" cy="627299"/>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599" cy="623400"/>
          </a:xfrm>
          <a:prstGeom prst="rect">
            <a:avLst/>
          </a:prstGeom>
        </p:spPr>
        <p:txBody>
          <a:bodyPr anchorCtr="0" anchor="t" bIns="91425" lIns="91425" rIns="91425" tIns="91425">
            <a:noAutofit/>
          </a:bodyPr>
          <a:lstStyle/>
          <a:p>
            <a:pPr lvl="0" algn="ctr">
              <a:spcBef>
                <a:spcPts val="0"/>
              </a:spcBef>
              <a:buNone/>
            </a:pPr>
            <a:r>
              <a:rPr lang="en" sz="3000"/>
              <a:t>User Data Manager</a:t>
            </a:r>
          </a:p>
        </p:txBody>
      </p:sp>
      <p:pic>
        <p:nvPicPr>
          <p:cNvPr id="108" name="Shape 108"/>
          <p:cNvPicPr preferRelativeResize="0"/>
          <p:nvPr/>
        </p:nvPicPr>
        <p:blipFill>
          <a:blip r:embed="rId3">
            <a:alphaModFix/>
          </a:blip>
          <a:stretch>
            <a:fillRect/>
          </a:stretch>
        </p:blipFill>
        <p:spPr>
          <a:xfrm>
            <a:off x="1841675" y="1232500"/>
            <a:ext cx="5460648" cy="34340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