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A6C8F1A-0F40-4BA8-8D65-D90211E60453}">
  <a:tblStyle styleId="{5A6C8F1A-0F40-4BA8-8D65-D90211E6045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Plan 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myTaxiService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Surce Lines of Code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the table before we obtained and UFP(Unadjusted Function Points) of 107.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multiplicator to convert UFP to SLOC for Java language is 53.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SLOC</a:t>
            </a:r>
            <a:r>
              <a:rPr lang="en"/>
              <a:t>=UFPx53=</a:t>
            </a:r>
            <a:r>
              <a:rPr b="1" lang="en"/>
              <a:t>5671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COCOMO II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 calculate the Effort of our project, we will use COCOMO II model. The formula that calculates the Effort is: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Effort = A × EAF × KSLOC</a:t>
            </a:r>
            <a:r>
              <a:rPr baseline="30000" lang="en"/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COCOMO II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Where: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EAF =П</a:t>
            </a:r>
            <a:r>
              <a:rPr baseline="-25000" lang="en" sz="1700"/>
              <a:t>i </a:t>
            </a:r>
            <a:r>
              <a:rPr lang="en"/>
              <a:t>C</a:t>
            </a:r>
            <a:r>
              <a:rPr baseline="-25000" lang="en" sz="1700"/>
              <a:t>i</a:t>
            </a:r>
            <a:r>
              <a:rPr lang="en"/>
              <a:t> with C</a:t>
            </a:r>
            <a:r>
              <a:rPr baseline="-25000" lang="en" sz="1700"/>
              <a:t>i</a:t>
            </a:r>
            <a:r>
              <a:rPr lang="en"/>
              <a:t> a single Cost Driver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E = 0.91 + 0.01 ×П</a:t>
            </a:r>
            <a:r>
              <a:rPr baseline="-25000" lang="en" sz="1700"/>
              <a:t>i</a:t>
            </a:r>
            <a:r>
              <a:rPr lang="en"/>
              <a:t> SF</a:t>
            </a:r>
            <a:r>
              <a:rPr baseline="-25000" lang="en" sz="1700"/>
              <a:t>i</a:t>
            </a:r>
            <a:r>
              <a:rPr lang="en"/>
              <a:t> with SF</a:t>
            </a:r>
            <a:r>
              <a:rPr baseline="-25000" lang="en" sz="1700"/>
              <a:t>i</a:t>
            </a:r>
            <a:r>
              <a:rPr lang="en"/>
              <a:t> a single Scale Driver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KSLOC = Kilo Source Lines of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A = 2.94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Scales Drivers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Scale Drivers are parameters that non-linearly influence the effort, in relation to the Lines of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2785275" y="16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{5A6C8F1A-0F40-4BA8-8D65-D90211E60453}</a:tableStyleId>
              </a:tblPr>
              <a:tblGrid>
                <a:gridCol w="759425"/>
                <a:gridCol w="2214425"/>
                <a:gridCol w="1486925"/>
                <a:gridCol w="1486925"/>
              </a:tblGrid>
              <a:tr h="39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Code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Factor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Value</a:t>
                      </a:r>
                    </a:p>
                  </a:txBody>
                  <a:tcPr marT="91425" marB="91425" marR="91425" marL="91425"/>
                </a:tc>
              </a:tr>
              <a:tr h="39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Precedentedness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4.96</a:t>
                      </a:r>
                    </a:p>
                  </a:txBody>
                  <a:tcPr marT="91425" marB="91425" marR="91425" marL="91425"/>
                </a:tc>
              </a:tr>
              <a:tr h="608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Development Flexibility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Nominal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3.04</a:t>
                      </a:r>
                    </a:p>
                  </a:txBody>
                  <a:tcPr marT="91425" marB="91425" marR="91425" marL="91425"/>
                </a:tc>
              </a:tr>
              <a:tr h="39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Risk Resolution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Nominal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4.24</a:t>
                      </a:r>
                    </a:p>
                  </a:txBody>
                  <a:tcPr marT="91425" marB="91425" marR="91425" marL="91425"/>
                </a:tc>
              </a:tr>
              <a:tr h="39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 Cohesion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2.19</a:t>
                      </a:r>
                    </a:p>
                  </a:txBody>
                  <a:tcPr marT="91425" marB="91425" marR="91425" marL="91425"/>
                </a:tc>
              </a:tr>
              <a:tr h="39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PMAT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Process maturity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3.12</a:t>
                      </a:r>
                    </a:p>
                  </a:txBody>
                  <a:tcPr marT="91425" marB="91425" marR="91425" marL="91425"/>
                </a:tc>
              </a:tr>
              <a:tr h="4640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 = 0.91 + 0.01 x 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</a:t>
                      </a:r>
                      <a:r>
                        <a:rPr baseline="-25000" lang="en" sz="1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SF</a:t>
                      </a:r>
                      <a:r>
                        <a:rPr baseline="-25000" lang="en" sz="17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1.09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Drivers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COCOMO II has 17 Cost Drivers that are multiplicative factors that reflect some characteristics of the developing process.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Effort Adjustment Factor resulting is: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EAF =П</a:t>
            </a:r>
            <a:r>
              <a:rPr baseline="-25000" lang="en" sz="1700"/>
              <a:t>i </a:t>
            </a:r>
            <a:r>
              <a:rPr lang="en"/>
              <a:t>C</a:t>
            </a:r>
            <a:r>
              <a:rPr baseline="-25000" lang="en" sz="1700"/>
              <a:t>i</a:t>
            </a:r>
            <a:r>
              <a:rPr lang="en"/>
              <a:t> = 1.34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Duration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effort estimate amounts to </a:t>
            </a:r>
            <a:r>
              <a:rPr b="1" lang="en"/>
              <a:t>26.1 person-months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Duration of our project is given by this equation: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Duration = 3.67 × (Effort) </a:t>
            </a:r>
            <a:r>
              <a:rPr baseline="30000" lang="en"/>
              <a:t>0.28+0.2×(E−0.91)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Where the variables are the same as in the Effort Equation. The estimate of the duration of the project amounts to </a:t>
            </a:r>
            <a:r>
              <a:rPr b="1" lang="en"/>
              <a:t>10.2 months</a:t>
            </a:r>
            <a:r>
              <a:rPr lang="en"/>
              <a:t>. This estimate gives us a team size of 2.56 people. With these numbers in mind, we can expect a 10 months time frame to be a generous estimate, due to our team size being 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Schedule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952500" y="140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{5A6C8F1A-0F40-4BA8-8D65-D90211E60453}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Deadline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Project Plan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29/09/2015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14/10/2015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RASD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15/10/2015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06/11/2015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07/11/2015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04/12/2015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ITPD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04/01/2016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21/01/2016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Implementation and Testing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23/01/2016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29/07/2016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Presentation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10/02/2015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15/02/2015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are the risks we may run into due to poor design.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Delays over expected deadlines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Lack of experience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Structural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Lack of communication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- Project risk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- Technical Risk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encounter this risks due to poor implementation: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Server downtime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Market reach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Data 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Bad code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- Economical Risk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are economical risk we may encounter during this project: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Bankruptcy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Wrong cost evaluation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been asked to develop a software to reserve taxi.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software must guarantee: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simplified access of users.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 fair management of the taxi queue.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The service needs to be accessible via web and mobile app.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Taxi drivers need a mobile application to inform the system about their working status.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The service needs to handle the taxi around the city with a well built queue.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When a request arrives, the system has to inform the first taxi in the queue, and handle the response from the taxi, and when positive inform the customer about his ride.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Users can reserve a taxi for a future ride.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Users can also decide to share the ride with other customers.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points - Internal Logic Files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ILFs with their complexity of our system will be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Guest </a:t>
            </a:r>
            <a:r>
              <a:rPr lang="en"/>
              <a:t>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User </a:t>
            </a:r>
            <a:r>
              <a:rPr lang="en"/>
              <a:t>→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Taxi Driver</a:t>
            </a:r>
            <a:r>
              <a:rPr lang="en"/>
              <a:t> → Medium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</a:t>
            </a:r>
            <a:r>
              <a:rPr lang="en"/>
              <a:t>→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points - External Interface Files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EIFs with their complexity of our system will be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External Maps</a:t>
            </a:r>
            <a:r>
              <a:rPr lang="en"/>
              <a:t> → High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points - External Input	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EIs with their complexity of our system will be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Signup</a:t>
            </a:r>
            <a:r>
              <a:rPr lang="en"/>
              <a:t> → Medium 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Login</a:t>
            </a:r>
            <a:r>
              <a:rPr lang="en"/>
              <a:t> 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Logout</a:t>
            </a:r>
            <a:r>
              <a:rPr lang="en"/>
              <a:t> 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User Information Modification</a:t>
            </a:r>
            <a:r>
              <a:rPr lang="en"/>
              <a:t> →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Booking</a:t>
            </a:r>
            <a:r>
              <a:rPr lang="en"/>
              <a:t> →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Modification</a:t>
            </a:r>
            <a:r>
              <a:rPr lang="en"/>
              <a:t> → Medium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Cancellation</a:t>
            </a:r>
            <a:r>
              <a:rPr lang="en"/>
              <a:t> 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Driver Status Modification</a:t>
            </a:r>
            <a:r>
              <a:rPr lang="en"/>
              <a:t> → Simple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points - External Enquiry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EQs with their complexity of our system will be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History</a:t>
            </a:r>
            <a:r>
              <a:rPr lang="en"/>
              <a:t> 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Information </a:t>
            </a:r>
            <a:r>
              <a:rPr lang="en"/>
              <a:t>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User Information </a:t>
            </a:r>
            <a:r>
              <a:rPr lang="en"/>
              <a:t>→ Simple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Driver Request Response</a:t>
            </a:r>
            <a:r>
              <a:rPr lang="en"/>
              <a:t> → Simple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points - External Output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EOs with their complexity of our system will be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Ride History Creation</a:t>
            </a:r>
            <a:r>
              <a:rPr lang="en"/>
              <a:t> → High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Shared Ride</a:t>
            </a:r>
            <a:r>
              <a:rPr lang="en"/>
              <a:t>	→ High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User Notification</a:t>
            </a:r>
            <a:r>
              <a:rPr lang="en"/>
              <a:t> → Simple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Complexity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table we refer to assign cost to the Function Points 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952500" y="16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{5A6C8F1A-0F40-4BA8-8D65-D90211E60453}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 Types</a:t>
                      </a:r>
                    </a:p>
                  </a:txBody>
                  <a:tcPr marT="91425" marB="91425" marR="91425" marL="91425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Complexity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Simple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Medium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N.EI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N.EO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N.EQ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N.ILF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N.EIF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