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Raleway" panose="020B0604020202020204" charset="0"/>
      <p:regular r:id="rId26"/>
      <p:bold r:id="rId27"/>
      <p:italic r:id="rId28"/>
      <p:boldItalic r:id="rId29"/>
    </p:embeddedFont>
    <p:embeddedFont>
      <p:font typeface="Source Sans Pr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88711776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55840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24636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90003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57488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4519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44615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10157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11463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71536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22381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04025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74816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0102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14628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44009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69151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4154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80115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3824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60018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60922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4205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42553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80700" y="2651100"/>
            <a:ext cx="8982599" cy="24117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1" name="Shape 11"/>
          <p:cNvSpPr txBox="1">
            <a:spLocks noGrp="1"/>
          </p:cNvSpPr>
          <p:nvPr>
            <p:ph type="ctrTitle"/>
          </p:nvPr>
        </p:nvSpPr>
        <p:spPr>
          <a:xfrm>
            <a:off x="485875" y="264475"/>
            <a:ext cx="8183700" cy="1473600"/>
          </a:xfrm>
          <a:prstGeom prst="rect">
            <a:avLst/>
          </a:prstGeom>
        </p:spPr>
        <p:txBody>
          <a:bodyPr lIns="91425" tIns="91425" rIns="91425" bIns="91425" anchor="b" anchorCtr="0"/>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a:endParaRPr/>
          </a:p>
        </p:txBody>
      </p:sp>
      <p:sp>
        <p:nvSpPr>
          <p:cNvPr id="12" name="Shape 12"/>
          <p:cNvSpPr txBox="1">
            <a:spLocks noGrp="1"/>
          </p:cNvSpPr>
          <p:nvPr>
            <p:ph type="subTitle" idx="1"/>
          </p:nvPr>
        </p:nvSpPr>
        <p:spPr>
          <a:xfrm>
            <a:off x="485875" y="1738075"/>
            <a:ext cx="8183700" cy="861000"/>
          </a:xfrm>
          <a:prstGeom prst="rect">
            <a:avLst/>
          </a:prstGeom>
        </p:spPr>
        <p:txBody>
          <a:bodyPr lIns="91425" tIns="91425" rIns="91425" bIns="91425" anchor="t" anchorCtr="0"/>
          <a:lstStyle>
            <a:lvl1pPr lvl="0">
              <a:lnSpc>
                <a:spcPct val="100000"/>
              </a:lnSpc>
              <a:spcBef>
                <a:spcPts val="0"/>
              </a:spcBef>
              <a:spcAft>
                <a:spcPts val="0"/>
              </a:spcAft>
              <a:buSzPct val="100000"/>
              <a:buNone/>
              <a:defRPr sz="2400"/>
            </a:lvl1pPr>
            <a:lvl2pPr lvl="1">
              <a:lnSpc>
                <a:spcPct val="100000"/>
              </a:lnSpc>
              <a:spcBef>
                <a:spcPts val="0"/>
              </a:spcBef>
              <a:spcAft>
                <a:spcPts val="0"/>
              </a:spcAft>
              <a:buSzPct val="100000"/>
              <a:buNone/>
              <a:defRPr sz="2400"/>
            </a:lvl2pPr>
            <a:lvl3pPr lvl="2">
              <a:lnSpc>
                <a:spcPct val="100000"/>
              </a:lnSpc>
              <a:spcBef>
                <a:spcPts val="0"/>
              </a:spcBef>
              <a:spcAft>
                <a:spcPts val="0"/>
              </a:spcAft>
              <a:buSzPct val="100000"/>
              <a:buNone/>
              <a:defRPr sz="2400"/>
            </a:lvl3pPr>
            <a:lvl4pPr lvl="3">
              <a:lnSpc>
                <a:spcPct val="100000"/>
              </a:lnSpc>
              <a:spcBef>
                <a:spcPts val="0"/>
              </a:spcBef>
              <a:spcAft>
                <a:spcPts val="0"/>
              </a:spcAft>
              <a:buSzPct val="100000"/>
              <a:buNone/>
              <a:defRPr sz="2400"/>
            </a:lvl4pPr>
            <a:lvl5pPr lvl="4">
              <a:lnSpc>
                <a:spcPct val="100000"/>
              </a:lnSpc>
              <a:spcBef>
                <a:spcPts val="0"/>
              </a:spcBef>
              <a:spcAft>
                <a:spcPts val="0"/>
              </a:spcAft>
              <a:buSzPct val="100000"/>
              <a:buNone/>
              <a:defRPr sz="2400"/>
            </a:lvl5pPr>
            <a:lvl6pPr lvl="5">
              <a:lnSpc>
                <a:spcPct val="100000"/>
              </a:lnSpc>
              <a:spcBef>
                <a:spcPts val="0"/>
              </a:spcBef>
              <a:spcAft>
                <a:spcPts val="0"/>
              </a:spcAft>
              <a:buSzPct val="100000"/>
              <a:buNone/>
              <a:defRPr sz="2400"/>
            </a:lvl6pPr>
            <a:lvl7pPr lvl="6">
              <a:lnSpc>
                <a:spcPct val="100000"/>
              </a:lnSpc>
              <a:spcBef>
                <a:spcPts val="0"/>
              </a:spcBef>
              <a:spcAft>
                <a:spcPts val="0"/>
              </a:spcAft>
              <a:buSzPct val="100000"/>
              <a:buNone/>
              <a:defRPr sz="2400"/>
            </a:lvl7pPr>
            <a:lvl8pPr lvl="7">
              <a:lnSpc>
                <a:spcPct val="100000"/>
              </a:lnSpc>
              <a:spcBef>
                <a:spcPts val="0"/>
              </a:spcBef>
              <a:spcAft>
                <a:spcPts val="0"/>
              </a:spcAft>
              <a:buSzPct val="100000"/>
              <a:buNone/>
              <a:defRPr sz="2400"/>
            </a:lvl8pPr>
            <a:lvl9pPr lvl="8">
              <a:lnSpc>
                <a:spcPct val="100000"/>
              </a:lnSpc>
              <a:spcBef>
                <a:spcPts val="0"/>
              </a:spcBef>
              <a:spcAft>
                <a:spcPts val="0"/>
              </a:spcAft>
              <a:buSzPct val="100000"/>
              <a:buNone/>
              <a:defRPr sz="2400"/>
            </a:lvl9pPr>
          </a:lstStyle>
          <a:p>
            <a:endParaRPr/>
          </a:p>
        </p:txBody>
      </p:sp>
      <p:sp>
        <p:nvSpPr>
          <p:cNvPr id="13" name="Shape 13"/>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7"/>
        <p:cNvGrpSpPr/>
        <p:nvPr/>
      </p:nvGrpSpPr>
      <p:grpSpPr>
        <a:xfrm>
          <a:off x="0" y="0"/>
          <a:ext cx="0" cy="0"/>
          <a:chOff x="0" y="0"/>
          <a:chExt cx="0" cy="0"/>
        </a:xfrm>
      </p:grpSpPr>
      <p:sp>
        <p:nvSpPr>
          <p:cNvPr id="48" name="Shape 48"/>
          <p:cNvSpPr/>
          <p:nvPr/>
        </p:nvSpPr>
        <p:spPr>
          <a:xfrm>
            <a:off x="80700" y="2651100"/>
            <a:ext cx="8982599" cy="24117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49" name="Shape 49"/>
          <p:cNvSpPr txBox="1">
            <a:spLocks noGrp="1"/>
          </p:cNvSpPr>
          <p:nvPr>
            <p:ph type="title"/>
          </p:nvPr>
        </p:nvSpPr>
        <p:spPr>
          <a:xfrm>
            <a:off x="311700" y="743000"/>
            <a:ext cx="8520599" cy="2006399"/>
          </a:xfrm>
          <a:prstGeom prst="rect">
            <a:avLst/>
          </a:prstGeom>
        </p:spPr>
        <p:txBody>
          <a:bodyPr lIns="91425" tIns="91425" rIns="91425" bIns="91425" anchor="b" anchorCtr="0"/>
          <a:lstStyle>
            <a:lvl1pPr lvl="0" algn="ctr">
              <a:spcBef>
                <a:spcPts val="0"/>
              </a:spcBef>
              <a:buSzPct val="100000"/>
              <a:buFont typeface="Source Sans Pro"/>
              <a:defRPr sz="12000">
                <a:latin typeface="Source Sans Pro"/>
                <a:ea typeface="Source Sans Pro"/>
                <a:cs typeface="Source Sans Pro"/>
                <a:sym typeface="Source Sans Pro"/>
              </a:defRPr>
            </a:lvl1pPr>
            <a:lvl2pPr lvl="1" algn="ctr">
              <a:spcBef>
                <a:spcPts val="0"/>
              </a:spcBef>
              <a:buSzPct val="100000"/>
              <a:buFont typeface="Source Sans Pro"/>
              <a:defRPr sz="12000">
                <a:latin typeface="Source Sans Pro"/>
                <a:ea typeface="Source Sans Pro"/>
                <a:cs typeface="Source Sans Pro"/>
                <a:sym typeface="Source Sans Pro"/>
              </a:defRPr>
            </a:lvl2pPr>
            <a:lvl3pPr lvl="2" algn="ctr">
              <a:spcBef>
                <a:spcPts val="0"/>
              </a:spcBef>
              <a:buSzPct val="100000"/>
              <a:buFont typeface="Source Sans Pro"/>
              <a:defRPr sz="12000">
                <a:latin typeface="Source Sans Pro"/>
                <a:ea typeface="Source Sans Pro"/>
                <a:cs typeface="Source Sans Pro"/>
                <a:sym typeface="Source Sans Pro"/>
              </a:defRPr>
            </a:lvl3pPr>
            <a:lvl4pPr lvl="3" algn="ctr">
              <a:spcBef>
                <a:spcPts val="0"/>
              </a:spcBef>
              <a:buSzPct val="100000"/>
              <a:buFont typeface="Source Sans Pro"/>
              <a:defRPr sz="12000">
                <a:latin typeface="Source Sans Pro"/>
                <a:ea typeface="Source Sans Pro"/>
                <a:cs typeface="Source Sans Pro"/>
                <a:sym typeface="Source Sans Pro"/>
              </a:defRPr>
            </a:lvl4pPr>
            <a:lvl5pPr lvl="4" algn="ctr">
              <a:spcBef>
                <a:spcPts val="0"/>
              </a:spcBef>
              <a:buSzPct val="100000"/>
              <a:buFont typeface="Source Sans Pro"/>
              <a:defRPr sz="12000">
                <a:latin typeface="Source Sans Pro"/>
                <a:ea typeface="Source Sans Pro"/>
                <a:cs typeface="Source Sans Pro"/>
                <a:sym typeface="Source Sans Pro"/>
              </a:defRPr>
            </a:lvl5pPr>
            <a:lvl6pPr lvl="5" algn="ctr">
              <a:spcBef>
                <a:spcPts val="0"/>
              </a:spcBef>
              <a:buSzPct val="100000"/>
              <a:buFont typeface="Source Sans Pro"/>
              <a:defRPr sz="12000">
                <a:latin typeface="Source Sans Pro"/>
                <a:ea typeface="Source Sans Pro"/>
                <a:cs typeface="Source Sans Pro"/>
                <a:sym typeface="Source Sans Pro"/>
              </a:defRPr>
            </a:lvl6pPr>
            <a:lvl7pPr lvl="6" algn="ctr">
              <a:spcBef>
                <a:spcPts val="0"/>
              </a:spcBef>
              <a:buSzPct val="100000"/>
              <a:buFont typeface="Source Sans Pro"/>
              <a:defRPr sz="12000">
                <a:latin typeface="Source Sans Pro"/>
                <a:ea typeface="Source Sans Pro"/>
                <a:cs typeface="Source Sans Pro"/>
                <a:sym typeface="Source Sans Pro"/>
              </a:defRPr>
            </a:lvl7pPr>
            <a:lvl8pPr lvl="7" algn="ctr">
              <a:spcBef>
                <a:spcPts val="0"/>
              </a:spcBef>
              <a:buSzPct val="100000"/>
              <a:buFont typeface="Source Sans Pro"/>
              <a:defRPr sz="12000">
                <a:latin typeface="Source Sans Pro"/>
                <a:ea typeface="Source Sans Pro"/>
                <a:cs typeface="Source Sans Pro"/>
                <a:sym typeface="Source Sans Pro"/>
              </a:defRPr>
            </a:lvl8pPr>
            <a:lvl9pPr lvl="8" algn="ctr">
              <a:spcBef>
                <a:spcPts val="0"/>
              </a:spcBef>
              <a:buSzPct val="100000"/>
              <a:buFont typeface="Source Sans Pro"/>
              <a:defRPr sz="12000">
                <a:latin typeface="Source Sans Pro"/>
                <a:ea typeface="Source Sans Pro"/>
                <a:cs typeface="Source Sans Pro"/>
                <a:sym typeface="Source Sans Pro"/>
              </a:defRPr>
            </a:lvl9pPr>
          </a:lstStyle>
          <a:p>
            <a:endParaRPr/>
          </a:p>
        </p:txBody>
      </p:sp>
      <p:sp>
        <p:nvSpPr>
          <p:cNvPr id="50" name="Shape 50"/>
          <p:cNvSpPr txBox="1">
            <a:spLocks noGrp="1"/>
          </p:cNvSpPr>
          <p:nvPr>
            <p:ph type="body" idx="1"/>
          </p:nvPr>
        </p:nvSpPr>
        <p:spPr>
          <a:xfrm>
            <a:off x="311700" y="2845181"/>
            <a:ext cx="8520599" cy="13008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4"/>
        <p:cNvGrpSpPr/>
        <p:nvPr/>
      </p:nvGrpSpPr>
      <p:grpSpPr>
        <a:xfrm>
          <a:off x="0" y="0"/>
          <a:ext cx="0" cy="0"/>
          <a:chOff x="0" y="0"/>
          <a:chExt cx="0" cy="0"/>
        </a:xfrm>
      </p:grpSpPr>
      <p:sp>
        <p:nvSpPr>
          <p:cNvPr id="15" name="Shape 15"/>
          <p:cNvSpPr/>
          <p:nvPr/>
        </p:nvSpPr>
        <p:spPr>
          <a:xfrm>
            <a:off x="80700" y="2651100"/>
            <a:ext cx="8982599" cy="24117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6" name="Shape 16"/>
          <p:cNvSpPr txBox="1">
            <a:spLocks noGrp="1"/>
          </p:cNvSpPr>
          <p:nvPr>
            <p:ph type="title"/>
          </p:nvPr>
        </p:nvSpPr>
        <p:spPr>
          <a:xfrm>
            <a:off x="485875" y="1714500"/>
            <a:ext cx="8183700" cy="785700"/>
          </a:xfrm>
          <a:prstGeom prst="rect">
            <a:avLst/>
          </a:prstGeom>
        </p:spPr>
        <p:txBody>
          <a:bodyPr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sp>
        <p:nvSpPr>
          <p:cNvPr id="17" name="Shape 17"/>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311700" y="445025"/>
            <a:ext cx="8520599" cy="623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311700" y="445025"/>
            <a:ext cx="8520599" cy="623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5" name="Shape 25"/>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11700" y="445025"/>
            <a:ext cx="8520599" cy="623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2" name="Shape 32"/>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2"/>
        </a:solidFill>
        <a:effectLst/>
      </p:bgPr>
    </p:bg>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526350"/>
            <a:ext cx="56040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36" name="Shape 36"/>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a:off x="4636800" y="80700"/>
            <a:ext cx="4426499" cy="4982099"/>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cxnSp>
        <p:nvCxnSpPr>
          <p:cNvPr id="39" name="Shape 39"/>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0" name="Shape 40"/>
          <p:cNvSpPr txBox="1">
            <a:spLocks noGrp="1"/>
          </p:cNvSpPr>
          <p:nvPr>
            <p:ph type="title"/>
          </p:nvPr>
        </p:nvSpPr>
        <p:spPr>
          <a:xfrm>
            <a:off x="265500" y="1181700"/>
            <a:ext cx="4045199" cy="1533600"/>
          </a:xfrm>
          <a:prstGeom prst="rect">
            <a:avLst/>
          </a:prstGeom>
        </p:spPr>
        <p:txBody>
          <a:bodyPr lIns="91425" tIns="91425" rIns="91425" bIns="91425" anchor="b" anchorCtr="0"/>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a:endParaRPr/>
          </a:p>
        </p:txBody>
      </p:sp>
      <p:sp>
        <p:nvSpPr>
          <p:cNvPr id="41" name="Shape 41"/>
          <p:cNvSpPr txBox="1">
            <a:spLocks noGrp="1"/>
          </p:cNvSpPr>
          <p:nvPr>
            <p:ph type="subTitle" idx="1"/>
          </p:nvPr>
        </p:nvSpPr>
        <p:spPr>
          <a:xfrm>
            <a:off x="265500" y="2769000"/>
            <a:ext cx="4045199"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2" name="Shape 42"/>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3" name="Shape 43"/>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SzPct val="100000"/>
              <a:buNone/>
              <a:defRPr sz="2100"/>
            </a:lvl1pPr>
          </a:lstStyle>
          <a:p>
            <a:endParaRPr/>
          </a:p>
        </p:txBody>
      </p:sp>
      <p:sp>
        <p:nvSpPr>
          <p:cNvPr id="46" name="Shape 46"/>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623400"/>
          </a:xfrm>
          <a:prstGeom prst="rect">
            <a:avLst/>
          </a:prstGeom>
          <a:noFill/>
          <a:ln>
            <a:noFill/>
          </a:ln>
        </p:spPr>
        <p:txBody>
          <a:bodyPr lIns="91425" tIns="91425" rIns="91425" bIns="91425" anchor="t" anchorCtr="0"/>
          <a:lstStyle>
            <a:lvl1pPr lvl="0">
              <a:spcBef>
                <a:spcPts val="0"/>
              </a:spcBef>
              <a:buClr>
                <a:schemeClr val="dk2"/>
              </a:buClr>
              <a:buSzPct val="100000"/>
              <a:buFont typeface="Raleway"/>
              <a:buNone/>
              <a:defRPr sz="3000" b="1">
                <a:solidFill>
                  <a:schemeClr val="dk2"/>
                </a:solidFill>
                <a:latin typeface="Raleway"/>
                <a:ea typeface="Raleway"/>
                <a:cs typeface="Raleway"/>
                <a:sym typeface="Raleway"/>
              </a:defRPr>
            </a:lvl1pPr>
            <a:lvl2pPr lvl="1">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buFont typeface="Source Sans Pro"/>
              <a:defRPr sz="1800">
                <a:solidFill>
                  <a:schemeClr val="lt2"/>
                </a:solidFill>
                <a:latin typeface="Source Sans Pro"/>
                <a:ea typeface="Source Sans Pro"/>
                <a:cs typeface="Source Sans Pro"/>
                <a:sym typeface="Source Sans Pro"/>
              </a:defRPr>
            </a:lvl1pPr>
            <a:lvl2pPr lvl="1">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2pPr>
            <a:lvl3pPr lvl="2">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3pPr>
            <a:lvl4pPr lvl="3">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4pPr>
            <a:lvl5pPr lvl="4">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5pPr>
            <a:lvl6pPr lvl="5">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6pPr>
            <a:lvl7pPr lvl="6">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7pPr>
            <a:lvl8pPr lvl="7">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8pPr>
            <a:lvl9pPr lvl="8">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9pPr>
          </a:lstStyle>
          <a:p>
            <a:endParaRPr/>
          </a:p>
        </p:txBody>
      </p:sp>
      <p:sp>
        <p:nvSpPr>
          <p:cNvPr id="8" name="Shape 8"/>
          <p:cNvSpPr txBox="1">
            <a:spLocks noGrp="1"/>
          </p:cNvSpPr>
          <p:nvPr>
            <p:ph type="sldNum" idx="12"/>
          </p:nvPr>
        </p:nvSpPr>
        <p:spPr>
          <a:xfrm>
            <a:off x="8497999" y="4688758"/>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fciceri17/taxisched/blob/master/Deliveries/rasd.pdf"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ctrTitle"/>
          </p:nvPr>
        </p:nvSpPr>
        <p:spPr>
          <a:xfrm>
            <a:off x="485875" y="264475"/>
            <a:ext cx="8183700" cy="1473600"/>
          </a:xfrm>
          <a:prstGeom prst="rect">
            <a:avLst/>
          </a:prstGeom>
        </p:spPr>
        <p:txBody>
          <a:bodyPr lIns="91425" tIns="91425" rIns="91425" bIns="91425" anchor="b" anchorCtr="0">
            <a:noAutofit/>
          </a:bodyPr>
          <a:lstStyle/>
          <a:p>
            <a:pPr lvl="0">
              <a:spcBef>
                <a:spcPts val="0"/>
              </a:spcBef>
              <a:buNone/>
            </a:pPr>
            <a:r>
              <a:rPr lang="en"/>
              <a:t>RASD - Requirements and Specifications</a:t>
            </a:r>
          </a:p>
        </p:txBody>
      </p:sp>
      <p:sp>
        <p:nvSpPr>
          <p:cNvPr id="59" name="Shape 59"/>
          <p:cNvSpPr txBox="1">
            <a:spLocks noGrp="1"/>
          </p:cNvSpPr>
          <p:nvPr>
            <p:ph type="subTitle" idx="1"/>
          </p:nvPr>
        </p:nvSpPr>
        <p:spPr>
          <a:xfrm>
            <a:off x="485875" y="1738075"/>
            <a:ext cx="8183700" cy="861000"/>
          </a:xfrm>
          <a:prstGeom prst="rect">
            <a:avLst/>
          </a:prstGeom>
        </p:spPr>
        <p:txBody>
          <a:bodyPr lIns="91425" tIns="91425" rIns="91425" bIns="91425" anchor="t" anchorCtr="0">
            <a:noAutofit/>
          </a:bodyPr>
          <a:lstStyle/>
          <a:p>
            <a:pPr lvl="0">
              <a:spcBef>
                <a:spcPts val="0"/>
              </a:spcBef>
              <a:buNone/>
            </a:pPr>
            <a:r>
              <a:rPr lang="en" smtClean="0"/>
              <a:t>myTaxiService</a:t>
            </a:r>
            <a:endParaRPr lang="en"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45025"/>
            <a:ext cx="8520599" cy="623400"/>
          </a:xfrm>
          <a:prstGeom prst="rect">
            <a:avLst/>
          </a:prstGeom>
        </p:spPr>
        <p:txBody>
          <a:bodyPr lIns="91425" tIns="91425" rIns="91425" bIns="91425" anchor="t" anchorCtr="0">
            <a:noAutofit/>
          </a:bodyPr>
          <a:lstStyle/>
          <a:p>
            <a:pPr lvl="0">
              <a:spcBef>
                <a:spcPts val="0"/>
              </a:spcBef>
              <a:buNone/>
            </a:pPr>
            <a:r>
              <a:rPr lang="en"/>
              <a:t>Function: Taxi Driver Status</a:t>
            </a:r>
          </a:p>
        </p:txBody>
      </p:sp>
      <p:sp>
        <p:nvSpPr>
          <p:cNvPr id="113" name="Shape 113"/>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lvl="0" rtl="0">
              <a:spcBef>
                <a:spcPts val="0"/>
              </a:spcBef>
              <a:buNone/>
            </a:pPr>
            <a:r>
              <a:rPr lang="en"/>
              <a:t>Taxi drivers are free to set their own schedule. As a result, a driver may change their status from not working to working and vice-versa. The former automatically inserts a driver into the queue, while the latter removes them.</a:t>
            </a:r>
          </a:p>
          <a:p>
            <a:pPr lvl="0" rtl="0">
              <a:spcBef>
                <a:spcPts val="0"/>
              </a:spcBef>
              <a:buNone/>
            </a:pPr>
            <a:r>
              <a:rPr lang="en"/>
              <a:t>While in working status, a driver may receive job offers. Accepting an offer triggers a taxi notificaiton. Refusing an offer instead places the driver at the end of the queue.</a:t>
            </a:r>
          </a:p>
          <a:p>
            <a:pPr lvl="0" rtl="0">
              <a:spcBef>
                <a:spcPts val="0"/>
              </a:spcBef>
              <a:buNone/>
            </a:pPr>
            <a:r>
              <a:rPr lang="en"/>
              <a:t>Drivers may also regularly pick up passengers. To do so, they can remove themselves manually from the queue till the end of their ride.</a:t>
            </a:r>
          </a:p>
          <a:p>
            <a:pPr lvl="0">
              <a:spcBef>
                <a:spcPts val="0"/>
              </a:spcBef>
              <a:buNone/>
            </a:pPr>
            <a:r>
              <a:rPr lang="en"/>
              <a:t>When a driver ends a ride, the app is used for confirmation and the driver is enqueued.</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445025"/>
            <a:ext cx="8520599" cy="623400"/>
          </a:xfrm>
          <a:prstGeom prst="rect">
            <a:avLst/>
          </a:prstGeom>
        </p:spPr>
        <p:txBody>
          <a:bodyPr lIns="91425" tIns="91425" rIns="91425" bIns="91425" anchor="t" anchorCtr="0">
            <a:noAutofit/>
          </a:bodyPr>
          <a:lstStyle/>
          <a:p>
            <a:pPr lvl="0">
              <a:spcBef>
                <a:spcPts val="0"/>
              </a:spcBef>
              <a:buNone/>
            </a:pPr>
            <a:r>
              <a:rPr lang="en"/>
              <a:t>Functions: Taxi Notifications</a:t>
            </a:r>
          </a:p>
        </p:txBody>
      </p:sp>
      <p:sp>
        <p:nvSpPr>
          <p:cNvPr id="119" name="Shape 119"/>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lvl="0">
              <a:spcBef>
                <a:spcPts val="0"/>
              </a:spcBef>
              <a:buNone/>
            </a:pPr>
            <a:r>
              <a:rPr lang="en"/>
              <a:t>When a driver accepts a ride, a notification is sent to the customer with details about the taxi coming to pick up the customer and the ETA.</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311700" y="445025"/>
            <a:ext cx="8520599" cy="623400"/>
          </a:xfrm>
          <a:prstGeom prst="rect">
            <a:avLst/>
          </a:prstGeom>
        </p:spPr>
        <p:txBody>
          <a:bodyPr lIns="91425" tIns="91425" rIns="91425" bIns="91425" anchor="t" anchorCtr="0">
            <a:noAutofit/>
          </a:bodyPr>
          <a:lstStyle/>
          <a:p>
            <a:pPr lvl="0">
              <a:spcBef>
                <a:spcPts val="0"/>
              </a:spcBef>
              <a:buNone/>
            </a:pPr>
            <a:r>
              <a:rPr lang="en"/>
              <a:t>Functions: Queues</a:t>
            </a:r>
          </a:p>
        </p:txBody>
      </p:sp>
      <p:sp>
        <p:nvSpPr>
          <p:cNvPr id="125" name="Shape 125"/>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lvl="0" rtl="0">
              <a:spcBef>
                <a:spcPts val="0"/>
              </a:spcBef>
              <a:buNone/>
            </a:pPr>
            <a:r>
              <a:rPr lang="en"/>
              <a:t>There are 2 separate queues in the system, one for drivers and one for orders.</a:t>
            </a:r>
          </a:p>
          <a:p>
            <a:pPr lvl="0" rtl="0">
              <a:spcBef>
                <a:spcPts val="0"/>
              </a:spcBef>
              <a:buNone/>
            </a:pPr>
            <a:r>
              <a:rPr lang="en"/>
              <a:t>The driver queue is handled automatically by the system with simple commands from the app. More information on that is given later. </a:t>
            </a:r>
          </a:p>
          <a:p>
            <a:pPr lvl="0">
              <a:spcBef>
                <a:spcPts val="0"/>
              </a:spcBef>
              <a:buNone/>
            </a:pPr>
            <a:r>
              <a:rPr lang="en"/>
              <a:t>The order queue is very fast changing as it only acts in the 10 minute period from the start of the rides. Its interaction with the driver queue is described in the DD.</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445025"/>
            <a:ext cx="8520599" cy="623400"/>
          </a:xfrm>
          <a:prstGeom prst="rect">
            <a:avLst/>
          </a:prstGeom>
        </p:spPr>
        <p:txBody>
          <a:bodyPr lIns="91425" tIns="91425" rIns="91425" bIns="91425" anchor="t" anchorCtr="0">
            <a:noAutofit/>
          </a:bodyPr>
          <a:lstStyle/>
          <a:p>
            <a:pPr lvl="0">
              <a:spcBef>
                <a:spcPts val="0"/>
              </a:spcBef>
              <a:buNone/>
            </a:pPr>
            <a:r>
              <a:rPr lang="en"/>
              <a:t>Constraints, Assumptions and Scenarios</a:t>
            </a:r>
          </a:p>
        </p:txBody>
      </p:sp>
      <p:sp>
        <p:nvSpPr>
          <p:cNvPr id="131" name="Shape 131"/>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lvl="0">
              <a:spcBef>
                <a:spcPts val="0"/>
              </a:spcBef>
              <a:buNone/>
            </a:pPr>
            <a:r>
              <a:rPr lang="en"/>
              <a:t>Constrains, assumptions and scenarios are included in out document. They are very straightforward and are used to better outline the application and service must operate, by providing context and examples for typical usage, to explain our design choices.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445025"/>
            <a:ext cx="8520599" cy="623400"/>
          </a:xfrm>
          <a:prstGeom prst="rect">
            <a:avLst/>
          </a:prstGeom>
        </p:spPr>
        <p:txBody>
          <a:bodyPr lIns="91425" tIns="91425" rIns="91425" bIns="91425" anchor="t" anchorCtr="0">
            <a:noAutofit/>
          </a:bodyPr>
          <a:lstStyle/>
          <a:p>
            <a:pPr lvl="0">
              <a:spcBef>
                <a:spcPts val="0"/>
              </a:spcBef>
              <a:buNone/>
            </a:pPr>
            <a:r>
              <a:rPr lang="en"/>
              <a:t>Functional Requirements</a:t>
            </a:r>
          </a:p>
        </p:txBody>
      </p:sp>
      <p:sp>
        <p:nvSpPr>
          <p:cNvPr id="137" name="Shape 137"/>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lvl="0" rtl="0">
              <a:spcBef>
                <a:spcPts val="0"/>
              </a:spcBef>
              <a:buNone/>
            </a:pPr>
            <a:r>
              <a:rPr lang="en"/>
              <a:t>Our requirements section gives a brief description of what the expected behavior of the application is, by accompanying some of our functions with mockups.</a:t>
            </a:r>
          </a:p>
          <a:p>
            <a:pPr lvl="0" rtl="0">
              <a:spcBef>
                <a:spcPts val="0"/>
              </a:spcBef>
              <a:buNone/>
            </a:pPr>
            <a:endParaRPr/>
          </a:p>
          <a:p>
            <a:pPr lvl="0" rtl="0">
              <a:spcBef>
                <a:spcPts val="0"/>
              </a:spcBef>
              <a:buNone/>
            </a:pPr>
            <a:r>
              <a:rPr lang="en" u="sng">
                <a:solidFill>
                  <a:schemeClr val="hlink"/>
                </a:solidFill>
                <a:hlinkClick r:id="rId3"/>
              </a:rPr>
              <a:t>https://github.com/fciceri17/taxisched/blob/master/Deliveries/rasd.pdf</a:t>
            </a:r>
          </a:p>
          <a:p>
            <a:pPr lvl="0">
              <a:spcBef>
                <a:spcPts val="0"/>
              </a:spcBef>
              <a:buNone/>
            </a:pP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445025"/>
            <a:ext cx="8520599" cy="623400"/>
          </a:xfrm>
          <a:prstGeom prst="rect">
            <a:avLst/>
          </a:prstGeom>
        </p:spPr>
        <p:txBody>
          <a:bodyPr lIns="91425" tIns="91425" rIns="91425" bIns="91425" anchor="t" anchorCtr="0">
            <a:noAutofit/>
          </a:bodyPr>
          <a:lstStyle/>
          <a:p>
            <a:pPr lvl="0">
              <a:spcBef>
                <a:spcPts val="0"/>
              </a:spcBef>
              <a:buNone/>
            </a:pPr>
            <a:r>
              <a:rPr lang="en"/>
              <a:t>Non Functional Requirements</a:t>
            </a:r>
          </a:p>
        </p:txBody>
      </p:sp>
      <p:sp>
        <p:nvSpPr>
          <p:cNvPr id="143" name="Shape 143"/>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lvl="0" rtl="0">
              <a:spcBef>
                <a:spcPts val="0"/>
              </a:spcBef>
              <a:buNone/>
            </a:pPr>
            <a:r>
              <a:rPr lang="en"/>
              <a:t>Performance: Speed is key, delays should be minimized. Even at heavy load, the service should have no downtime and responses must be immediate.</a:t>
            </a:r>
          </a:p>
          <a:p>
            <a:pPr lvl="0" rtl="0">
              <a:spcBef>
                <a:spcPts val="0"/>
              </a:spcBef>
              <a:buNone/>
            </a:pPr>
            <a:r>
              <a:rPr lang="en"/>
              <a:t>System availability: We will be accessing the application through mobile apps as well as a web interface. The system has to be scalable, since usage may grow steadily in short periods. Therefore we will use a Cloud Virtual Service provider. </a:t>
            </a:r>
          </a:p>
          <a:p>
            <a:pPr lvl="0">
              <a:spcBef>
                <a:spcPts val="0"/>
              </a:spcBef>
              <a:buNone/>
            </a:pPr>
            <a:r>
              <a:rPr lang="en"/>
              <a:t>Security: aside from the login system, where passwords will have a required length and type, we will also use  obfuscate as much information as possible when relaying information to drivers or other users. We will also use a captcha system when orders are placed to prevent spam and erroneous ordering</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11700" y="445025"/>
            <a:ext cx="8520599" cy="623400"/>
          </a:xfrm>
          <a:prstGeom prst="rect">
            <a:avLst/>
          </a:prstGeom>
        </p:spPr>
        <p:txBody>
          <a:bodyPr lIns="91425" tIns="91425" rIns="91425" bIns="91425" anchor="t" anchorCtr="0">
            <a:noAutofit/>
          </a:bodyPr>
          <a:lstStyle/>
          <a:p>
            <a:pPr lvl="0">
              <a:spcBef>
                <a:spcPts val="0"/>
              </a:spcBef>
              <a:buNone/>
            </a:pPr>
            <a:r>
              <a:rPr lang="en"/>
              <a:t>Use Case Diagram</a:t>
            </a:r>
          </a:p>
        </p:txBody>
      </p:sp>
      <p:pic>
        <p:nvPicPr>
          <p:cNvPr id="149" name="Shape 149"/>
          <p:cNvPicPr preferRelativeResize="0"/>
          <p:nvPr/>
        </p:nvPicPr>
        <p:blipFill>
          <a:blip r:embed="rId3">
            <a:alphaModFix/>
          </a:blip>
          <a:stretch>
            <a:fillRect/>
          </a:stretch>
        </p:blipFill>
        <p:spPr>
          <a:xfrm rot="-5400000">
            <a:off x="2814362" y="318337"/>
            <a:ext cx="3943449" cy="5443624"/>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11700" y="445025"/>
            <a:ext cx="8520599" cy="623400"/>
          </a:xfrm>
          <a:prstGeom prst="rect">
            <a:avLst/>
          </a:prstGeom>
        </p:spPr>
        <p:txBody>
          <a:bodyPr lIns="91425" tIns="91425" rIns="91425" bIns="91425" anchor="t" anchorCtr="0">
            <a:noAutofit/>
          </a:bodyPr>
          <a:lstStyle/>
          <a:p>
            <a:pPr lvl="0">
              <a:spcBef>
                <a:spcPts val="0"/>
              </a:spcBef>
              <a:buNone/>
            </a:pPr>
            <a:r>
              <a:rPr lang="en"/>
              <a:t>State Charts: Reservation</a:t>
            </a:r>
          </a:p>
        </p:txBody>
      </p:sp>
      <p:pic>
        <p:nvPicPr>
          <p:cNvPr id="155" name="Shape 155"/>
          <p:cNvPicPr preferRelativeResize="0"/>
          <p:nvPr/>
        </p:nvPicPr>
        <p:blipFill>
          <a:blip r:embed="rId3">
            <a:alphaModFix/>
          </a:blip>
          <a:stretch>
            <a:fillRect/>
          </a:stretch>
        </p:blipFill>
        <p:spPr>
          <a:xfrm rot="-5400000">
            <a:off x="2941504" y="366624"/>
            <a:ext cx="3260991" cy="514350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11700" y="445025"/>
            <a:ext cx="8520599" cy="623400"/>
          </a:xfrm>
          <a:prstGeom prst="rect">
            <a:avLst/>
          </a:prstGeom>
        </p:spPr>
        <p:txBody>
          <a:bodyPr lIns="91425" tIns="91425" rIns="91425" bIns="91425" anchor="t" anchorCtr="0">
            <a:noAutofit/>
          </a:bodyPr>
          <a:lstStyle/>
          <a:p>
            <a:pPr lvl="0" rtl="0">
              <a:spcBef>
                <a:spcPts val="0"/>
              </a:spcBef>
              <a:buNone/>
            </a:pPr>
            <a:r>
              <a:rPr lang="en"/>
              <a:t>State Charts: Driver Status</a:t>
            </a:r>
          </a:p>
        </p:txBody>
      </p:sp>
      <p:pic>
        <p:nvPicPr>
          <p:cNvPr id="161" name="Shape 161"/>
          <p:cNvPicPr preferRelativeResize="0"/>
          <p:nvPr/>
        </p:nvPicPr>
        <p:blipFill>
          <a:blip r:embed="rId3">
            <a:alphaModFix/>
          </a:blip>
          <a:stretch>
            <a:fillRect/>
          </a:stretch>
        </p:blipFill>
        <p:spPr>
          <a:xfrm rot="-5400000">
            <a:off x="2963439" y="-1147038"/>
            <a:ext cx="3217100" cy="8033926"/>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311700" y="445025"/>
            <a:ext cx="8520599" cy="623400"/>
          </a:xfrm>
          <a:prstGeom prst="rect">
            <a:avLst/>
          </a:prstGeom>
        </p:spPr>
        <p:txBody>
          <a:bodyPr lIns="91425" tIns="91425" rIns="91425" bIns="91425" anchor="t" anchorCtr="0">
            <a:noAutofit/>
          </a:bodyPr>
          <a:lstStyle/>
          <a:p>
            <a:pPr lvl="0">
              <a:spcBef>
                <a:spcPts val="0"/>
              </a:spcBef>
              <a:buNone/>
            </a:pPr>
            <a:r>
              <a:rPr lang="en"/>
              <a:t>Class Diagram</a:t>
            </a:r>
          </a:p>
        </p:txBody>
      </p:sp>
      <p:pic>
        <p:nvPicPr>
          <p:cNvPr id="167" name="Shape 167"/>
          <p:cNvPicPr preferRelativeResize="0"/>
          <p:nvPr/>
        </p:nvPicPr>
        <p:blipFill>
          <a:blip r:embed="rId3">
            <a:alphaModFix/>
          </a:blip>
          <a:stretch>
            <a:fillRect/>
          </a:stretch>
        </p:blipFill>
        <p:spPr>
          <a:xfrm rot="-5400000">
            <a:off x="2656375" y="233062"/>
            <a:ext cx="3831250" cy="550197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311700" y="445025"/>
            <a:ext cx="8520599" cy="623400"/>
          </a:xfrm>
          <a:prstGeom prst="rect">
            <a:avLst/>
          </a:prstGeom>
        </p:spPr>
        <p:txBody>
          <a:bodyPr lIns="91425" tIns="91425" rIns="91425" bIns="91425" anchor="t" anchorCtr="0">
            <a:noAutofit/>
          </a:bodyPr>
          <a:lstStyle/>
          <a:p>
            <a:pPr lvl="0">
              <a:spcBef>
                <a:spcPts val="0"/>
              </a:spcBef>
              <a:buNone/>
            </a:pPr>
            <a:r>
              <a:rPr lang="en"/>
              <a:t>Purpose and Scope</a:t>
            </a:r>
          </a:p>
        </p:txBody>
      </p:sp>
      <p:sp>
        <p:nvSpPr>
          <p:cNvPr id="65" name="Shape 65"/>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lvl="0" rtl="0">
              <a:spcBef>
                <a:spcPts val="0"/>
              </a:spcBef>
              <a:buNone/>
            </a:pPr>
            <a:r>
              <a:rPr lang="en"/>
              <a:t>Implementing myTaxiService</a:t>
            </a:r>
          </a:p>
          <a:p>
            <a:pPr lvl="0" rtl="0">
              <a:spcBef>
                <a:spcPts val="0"/>
              </a:spcBef>
              <a:buNone/>
            </a:pPr>
            <a:r>
              <a:rPr lang="en"/>
              <a:t>This document is aimed to all types of people, both the people that requested the project, as well as the future devs</a:t>
            </a:r>
          </a:p>
          <a:p>
            <a:pPr lvl="0" rtl="0">
              <a:spcBef>
                <a:spcPts val="0"/>
              </a:spcBef>
              <a:buNone/>
            </a:pPr>
            <a:r>
              <a:rPr lang="en"/>
              <a:t>Defining the client and server specifications </a:t>
            </a:r>
          </a:p>
          <a:p>
            <a:pPr marL="914400" lvl="0" indent="-228600" rtl="0">
              <a:spcBef>
                <a:spcPts val="0"/>
              </a:spcBef>
            </a:pPr>
            <a:r>
              <a:rPr lang="en"/>
              <a:t>Client - Mobile and web apps</a:t>
            </a:r>
          </a:p>
          <a:p>
            <a:pPr marL="914400" lvl="0" indent="-228600">
              <a:spcBef>
                <a:spcPts val="0"/>
              </a:spcBef>
            </a:pPr>
            <a:r>
              <a:rPr lang="en"/>
              <a:t>Server - Application and database</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11700" y="445025"/>
            <a:ext cx="8520599" cy="623400"/>
          </a:xfrm>
          <a:prstGeom prst="rect">
            <a:avLst/>
          </a:prstGeom>
        </p:spPr>
        <p:txBody>
          <a:bodyPr lIns="91425" tIns="91425" rIns="91425" bIns="91425" anchor="t" anchorCtr="0">
            <a:noAutofit/>
          </a:bodyPr>
          <a:lstStyle/>
          <a:p>
            <a:pPr lvl="0">
              <a:spcBef>
                <a:spcPts val="0"/>
              </a:spcBef>
              <a:buNone/>
            </a:pPr>
            <a:r>
              <a:rPr lang="en"/>
              <a:t>Alloy Intro</a:t>
            </a:r>
          </a:p>
        </p:txBody>
      </p:sp>
      <p:sp>
        <p:nvSpPr>
          <p:cNvPr id="173" name="Shape 173"/>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lvl="0" rtl="0">
              <a:spcBef>
                <a:spcPts val="0"/>
              </a:spcBef>
              <a:buNone/>
            </a:pPr>
            <a:r>
              <a:rPr lang="en"/>
              <a:t>Our alloy model is heavily focused on ride structure and assignment. We made sure no user could be in 2 rides at the same, no 2 rides could be assigned to the same driver at the same time, and no ride could start and end in the same place.</a:t>
            </a:r>
          </a:p>
          <a:p>
            <a:pPr lvl="0" rtl="0">
              <a:spcBef>
                <a:spcPts val="0"/>
              </a:spcBef>
              <a:buNone/>
            </a:pPr>
            <a:endParaRPr/>
          </a:p>
          <a:p>
            <a:pPr lvl="0" rtl="0">
              <a:spcBef>
                <a:spcPts val="0"/>
              </a:spcBef>
              <a:buNone/>
            </a:pPr>
            <a:r>
              <a:rPr lang="en"/>
              <a:t>To represent our model we generated 3 worlds:</a:t>
            </a:r>
          </a:p>
          <a:p>
            <a:pPr marL="914400" lvl="0" indent="-317500" rtl="0">
              <a:spcBef>
                <a:spcPts val="0"/>
              </a:spcBef>
              <a:buSzPct val="100000"/>
            </a:pPr>
            <a:r>
              <a:rPr lang="en" sz="1400"/>
              <a:t>A simple show() predicate, with at least 1 of each sig</a:t>
            </a:r>
          </a:p>
          <a:p>
            <a:pPr marL="914400" lvl="0" indent="-317500" rtl="0">
              <a:spcBef>
                <a:spcPts val="0"/>
              </a:spcBef>
              <a:buSzPct val="100000"/>
            </a:pPr>
            <a:r>
              <a:rPr lang="en" sz="1400"/>
              <a:t>A showSharing() predicate, showing the structure of shared rides</a:t>
            </a:r>
          </a:p>
          <a:p>
            <a:pPr marL="914400" lvl="0" indent="-317500">
              <a:spcBef>
                <a:spcPts val="0"/>
              </a:spcBef>
              <a:buSzPct val="100000"/>
            </a:pPr>
            <a:r>
              <a:rPr lang="en" sz="1400"/>
              <a:t>A showRides() predicate, showing differences between booked and instant rides</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311700" y="445025"/>
            <a:ext cx="8520599" cy="623400"/>
          </a:xfrm>
          <a:prstGeom prst="rect">
            <a:avLst/>
          </a:prstGeom>
        </p:spPr>
        <p:txBody>
          <a:bodyPr lIns="91425" tIns="91425" rIns="91425" bIns="91425" anchor="t" anchorCtr="0">
            <a:noAutofit/>
          </a:bodyPr>
          <a:lstStyle/>
          <a:p>
            <a:pPr lvl="0">
              <a:spcBef>
                <a:spcPts val="0"/>
              </a:spcBef>
              <a:buNone/>
            </a:pPr>
            <a:r>
              <a:rPr lang="en"/>
              <a:t>Alloy Generated Worlds - show()</a:t>
            </a:r>
          </a:p>
        </p:txBody>
      </p:sp>
      <p:pic>
        <p:nvPicPr>
          <p:cNvPr id="179" name="Shape 179"/>
          <p:cNvPicPr preferRelativeResize="0"/>
          <p:nvPr/>
        </p:nvPicPr>
        <p:blipFill>
          <a:blip r:embed="rId3">
            <a:alphaModFix/>
          </a:blip>
          <a:stretch>
            <a:fillRect/>
          </a:stretch>
        </p:blipFill>
        <p:spPr>
          <a:xfrm>
            <a:off x="757003" y="1068423"/>
            <a:ext cx="7629984" cy="3750950"/>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311700" y="445025"/>
            <a:ext cx="8520599" cy="623400"/>
          </a:xfrm>
          <a:prstGeom prst="rect">
            <a:avLst/>
          </a:prstGeom>
        </p:spPr>
        <p:txBody>
          <a:bodyPr lIns="91425" tIns="91425" rIns="91425" bIns="91425" anchor="t" anchorCtr="0">
            <a:noAutofit/>
          </a:bodyPr>
          <a:lstStyle/>
          <a:p>
            <a:pPr lvl="0" rtl="0">
              <a:spcBef>
                <a:spcPts val="0"/>
              </a:spcBef>
              <a:buNone/>
            </a:pPr>
            <a:r>
              <a:rPr lang="en"/>
              <a:t>Alloy Generated Worlds - showSharing() </a:t>
            </a:r>
          </a:p>
        </p:txBody>
      </p:sp>
      <p:pic>
        <p:nvPicPr>
          <p:cNvPr id="185" name="Shape 185"/>
          <p:cNvPicPr preferRelativeResize="0"/>
          <p:nvPr/>
        </p:nvPicPr>
        <p:blipFill>
          <a:blip r:embed="rId3">
            <a:alphaModFix/>
          </a:blip>
          <a:stretch>
            <a:fillRect/>
          </a:stretch>
        </p:blipFill>
        <p:spPr>
          <a:xfrm>
            <a:off x="1247498" y="1068425"/>
            <a:ext cx="6649000" cy="3966451"/>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311700" y="445025"/>
            <a:ext cx="8520599" cy="623400"/>
          </a:xfrm>
          <a:prstGeom prst="rect">
            <a:avLst/>
          </a:prstGeom>
        </p:spPr>
        <p:txBody>
          <a:bodyPr lIns="91425" tIns="91425" rIns="91425" bIns="91425" anchor="t" anchorCtr="0">
            <a:noAutofit/>
          </a:bodyPr>
          <a:lstStyle/>
          <a:p>
            <a:pPr lvl="0" rtl="0">
              <a:spcBef>
                <a:spcPts val="0"/>
              </a:spcBef>
              <a:buNone/>
            </a:pPr>
            <a:r>
              <a:rPr lang="en"/>
              <a:t>Alloy Generated Worlds -  showRides()</a:t>
            </a:r>
          </a:p>
        </p:txBody>
      </p:sp>
      <p:pic>
        <p:nvPicPr>
          <p:cNvPr id="191" name="Shape 191"/>
          <p:cNvPicPr preferRelativeResize="0"/>
          <p:nvPr/>
        </p:nvPicPr>
        <p:blipFill>
          <a:blip r:embed="rId3">
            <a:alphaModFix/>
          </a:blip>
          <a:stretch>
            <a:fillRect/>
          </a:stretch>
        </p:blipFill>
        <p:spPr>
          <a:xfrm>
            <a:off x="810487" y="1068425"/>
            <a:ext cx="7523025" cy="3630699"/>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11700" y="445025"/>
            <a:ext cx="8520599" cy="623400"/>
          </a:xfrm>
          <a:prstGeom prst="rect">
            <a:avLst/>
          </a:prstGeom>
        </p:spPr>
        <p:txBody>
          <a:bodyPr lIns="91425" tIns="91425" rIns="91425" bIns="91425" anchor="t" anchorCtr="0">
            <a:noAutofit/>
          </a:bodyPr>
          <a:lstStyle/>
          <a:p>
            <a:pPr lvl="0">
              <a:spcBef>
                <a:spcPts val="0"/>
              </a:spcBef>
              <a:buNone/>
            </a:pPr>
            <a:r>
              <a:rPr lang="en"/>
              <a:t>Definitions</a:t>
            </a:r>
          </a:p>
        </p:txBody>
      </p:sp>
      <p:sp>
        <p:nvSpPr>
          <p:cNvPr id="71" name="Shape 71"/>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lvl="0" rtl="0">
              <a:spcBef>
                <a:spcPts val="0"/>
              </a:spcBef>
              <a:buNone/>
            </a:pPr>
            <a:r>
              <a:rPr lang="en" sz="1100" b="1">
                <a:solidFill>
                  <a:srgbClr val="000000"/>
                </a:solidFill>
              </a:rPr>
              <a:t>Guest </a:t>
            </a:r>
            <a:r>
              <a:rPr lang="en" sz="1100">
                <a:solidFill>
                  <a:srgbClr val="000000"/>
                </a:solidFill>
              </a:rPr>
              <a:t>A guest to the service, namely someone who may be a driver or a registered user but has not been authenticated.</a:t>
            </a:r>
          </a:p>
          <a:p>
            <a:pPr lvl="0" rtl="0">
              <a:spcBef>
                <a:spcPts val="0"/>
              </a:spcBef>
              <a:buNone/>
            </a:pPr>
            <a:r>
              <a:rPr lang="en" sz="1100" b="1">
                <a:solidFill>
                  <a:srgbClr val="000000"/>
                </a:solidFill>
              </a:rPr>
              <a:t>Registered User/User </a:t>
            </a:r>
            <a:r>
              <a:rPr lang="en" sz="1100">
                <a:solidFill>
                  <a:srgbClr val="000000"/>
                </a:solidFill>
              </a:rPr>
              <a:t>A user of the service who has gone through the registration process, whose information is stored within the service’s database.</a:t>
            </a:r>
          </a:p>
          <a:p>
            <a:pPr lvl="0" rtl="0">
              <a:spcBef>
                <a:spcPts val="0"/>
              </a:spcBef>
              <a:buNone/>
            </a:pPr>
            <a:r>
              <a:rPr lang="en" sz="1100" b="1">
                <a:solidFill>
                  <a:srgbClr val="000000"/>
                </a:solidFill>
              </a:rPr>
              <a:t>Driver </a:t>
            </a:r>
            <a:r>
              <a:rPr lang="en" sz="1100">
                <a:solidFill>
                  <a:srgbClr val="000000"/>
                </a:solidFill>
              </a:rPr>
              <a:t>A user of the service that provides their taxi for the service. They are registered in a manner different from that of other users.</a:t>
            </a:r>
          </a:p>
          <a:p>
            <a:pPr lvl="0" rtl="0">
              <a:spcBef>
                <a:spcPts val="0"/>
              </a:spcBef>
              <a:buNone/>
            </a:pPr>
            <a:r>
              <a:rPr lang="en" sz="1100" b="1">
                <a:solidFill>
                  <a:srgbClr val="000000"/>
                </a:solidFill>
              </a:rPr>
              <a:t>Customer </a:t>
            </a:r>
            <a:r>
              <a:rPr lang="en" sz="1100">
                <a:solidFill>
                  <a:srgbClr val="000000"/>
                </a:solidFill>
              </a:rPr>
              <a:t>Any person trying to use a taxi through the application, both a registered users and guests.</a:t>
            </a:r>
          </a:p>
          <a:p>
            <a:pPr lvl="0" rtl="0">
              <a:spcBef>
                <a:spcPts val="0"/>
              </a:spcBef>
              <a:buNone/>
            </a:pPr>
            <a:r>
              <a:rPr lang="en" sz="1100" b="1">
                <a:solidFill>
                  <a:srgbClr val="000000"/>
                </a:solidFill>
              </a:rPr>
              <a:t>Ride </a:t>
            </a:r>
            <a:r>
              <a:rPr lang="en" sz="1100">
                <a:solidFill>
                  <a:srgbClr val="000000"/>
                </a:solidFill>
              </a:rPr>
              <a:t>Generic term to talk about a taxi trip</a:t>
            </a:r>
          </a:p>
          <a:p>
            <a:pPr lvl="0" rtl="0">
              <a:spcBef>
                <a:spcPts val="0"/>
              </a:spcBef>
              <a:buNone/>
            </a:pPr>
            <a:r>
              <a:rPr lang="en" sz="1100" b="1">
                <a:solidFill>
                  <a:srgbClr val="000000"/>
                </a:solidFill>
              </a:rPr>
              <a:t>Instant Ride </a:t>
            </a:r>
            <a:r>
              <a:rPr lang="en" sz="1100">
                <a:solidFill>
                  <a:srgbClr val="000000"/>
                </a:solidFill>
              </a:rPr>
              <a:t>A ride ordered directly through the application which instantly assigns a taxi to a customer.</a:t>
            </a:r>
          </a:p>
          <a:p>
            <a:pPr lvl="0" rtl="0">
              <a:spcBef>
                <a:spcPts val="0"/>
              </a:spcBef>
              <a:buNone/>
            </a:pPr>
            <a:r>
              <a:rPr lang="en" sz="1100" b="1">
                <a:solidFill>
                  <a:srgbClr val="000000"/>
                </a:solidFill>
              </a:rPr>
              <a:t>Reservation/Booked Ride </a:t>
            </a:r>
            <a:r>
              <a:rPr lang="en" sz="1100">
                <a:solidFill>
                  <a:srgbClr val="000000"/>
                </a:solidFill>
              </a:rPr>
              <a:t>A ride booked in advance through the application.</a:t>
            </a:r>
          </a:p>
          <a:p>
            <a:pPr lvl="0" rtl="0">
              <a:spcBef>
                <a:spcPts val="0"/>
              </a:spcBef>
              <a:buNone/>
            </a:pPr>
            <a:r>
              <a:rPr lang="en" sz="1100" b="1">
                <a:solidFill>
                  <a:srgbClr val="000000"/>
                </a:solidFill>
              </a:rPr>
              <a:t>Ride Locking </a:t>
            </a:r>
            <a:r>
              <a:rPr lang="en" sz="1100">
                <a:solidFill>
                  <a:srgbClr val="000000"/>
                </a:solidFill>
              </a:rPr>
              <a:t>Term used to indicate reservations that have been ”locked”from cancellation. A reservation is considered locked when it can no longer be cancelled or modified (2 hours before the start of the trip).</a:t>
            </a:r>
          </a:p>
          <a:p>
            <a:pPr lvl="0" rtl="0">
              <a:spcBef>
                <a:spcPts val="0"/>
              </a:spcBef>
              <a:buNone/>
            </a:pPr>
            <a:endParaRPr sz="1100">
              <a:solidFill>
                <a:srgbClr val="000000"/>
              </a:solidFill>
            </a:endParaRPr>
          </a:p>
          <a:p>
            <a:pPr lvl="0">
              <a:spcBef>
                <a:spcPts val="0"/>
              </a:spcBef>
              <a:buNone/>
            </a:pP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11700" y="445025"/>
            <a:ext cx="8520599" cy="623400"/>
          </a:xfrm>
          <a:prstGeom prst="rect">
            <a:avLst/>
          </a:prstGeom>
        </p:spPr>
        <p:txBody>
          <a:bodyPr lIns="91425" tIns="91425" rIns="91425" bIns="91425" anchor="t" anchorCtr="0">
            <a:noAutofit/>
          </a:bodyPr>
          <a:lstStyle/>
          <a:p>
            <a:pPr lvl="0">
              <a:spcBef>
                <a:spcPts val="0"/>
              </a:spcBef>
              <a:buNone/>
            </a:pPr>
            <a:r>
              <a:rPr lang="en"/>
              <a:t>Application and Goals</a:t>
            </a:r>
          </a:p>
        </p:txBody>
      </p:sp>
      <p:sp>
        <p:nvSpPr>
          <p:cNvPr id="77" name="Shape 77"/>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lvl="0" rtl="0">
              <a:spcBef>
                <a:spcPts val="0"/>
              </a:spcBef>
              <a:buNone/>
            </a:pPr>
            <a:r>
              <a:rPr lang="en"/>
              <a:t>We are aiming to build a reservation service that must allow customers and drivers to the the following things:</a:t>
            </a:r>
          </a:p>
          <a:p>
            <a:pPr marL="457200" lvl="0" indent="-228600" rtl="0">
              <a:spcBef>
                <a:spcPts val="0"/>
              </a:spcBef>
            </a:pPr>
            <a:r>
              <a:rPr lang="en"/>
              <a:t>Allow a customer to instantly call for a taxi</a:t>
            </a:r>
          </a:p>
          <a:p>
            <a:pPr marL="457200" lvl="0" indent="-228600" rtl="0">
              <a:spcBef>
                <a:spcPts val="0"/>
              </a:spcBef>
            </a:pPr>
            <a:r>
              <a:rPr lang="en"/>
              <a:t>Allow users to make a reservation for a future date</a:t>
            </a:r>
          </a:p>
          <a:p>
            <a:pPr marL="457200" lvl="0" indent="-228600" rtl="0">
              <a:spcBef>
                <a:spcPts val="0"/>
              </a:spcBef>
            </a:pPr>
            <a:r>
              <a:rPr lang="en"/>
              <a:t>Allow users to share rides with other users</a:t>
            </a:r>
          </a:p>
          <a:p>
            <a:pPr marL="457200" lvl="0" indent="-228600" rtl="0">
              <a:spcBef>
                <a:spcPts val="0"/>
              </a:spcBef>
            </a:pPr>
            <a:r>
              <a:rPr lang="en"/>
              <a:t>Allow drivers to accept or refuse ride requests</a:t>
            </a:r>
          </a:p>
          <a:p>
            <a:pPr marL="457200" lvl="0" indent="-228600">
              <a:spcBef>
                <a:spcPts val="0"/>
              </a:spcBef>
            </a:pPr>
            <a:r>
              <a:rPr lang="en"/>
              <a:t>Assign drivers to customers automatically and in a fair mannerr</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00" y="445025"/>
            <a:ext cx="8520599" cy="623400"/>
          </a:xfrm>
          <a:prstGeom prst="rect">
            <a:avLst/>
          </a:prstGeom>
        </p:spPr>
        <p:txBody>
          <a:bodyPr lIns="91425" tIns="91425" rIns="91425" bIns="91425" anchor="t" anchorCtr="0">
            <a:noAutofit/>
          </a:bodyPr>
          <a:lstStyle/>
          <a:p>
            <a:pPr lvl="0">
              <a:spcBef>
                <a:spcPts val="0"/>
              </a:spcBef>
              <a:buNone/>
            </a:pPr>
            <a:r>
              <a:rPr lang="en"/>
              <a:t>Overview</a:t>
            </a:r>
          </a:p>
        </p:txBody>
      </p:sp>
      <p:sp>
        <p:nvSpPr>
          <p:cNvPr id="83" name="Shape 83"/>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lvl="0" rtl="0">
              <a:spcBef>
                <a:spcPts val="0"/>
              </a:spcBef>
              <a:buNone/>
            </a:pPr>
            <a:r>
              <a:rPr lang="en"/>
              <a:t>1. The introduction</a:t>
            </a:r>
          </a:p>
          <a:p>
            <a:pPr lvl="0" rtl="0">
              <a:spcBef>
                <a:spcPts val="0"/>
              </a:spcBef>
              <a:buClr>
                <a:schemeClr val="dk2"/>
              </a:buClr>
              <a:buSzPct val="61111"/>
              <a:buFont typeface="Arial"/>
              <a:buNone/>
            </a:pPr>
            <a:r>
              <a:rPr lang="en"/>
              <a:t>2. Overall description, describing how the service will work</a:t>
            </a:r>
          </a:p>
          <a:p>
            <a:pPr lvl="0" rtl="0">
              <a:spcBef>
                <a:spcPts val="0"/>
              </a:spcBef>
              <a:buClr>
                <a:schemeClr val="dk2"/>
              </a:buClr>
              <a:buSzPct val="61111"/>
              <a:buFont typeface="Arial"/>
              <a:buNone/>
            </a:pPr>
            <a:r>
              <a:rPr lang="en"/>
              <a:t>3. Requirements, an analysis of what is needed of the application</a:t>
            </a:r>
          </a:p>
          <a:p>
            <a:pPr lvl="0" rtl="0">
              <a:spcBef>
                <a:spcPts val="0"/>
              </a:spcBef>
              <a:buClr>
                <a:schemeClr val="dk2"/>
              </a:buClr>
              <a:buSzPct val="61111"/>
              <a:buFont typeface="Arial"/>
              <a:buNone/>
            </a:pPr>
            <a:r>
              <a:rPr lang="en"/>
              <a:t>4. UML, self explanatory</a:t>
            </a:r>
          </a:p>
          <a:p>
            <a:pPr lvl="0" rtl="0">
              <a:spcBef>
                <a:spcPts val="0"/>
              </a:spcBef>
              <a:buClr>
                <a:schemeClr val="dk2"/>
              </a:buClr>
              <a:buSzPct val="61111"/>
              <a:buFont typeface="Arial"/>
              <a:buNone/>
            </a:pPr>
            <a:r>
              <a:rPr lang="en"/>
              <a:t>5. Alloy, formalization of properties and limitations of the service</a:t>
            </a:r>
          </a:p>
          <a:p>
            <a:pPr lvl="0" rtl="0">
              <a:spcBef>
                <a:spcPts val="0"/>
              </a:spcBef>
              <a:buClr>
                <a:schemeClr val="dk2"/>
              </a:buClr>
              <a:buSzPct val="61111"/>
              <a:buFont typeface="Arial"/>
              <a:buNone/>
            </a:pPr>
            <a:endParaRPr/>
          </a:p>
          <a:p>
            <a:pPr lvl="0">
              <a:spcBef>
                <a:spcPts val="0"/>
              </a:spcBef>
              <a:buNone/>
            </a:pP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445025"/>
            <a:ext cx="8520599" cy="623400"/>
          </a:xfrm>
          <a:prstGeom prst="rect">
            <a:avLst/>
          </a:prstGeom>
        </p:spPr>
        <p:txBody>
          <a:bodyPr lIns="91425" tIns="91425" rIns="91425" bIns="91425" anchor="t" anchorCtr="0">
            <a:noAutofit/>
          </a:bodyPr>
          <a:lstStyle/>
          <a:p>
            <a:pPr lvl="0">
              <a:spcBef>
                <a:spcPts val="0"/>
              </a:spcBef>
              <a:buNone/>
            </a:pPr>
            <a:r>
              <a:rPr lang="en"/>
              <a:t>Functions: User Registration</a:t>
            </a:r>
          </a:p>
        </p:txBody>
      </p:sp>
      <p:sp>
        <p:nvSpPr>
          <p:cNvPr id="89" name="Shape 89"/>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lvl="0" rtl="0">
              <a:spcBef>
                <a:spcPts val="0"/>
              </a:spcBef>
              <a:buNone/>
            </a:pPr>
            <a:r>
              <a:rPr lang="en"/>
              <a:t>User registration is done with email and password. Password recovery is available.</a:t>
            </a:r>
          </a:p>
          <a:p>
            <a:pPr marL="457200" lvl="0" indent="-228600" rtl="0">
              <a:spcBef>
                <a:spcPts val="0"/>
              </a:spcBef>
            </a:pPr>
            <a:r>
              <a:rPr lang="en"/>
              <a:t>Reservation</a:t>
            </a:r>
          </a:p>
          <a:p>
            <a:pPr marL="457200" lvl="0" indent="-228600" rtl="0">
              <a:spcBef>
                <a:spcPts val="0"/>
              </a:spcBef>
            </a:pPr>
            <a:r>
              <a:rPr lang="en"/>
              <a:t>Personal Page</a:t>
            </a:r>
          </a:p>
          <a:p>
            <a:pPr marL="457200" lvl="0" indent="-228600">
              <a:spcBef>
                <a:spcPts val="0"/>
              </a:spcBef>
            </a:pPr>
            <a:r>
              <a:rPr lang="en"/>
              <a:t>Payment methods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445025"/>
            <a:ext cx="8520599" cy="623400"/>
          </a:xfrm>
          <a:prstGeom prst="rect">
            <a:avLst/>
          </a:prstGeom>
        </p:spPr>
        <p:txBody>
          <a:bodyPr lIns="91425" tIns="91425" rIns="91425" bIns="91425" anchor="t" anchorCtr="0">
            <a:noAutofit/>
          </a:bodyPr>
          <a:lstStyle/>
          <a:p>
            <a:pPr lvl="0">
              <a:spcBef>
                <a:spcPts val="0"/>
              </a:spcBef>
              <a:buNone/>
            </a:pPr>
            <a:r>
              <a:rPr lang="en"/>
              <a:t>Functions: Instant Call</a:t>
            </a:r>
          </a:p>
        </p:txBody>
      </p:sp>
      <p:sp>
        <p:nvSpPr>
          <p:cNvPr id="95" name="Shape 95"/>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lvl="0" rtl="0">
              <a:spcBef>
                <a:spcPts val="0"/>
              </a:spcBef>
              <a:buNone/>
            </a:pPr>
            <a:r>
              <a:rPr lang="en"/>
              <a:t>This is the most basic function, available to unregistered users as well</a:t>
            </a:r>
          </a:p>
          <a:p>
            <a:pPr lvl="0">
              <a:spcBef>
                <a:spcPts val="0"/>
              </a:spcBef>
              <a:buNone/>
            </a:pPr>
            <a:r>
              <a:rPr lang="en"/>
              <a:t>By simply communicating the current position, the order is placed into the queue and a taxi driver is assigned to the customer</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445025"/>
            <a:ext cx="8520599" cy="623400"/>
          </a:xfrm>
          <a:prstGeom prst="rect">
            <a:avLst/>
          </a:prstGeom>
        </p:spPr>
        <p:txBody>
          <a:bodyPr lIns="91425" tIns="91425" rIns="91425" bIns="91425" anchor="t" anchorCtr="0">
            <a:noAutofit/>
          </a:bodyPr>
          <a:lstStyle/>
          <a:p>
            <a:pPr lvl="0">
              <a:spcBef>
                <a:spcPts val="0"/>
              </a:spcBef>
              <a:buNone/>
            </a:pPr>
            <a:r>
              <a:rPr lang="en"/>
              <a:t>Functions: Reservation</a:t>
            </a:r>
          </a:p>
        </p:txBody>
      </p:sp>
      <p:sp>
        <p:nvSpPr>
          <p:cNvPr id="101" name="Shape 101"/>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lvl="0" rtl="0">
              <a:spcBef>
                <a:spcPts val="0"/>
              </a:spcBef>
              <a:buNone/>
            </a:pPr>
            <a:r>
              <a:rPr lang="en"/>
              <a:t>Registered users only</a:t>
            </a:r>
          </a:p>
          <a:p>
            <a:pPr lvl="0" rtl="0">
              <a:spcBef>
                <a:spcPts val="0"/>
              </a:spcBef>
              <a:buNone/>
            </a:pPr>
            <a:r>
              <a:rPr lang="en"/>
              <a:t>Allows a user to reserve a taxi for a future date, specifying a time and place for the start of the trip. Sharing may be enabled on reservations. Reservations must be made, modified and cancelled all with at least 2 hours advance.</a:t>
            </a:r>
          </a:p>
          <a:p>
            <a:pPr lvl="0">
              <a:spcBef>
                <a:spcPts val="0"/>
              </a:spcBef>
              <a:buNone/>
            </a:pPr>
            <a:r>
              <a:rPr lang="en"/>
              <a:t>Once the 2 hour limit is reached, the ride is locked, and when 10 minutes are left from the start of the ride, the order is inserted into the live queue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311700" y="445025"/>
            <a:ext cx="8520599" cy="623400"/>
          </a:xfrm>
          <a:prstGeom prst="rect">
            <a:avLst/>
          </a:prstGeom>
        </p:spPr>
        <p:txBody>
          <a:bodyPr lIns="91425" tIns="91425" rIns="91425" bIns="91425" anchor="t" anchorCtr="0">
            <a:noAutofit/>
          </a:bodyPr>
          <a:lstStyle/>
          <a:p>
            <a:pPr lvl="0">
              <a:spcBef>
                <a:spcPts val="0"/>
              </a:spcBef>
              <a:buNone/>
            </a:pPr>
            <a:r>
              <a:rPr lang="en"/>
              <a:t>Functions: Sharing Rides</a:t>
            </a:r>
          </a:p>
        </p:txBody>
      </p:sp>
      <p:sp>
        <p:nvSpPr>
          <p:cNvPr id="107" name="Shape 107"/>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lvl="0" rtl="0">
              <a:spcBef>
                <a:spcPts val="0"/>
              </a:spcBef>
              <a:buNone/>
            </a:pPr>
            <a:r>
              <a:rPr lang="en"/>
              <a:t>An extension of the reservation function.</a:t>
            </a:r>
          </a:p>
          <a:p>
            <a:pPr lvl="0" rtl="0">
              <a:spcBef>
                <a:spcPts val="0"/>
              </a:spcBef>
              <a:buNone/>
            </a:pPr>
            <a:r>
              <a:rPr lang="en"/>
              <a:t>A reservation with sharing enabled is treated like a normal reservation until locked. It may either be locked at the 2 hour mark or by another ride. Upon locking, the reservation is merged with other rides into a mass order, with a defined itinerary and timings. The algorithm is described more thoroughly in the Design Document.</a:t>
            </a:r>
          </a:p>
          <a:p>
            <a:pPr lvl="0">
              <a:spcBef>
                <a:spcPts val="0"/>
              </a:spcBef>
              <a:buNone/>
            </a:pPr>
            <a:r>
              <a:rPr lang="en"/>
              <a:t>Note that a reservation with sharing enabled may end up as a regular reservation if no compatible rides are found.</a:t>
            </a:r>
          </a:p>
        </p:txBody>
      </p:sp>
    </p:spTree>
  </p:cSld>
  <p:clrMapOvr>
    <a:masterClrMapping/>
  </p:clrMapOvr>
  <p:transition spd="slow">
    <p:cut/>
  </p:transition>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1164</Words>
  <Application>Microsoft Office PowerPoint</Application>
  <PresentationFormat>On-screen Show (16:9)</PresentationFormat>
  <Paragraphs>81</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Raleway</vt:lpstr>
      <vt:lpstr>Source Sans Pro</vt:lpstr>
      <vt:lpstr>plum</vt:lpstr>
      <vt:lpstr>RASD - Requirements and Specifications</vt:lpstr>
      <vt:lpstr>Purpose and Scope</vt:lpstr>
      <vt:lpstr>Definitions</vt:lpstr>
      <vt:lpstr>Application and Goals</vt:lpstr>
      <vt:lpstr>Overview</vt:lpstr>
      <vt:lpstr>Functions: User Registration</vt:lpstr>
      <vt:lpstr>Functions: Instant Call</vt:lpstr>
      <vt:lpstr>Functions: Reservation</vt:lpstr>
      <vt:lpstr>Functions: Sharing Rides</vt:lpstr>
      <vt:lpstr>Function: Taxi Driver Status</vt:lpstr>
      <vt:lpstr>Functions: Taxi Notifications</vt:lpstr>
      <vt:lpstr>Functions: Queues</vt:lpstr>
      <vt:lpstr>Constraints, Assumptions and Scenarios</vt:lpstr>
      <vt:lpstr>Functional Requirements</vt:lpstr>
      <vt:lpstr>Non Functional Requirements</vt:lpstr>
      <vt:lpstr>Use Case Diagram</vt:lpstr>
      <vt:lpstr>State Charts: Reservation</vt:lpstr>
      <vt:lpstr>State Charts: Driver Status</vt:lpstr>
      <vt:lpstr>Class Diagram</vt:lpstr>
      <vt:lpstr>Alloy Intro</vt:lpstr>
      <vt:lpstr>Alloy Generated Worlds - show()</vt:lpstr>
      <vt:lpstr>Alloy Generated Worlds - showSharing() </vt:lpstr>
      <vt:lpstr>Alloy Generated Worlds -  showRides()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RASD - Requirements and Specifications</dc:title>
  <cp:lastModifiedBy>Pips17</cp:lastModifiedBy>
  <cp:revision>1</cp:revision>
  <dcterms:modified xsi:type="dcterms:W3CDTF">2016-02-15T08:26:08Z</dcterms:modified>
</cp:coreProperties>
</file>