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6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50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Kit Microsoft 365 – </a:t>
            </a:r>
            <a:r>
              <a:rPr dirty="0" err="1"/>
              <a:t>Encuestas</a:t>
            </a:r>
            <a:r>
              <a:rPr dirty="0"/>
              <a:t> 1‑clic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Excel + Power Automate + Word + Microsoft Forms + Power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 y beneficios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 dirty="0" err="1"/>
              <a:t>Objetivo</a:t>
            </a:r>
            <a:r>
              <a:rPr dirty="0"/>
              <a:t>: </a:t>
            </a:r>
            <a:r>
              <a:rPr dirty="0" err="1"/>
              <a:t>generar</a:t>
            </a:r>
            <a:r>
              <a:rPr dirty="0"/>
              <a:t> y </a:t>
            </a:r>
            <a:r>
              <a:rPr dirty="0" err="1"/>
              <a:t>gestionar</a:t>
            </a:r>
            <a:r>
              <a:rPr dirty="0"/>
              <a:t> </a:t>
            </a:r>
            <a:r>
              <a:rPr dirty="0" err="1"/>
              <a:t>encuestas</a:t>
            </a:r>
            <a:r>
              <a:rPr dirty="0"/>
              <a:t> </a:t>
            </a:r>
            <a:r>
              <a:rPr dirty="0" err="1"/>
              <a:t>corporativas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1‑clic </a:t>
            </a:r>
            <a:r>
              <a:rPr dirty="0" err="1"/>
              <a:t>desde</a:t>
            </a:r>
            <a:r>
              <a:rPr dirty="0"/>
              <a:t> un banco maestro </a:t>
            </a:r>
            <a:r>
              <a:rPr dirty="0" err="1"/>
              <a:t>en</a:t>
            </a:r>
            <a:r>
              <a:rPr dirty="0"/>
              <a:t> Excel.</a:t>
            </a:r>
          </a:p>
          <a:p>
            <a:pPr>
              <a:defRPr sz="2400"/>
            </a:pPr>
            <a:r>
              <a:rPr dirty="0" err="1"/>
              <a:t>Beneficios</a:t>
            </a:r>
            <a:r>
              <a:rPr dirty="0"/>
              <a:t> clave:</a:t>
            </a:r>
          </a:p>
          <a:p>
            <a:pPr lvl="1">
              <a:defRPr sz="1800"/>
            </a:pPr>
            <a:r>
              <a:rPr dirty="0"/>
              <a:t>• </a:t>
            </a:r>
            <a:r>
              <a:rPr dirty="0" err="1"/>
              <a:t>Consistencia</a:t>
            </a:r>
            <a:r>
              <a:rPr dirty="0"/>
              <a:t> </a:t>
            </a:r>
            <a:r>
              <a:rPr dirty="0" err="1"/>
              <a:t>metodológica</a:t>
            </a:r>
            <a:r>
              <a:rPr dirty="0"/>
              <a:t>.</a:t>
            </a:r>
          </a:p>
          <a:p>
            <a:pPr lvl="1">
              <a:defRPr sz="1800"/>
            </a:pPr>
            <a:r>
              <a:rPr dirty="0"/>
              <a:t>• Menos </a:t>
            </a:r>
            <a:r>
              <a:rPr dirty="0" err="1"/>
              <a:t>retrabajo</a:t>
            </a:r>
            <a:r>
              <a:rPr dirty="0"/>
              <a:t> (</a:t>
            </a:r>
            <a:r>
              <a:rPr dirty="0" err="1"/>
              <a:t>formulario</a:t>
            </a:r>
            <a:r>
              <a:rPr dirty="0"/>
              <a:t> semi‑</a:t>
            </a:r>
            <a:r>
              <a:rPr dirty="0" err="1"/>
              <a:t>automático</a:t>
            </a:r>
            <a:r>
              <a:rPr dirty="0"/>
              <a:t> </a:t>
            </a:r>
            <a:r>
              <a:rPr dirty="0" err="1"/>
              <a:t>desde</a:t>
            </a:r>
            <a:r>
              <a:rPr dirty="0"/>
              <a:t> Word → Forms).</a:t>
            </a:r>
          </a:p>
          <a:p>
            <a:pPr lvl="1">
              <a:defRPr sz="1800"/>
            </a:pPr>
            <a:r>
              <a:rPr dirty="0"/>
              <a:t>• Datos </a:t>
            </a:r>
            <a:r>
              <a:rPr dirty="0" err="1"/>
              <a:t>estructurados</a:t>
            </a:r>
            <a:r>
              <a:rPr dirty="0"/>
              <a:t> para </a:t>
            </a:r>
            <a:r>
              <a:rPr dirty="0" err="1"/>
              <a:t>análisis</a:t>
            </a:r>
            <a:r>
              <a:rPr dirty="0"/>
              <a:t> </a:t>
            </a:r>
            <a:r>
              <a:rPr dirty="0" err="1"/>
              <a:t>inmediato</a:t>
            </a:r>
            <a:r>
              <a:rPr dirty="0"/>
              <a:t> (Excel/Power BI).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1) Banco maestro en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 dirty="0" err="1"/>
              <a:t>Columnas</a:t>
            </a:r>
            <a:r>
              <a:rPr dirty="0"/>
              <a:t>: </a:t>
            </a:r>
            <a:endParaRPr lang="es-MX" dirty="0"/>
          </a:p>
          <a:p>
            <a:pPr>
              <a:defRPr sz="2400"/>
            </a:pPr>
            <a:endParaRPr lang="es-MX" dirty="0"/>
          </a:p>
          <a:p>
            <a:pPr marL="0" indent="0">
              <a:buNone/>
              <a:defRPr sz="2400"/>
            </a:pPr>
            <a:endParaRPr lang="es-MX" dirty="0"/>
          </a:p>
          <a:p>
            <a:pPr>
              <a:defRPr sz="2400"/>
            </a:pPr>
            <a:r>
              <a:rPr dirty="0" err="1"/>
              <a:t>Fórmula</a:t>
            </a:r>
            <a:r>
              <a:rPr dirty="0"/>
              <a:t> S: S = 0.35*Rel + 0.3*Acc + 0.15*Var + 0.1*Marco + 0.1*</a:t>
            </a:r>
            <a:r>
              <a:rPr dirty="0" err="1"/>
              <a:t>Esf</a:t>
            </a:r>
            <a:r>
              <a:rPr dirty="0"/>
              <a:t>* (</a:t>
            </a:r>
            <a:r>
              <a:rPr dirty="0" err="1"/>
              <a:t>ver</a:t>
            </a:r>
            <a:r>
              <a:rPr dirty="0"/>
              <a:t> </a:t>
            </a:r>
            <a:r>
              <a:rPr dirty="0" err="1"/>
              <a:t>Esf</a:t>
            </a:r>
            <a:r>
              <a:rPr dirty="0"/>
              <a:t>*).</a:t>
            </a:r>
            <a:endParaRPr lang="es-MX" dirty="0"/>
          </a:p>
          <a:p>
            <a:pPr>
              <a:defRPr sz="2400"/>
            </a:pPr>
            <a:r>
              <a:rPr dirty="0" err="1"/>
              <a:t>Tabla</a:t>
            </a:r>
            <a:r>
              <a:rPr dirty="0"/>
              <a:t> </a:t>
            </a:r>
            <a:r>
              <a:rPr dirty="0" err="1"/>
              <a:t>BancoTbl</a:t>
            </a:r>
            <a:r>
              <a:rPr dirty="0"/>
              <a:t> para </a:t>
            </a:r>
            <a:r>
              <a:rPr dirty="0" err="1"/>
              <a:t>integrar</a:t>
            </a:r>
            <a:r>
              <a:rPr dirty="0"/>
              <a:t> con Power Automate.</a:t>
            </a:r>
          </a:p>
          <a:p>
            <a:pPr>
              <a:defRPr sz="2400"/>
            </a:pPr>
            <a:r>
              <a:rPr dirty="0" err="1"/>
              <a:t>Flujo</a:t>
            </a:r>
            <a:r>
              <a:rPr dirty="0"/>
              <a:t>: </a:t>
            </a:r>
            <a:r>
              <a:rPr dirty="0" err="1"/>
              <a:t>llenar</a:t>
            </a:r>
            <a:r>
              <a:rPr dirty="0"/>
              <a:t> banco → </a:t>
            </a:r>
            <a:r>
              <a:rPr dirty="0" err="1"/>
              <a:t>marcar</a:t>
            </a:r>
            <a:r>
              <a:rPr dirty="0"/>
              <a:t> 'S' → </a:t>
            </a:r>
            <a:r>
              <a:rPr dirty="0" err="1"/>
              <a:t>ejecutar</a:t>
            </a:r>
            <a:r>
              <a:rPr dirty="0"/>
              <a:t> </a:t>
            </a:r>
            <a:r>
              <a:rPr dirty="0" err="1"/>
              <a:t>flujo</a:t>
            </a:r>
            <a:r>
              <a:rPr dirty="0"/>
              <a:t> “</a:t>
            </a:r>
            <a:r>
              <a:rPr dirty="0" err="1"/>
              <a:t>Generar</a:t>
            </a:r>
            <a:r>
              <a:rPr dirty="0"/>
              <a:t> </a:t>
            </a:r>
            <a:r>
              <a:rPr dirty="0" err="1"/>
              <a:t>Formulario</a:t>
            </a:r>
            <a:r>
              <a:rPr dirty="0"/>
              <a:t>”.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3794FDE-D96F-B428-436F-232A93AAF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130888"/>
              </p:ext>
            </p:extLst>
          </p:nvPr>
        </p:nvGraphicFramePr>
        <p:xfrm>
          <a:off x="853441" y="2160238"/>
          <a:ext cx="7437118" cy="708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9599">
                  <a:extLst>
                    <a:ext uri="{9D8B030D-6E8A-4147-A177-3AD203B41FA5}">
                      <a16:colId xmlns:a16="http://schemas.microsoft.com/office/drawing/2014/main" val="591159061"/>
                    </a:ext>
                  </a:extLst>
                </a:gridCol>
                <a:gridCol w="832917">
                  <a:extLst>
                    <a:ext uri="{9D8B030D-6E8A-4147-A177-3AD203B41FA5}">
                      <a16:colId xmlns:a16="http://schemas.microsoft.com/office/drawing/2014/main" val="3203435448"/>
                    </a:ext>
                  </a:extLst>
                </a:gridCol>
                <a:gridCol w="427137">
                  <a:extLst>
                    <a:ext uri="{9D8B030D-6E8A-4147-A177-3AD203B41FA5}">
                      <a16:colId xmlns:a16="http://schemas.microsoft.com/office/drawing/2014/main" val="1361600935"/>
                    </a:ext>
                  </a:extLst>
                </a:gridCol>
                <a:gridCol w="814025">
                  <a:extLst>
                    <a:ext uri="{9D8B030D-6E8A-4147-A177-3AD203B41FA5}">
                      <a16:colId xmlns:a16="http://schemas.microsoft.com/office/drawing/2014/main" val="3844320357"/>
                    </a:ext>
                  </a:extLst>
                </a:gridCol>
                <a:gridCol w="844418">
                  <a:extLst>
                    <a:ext uri="{9D8B030D-6E8A-4147-A177-3AD203B41FA5}">
                      <a16:colId xmlns:a16="http://schemas.microsoft.com/office/drawing/2014/main" val="3515606408"/>
                    </a:ext>
                  </a:extLst>
                </a:gridCol>
                <a:gridCol w="832917">
                  <a:extLst>
                    <a:ext uri="{9D8B030D-6E8A-4147-A177-3AD203B41FA5}">
                      <a16:colId xmlns:a16="http://schemas.microsoft.com/office/drawing/2014/main" val="1785945672"/>
                    </a:ext>
                  </a:extLst>
                </a:gridCol>
                <a:gridCol w="1100701">
                  <a:extLst>
                    <a:ext uri="{9D8B030D-6E8A-4147-A177-3AD203B41FA5}">
                      <a16:colId xmlns:a16="http://schemas.microsoft.com/office/drawing/2014/main" val="1245650155"/>
                    </a:ext>
                  </a:extLst>
                </a:gridCol>
                <a:gridCol w="792668">
                  <a:extLst>
                    <a:ext uri="{9D8B030D-6E8A-4147-A177-3AD203B41FA5}">
                      <a16:colId xmlns:a16="http://schemas.microsoft.com/office/drawing/2014/main" val="711272808"/>
                    </a:ext>
                  </a:extLst>
                </a:gridCol>
                <a:gridCol w="271068">
                  <a:extLst>
                    <a:ext uri="{9D8B030D-6E8A-4147-A177-3AD203B41FA5}">
                      <a16:colId xmlns:a16="http://schemas.microsoft.com/office/drawing/2014/main" val="379659789"/>
                    </a:ext>
                  </a:extLst>
                </a:gridCol>
                <a:gridCol w="861668">
                  <a:extLst>
                    <a:ext uri="{9D8B030D-6E8A-4147-A177-3AD203B41FA5}">
                      <a16:colId xmlns:a16="http://schemas.microsoft.com/office/drawing/2014/main" val="2859119020"/>
                    </a:ext>
                  </a:extLst>
                </a:gridCol>
              </a:tblGrid>
              <a:tr h="3543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BO" sz="1200" kern="100">
                          <a:effectLst/>
                        </a:rPr>
                        <a:t>Bloque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BO" sz="1200" kern="100">
                          <a:effectLst/>
                        </a:rPr>
                        <a:t>Pregunta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BO" sz="1200" kern="100">
                          <a:effectLst/>
                        </a:rPr>
                        <a:t>Tipo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BO" sz="1200" kern="100">
                          <a:effectLst/>
                        </a:rPr>
                        <a:t>Rel (0–3)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BO" sz="1200" kern="100">
                          <a:effectLst/>
                        </a:rPr>
                        <a:t>Acc (0–3)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BO" sz="1200" kern="100">
                          <a:effectLst/>
                        </a:rPr>
                        <a:t>Var (0–2)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BO" sz="1200" kern="100">
                          <a:effectLst/>
                        </a:rPr>
                        <a:t>Marco (0–2)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BO" sz="1200" kern="100">
                          <a:effectLst/>
                        </a:rPr>
                        <a:t>Esf (0–2)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BO" sz="1200" kern="100">
                          <a:effectLst/>
                        </a:rPr>
                        <a:t>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BO" sz="1200" kern="100">
                          <a:effectLst/>
                        </a:rPr>
                        <a:t>Selección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5912226"/>
                  </a:ext>
                </a:extLst>
              </a:tr>
              <a:tr h="3543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BO" sz="1200" kern="100">
                          <a:effectLst/>
                        </a:rPr>
                        <a:t>…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BO" sz="1200" kern="100">
                          <a:effectLst/>
                        </a:rPr>
                        <a:t>…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BO" sz="1200" kern="100">
                          <a:effectLst/>
                        </a:rPr>
                        <a:t>…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BO" sz="1200" kern="100" dirty="0">
                          <a:effectLst/>
                        </a:rPr>
                        <a:t>S/N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699424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 </a:t>
            </a:r>
            <a:r>
              <a:rPr dirty="0" err="1"/>
              <a:t>Generar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formulario</a:t>
            </a:r>
            <a:r>
              <a:rPr dirty="0"/>
              <a:t> (semi‑</a:t>
            </a:r>
            <a:r>
              <a:rPr dirty="0" err="1"/>
              <a:t>automático</a:t>
            </a:r>
            <a:r>
              <a:rPr dirty="0"/>
              <a:t>)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057F862-9A7A-597B-F44D-8BFCE048EA53}"/>
              </a:ext>
            </a:extLst>
          </p:cNvPr>
          <p:cNvGrpSpPr/>
          <p:nvPr/>
        </p:nvGrpSpPr>
        <p:grpSpPr>
          <a:xfrm>
            <a:off x="5488828" y="2347010"/>
            <a:ext cx="3655172" cy="3205692"/>
            <a:chOff x="857250" y="1704975"/>
            <a:chExt cx="4570941" cy="3205692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9FD346F8-C615-F7DE-8DC3-443771598423}"/>
                </a:ext>
              </a:extLst>
            </p:cNvPr>
            <p:cNvSpPr/>
            <p:nvPr/>
          </p:nvSpPr>
          <p:spPr>
            <a:xfrm>
              <a:off x="857250" y="1704975"/>
              <a:ext cx="4440555" cy="320569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142EFED4-6B85-1A54-38C2-E71CFAB15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636" y="1827636"/>
              <a:ext cx="4440555" cy="2960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5">
            <a:extLst>
              <a:ext uri="{FF2B5EF4-FFF2-40B4-BE49-F238E27FC236}">
                <a16:creationId xmlns:a16="http://schemas.microsoft.com/office/drawing/2014/main" id="{13097533-E7A3-CACD-3D45-80F4DBBA8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77" y="1595616"/>
            <a:ext cx="5241845" cy="5052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Origen (Excel maestro)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Tabla </a:t>
            </a:r>
            <a:r>
              <a:rPr kumimoji="0" lang="es-BO" sz="9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BancoTbl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</a:rPr>
              <a:t> con preguntas y columna 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Selección = S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marcar las elegidas.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Flujo 1 — “Generar Formulario (</a:t>
            </a:r>
            <a:r>
              <a:rPr kumimoji="0" lang="es-BO" sz="9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Forms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)” (</a:t>
            </a:r>
            <a:r>
              <a:rPr kumimoji="0" lang="es-BO" sz="9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sz="9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sz="9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s-BO" sz="9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BO" sz="9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Trigger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manual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(botón).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Online → Run Script (</a:t>
            </a:r>
            <a:r>
              <a:rPr kumimoji="0" lang="es-BO" sz="9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getSelectedQuestions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devuelve las preguntas marcadas.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 Online → </a:t>
            </a:r>
            <a:r>
              <a:rPr kumimoji="0" lang="es-BO" sz="9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Populate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sz="9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template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Plantilla_Import.docx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</a:rPr>
              <a:t> con sección repetitiva): arma un 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.docx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las preguntas.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Guardar .docx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OneDrive/SharePoint.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Paso manual único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BO" sz="9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Forms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Quick </a:t>
            </a:r>
            <a:r>
              <a:rPr kumimoji="0" lang="es-BO" sz="9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s-BO" sz="9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.docx (ajustar tipo Likert si hace falta).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Publicar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formulario.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Flujo 2 — “Respuestas → Excel/BI” (</a:t>
            </a:r>
            <a:r>
              <a:rPr kumimoji="0" lang="es-BO" sz="9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sz="9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sz="9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s-BO" sz="9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BO" sz="9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Trigger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BO" sz="9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Forms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s-BO" sz="900" b="0" i="1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kumimoji="0" lang="es-BO" sz="900" b="0" i="1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new response </a:t>
            </a:r>
            <a:r>
              <a:rPr kumimoji="0" lang="es-BO" sz="900" b="0" i="1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es-BO" sz="900" b="0" i="1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sz="900" b="0" i="1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submitted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BO" sz="9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response </a:t>
            </a:r>
            <a:r>
              <a:rPr kumimoji="0" lang="es-BO" sz="9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details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Online → </a:t>
            </a:r>
            <a:r>
              <a:rPr kumimoji="0" lang="es-BO" sz="9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s-BO" sz="9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tabla </a:t>
            </a:r>
            <a:r>
              <a:rPr kumimoji="0" lang="es-BO" sz="9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ResTbl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</a:rPr>
              <a:t> (hoja 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Respuestas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mismo Excel).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BO" sz="900" b="0" i="1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(Opcional)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Notificación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por </a:t>
            </a:r>
            <a:r>
              <a:rPr kumimoji="0" lang="es-BO" sz="9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Teams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/Outlook con avance.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BO" sz="900" b="0" i="1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(Opcional)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Actualizar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sz="9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kumimoji="0" lang="es-BO" sz="9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</a:t>
            </a:r>
            <a:r>
              <a:rPr kumimoji="0" lang="es-BO" sz="9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 conectado al Excel.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Artefactos y ubicación</a:t>
            </a:r>
            <a:endParaRPr kumimoji="0" lang="es-BO" sz="9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maestro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(Banco + Respuestas + Indicadores), 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Plantilla_Import.docx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Formulario en </a:t>
            </a:r>
            <a:r>
              <a:rPr kumimoji="0" lang="es-BO" sz="9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Forms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BO" sz="9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sz="9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Carpeta sugerida: 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/Encuestas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OneDrive/SharePoint.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Requisito clave</a:t>
            </a:r>
            <a:endParaRPr kumimoji="0" lang="es-BO" sz="9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BO" sz="9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sz="9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BO" sz="9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Excel/Word/</a:t>
            </a:r>
            <a:r>
              <a:rPr kumimoji="0" lang="es-BO" sz="9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Forms</a:t>
            </a:r>
            <a:r>
              <a:rPr kumimoji="0" lang="es-BO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Online</a:t>
            </a:r>
            <a:r>
              <a:rPr kumimoji="0" lang="es-BO" sz="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(entorno M365 de trabajo/escuela).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Licenciamiento y opciones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Ideal: Microsoft 365 Business/Education (Power Automate cloud, Excel/Word/Forms Online).</a:t>
            </a:r>
          </a:p>
          <a:p>
            <a:pPr>
              <a:defRPr sz="2400"/>
            </a:pPr>
            <a:r>
              <a:t>Sin suscripción Business: Forms manual + exportar a Excel + análisis en la plantilla.</a:t>
            </a:r>
          </a:p>
          <a:p>
            <a:pPr>
              <a:defRPr sz="2400"/>
            </a:pPr>
            <a:r>
              <a:t>Power Automate Desktop (gratis): útil para pasos locales/RPA; no reemplaza conectores cloud.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Plan de implementación (propuesta)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Semana 1:</a:t>
            </a:r>
          </a:p>
          <a:p>
            <a:pPr lvl="1">
              <a:defRPr sz="1800"/>
            </a:pPr>
            <a:r>
              <a:t>• Subir plantilla Excel y curar banco inicial.</a:t>
            </a:r>
          </a:p>
          <a:p>
            <a:pPr lvl="1">
              <a:defRPr sz="1800"/>
            </a:pPr>
            <a:r>
              <a:t>• Cargar Office Script y probar lectura (getSelectedQuestions).</a:t>
            </a:r>
          </a:p>
          <a:p>
            <a:pPr>
              <a:defRPr sz="2400"/>
            </a:pPr>
            <a:r>
              <a:t>Semana 2:</a:t>
            </a:r>
          </a:p>
          <a:p>
            <a:pPr lvl="1">
              <a:defRPr sz="1800"/>
            </a:pPr>
            <a:r>
              <a:t>• Construir flujo “Generar Formulario” y Quick Import.</a:t>
            </a:r>
          </a:p>
          <a:p>
            <a:pPr lvl="1">
              <a:defRPr sz="1800"/>
            </a:pPr>
            <a:r>
              <a:t>• Armar flujo “Respuestas → Excel/BI”.</a:t>
            </a:r>
          </a:p>
          <a:p>
            <a:pPr lvl="1">
              <a:defRPr sz="1800"/>
            </a:pPr>
            <a:r>
              <a:t>• Piloto (5–10 personas) y ajustes finales.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527</Words>
  <Application>Microsoft Office PowerPoint</Application>
  <PresentationFormat>Presentación en pantalla (4:3)</PresentationFormat>
  <Paragraphs>62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 Unicode MS</vt:lpstr>
      <vt:lpstr>Arial</vt:lpstr>
      <vt:lpstr>Calibri</vt:lpstr>
      <vt:lpstr>Office Theme</vt:lpstr>
      <vt:lpstr>Kit Microsoft 365 – Encuestas 1‑clic</vt:lpstr>
      <vt:lpstr>Objetivo y beneficios</vt:lpstr>
      <vt:lpstr>1) Banco maestro en Excel</vt:lpstr>
      <vt:lpstr> Generar el formulario (semi‑automático)</vt:lpstr>
      <vt:lpstr>Licenciamiento y opciones</vt:lpstr>
      <vt:lpstr>Plan de implementación (propuesta)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Proyecto: Kit Microsoft 365 – Encuestas 1‑clic</dc:title>
  <dc:subject>Metodología y automatización con Excel, Power Automate, Word, Forms y Power BI</dc:subject>
  <dc:creator>Roger + Asistente</dc:creator>
  <cp:keywords/>
  <dc:description>generated using python-pptx</dc:description>
  <cp:lastModifiedBy>Roger Urgel Pinto</cp:lastModifiedBy>
  <cp:revision>3</cp:revision>
  <dcterms:created xsi:type="dcterms:W3CDTF">2013-01-27T09:14:16Z</dcterms:created>
  <dcterms:modified xsi:type="dcterms:W3CDTF">2025-09-02T02:02:56Z</dcterms:modified>
  <cp:category/>
</cp:coreProperties>
</file>