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12748e966cb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12748e966c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12748e966cb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12748e966cb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127b16553d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127b16553d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127b16553dd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127b16553d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127b16553dd_7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127b16553dd_7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127b16553dd_7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127b16553dd_7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127b16553dd_7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127b16553dd_7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27b16553dd_3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27b16553dd_3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127b16553dd_6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127b16553dd_6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1261d22b513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1261d22b513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12748e966c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12748e966c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127b16553dd_6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127b16553dd_6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27b16553dd_6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27b16553dd_6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27b16553dd_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27b16553dd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27b16553dd_5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127b16553dd_5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7.png"/><Relationship Id="rId4" Type="http://schemas.openxmlformats.org/officeDocument/2006/relationships/image" Target="../media/image3.png"/><Relationship Id="rId5"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2.png"/><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3.png"/><Relationship Id="rId4" Type="http://schemas.openxmlformats.org/officeDocument/2006/relationships/image" Target="../media/image6.png"/><Relationship Id="rId5" Type="http://schemas.openxmlformats.org/officeDocument/2006/relationships/image" Target="../media/image9.png"/><Relationship Id="rId6" Type="http://schemas.openxmlformats.org/officeDocument/2006/relationships/image" Target="../media/image1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Group </a:t>
            </a:r>
            <a:r>
              <a:rPr lang="en"/>
              <a:t>Assignment</a:t>
            </a:r>
            <a:r>
              <a:rPr lang="en"/>
              <a:t> 4: Prediction Competition</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fontScale="85000"/>
          </a:bodyPr>
          <a:lstStyle/>
          <a:p>
            <a:pPr indent="0" lvl="0" marL="0" rtl="0" algn="ctr">
              <a:spcBef>
                <a:spcPts val="0"/>
              </a:spcBef>
              <a:spcAft>
                <a:spcPts val="0"/>
              </a:spcAft>
              <a:buNone/>
            </a:pPr>
            <a:r>
              <a:rPr lang="en"/>
              <a:t>Paige Steffan, Spencer Wood, Sydney Johnston, Rose Civitts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2"/>
          <p:cNvSpPr txBox="1"/>
          <p:nvPr>
            <p:ph type="title"/>
          </p:nvPr>
        </p:nvSpPr>
        <p:spPr>
          <a:xfrm>
            <a:off x="937150" y="2285400"/>
            <a:ext cx="2412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ARIMA Model</a:t>
            </a:r>
            <a:endParaRPr/>
          </a:p>
        </p:txBody>
      </p:sp>
      <p:pic>
        <p:nvPicPr>
          <p:cNvPr id="111" name="Google Shape;111;p22"/>
          <p:cNvPicPr preferRelativeResize="0"/>
          <p:nvPr/>
        </p:nvPicPr>
        <p:blipFill>
          <a:blip r:embed="rId3">
            <a:alphaModFix/>
          </a:blip>
          <a:stretch>
            <a:fillRect/>
          </a:stretch>
        </p:blipFill>
        <p:spPr>
          <a:xfrm>
            <a:off x="4312175" y="24500"/>
            <a:ext cx="4122300" cy="50945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ARIMA Model Interpretation</a:t>
            </a:r>
            <a:endParaRPr/>
          </a:p>
        </p:txBody>
      </p:sp>
      <p:sp>
        <p:nvSpPr>
          <p:cNvPr id="117" name="Google Shape;117;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ARIMA stands for “autoregressive integrated moving average”. In </a:t>
            </a:r>
            <a:r>
              <a:rPr lang="en"/>
              <a:t>simpler</a:t>
            </a:r>
            <a:r>
              <a:rPr lang="en"/>
              <a:t> terms, it uses past data to predict future data for a time series.  </a:t>
            </a:r>
            <a:endParaRPr/>
          </a:p>
          <a:p>
            <a:pPr indent="0" lvl="0" marL="0" rtl="0" algn="l">
              <a:lnSpc>
                <a:spcPct val="100000"/>
              </a:lnSpc>
              <a:spcBef>
                <a:spcPts val="1200"/>
              </a:spcBef>
              <a:spcAft>
                <a:spcPts val="0"/>
              </a:spcAft>
              <a:buNone/>
            </a:pPr>
            <a:r>
              <a:rPr lang="en"/>
              <a:t>Five ARIMA models were used to find the </a:t>
            </a:r>
            <a:endParaRPr/>
          </a:p>
          <a:p>
            <a:pPr indent="0" lvl="0" marL="0" rtl="0" algn="l">
              <a:lnSpc>
                <a:spcPct val="100000"/>
              </a:lnSpc>
              <a:spcBef>
                <a:spcPts val="1200"/>
              </a:spcBef>
              <a:spcAft>
                <a:spcPts val="0"/>
              </a:spcAft>
              <a:buNone/>
            </a:pPr>
            <a:r>
              <a:rPr lang="en"/>
              <a:t>b</a:t>
            </a:r>
            <a:r>
              <a:rPr lang="en"/>
              <a:t>est model for the series. The best fit</a:t>
            </a:r>
            <a:endParaRPr/>
          </a:p>
          <a:p>
            <a:pPr indent="0" lvl="0" marL="0" rtl="0" algn="l">
              <a:lnSpc>
                <a:spcPct val="100000"/>
              </a:lnSpc>
              <a:spcBef>
                <a:spcPts val="1200"/>
              </a:spcBef>
              <a:spcAft>
                <a:spcPts val="0"/>
              </a:spcAft>
              <a:buNone/>
            </a:pPr>
            <a:r>
              <a:rPr lang="en"/>
              <a:t>is the searching ARIMA </a:t>
            </a:r>
            <a:endParaRPr/>
          </a:p>
          <a:p>
            <a:pPr indent="0" lvl="0" marL="0" rtl="0" algn="l">
              <a:lnSpc>
                <a:spcPct val="100000"/>
              </a:lnSpc>
              <a:spcBef>
                <a:spcPts val="1200"/>
              </a:spcBef>
              <a:spcAft>
                <a:spcPts val="0"/>
              </a:spcAft>
              <a:buNone/>
            </a:pPr>
            <a:r>
              <a:rPr lang="en"/>
              <a:t>The AICc is -973.69 and the </a:t>
            </a:r>
            <a:endParaRPr/>
          </a:p>
          <a:p>
            <a:pPr indent="0" lvl="0" marL="0" rtl="0" algn="l">
              <a:lnSpc>
                <a:spcPct val="100000"/>
              </a:lnSpc>
              <a:spcBef>
                <a:spcPts val="1200"/>
              </a:spcBef>
              <a:spcAft>
                <a:spcPts val="0"/>
              </a:spcAft>
              <a:buNone/>
            </a:pPr>
            <a:r>
              <a:rPr lang="en"/>
              <a:t>RMSE is .0882</a:t>
            </a:r>
            <a:endParaRPr/>
          </a:p>
          <a:p>
            <a:pPr indent="0" lvl="0" marL="0" rtl="0" algn="l">
              <a:lnSpc>
                <a:spcPct val="100000"/>
              </a:lnSpc>
              <a:spcBef>
                <a:spcPts val="1200"/>
              </a:spcBef>
              <a:spcAft>
                <a:spcPts val="1200"/>
              </a:spcAft>
              <a:buNone/>
            </a:pPr>
            <a:r>
              <a:t/>
            </a:r>
            <a:endParaRPr/>
          </a:p>
        </p:txBody>
      </p:sp>
      <p:pic>
        <p:nvPicPr>
          <p:cNvPr id="118" name="Google Shape;118;p23"/>
          <p:cNvPicPr preferRelativeResize="0"/>
          <p:nvPr/>
        </p:nvPicPr>
        <p:blipFill>
          <a:blip r:embed="rId3">
            <a:alphaModFix/>
          </a:blip>
          <a:stretch>
            <a:fillRect/>
          </a:stretch>
        </p:blipFill>
        <p:spPr>
          <a:xfrm>
            <a:off x="4827749" y="1908299"/>
            <a:ext cx="4084799" cy="1012225"/>
          </a:xfrm>
          <a:prstGeom prst="rect">
            <a:avLst/>
          </a:prstGeom>
          <a:noFill/>
          <a:ln>
            <a:noFill/>
          </a:ln>
        </p:spPr>
      </p:pic>
      <p:pic>
        <p:nvPicPr>
          <p:cNvPr id="119" name="Google Shape;119;p23"/>
          <p:cNvPicPr preferRelativeResize="0"/>
          <p:nvPr/>
        </p:nvPicPr>
        <p:blipFill>
          <a:blip r:embed="rId4">
            <a:alphaModFix/>
          </a:blip>
          <a:stretch>
            <a:fillRect/>
          </a:stretch>
        </p:blipFill>
        <p:spPr>
          <a:xfrm>
            <a:off x="3943621" y="3206050"/>
            <a:ext cx="4919325" cy="1689600"/>
          </a:xfrm>
          <a:prstGeom prst="rect">
            <a:avLst/>
          </a:prstGeom>
          <a:noFill/>
          <a:ln>
            <a:noFill/>
          </a:ln>
        </p:spPr>
      </p:pic>
      <p:pic>
        <p:nvPicPr>
          <p:cNvPr id="120" name="Google Shape;120;p23"/>
          <p:cNvPicPr preferRelativeResize="0"/>
          <p:nvPr/>
        </p:nvPicPr>
        <p:blipFill>
          <a:blip r:embed="rId5">
            <a:alphaModFix/>
          </a:blip>
          <a:stretch>
            <a:fillRect/>
          </a:stretch>
        </p:blipFill>
        <p:spPr>
          <a:xfrm>
            <a:off x="90062" y="4172843"/>
            <a:ext cx="3789087" cy="7228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4"/>
          <p:cNvSpPr txBox="1"/>
          <p:nvPr>
            <p:ph type="title"/>
          </p:nvPr>
        </p:nvSpPr>
        <p:spPr>
          <a:xfrm>
            <a:off x="1063600" y="2285400"/>
            <a:ext cx="20202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TSLM Model</a:t>
            </a:r>
            <a:endParaRPr/>
          </a:p>
        </p:txBody>
      </p:sp>
      <p:pic>
        <p:nvPicPr>
          <p:cNvPr id="126" name="Google Shape;126;p24"/>
          <p:cNvPicPr preferRelativeResize="0"/>
          <p:nvPr/>
        </p:nvPicPr>
        <p:blipFill>
          <a:blip r:embed="rId3">
            <a:alphaModFix/>
          </a:blip>
          <a:stretch>
            <a:fillRect/>
          </a:stretch>
        </p:blipFill>
        <p:spPr>
          <a:xfrm>
            <a:off x="4288675" y="0"/>
            <a:ext cx="4254775" cy="51435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TSLM Interpretation</a:t>
            </a:r>
            <a:endParaRPr/>
          </a:p>
        </p:txBody>
      </p:sp>
      <p:sp>
        <p:nvSpPr>
          <p:cNvPr id="132" name="Google Shape;132;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TSLM fits linear models to a time series and incorporates seasonality and trend data. </a:t>
            </a:r>
            <a:endParaRPr/>
          </a:p>
          <a:p>
            <a:pPr indent="-342900" lvl="0" marL="457200" rtl="0" algn="l">
              <a:spcBef>
                <a:spcPts val="0"/>
              </a:spcBef>
              <a:spcAft>
                <a:spcPts val="0"/>
              </a:spcAft>
              <a:buSzPts val="1800"/>
              <a:buChar char="●"/>
            </a:pPr>
            <a:r>
              <a:rPr lang="en"/>
              <a:t>The fitted line for the model created has a positive slope. This indicates a positive relationship between time and credits.</a:t>
            </a:r>
            <a:endParaRPr/>
          </a:p>
        </p:txBody>
      </p:sp>
      <p:pic>
        <p:nvPicPr>
          <p:cNvPr id="133" name="Google Shape;133;p25"/>
          <p:cNvPicPr preferRelativeResize="0"/>
          <p:nvPr/>
        </p:nvPicPr>
        <p:blipFill>
          <a:blip r:embed="rId3">
            <a:alphaModFix/>
          </a:blip>
          <a:stretch>
            <a:fillRect/>
          </a:stretch>
        </p:blipFill>
        <p:spPr>
          <a:xfrm>
            <a:off x="311700" y="2571738"/>
            <a:ext cx="4876800" cy="2447925"/>
          </a:xfrm>
          <a:prstGeom prst="rect">
            <a:avLst/>
          </a:prstGeom>
          <a:noFill/>
          <a:ln>
            <a:noFill/>
          </a:ln>
        </p:spPr>
      </p:pic>
      <p:sp>
        <p:nvSpPr>
          <p:cNvPr id="134" name="Google Shape;134;p25"/>
          <p:cNvSpPr txBox="1"/>
          <p:nvPr/>
        </p:nvSpPr>
        <p:spPr>
          <a:xfrm>
            <a:off x="5590275" y="2593550"/>
            <a:ext cx="3242100" cy="24480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lt2"/>
              </a:buClr>
              <a:buSzPts val="1800"/>
              <a:buChar char="●"/>
            </a:pPr>
            <a:r>
              <a:rPr lang="en" sz="1800">
                <a:solidFill>
                  <a:schemeClr val="lt2"/>
                </a:solidFill>
              </a:rPr>
              <a:t>As 1 month increases in time results in a 0.00045 increase in credit (in millions).</a:t>
            </a:r>
            <a:endParaRPr sz="1800">
              <a:solidFill>
                <a:schemeClr val="lt2"/>
              </a:solidFill>
            </a:endParaRPr>
          </a:p>
          <a:p>
            <a:pPr indent="-342900" lvl="0" marL="457200" rtl="0" algn="l">
              <a:spcBef>
                <a:spcPts val="0"/>
              </a:spcBef>
              <a:spcAft>
                <a:spcPts val="0"/>
              </a:spcAft>
              <a:buClr>
                <a:schemeClr val="lt2"/>
              </a:buClr>
              <a:buSzPts val="1800"/>
              <a:buChar char="●"/>
            </a:pPr>
            <a:r>
              <a:rPr lang="en" sz="1800">
                <a:solidFill>
                  <a:schemeClr val="lt2"/>
                </a:solidFill>
              </a:rPr>
              <a:t>Time and Credits in millions are indicated to have a statistically significant relationship.</a:t>
            </a:r>
            <a:endParaRPr sz="1800">
              <a:solidFill>
                <a:schemeClr val="lt2"/>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6"/>
          <p:cNvSpPr txBox="1"/>
          <p:nvPr>
            <p:ph type="title"/>
          </p:nvPr>
        </p:nvSpPr>
        <p:spPr>
          <a:xfrm>
            <a:off x="-2412550" y="310900"/>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Exponential</a:t>
            </a:r>
            <a:r>
              <a:rPr lang="en"/>
              <a:t> Smoothing </a:t>
            </a:r>
            <a:endParaRPr/>
          </a:p>
          <a:p>
            <a:pPr indent="0" lvl="0" marL="0" rtl="0" algn="ctr">
              <a:spcBef>
                <a:spcPts val="0"/>
              </a:spcBef>
              <a:spcAft>
                <a:spcPts val="0"/>
              </a:spcAft>
              <a:buNone/>
            </a:pPr>
            <a:r>
              <a:rPr lang="en"/>
              <a:t>Model</a:t>
            </a:r>
            <a:endParaRPr/>
          </a:p>
        </p:txBody>
      </p:sp>
      <p:sp>
        <p:nvSpPr>
          <p:cNvPr id="140" name="Google Shape;140;p26"/>
          <p:cNvSpPr txBox="1"/>
          <p:nvPr>
            <p:ph idx="1" type="body"/>
          </p:nvPr>
        </p:nvSpPr>
        <p:spPr>
          <a:xfrm>
            <a:off x="146900" y="1083825"/>
            <a:ext cx="3401700" cy="4361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Due to the low parameter you can see the trend here is staying steady. </a:t>
            </a:r>
            <a:endParaRPr/>
          </a:p>
          <a:p>
            <a:pPr indent="-342900" lvl="0" marL="457200" rtl="0" algn="l">
              <a:spcBef>
                <a:spcPts val="0"/>
              </a:spcBef>
              <a:spcAft>
                <a:spcPts val="0"/>
              </a:spcAft>
              <a:buSzPts val="1800"/>
              <a:buChar char="●"/>
            </a:pPr>
            <a:r>
              <a:rPr lang="en"/>
              <a:t>To be able to see if this is a useful ETS model, we would have to compare it to another ETS model. </a:t>
            </a:r>
            <a:endParaRPr/>
          </a:p>
        </p:txBody>
      </p:sp>
      <p:pic>
        <p:nvPicPr>
          <p:cNvPr id="141" name="Google Shape;141;p26"/>
          <p:cNvPicPr preferRelativeResize="0"/>
          <p:nvPr/>
        </p:nvPicPr>
        <p:blipFill>
          <a:blip r:embed="rId3">
            <a:alphaModFix/>
          </a:blip>
          <a:stretch>
            <a:fillRect/>
          </a:stretch>
        </p:blipFill>
        <p:spPr>
          <a:xfrm>
            <a:off x="3891650" y="0"/>
            <a:ext cx="5252352" cy="5143500"/>
          </a:xfrm>
          <a:prstGeom prst="rect">
            <a:avLst/>
          </a:prstGeom>
          <a:noFill/>
          <a:ln>
            <a:noFill/>
          </a:ln>
        </p:spPr>
      </p:pic>
      <p:pic>
        <p:nvPicPr>
          <p:cNvPr id="142" name="Google Shape;142;p26"/>
          <p:cNvPicPr preferRelativeResize="0"/>
          <p:nvPr/>
        </p:nvPicPr>
        <p:blipFill rotWithShape="1">
          <a:blip r:embed="rId4">
            <a:alphaModFix/>
          </a:blip>
          <a:srcRect b="0" l="0" r="0" t="34232"/>
          <a:stretch/>
        </p:blipFill>
        <p:spPr>
          <a:xfrm>
            <a:off x="506325" y="3624350"/>
            <a:ext cx="2789400" cy="6485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pic>
        <p:nvPicPr>
          <p:cNvPr id="147" name="Google Shape;147;p27"/>
          <p:cNvPicPr preferRelativeResize="0"/>
          <p:nvPr/>
        </p:nvPicPr>
        <p:blipFill>
          <a:blip r:embed="rId3">
            <a:alphaModFix/>
          </a:blip>
          <a:stretch>
            <a:fillRect/>
          </a:stretch>
        </p:blipFill>
        <p:spPr>
          <a:xfrm>
            <a:off x="1389175" y="4070174"/>
            <a:ext cx="4590151" cy="875600"/>
          </a:xfrm>
          <a:prstGeom prst="rect">
            <a:avLst/>
          </a:prstGeom>
          <a:noFill/>
          <a:ln>
            <a:noFill/>
          </a:ln>
        </p:spPr>
      </p:pic>
      <p:sp>
        <p:nvSpPr>
          <p:cNvPr id="148" name="Google Shape;148;p27"/>
          <p:cNvSpPr txBox="1"/>
          <p:nvPr>
            <p:ph type="title"/>
          </p:nvPr>
        </p:nvSpPr>
        <p:spPr>
          <a:xfrm>
            <a:off x="311700" y="1429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RMSE of our Models</a:t>
            </a:r>
            <a:endParaRPr/>
          </a:p>
        </p:txBody>
      </p:sp>
      <p:pic>
        <p:nvPicPr>
          <p:cNvPr id="149" name="Google Shape;149;p27"/>
          <p:cNvPicPr preferRelativeResize="0"/>
          <p:nvPr/>
        </p:nvPicPr>
        <p:blipFill>
          <a:blip r:embed="rId4">
            <a:alphaModFix/>
          </a:blip>
          <a:stretch>
            <a:fillRect/>
          </a:stretch>
        </p:blipFill>
        <p:spPr>
          <a:xfrm>
            <a:off x="13" y="1285600"/>
            <a:ext cx="6200775" cy="733425"/>
          </a:xfrm>
          <a:prstGeom prst="rect">
            <a:avLst/>
          </a:prstGeom>
          <a:noFill/>
          <a:ln>
            <a:noFill/>
          </a:ln>
        </p:spPr>
      </p:pic>
      <p:sp>
        <p:nvSpPr>
          <p:cNvPr id="150" name="Google Shape;150;p27"/>
          <p:cNvSpPr txBox="1"/>
          <p:nvPr/>
        </p:nvSpPr>
        <p:spPr>
          <a:xfrm>
            <a:off x="14288" y="885400"/>
            <a:ext cx="6172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Naive Model</a:t>
            </a:r>
            <a:endParaRPr>
              <a:solidFill>
                <a:schemeClr val="dk1"/>
              </a:solidFill>
            </a:endParaRPr>
          </a:p>
        </p:txBody>
      </p:sp>
      <p:sp>
        <p:nvSpPr>
          <p:cNvPr id="151" name="Google Shape;151;p27"/>
          <p:cNvSpPr txBox="1"/>
          <p:nvPr/>
        </p:nvSpPr>
        <p:spPr>
          <a:xfrm>
            <a:off x="0" y="2019025"/>
            <a:ext cx="3300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Exponential Smoothing Model</a:t>
            </a:r>
            <a:endParaRPr>
              <a:solidFill>
                <a:schemeClr val="dk1"/>
              </a:solidFill>
            </a:endParaRPr>
          </a:p>
        </p:txBody>
      </p:sp>
      <p:pic>
        <p:nvPicPr>
          <p:cNvPr id="152" name="Google Shape;152;p27"/>
          <p:cNvPicPr preferRelativeResize="0"/>
          <p:nvPr/>
        </p:nvPicPr>
        <p:blipFill>
          <a:blip r:embed="rId5">
            <a:alphaModFix/>
          </a:blip>
          <a:stretch>
            <a:fillRect/>
          </a:stretch>
        </p:blipFill>
        <p:spPr>
          <a:xfrm>
            <a:off x="0" y="2347913"/>
            <a:ext cx="7143750" cy="447675"/>
          </a:xfrm>
          <a:prstGeom prst="rect">
            <a:avLst/>
          </a:prstGeom>
          <a:noFill/>
          <a:ln>
            <a:noFill/>
          </a:ln>
        </p:spPr>
      </p:pic>
      <p:sp>
        <p:nvSpPr>
          <p:cNvPr id="153" name="Google Shape;153;p27"/>
          <p:cNvSpPr txBox="1"/>
          <p:nvPr/>
        </p:nvSpPr>
        <p:spPr>
          <a:xfrm>
            <a:off x="0" y="2978188"/>
            <a:ext cx="1843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TSLM Model</a:t>
            </a:r>
            <a:endParaRPr>
              <a:solidFill>
                <a:schemeClr val="dk1"/>
              </a:solidFill>
            </a:endParaRPr>
          </a:p>
        </p:txBody>
      </p:sp>
      <p:pic>
        <p:nvPicPr>
          <p:cNvPr id="154" name="Google Shape;154;p27"/>
          <p:cNvPicPr preferRelativeResize="0"/>
          <p:nvPr/>
        </p:nvPicPr>
        <p:blipFill>
          <a:blip r:embed="rId6">
            <a:alphaModFix/>
          </a:blip>
          <a:stretch>
            <a:fillRect/>
          </a:stretch>
        </p:blipFill>
        <p:spPr>
          <a:xfrm>
            <a:off x="13" y="3434788"/>
            <a:ext cx="7458075" cy="457200"/>
          </a:xfrm>
          <a:prstGeom prst="rect">
            <a:avLst/>
          </a:prstGeom>
          <a:noFill/>
          <a:ln>
            <a:noFill/>
          </a:ln>
        </p:spPr>
      </p:pic>
      <p:sp>
        <p:nvSpPr>
          <p:cNvPr id="155" name="Google Shape;155;p27"/>
          <p:cNvSpPr/>
          <p:nvPr/>
        </p:nvSpPr>
        <p:spPr>
          <a:xfrm>
            <a:off x="3465938" y="2631700"/>
            <a:ext cx="526200" cy="224700"/>
          </a:xfrm>
          <a:prstGeom prst="ellipse">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27"/>
          <p:cNvSpPr txBox="1"/>
          <p:nvPr/>
        </p:nvSpPr>
        <p:spPr>
          <a:xfrm>
            <a:off x="0" y="4070175"/>
            <a:ext cx="1596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ARIMA Model</a:t>
            </a:r>
            <a:endParaRPr>
              <a:solidFill>
                <a:schemeClr val="dk1"/>
              </a:solidFill>
            </a:endParaRPr>
          </a:p>
        </p:txBody>
      </p:sp>
      <p:sp>
        <p:nvSpPr>
          <p:cNvPr id="157" name="Google Shape;157;p27"/>
          <p:cNvSpPr/>
          <p:nvPr/>
        </p:nvSpPr>
        <p:spPr>
          <a:xfrm>
            <a:off x="4099163" y="3730450"/>
            <a:ext cx="526200" cy="224700"/>
          </a:xfrm>
          <a:prstGeom prst="ellipse">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27"/>
          <p:cNvSpPr/>
          <p:nvPr/>
        </p:nvSpPr>
        <p:spPr>
          <a:xfrm>
            <a:off x="3308763" y="4427850"/>
            <a:ext cx="526200" cy="224700"/>
          </a:xfrm>
          <a:prstGeom prst="ellipse">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27"/>
          <p:cNvSpPr/>
          <p:nvPr/>
        </p:nvSpPr>
        <p:spPr>
          <a:xfrm>
            <a:off x="2687550" y="1554100"/>
            <a:ext cx="612900" cy="515400"/>
          </a:xfrm>
          <a:prstGeom prst="ellipse">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Best Fit Model and Conclusion</a:t>
            </a:r>
            <a:endParaRPr/>
          </a:p>
        </p:txBody>
      </p:sp>
      <p:sp>
        <p:nvSpPr>
          <p:cNvPr id="165" name="Google Shape;165;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SzPts val="1800"/>
              <a:buChar char="●"/>
            </a:pPr>
            <a:r>
              <a:rPr lang="en"/>
              <a:t>We compared the models using the RMSE</a:t>
            </a:r>
            <a:endParaRPr/>
          </a:p>
          <a:p>
            <a:pPr indent="-317500" lvl="1" marL="914400" rtl="0" algn="l">
              <a:lnSpc>
                <a:spcPct val="150000"/>
              </a:lnSpc>
              <a:spcBef>
                <a:spcPts val="0"/>
              </a:spcBef>
              <a:spcAft>
                <a:spcPts val="0"/>
              </a:spcAft>
              <a:buSzPts val="1400"/>
              <a:buChar char="○"/>
            </a:pPr>
            <a:r>
              <a:rPr lang="en"/>
              <a:t>RMSE is the root mean squared error and this is just a fancy way of saying </a:t>
            </a:r>
            <a:r>
              <a:rPr lang="en"/>
              <a:t>average distance between the predicted values from the model and the actual values in the dataset.</a:t>
            </a:r>
            <a:endParaRPr/>
          </a:p>
          <a:p>
            <a:pPr indent="-317500" lvl="1" marL="914400" rtl="0" algn="l">
              <a:lnSpc>
                <a:spcPct val="150000"/>
              </a:lnSpc>
              <a:spcBef>
                <a:spcPts val="0"/>
              </a:spcBef>
              <a:spcAft>
                <a:spcPts val="0"/>
              </a:spcAft>
              <a:buSzPts val="1400"/>
              <a:buChar char="○"/>
            </a:pPr>
            <a:r>
              <a:rPr lang="en"/>
              <a:t>Therefore</a:t>
            </a:r>
            <a:r>
              <a:rPr lang="en"/>
              <a:t> the smaller the RMSE the better fit and more accurate the model will be. </a:t>
            </a:r>
            <a:endParaRPr/>
          </a:p>
          <a:p>
            <a:pPr indent="-342900" lvl="0" marL="457200" rtl="0" algn="l">
              <a:lnSpc>
                <a:spcPct val="150000"/>
              </a:lnSpc>
              <a:spcBef>
                <a:spcPts val="0"/>
              </a:spcBef>
              <a:spcAft>
                <a:spcPts val="0"/>
              </a:spcAft>
              <a:buSzPts val="1800"/>
              <a:buChar char="●"/>
            </a:pPr>
            <a:r>
              <a:rPr lang="en"/>
              <a:t>That is why we found Arima to be our best fit model, that is because we </a:t>
            </a:r>
            <a:r>
              <a:rPr lang="en"/>
              <a:t>running</a:t>
            </a:r>
            <a:r>
              <a:rPr lang="en"/>
              <a:t> all of the RMSEs this was the smallest. </a:t>
            </a:r>
            <a:endParaRPr/>
          </a:p>
          <a:p>
            <a:pPr indent="-342900" lvl="0" marL="457200" rtl="0" algn="l">
              <a:lnSpc>
                <a:spcPct val="150000"/>
              </a:lnSpc>
              <a:spcBef>
                <a:spcPts val="0"/>
              </a:spcBef>
              <a:spcAft>
                <a:spcPts val="0"/>
              </a:spcAft>
              <a:buSzPts val="1800"/>
              <a:buChar char="●"/>
            </a:pPr>
            <a:r>
              <a:rPr lang="en"/>
              <a:t>Our smallest RMSE was 0.0882</a:t>
            </a:r>
            <a:endParaRPr/>
          </a:p>
          <a:p>
            <a:pPr indent="0" lvl="0" marL="0" rtl="0" algn="l">
              <a:lnSpc>
                <a:spcPct val="150000"/>
              </a:lnSpc>
              <a:spcBef>
                <a:spcPts val="120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a:t>
            </a:r>
            <a:r>
              <a:rPr lang="en"/>
              <a:t>Preparation</a:t>
            </a:r>
            <a:r>
              <a:rPr lang="en"/>
              <a:t> </a:t>
            </a:r>
            <a:endParaRPr/>
          </a:p>
        </p:txBody>
      </p:sp>
      <p:sp>
        <p:nvSpPr>
          <p:cNvPr id="61" name="Google Shape;61;p14"/>
          <p:cNvSpPr txBox="1"/>
          <p:nvPr>
            <p:ph idx="1" type="body"/>
          </p:nvPr>
        </p:nvSpPr>
        <p:spPr>
          <a:xfrm>
            <a:off x="125150" y="1152475"/>
            <a:ext cx="7221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To prepare the data we split it into the holdout and training groups </a:t>
            </a:r>
            <a:endParaRPr/>
          </a:p>
          <a:p>
            <a:pPr indent="-317500" lvl="1" marL="914400" rtl="0" algn="l">
              <a:spcBef>
                <a:spcPts val="0"/>
              </a:spcBef>
              <a:spcAft>
                <a:spcPts val="0"/>
              </a:spcAft>
              <a:buSzPts val="1400"/>
              <a:buChar char="○"/>
            </a:pPr>
            <a:r>
              <a:rPr lang="en"/>
              <a:t>credit_ts &lt;- credit_ts %&gt;%filter(year(month) &gt;= '1970 Feb')</a:t>
            </a:r>
            <a:endParaRPr/>
          </a:p>
          <a:p>
            <a:pPr indent="-317500" lvl="1" marL="914400" rtl="0" algn="l">
              <a:spcBef>
                <a:spcPts val="0"/>
              </a:spcBef>
              <a:spcAft>
                <a:spcPts val="0"/>
              </a:spcAft>
              <a:buSzPts val="1400"/>
              <a:buChar char="○"/>
            </a:pPr>
            <a:r>
              <a:rPr lang="en"/>
              <a:t>TrainingCredit &lt;- credit_ts %&gt;% filter(year(month) &lt;= '2004 Jan')</a:t>
            </a:r>
            <a:endParaRPr/>
          </a:p>
          <a:p>
            <a:pPr indent="-330200" lvl="0" marL="457200" rtl="0" algn="l">
              <a:spcBef>
                <a:spcPts val="0"/>
              </a:spcBef>
              <a:spcAft>
                <a:spcPts val="0"/>
              </a:spcAft>
              <a:buSzPts val="1600"/>
              <a:buChar char="●"/>
            </a:pPr>
            <a:r>
              <a:rPr lang="en" sz="1600"/>
              <a:t>In our </a:t>
            </a:r>
            <a:r>
              <a:rPr lang="en" sz="1600"/>
              <a:t>graph you can see the first snippet of the training group we have used. </a:t>
            </a:r>
            <a:endParaRPr sz="1600"/>
          </a:p>
          <a:p>
            <a:pPr indent="-330200" lvl="1" marL="914400" rtl="0" algn="l">
              <a:spcBef>
                <a:spcPts val="0"/>
              </a:spcBef>
              <a:spcAft>
                <a:spcPts val="0"/>
              </a:spcAft>
              <a:buSzPts val="1600"/>
              <a:buChar char="○"/>
            </a:pPr>
            <a:r>
              <a:rPr lang="en" sz="1600"/>
              <a:t>We made the training group to be anything less than or in January 2004 and the hold out to be anything earlier than that. </a:t>
            </a:r>
            <a:endParaRPr sz="1600"/>
          </a:p>
          <a:p>
            <a:pPr indent="-330200" lvl="1" marL="914400" rtl="0" algn="l">
              <a:spcBef>
                <a:spcPts val="0"/>
              </a:spcBef>
              <a:spcAft>
                <a:spcPts val="0"/>
              </a:spcAft>
              <a:buSzPts val="1600"/>
              <a:buChar char="○"/>
            </a:pPr>
            <a:r>
              <a:rPr lang="en" sz="1600"/>
              <a:t>Splitting the data allows us to have accurate models that are relevant to the data we collect in the future. </a:t>
            </a:r>
            <a:endParaRPr sz="1600"/>
          </a:p>
          <a:p>
            <a:pPr indent="-330200" lvl="0" marL="457200" rtl="0" algn="l">
              <a:spcBef>
                <a:spcPts val="0"/>
              </a:spcBef>
              <a:spcAft>
                <a:spcPts val="0"/>
              </a:spcAft>
              <a:buSzPts val="1600"/>
              <a:buChar char="●"/>
            </a:pPr>
            <a:r>
              <a:rPr lang="en" sz="1600"/>
              <a:t>After creating these groups, we were able to analyze our data. </a:t>
            </a:r>
            <a:endParaRPr sz="1600"/>
          </a:p>
        </p:txBody>
      </p:sp>
      <p:pic>
        <p:nvPicPr>
          <p:cNvPr id="62" name="Google Shape;62;p14"/>
          <p:cNvPicPr preferRelativeResize="0"/>
          <p:nvPr/>
        </p:nvPicPr>
        <p:blipFill>
          <a:blip r:embed="rId3">
            <a:alphaModFix/>
          </a:blip>
          <a:stretch>
            <a:fillRect/>
          </a:stretch>
        </p:blipFill>
        <p:spPr>
          <a:xfrm>
            <a:off x="7346601" y="135923"/>
            <a:ext cx="1749925" cy="4871652"/>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Adding Time Series Component</a:t>
            </a:r>
            <a:endParaRPr/>
          </a:p>
        </p:txBody>
      </p:sp>
      <p:sp>
        <p:nvSpPr>
          <p:cNvPr id="68" name="Google Shape;68;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In order for the credits data to be valid for time series analysis, a time component must be added. </a:t>
            </a:r>
            <a:endParaRPr/>
          </a:p>
          <a:p>
            <a:pPr indent="0" lvl="0" marL="0" rtl="0" algn="l">
              <a:spcBef>
                <a:spcPts val="1200"/>
              </a:spcBef>
              <a:spcAft>
                <a:spcPts val="0"/>
              </a:spcAft>
              <a:buNone/>
            </a:pPr>
            <a:r>
              <a:rPr lang="en"/>
              <a:t>We know the credit data was collected on a monthly basis and are making the assumption that data was collected each month (no skipped months) and the months were sequential.</a:t>
            </a:r>
            <a:endParaRPr/>
          </a:p>
          <a:p>
            <a:pPr indent="0" lvl="0" marL="0" rtl="0" algn="l">
              <a:lnSpc>
                <a:spcPct val="142857"/>
              </a:lnSpc>
              <a:spcBef>
                <a:spcPts val="1200"/>
              </a:spcBef>
              <a:spcAft>
                <a:spcPts val="0"/>
              </a:spcAft>
              <a:buNone/>
            </a:pPr>
            <a:r>
              <a:rPr lang="en" sz="900">
                <a:solidFill>
                  <a:schemeClr val="accent2"/>
                </a:solidFill>
                <a:latin typeface="Courier New"/>
                <a:ea typeface="Courier New"/>
                <a:cs typeface="Courier New"/>
                <a:sym typeface="Courier New"/>
              </a:rPr>
              <a:t>credit$month &lt;- 492:1</a:t>
            </a:r>
            <a:endParaRPr sz="900">
              <a:solidFill>
                <a:schemeClr val="accent2"/>
              </a:solidFill>
              <a:latin typeface="Courier New"/>
              <a:ea typeface="Courier New"/>
              <a:cs typeface="Courier New"/>
              <a:sym typeface="Courier New"/>
            </a:endParaRPr>
          </a:p>
          <a:p>
            <a:pPr indent="0" lvl="0" marL="0" rtl="0" algn="l">
              <a:lnSpc>
                <a:spcPct val="142857"/>
              </a:lnSpc>
              <a:spcBef>
                <a:spcPts val="0"/>
              </a:spcBef>
              <a:spcAft>
                <a:spcPts val="0"/>
              </a:spcAft>
              <a:buNone/>
            </a:pPr>
            <a:r>
              <a:rPr lang="en" sz="900">
                <a:solidFill>
                  <a:schemeClr val="accent2"/>
                </a:solidFill>
                <a:latin typeface="Courier New"/>
                <a:ea typeface="Courier New"/>
                <a:cs typeface="Courier New"/>
                <a:sym typeface="Courier New"/>
              </a:rPr>
              <a:t>credit$month &lt;- yearmonth(credit$month)</a:t>
            </a:r>
            <a:endParaRPr sz="900">
              <a:solidFill>
                <a:schemeClr val="accent2"/>
              </a:solidFill>
              <a:latin typeface="Courier New"/>
              <a:ea typeface="Courier New"/>
              <a:cs typeface="Courier New"/>
              <a:sym typeface="Courier New"/>
            </a:endParaRPr>
          </a:p>
          <a:p>
            <a:pPr indent="0" lvl="0" marL="0" rtl="0" algn="l">
              <a:lnSpc>
                <a:spcPct val="142857"/>
              </a:lnSpc>
              <a:spcBef>
                <a:spcPts val="0"/>
              </a:spcBef>
              <a:spcAft>
                <a:spcPts val="0"/>
              </a:spcAft>
              <a:buNone/>
            </a:pPr>
            <a:r>
              <a:t/>
            </a:r>
            <a:endParaRPr sz="900">
              <a:solidFill>
                <a:schemeClr val="accent2"/>
              </a:solidFill>
              <a:latin typeface="Courier New"/>
              <a:ea typeface="Courier New"/>
              <a:cs typeface="Courier New"/>
              <a:sym typeface="Courier New"/>
            </a:endParaRPr>
          </a:p>
          <a:p>
            <a:pPr indent="0" lvl="0" marL="0" rtl="0" algn="l">
              <a:lnSpc>
                <a:spcPct val="142857"/>
              </a:lnSpc>
              <a:spcBef>
                <a:spcPts val="0"/>
              </a:spcBef>
              <a:spcAft>
                <a:spcPts val="0"/>
              </a:spcAft>
              <a:buNone/>
            </a:pPr>
            <a:r>
              <a:t/>
            </a:r>
            <a:endParaRPr sz="900">
              <a:solidFill>
                <a:schemeClr val="accent2"/>
              </a:solidFill>
              <a:latin typeface="Courier New"/>
              <a:ea typeface="Courier New"/>
              <a:cs typeface="Courier New"/>
              <a:sym typeface="Courier New"/>
            </a:endParaRPr>
          </a:p>
          <a:p>
            <a:pPr indent="0" lvl="0" marL="0" rtl="0" algn="l">
              <a:spcBef>
                <a:spcPts val="0"/>
              </a:spcBef>
              <a:spcAft>
                <a:spcPts val="0"/>
              </a:spcAft>
              <a:buNone/>
            </a:pPr>
            <a:r>
              <a:rPr lang="en"/>
              <a:t>This code was used to assign sequential months to the data. Since the data is sequential by month, the year chosen is not important in forecasting or analysis.</a:t>
            </a:r>
            <a:endParaRPr/>
          </a:p>
          <a:p>
            <a:pPr indent="0" lvl="0" marL="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Naive Model</a:t>
            </a:r>
            <a:endParaRPr/>
          </a:p>
        </p:txBody>
      </p:sp>
      <p:sp>
        <p:nvSpPr>
          <p:cNvPr id="74" name="Google Shape;74;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Forecasting where the last periods sales are used for the next forecast without predictions or adjusting factors </a:t>
            </a:r>
            <a:endParaRPr/>
          </a:p>
          <a:p>
            <a:pPr indent="-317500" lvl="1" marL="914400" rtl="0" algn="l">
              <a:spcBef>
                <a:spcPts val="0"/>
              </a:spcBef>
              <a:spcAft>
                <a:spcPts val="0"/>
              </a:spcAft>
              <a:buSzPts val="1400"/>
              <a:buChar char="○"/>
            </a:pPr>
            <a:r>
              <a:rPr lang="en"/>
              <a:t>Uses current value or mean for next forecast</a:t>
            </a:r>
            <a:endParaRPr/>
          </a:p>
          <a:p>
            <a:pPr indent="-317500" lvl="1" marL="914400" rtl="0" algn="l">
              <a:spcBef>
                <a:spcPts val="0"/>
              </a:spcBef>
              <a:spcAft>
                <a:spcPts val="0"/>
              </a:spcAft>
              <a:buSzPts val="1400"/>
              <a:buChar char="○"/>
            </a:pPr>
            <a:r>
              <a:rPr lang="en"/>
              <a:t>For the most part, this economically works very well.</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type="title"/>
          </p:nvPr>
        </p:nvSpPr>
        <p:spPr>
          <a:xfrm>
            <a:off x="457650" y="444175"/>
            <a:ext cx="2992500" cy="882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Naive Model Interpretation</a:t>
            </a:r>
            <a:endParaRPr/>
          </a:p>
        </p:txBody>
      </p:sp>
      <p:sp>
        <p:nvSpPr>
          <p:cNvPr id="80" name="Google Shape;80;p17"/>
          <p:cNvSpPr txBox="1"/>
          <p:nvPr>
            <p:ph idx="1" type="body"/>
          </p:nvPr>
        </p:nvSpPr>
        <p:spPr>
          <a:xfrm>
            <a:off x="0" y="1536450"/>
            <a:ext cx="3907800" cy="20706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Char char="●"/>
            </a:pPr>
            <a:r>
              <a:rPr lang="en" sz="1500"/>
              <a:t>In our case, it looks as if only the seasonal naive credits will be close to last months. </a:t>
            </a:r>
            <a:endParaRPr sz="1500"/>
          </a:p>
          <a:p>
            <a:pPr indent="-323850" lvl="0" marL="457200" rtl="0" algn="l">
              <a:spcBef>
                <a:spcPts val="0"/>
              </a:spcBef>
              <a:spcAft>
                <a:spcPts val="0"/>
              </a:spcAft>
              <a:buSzPts val="1500"/>
              <a:buChar char="●"/>
            </a:pPr>
            <a:r>
              <a:rPr lang="en" sz="1500"/>
              <a:t>Since the mean method and the naive method do not follow the trend, we can say that the </a:t>
            </a:r>
            <a:r>
              <a:rPr lang="en" sz="1500"/>
              <a:t>seasonal naive model is best here. </a:t>
            </a:r>
            <a:endParaRPr sz="1500"/>
          </a:p>
        </p:txBody>
      </p:sp>
      <p:pic>
        <p:nvPicPr>
          <p:cNvPr id="81" name="Google Shape;81;p17"/>
          <p:cNvPicPr preferRelativeResize="0"/>
          <p:nvPr/>
        </p:nvPicPr>
        <p:blipFill>
          <a:blip r:embed="rId3">
            <a:alphaModFix/>
          </a:blip>
          <a:stretch>
            <a:fillRect/>
          </a:stretch>
        </p:blipFill>
        <p:spPr>
          <a:xfrm>
            <a:off x="3907900" y="0"/>
            <a:ext cx="5236100" cy="51435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8"/>
          <p:cNvSpPr txBox="1"/>
          <p:nvPr>
            <p:ph type="title"/>
          </p:nvPr>
        </p:nvSpPr>
        <p:spPr>
          <a:xfrm>
            <a:off x="213650" y="2285400"/>
            <a:ext cx="33171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Credits Seasonal Plot</a:t>
            </a:r>
            <a:endParaRPr/>
          </a:p>
        </p:txBody>
      </p:sp>
      <p:pic>
        <p:nvPicPr>
          <p:cNvPr id="87" name="Google Shape;87;p18"/>
          <p:cNvPicPr preferRelativeResize="0"/>
          <p:nvPr/>
        </p:nvPicPr>
        <p:blipFill>
          <a:blip r:embed="rId3">
            <a:alphaModFix/>
          </a:blip>
          <a:stretch>
            <a:fillRect/>
          </a:stretch>
        </p:blipFill>
        <p:spPr>
          <a:xfrm>
            <a:off x="3692029" y="0"/>
            <a:ext cx="5356041" cy="51435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Seasonal Plot Interpretation</a:t>
            </a:r>
            <a:endParaRPr/>
          </a:p>
        </p:txBody>
      </p:sp>
      <p:sp>
        <p:nvSpPr>
          <p:cNvPr id="93" name="Google Shape;93;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It is hard to pick out the seasonality in the data from this graph, but one thing to notice is that most years seem to drop low in February and March, rise rapidly in April and May, then </a:t>
            </a:r>
            <a:r>
              <a:rPr lang="en"/>
              <a:t>slowly</a:t>
            </a:r>
            <a:r>
              <a:rPr lang="en"/>
              <a:t> decline through the rest of the year.</a:t>
            </a:r>
            <a:endParaRPr/>
          </a:p>
          <a:p>
            <a:pPr indent="-342900" lvl="0" marL="457200" rtl="0" algn="l">
              <a:spcBef>
                <a:spcPts val="0"/>
              </a:spcBef>
              <a:spcAft>
                <a:spcPts val="0"/>
              </a:spcAft>
              <a:buSzPts val="1800"/>
              <a:buChar char="●"/>
            </a:pPr>
            <a:r>
              <a:rPr lang="en"/>
              <a:t>The randomness of the data stands out in this graph, and is also important in our next graph, the decomposition of the data.</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20"/>
          <p:cNvSpPr txBox="1"/>
          <p:nvPr>
            <p:ph type="title"/>
          </p:nvPr>
        </p:nvSpPr>
        <p:spPr>
          <a:xfrm>
            <a:off x="0" y="1825350"/>
            <a:ext cx="2729100" cy="1492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Classical Additive Decomposition  </a:t>
            </a:r>
            <a:endParaRPr/>
          </a:p>
        </p:txBody>
      </p:sp>
      <p:pic>
        <p:nvPicPr>
          <p:cNvPr id="99" name="Google Shape;99;p20"/>
          <p:cNvPicPr preferRelativeResize="0"/>
          <p:nvPr/>
        </p:nvPicPr>
        <p:blipFill rotWithShape="1">
          <a:blip r:embed="rId3">
            <a:alphaModFix/>
          </a:blip>
          <a:srcRect b="0" l="0" r="0" t="0"/>
          <a:stretch/>
        </p:blipFill>
        <p:spPr>
          <a:xfrm>
            <a:off x="2729144" y="0"/>
            <a:ext cx="6414856" cy="51435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Decomposition Model Breakdown </a:t>
            </a:r>
            <a:endParaRPr/>
          </a:p>
        </p:txBody>
      </p:sp>
      <p:sp>
        <p:nvSpPr>
          <p:cNvPr id="105" name="Google Shape;105;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The </a:t>
            </a:r>
            <a:r>
              <a:rPr lang="en"/>
              <a:t>decomposition</a:t>
            </a:r>
            <a:r>
              <a:rPr lang="en"/>
              <a:t> of the data set shows that the trend has the largest impact on the data, shown by it having the smallest bar on the scale to the far left of the graphs.</a:t>
            </a:r>
            <a:endParaRPr/>
          </a:p>
          <a:p>
            <a:pPr indent="-342900" lvl="0" marL="457200" rtl="0" algn="l">
              <a:spcBef>
                <a:spcPts val="0"/>
              </a:spcBef>
              <a:spcAft>
                <a:spcPts val="0"/>
              </a:spcAft>
              <a:buSzPts val="1800"/>
              <a:buChar char="●"/>
            </a:pPr>
            <a:r>
              <a:rPr lang="en"/>
              <a:t>Seasonality is shown to have a much weaker impact on the data because the scale on the left is drastically larger than the rest.</a:t>
            </a:r>
            <a:endParaRPr/>
          </a:p>
          <a:p>
            <a:pPr indent="-342900" lvl="0" marL="457200" rtl="0" algn="l">
              <a:spcBef>
                <a:spcPts val="0"/>
              </a:spcBef>
              <a:spcAft>
                <a:spcPts val="0"/>
              </a:spcAft>
              <a:buSzPts val="1800"/>
              <a:buChar char="●"/>
            </a:pPr>
            <a:r>
              <a:rPr lang="en"/>
              <a:t>The random “white noise” of the data has more of an impact on the data than the seasonality, which is not great. Ideally the data would not be as random so that our forecasting power would be greater.</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