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9" r:id="rId3"/>
    <p:sldId id="328" r:id="rId4"/>
    <p:sldId id="318" r:id="rId5"/>
    <p:sldId id="351" r:id="rId6"/>
    <p:sldId id="320" r:id="rId7"/>
    <p:sldId id="261" r:id="rId8"/>
    <p:sldId id="294" r:id="rId9"/>
    <p:sldId id="314" r:id="rId10"/>
    <p:sldId id="315" r:id="rId11"/>
    <p:sldId id="316" r:id="rId12"/>
    <p:sldId id="339" r:id="rId13"/>
    <p:sldId id="327" r:id="rId14"/>
    <p:sldId id="323" r:id="rId15"/>
    <p:sldId id="340" r:id="rId16"/>
    <p:sldId id="325" r:id="rId17"/>
    <p:sldId id="341" r:id="rId18"/>
    <p:sldId id="342" r:id="rId19"/>
    <p:sldId id="267" r:id="rId20"/>
    <p:sldId id="279" r:id="rId21"/>
    <p:sldId id="264" r:id="rId22"/>
    <p:sldId id="270" r:id="rId23"/>
    <p:sldId id="274" r:id="rId24"/>
    <p:sldId id="266" r:id="rId25"/>
    <p:sldId id="276" r:id="rId26"/>
    <p:sldId id="263" r:id="rId27"/>
    <p:sldId id="277" r:id="rId28"/>
    <p:sldId id="271" r:id="rId29"/>
    <p:sldId id="296" r:id="rId30"/>
    <p:sldId id="310" r:id="rId31"/>
    <p:sldId id="309" r:id="rId32"/>
    <p:sldId id="331" r:id="rId33"/>
    <p:sldId id="352" r:id="rId34"/>
    <p:sldId id="326" r:id="rId35"/>
    <p:sldId id="329" r:id="rId36"/>
    <p:sldId id="345" r:id="rId37"/>
    <p:sldId id="336" r:id="rId38"/>
    <p:sldId id="330" r:id="rId39"/>
    <p:sldId id="291" r:id="rId40"/>
    <p:sldId id="343" r:id="rId41"/>
    <p:sldId id="332" r:id="rId42"/>
    <p:sldId id="333" r:id="rId43"/>
    <p:sldId id="334" r:id="rId44"/>
    <p:sldId id="335" r:id="rId45"/>
    <p:sldId id="297" r:id="rId46"/>
    <p:sldId id="298" r:id="rId47"/>
    <p:sldId id="346" r:id="rId48"/>
    <p:sldId id="338" r:id="rId49"/>
    <p:sldId id="353" r:id="rId50"/>
    <p:sldId id="269" r:id="rId51"/>
    <p:sldId id="349" r:id="rId52"/>
    <p:sldId id="350" r:id="rId53"/>
    <p:sldId id="347" r:id="rId54"/>
    <p:sldId id="321" r:id="rId55"/>
    <p:sldId id="348" r:id="rId56"/>
    <p:sldId id="304" r:id="rId57"/>
    <p:sldId id="283" r:id="rId58"/>
    <p:sldId id="284" r:id="rId59"/>
    <p:sldId id="285" r:id="rId60"/>
    <p:sldId id="337" r:id="rId61"/>
    <p:sldId id="299" r:id="rId62"/>
    <p:sldId id="300" r:id="rId63"/>
    <p:sldId id="303" r:id="rId64"/>
    <p:sldId id="301" r:id="rId65"/>
    <p:sldId id="30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9354" autoAdjust="0"/>
  </p:normalViewPr>
  <p:slideViewPr>
    <p:cSldViewPr snapToGrid="0">
      <p:cViewPr>
        <p:scale>
          <a:sx n="80" d="100"/>
          <a:sy n="80" d="100"/>
        </p:scale>
        <p:origin x="45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Sheet1!$A$3:$A$14</c:f>
              <c:numCache>
                <c:formatCode>General</c:formatCode>
                <c:ptCount val="12"/>
                <c:pt idx="0">
                  <c:v>8</c:v>
                </c:pt>
                <c:pt idx="1">
                  <c:v>2</c:v>
                </c:pt>
                <c:pt idx="2">
                  <c:v>2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5</c:v>
                </c:pt>
                <c:pt idx="7">
                  <c:v>2</c:v>
                </c:pt>
                <c:pt idx="8">
                  <c:v>5</c:v>
                </c:pt>
                <c:pt idx="9">
                  <c:v>3</c:v>
                </c:pt>
                <c:pt idx="10">
                  <c:v>0</c:v>
                </c:pt>
                <c:pt idx="11">
                  <c:v>4</c:v>
                </c:pt>
              </c:numCache>
            </c:numRef>
          </c:xVal>
          <c:yVal>
            <c:numRef>
              <c:f>Sheet1!$B$3:$B$14</c:f>
              <c:numCache>
                <c:formatCode>General</c:formatCode>
                <c:ptCount val="12"/>
                <c:pt idx="0">
                  <c:v>46</c:v>
                </c:pt>
                <c:pt idx="1">
                  <c:v>16</c:v>
                </c:pt>
                <c:pt idx="2">
                  <c:v>22</c:v>
                </c:pt>
                <c:pt idx="3">
                  <c:v>53</c:v>
                </c:pt>
                <c:pt idx="4">
                  <c:v>28</c:v>
                </c:pt>
                <c:pt idx="5">
                  <c:v>8</c:v>
                </c:pt>
                <c:pt idx="6">
                  <c:v>27</c:v>
                </c:pt>
                <c:pt idx="7">
                  <c:v>15</c:v>
                </c:pt>
                <c:pt idx="8">
                  <c:v>37</c:v>
                </c:pt>
                <c:pt idx="9">
                  <c:v>23</c:v>
                </c:pt>
                <c:pt idx="10">
                  <c:v>14</c:v>
                </c:pt>
                <c:pt idx="1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FD-45BB-9BCC-31405DB5C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303640"/>
        <c:axId val="384305608"/>
      </c:scatterChart>
      <c:valAx>
        <c:axId val="384303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384305608"/>
        <c:crosses val="autoZero"/>
        <c:crossBetween val="midCat"/>
      </c:valAx>
      <c:valAx>
        <c:axId val="38430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384303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Libre Baskerville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77EA-96C4-4E39-9E7B-46D422E9DF1E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D2E62-63E5-4EBC-8A38-DA7D8978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2E62-63E5-4EBC-8A38-DA7D897870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2E62-63E5-4EBC-8A38-DA7D897870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2E62-63E5-4EBC-8A38-DA7D8978706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2E62-63E5-4EBC-8A38-DA7D8978706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4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3098-8CF7-4674-A542-5FC8F9E5496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C07-C817-4045-A67A-FA6DCCEF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re Baskerville" panose="02000000000000000000" pitchFamily="2" charset="0"/>
              </a:defRPr>
            </a:lvl1pPr>
          </a:lstStyle>
          <a:p>
            <a:fld id="{0DB13098-8CF7-4674-A542-5FC8F9E5496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re Baskerville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re Baskerville" panose="02000000000000000000" pitchFamily="2" charset="0"/>
              </a:defRPr>
            </a:lvl1pPr>
          </a:lstStyle>
          <a:p>
            <a:fld id="{A9A77C07-C817-4045-A67A-FA6DCCEF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Libre Baskervill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Experiments</a:t>
            </a:r>
            <a:r>
              <a:rPr lang="en-US" i="1" dirty="0"/>
              <a:t> in</a:t>
            </a:r>
            <a:r>
              <a:rPr lang="en-US" dirty="0"/>
              <a:t>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4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058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"Simpson Strong-Tie 12-Gauge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Angle","l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bracket",2.5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"BEHR Premium Textured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DeckOver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1-gal. #SC-141 Tugboat Wood and Concrete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Coating","deck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over",3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"Delta Vero 1-Handle Shower Only Faucet Trim Kit in Chrome (Valve Not Included)","rain shower head",2.33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"Toro Personal Pace Recycler 22 in. Variable Speed Self-Propelled Gas Lawn Mower with Briggs &amp;amp; Stratton Engine","</a:t>
            </a:r>
            <a:r>
              <a:rPr lang="en-US" sz="2000" dirty="0" err="1">
                <a:latin typeface="Consolas" panose="020B0609020204030204" pitchFamily="49" charset="0"/>
              </a:rPr>
              <a:t>honda</a:t>
            </a:r>
            <a:r>
              <a:rPr lang="en-US" sz="2000" dirty="0">
                <a:latin typeface="Consolas" panose="020B0609020204030204" pitchFamily="49" charset="0"/>
              </a:rPr>
              <a:t> mower",2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"Hampton Bay Caramel Simple Weave Bamboo Rollup Shade - 96 in. W x 72 in. L","</a:t>
            </a:r>
            <a:r>
              <a:rPr lang="en-US" sz="2000" dirty="0" err="1">
                <a:latin typeface="Consolas" panose="020B0609020204030204" pitchFamily="49" charset="0"/>
              </a:rPr>
              <a:t>hampton</a:t>
            </a:r>
            <a:r>
              <a:rPr lang="en-US" sz="2000" dirty="0">
                <a:latin typeface="Consolas" panose="020B0609020204030204" pitchFamily="49" charset="0"/>
              </a:rPr>
              <a:t> bay chestnut pull up shade",2.67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"InSinkErator </a:t>
            </a:r>
            <a:r>
              <a:rPr lang="en-US" sz="2000" dirty="0" err="1">
                <a:latin typeface="Consolas" panose="020B0609020204030204" pitchFamily="49" charset="0"/>
              </a:rPr>
              <a:t>SinkTop</a:t>
            </a:r>
            <a:r>
              <a:rPr lang="en-US" sz="2000" dirty="0">
                <a:latin typeface="Consolas" panose="020B0609020204030204" pitchFamily="49" charset="0"/>
              </a:rPr>
              <a:t> Switch Single Outlet for </a:t>
            </a:r>
            <a:r>
              <a:rPr lang="en-US" sz="2000" dirty="0" err="1">
                <a:latin typeface="Consolas" panose="020B0609020204030204" pitchFamily="49" charset="0"/>
              </a:rPr>
              <a:t>InSinkErator</a:t>
            </a:r>
            <a:r>
              <a:rPr lang="en-US" sz="2000" dirty="0">
                <a:latin typeface="Consolas" panose="020B0609020204030204" pitchFamily="49" charset="0"/>
              </a:rPr>
              <a:t> Disposers","disposer",2.67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"Sunjoy Calais 8 ft. x 5 ft. x 8 ft. Steel Tile Fabric Grill </a:t>
            </a:r>
            <a:r>
              <a:rPr lang="en-US" sz="2000" dirty="0" err="1">
                <a:latin typeface="Consolas" panose="020B0609020204030204" pitchFamily="49" charset="0"/>
              </a:rPr>
              <a:t>Gazebo","grill</a:t>
            </a:r>
            <a:r>
              <a:rPr lang="en-US" sz="2000" dirty="0">
                <a:latin typeface="Consolas" panose="020B0609020204030204" pitchFamily="49" charset="0"/>
              </a:rPr>
              <a:t> gazebo",3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3116" y="4515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6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Search</a:t>
            </a:r>
            <a:r>
              <a:rPr lang="en-US" dirty="0"/>
              <a:t>, and the </a:t>
            </a:r>
            <a:r>
              <a:rPr lang="en-US" b="1" dirty="0"/>
              <a:t>Product</a:t>
            </a:r>
            <a:r>
              <a:rPr lang="en-US" dirty="0"/>
              <a:t> that was recommended,</a:t>
            </a:r>
          </a:p>
          <a:p>
            <a:r>
              <a:rPr lang="en-US" dirty="0"/>
              <a:t>Predict how </a:t>
            </a:r>
            <a:r>
              <a:rPr lang="en-US" b="1" dirty="0"/>
              <a:t>Relevant</a:t>
            </a:r>
            <a:r>
              <a:rPr lang="en-US" dirty="0"/>
              <a:t> the recommendation is, </a:t>
            </a:r>
          </a:p>
          <a:p>
            <a:r>
              <a:rPr lang="en-US" dirty="0"/>
              <a:t>Rated from terrible (1.0) to awesome (3.0).</a:t>
            </a:r>
          </a:p>
        </p:txBody>
      </p:sp>
    </p:spTree>
    <p:extLst>
      <p:ext uri="{BB962C8B-B14F-4D97-AF65-F5344CB8AC3E}">
        <p14:creationId xmlns:p14="http://schemas.microsoft.com/office/powerpoint/2010/main" val="190124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70,000 training examples</a:t>
            </a:r>
          </a:p>
          <a:p>
            <a:r>
              <a:rPr lang="en-US" dirty="0"/>
              <a:t>20,000 search + product to predict</a:t>
            </a:r>
          </a:p>
          <a:p>
            <a:r>
              <a:rPr lang="en-US" dirty="0"/>
              <a:t>Smallest RMSE* wins</a:t>
            </a:r>
          </a:p>
          <a:p>
            <a:r>
              <a:rPr lang="en-US" dirty="0"/>
              <a:t>About 3 months</a:t>
            </a: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*RMSE ~ average distance between correct and predicted values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810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br>
              <a:rPr lang="en-US" dirty="0"/>
            </a:br>
            <a:r>
              <a:rPr lang="en-US" dirty="0"/>
              <a:t>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Experiments in Code</a:t>
            </a:r>
          </a:p>
        </p:txBody>
      </p:sp>
      <p:pic>
        <p:nvPicPr>
          <p:cNvPr id="4098" name="Picture 2" descr="http://calmeca.free.fr/calculmecanique_php/Photos/photos_Pascaline/Pasc_sanspl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2860675"/>
            <a:ext cx="57531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obvious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882485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domain model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3200" b="1" dirty="0">
                <a:latin typeface="Fira Code" panose="020B0509050000020004" pitchFamily="49" charset="0"/>
                <a:ea typeface="Fira Code" panose="020B0509050000020004" pitchFamily="49" charset="0"/>
              </a:rPr>
              <a:t>Observation</a:t>
            </a: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= {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   Search: string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   Product: string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endParaRPr lang="en-US" sz="3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prediction function</a:t>
            </a:r>
          </a:p>
          <a:p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3200" b="1" dirty="0">
                <a:latin typeface="Fira Code" panose="020B0509050000020004" pitchFamily="49" charset="0"/>
                <a:ea typeface="Fira Code" panose="020B0509050000020004" pitchFamily="49" charset="0"/>
              </a:rPr>
              <a:t>predict</a:t>
            </a: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3200" dirty="0" err="1">
                <a:latin typeface="Fira Code" panose="020B0509050000020004" pitchFamily="49" charset="0"/>
                <a:ea typeface="Fira Code" panose="020B0509050000020004" pitchFamily="49" charset="0"/>
              </a:rPr>
              <a:t>obs:Observation</a:t>
            </a: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) = 2.0</a:t>
            </a:r>
          </a:p>
        </p:txBody>
      </p:sp>
    </p:spTree>
    <p:extLst>
      <p:ext uri="{BB962C8B-B14F-4D97-AF65-F5344CB8AC3E}">
        <p14:creationId xmlns:p14="http://schemas.microsoft.com/office/powerpoint/2010/main" val="27196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25749" y="4852064"/>
            <a:ext cx="9218428" cy="1325563"/>
          </a:xfrm>
        </p:spPr>
        <p:txBody>
          <a:bodyPr/>
          <a:lstStyle/>
          <a:p>
            <a:pPr algn="r"/>
            <a:r>
              <a:rPr lang="en-US" dirty="0"/>
              <a:t>So… Are we </a:t>
            </a:r>
            <a:r>
              <a:rPr lang="en-US" b="1" dirty="0"/>
              <a:t>done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337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but…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is trivial</a:t>
            </a:r>
          </a:p>
          <a:p>
            <a:r>
              <a:rPr lang="en-US" dirty="0"/>
              <a:t>No obvious tests to write</a:t>
            </a:r>
          </a:p>
          <a:p>
            <a:r>
              <a:rPr lang="en-US" dirty="0"/>
              <a:t>Correctness is (mostly) unimportant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i="1" dirty="0"/>
              <a:t>What are we trying to do here?</a:t>
            </a:r>
          </a:p>
        </p:txBody>
      </p:sp>
    </p:spTree>
    <p:extLst>
      <p:ext uri="{BB962C8B-B14F-4D97-AF65-F5344CB8AC3E}">
        <p14:creationId xmlns:p14="http://schemas.microsoft.com/office/powerpoint/2010/main" val="164153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1749" y="1903597"/>
            <a:ext cx="10515600" cy="3377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change the function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predict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over and over and over again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trying to be creative, and </a:t>
            </a:r>
            <a:br>
              <a:rPr lang="en-US" dirty="0"/>
            </a:br>
            <a:r>
              <a:rPr lang="en-US" dirty="0"/>
              <a:t>come up with a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predict</a:t>
            </a:r>
            <a:r>
              <a:rPr lang="en-US" dirty="0"/>
              <a:t> function that </a:t>
            </a:r>
            <a:br>
              <a:rPr lang="en-US" dirty="0"/>
            </a:br>
            <a:r>
              <a:rPr lang="en-US" b="1" dirty="0"/>
              <a:t>fits the data better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837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feature</a:t>
            </a:r>
          </a:p>
          <a:p>
            <a:r>
              <a:rPr lang="en-US" dirty="0"/>
              <a:t>Never complete, no binary test</a:t>
            </a:r>
          </a:p>
          <a:p>
            <a:r>
              <a:rPr lang="en-US" dirty="0"/>
              <a:t>Many experiments</a:t>
            </a:r>
          </a:p>
          <a:p>
            <a:r>
              <a:rPr lang="en-US" dirty="0"/>
              <a:t>Possibly in parallel</a:t>
            </a:r>
          </a:p>
          <a:p>
            <a:r>
              <a:rPr lang="en-US" dirty="0"/>
              <a:t>No “correct” model - any model could work. If it performs better, it </a:t>
            </a:r>
            <a:r>
              <a:rPr lang="en-US" b="1" dirty="0"/>
              <a:t>is</a:t>
            </a:r>
            <a:r>
              <a:rPr lang="en-US" dirty="0"/>
              <a:t>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en-US" dirty="0"/>
              <a:t>Mathias @</a:t>
            </a:r>
            <a:r>
              <a:rPr lang="en-US" dirty="0" err="1"/>
              <a:t>brandewinder</a:t>
            </a:r>
            <a:endParaRPr lang="en-US" dirty="0"/>
          </a:p>
          <a:p>
            <a:r>
              <a:rPr lang="en-US" dirty="0"/>
              <a:t>F# &amp; Machine Learning</a:t>
            </a:r>
          </a:p>
          <a:p>
            <a:r>
              <a:rPr lang="en-US" dirty="0"/>
              <a:t>Based in SF</a:t>
            </a:r>
          </a:p>
          <a:p>
            <a:r>
              <a:rPr lang="en-US" dirty="0"/>
              <a:t>I do have a tiny accent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3" descr="F:\Pictures\Characters\TournesolPendu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6088" y="2119422"/>
            <a:ext cx="3323321" cy="3323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047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“</a:t>
            </a:r>
            <a:r>
              <a:rPr lang="en-US" i="1" dirty="0"/>
              <a:t>something</a:t>
            </a:r>
            <a:r>
              <a:rPr lang="en-US" dirty="0"/>
              <a:t>”</a:t>
            </a:r>
          </a:p>
        </p:txBody>
      </p:sp>
      <p:pic>
        <p:nvPicPr>
          <p:cNvPr id="5" name="Picture 4" descr="https://s-media-cache-ak0.pinimg.com/736x/da/3f/36/da3f36c877943d303f870807b91732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1104"/>
            <a:ext cx="3810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12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27034" y="3044278"/>
            <a:ext cx="10537932" cy="769444"/>
            <a:chOff x="867109" y="3282615"/>
            <a:chExt cx="10537932" cy="769444"/>
          </a:xfrm>
        </p:grpSpPr>
        <p:sp>
          <p:nvSpPr>
            <p:cNvPr id="4" name="TextBox 3"/>
            <p:cNvSpPr txBox="1"/>
            <p:nvPr/>
          </p:nvSpPr>
          <p:spPr>
            <a:xfrm>
              <a:off x="867109" y="3282618"/>
              <a:ext cx="33794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Observation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3230" y="3282616"/>
              <a:ext cx="20569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Libre Baskerville" panose="02000000000000000000" pitchFamily="2" charset="0"/>
                </a:rPr>
                <a:t>Model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96873" y="3282615"/>
              <a:ext cx="29081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Prediction</a:t>
              </a:r>
            </a:p>
          </p:txBody>
        </p:sp>
        <p:cxnSp>
          <p:nvCxnSpPr>
            <p:cNvPr id="11" name="Straight Arrow Connector 10"/>
            <p:cNvCxnSpPr>
              <a:stCxn id="4" idx="3"/>
              <a:endCxn id="5" idx="1"/>
            </p:cNvCxnSpPr>
            <p:nvPr/>
          </p:nvCxnSpPr>
          <p:spPr>
            <a:xfrm flipV="1">
              <a:off x="4246560" y="3667337"/>
              <a:ext cx="109667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6" idx="1"/>
            </p:cNvCxnSpPr>
            <p:nvPr/>
          </p:nvCxnSpPr>
          <p:spPr>
            <a:xfrm flipV="1">
              <a:off x="7400203" y="3667336"/>
              <a:ext cx="1096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7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b="1" dirty="0"/>
              <a:t>really</a:t>
            </a:r>
            <a:r>
              <a:rPr lang="en-US" dirty="0"/>
              <a:t> mean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27034" y="3044278"/>
            <a:ext cx="10537932" cy="769444"/>
            <a:chOff x="867109" y="3282615"/>
            <a:chExt cx="10537932" cy="769444"/>
          </a:xfrm>
        </p:grpSpPr>
        <p:sp>
          <p:nvSpPr>
            <p:cNvPr id="4" name="TextBox 3"/>
            <p:cNvSpPr txBox="1"/>
            <p:nvPr/>
          </p:nvSpPr>
          <p:spPr>
            <a:xfrm>
              <a:off x="867109" y="3282618"/>
              <a:ext cx="33794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Observation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3230" y="3282616"/>
              <a:ext cx="20569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Libre Baskerville" panose="02000000000000000000" pitchFamily="2" charset="0"/>
                </a:rPr>
                <a:t>Model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96873" y="3282615"/>
              <a:ext cx="29081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Prediction</a:t>
              </a:r>
            </a:p>
          </p:txBody>
        </p:sp>
        <p:cxnSp>
          <p:nvCxnSpPr>
            <p:cNvPr id="11" name="Straight Arrow Connector 10"/>
            <p:cNvCxnSpPr>
              <a:stCxn id="4" idx="3"/>
              <a:endCxn id="5" idx="1"/>
            </p:cNvCxnSpPr>
            <p:nvPr/>
          </p:nvCxnSpPr>
          <p:spPr>
            <a:xfrm flipV="1">
              <a:off x="4246560" y="3667337"/>
              <a:ext cx="109667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6" idx="1"/>
            </p:cNvCxnSpPr>
            <p:nvPr/>
          </p:nvCxnSpPr>
          <p:spPr>
            <a:xfrm flipV="1">
              <a:off x="7400203" y="3667336"/>
              <a:ext cx="1096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308736" y="4582131"/>
            <a:ext cx="8104573" cy="770469"/>
            <a:chOff x="1308736" y="4582131"/>
            <a:chExt cx="8104573" cy="770469"/>
          </a:xfrm>
        </p:grpSpPr>
        <p:sp>
          <p:nvSpPr>
            <p:cNvPr id="9" name="TextBox 8"/>
            <p:cNvSpPr txBox="1"/>
            <p:nvPr/>
          </p:nvSpPr>
          <p:spPr>
            <a:xfrm>
              <a:off x="1308736" y="4583159"/>
              <a:ext cx="24160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1</a:t>
              </a:r>
              <a:r>
                <a:rPr lang="en-US" sz="4400" i="1" dirty="0">
                  <a:latin typeface="Libre Baskerville" panose="02000000000000000000" pitchFamily="2" charset="0"/>
                </a:rPr>
                <a:t>, 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2</a:t>
              </a:r>
              <a:r>
                <a:rPr lang="en-US" sz="4400" i="1" dirty="0">
                  <a:latin typeface="Libre Baskerville" panose="02000000000000000000" pitchFamily="2" charset="0"/>
                </a:rPr>
                <a:t>, 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3</a:t>
              </a:r>
              <a:endParaRPr lang="en-US" sz="4400" i="1" dirty="0">
                <a:latin typeface="Libre Baskerville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19848" y="4582131"/>
              <a:ext cx="30235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f(x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1</a:t>
              </a:r>
              <a:r>
                <a:rPr lang="en-US" sz="4400" i="1" dirty="0">
                  <a:latin typeface="Libre Baskerville" panose="02000000000000000000" pitchFamily="2" charset="0"/>
                </a:rPr>
                <a:t>, 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2</a:t>
              </a:r>
              <a:r>
                <a:rPr lang="en-US" sz="4400" i="1" dirty="0">
                  <a:latin typeface="Libre Baskerville" panose="02000000000000000000" pitchFamily="2" charset="0"/>
                </a:rPr>
                <a:t>, x</a:t>
              </a:r>
              <a:r>
                <a:rPr lang="en-US" sz="4400" i="1" baseline="-25000" dirty="0">
                  <a:latin typeface="Libre Baskerville" panose="02000000000000000000" pitchFamily="2" charset="0"/>
                </a:rPr>
                <a:t>3</a:t>
              </a:r>
              <a:r>
                <a:rPr lang="en-US" sz="4400" i="1" dirty="0">
                  <a:latin typeface="Libre Baskerville" panose="02000000000000000000" pitchFamily="2" charset="0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38499" y="4582131"/>
              <a:ext cx="4748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latin typeface="Libre Baskerville" panose="02000000000000000000" pitchFamily="2" charset="0"/>
                </a:rPr>
                <a:t>y</a:t>
              </a:r>
            </a:p>
          </p:txBody>
        </p:sp>
        <p:cxnSp>
          <p:nvCxnSpPr>
            <p:cNvPr id="14" name="Straight Arrow Connector 13"/>
            <p:cNvCxnSpPr>
              <a:stCxn id="10" idx="3"/>
              <a:endCxn id="12" idx="1"/>
            </p:cNvCxnSpPr>
            <p:nvPr/>
          </p:nvCxnSpPr>
          <p:spPr>
            <a:xfrm>
              <a:off x="7843433" y="4966852"/>
              <a:ext cx="10950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3724782" y="4966852"/>
              <a:ext cx="1095066" cy="10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4" idx="2"/>
            <a:endCxn id="9" idx="0"/>
          </p:cNvCxnSpPr>
          <p:nvPr/>
        </p:nvCxnSpPr>
        <p:spPr>
          <a:xfrm flipH="1">
            <a:off x="2516759" y="3813722"/>
            <a:ext cx="1" cy="76943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6" idx="2"/>
          </p:cNvCxnSpPr>
          <p:nvPr/>
        </p:nvCxnSpPr>
        <p:spPr>
          <a:xfrm flipV="1">
            <a:off x="9175904" y="3813719"/>
            <a:ext cx="734978" cy="7684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9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formulate</a:t>
            </a:r>
            <a:r>
              <a:rPr lang="en-US" dirty="0"/>
              <a:t> a model</a:t>
            </a:r>
          </a:p>
        </p:txBody>
      </p:sp>
      <p:pic>
        <p:nvPicPr>
          <p:cNvPr id="4" name="Picture 2" descr="http://www.universetoday.com/wp-content/uploads/2009/11/geocentric_heliocentric-1024x5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73" y="1690688"/>
            <a:ext cx="8327254" cy="44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6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3381" y="1637780"/>
            <a:ext cx="6281423" cy="4532933"/>
            <a:chOff x="2743909" y="1690688"/>
            <a:chExt cx="6281423" cy="4532933"/>
          </a:xfrm>
        </p:grpSpPr>
        <p:grpSp>
          <p:nvGrpSpPr>
            <p:cNvPr id="8" name="Group 7"/>
            <p:cNvGrpSpPr/>
            <p:nvPr/>
          </p:nvGrpSpPr>
          <p:grpSpPr>
            <a:xfrm>
              <a:off x="2743909" y="1690688"/>
              <a:ext cx="6281423" cy="769441"/>
              <a:chOff x="838200" y="1991700"/>
              <a:chExt cx="6281423" cy="76944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6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743909" y="2443386"/>
              <a:ext cx="6281423" cy="769441"/>
              <a:chOff x="838200" y="1991700"/>
              <a:chExt cx="6281423" cy="76944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16" name="Straight Arrow Connector 15"/>
              <p:cNvCxnSpPr>
                <a:stCxn id="14" idx="3"/>
                <a:endCxn id="15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743909" y="3196084"/>
              <a:ext cx="6281423" cy="769441"/>
              <a:chOff x="838200" y="1991700"/>
              <a:chExt cx="6281423" cy="76944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21" name="Straight Arrow Connector 20"/>
              <p:cNvCxnSpPr>
                <a:stCxn id="19" idx="3"/>
                <a:endCxn id="20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743909" y="3948782"/>
              <a:ext cx="6281423" cy="769441"/>
              <a:chOff x="838200" y="1991700"/>
              <a:chExt cx="6281423" cy="76944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25" name="Straight Arrow Connector 24"/>
              <p:cNvCxnSpPr>
                <a:stCxn id="23" idx="3"/>
                <a:endCxn id="24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743909" y="5454180"/>
              <a:ext cx="6281423" cy="769441"/>
              <a:chOff x="838200" y="1991700"/>
              <a:chExt cx="6281423" cy="76944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bg1">
                        <a:lumMod val="85000"/>
                      </a:schemeClr>
                    </a:solidFill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bg1">
                        <a:lumMod val="85000"/>
                      </a:schemeClr>
                    </a:solidFill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29" name="Straight Arrow Connector 28"/>
              <p:cNvCxnSpPr>
                <a:stCxn id="27" idx="3"/>
                <a:endCxn id="28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743909" y="4701480"/>
              <a:ext cx="6281423" cy="769441"/>
              <a:chOff x="838200" y="1991700"/>
              <a:chExt cx="6281423" cy="76944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838200" y="1991700"/>
                <a:ext cx="33794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bg1">
                        <a:lumMod val="50000"/>
                      </a:schemeClr>
                    </a:solidFill>
                    <a:latin typeface="Libre Baskerville" panose="02000000000000000000" pitchFamily="2" charset="0"/>
                  </a:rPr>
                  <a:t>Observation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14321" y="1991700"/>
                <a:ext cx="18053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i="1" dirty="0">
                    <a:solidFill>
                      <a:schemeClr val="bg1">
                        <a:lumMod val="50000"/>
                      </a:schemeClr>
                    </a:solidFill>
                    <a:latin typeface="Libre Baskerville" panose="02000000000000000000" pitchFamily="2" charset="0"/>
                  </a:rPr>
                  <a:t>Result</a:t>
                </a:r>
              </a:p>
            </p:txBody>
          </p:sp>
          <p:cxnSp>
            <p:nvCxnSpPr>
              <p:cNvPr id="33" name="Straight Arrow Connector 32"/>
              <p:cNvCxnSpPr>
                <a:stCxn id="31" idx="3"/>
                <a:endCxn id="32" idx="1"/>
              </p:cNvCxnSpPr>
              <p:nvPr/>
            </p:nvCxnSpPr>
            <p:spPr>
              <a:xfrm>
                <a:off x="4217651" y="2376421"/>
                <a:ext cx="109667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4" name="Picture 2" descr="http://www.mirrorservice.org/sites/gutenberg.org/4/4/2/0/44206/44206-h/images/i_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825" y="1598339"/>
            <a:ext cx="3410975" cy="462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2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calibrate</a:t>
            </a:r>
            <a:r>
              <a:rPr lang="en-US" dirty="0"/>
              <a:t> the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874924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 descr="http://stock-images.antiqueprints.com/images/sm0136-solar-system(f9586)-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43739"/>
            <a:ext cx="5181600" cy="37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3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17602" cy="4351338"/>
          </a:xfrm>
        </p:spPr>
        <p:txBody>
          <a:bodyPr/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Prediction is very difficult, especially if it’s about the future.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9190" y="2067960"/>
            <a:ext cx="3847619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validate</a:t>
            </a:r>
            <a:r>
              <a:rPr lang="en-US" dirty="0"/>
              <a:t> the model</a:t>
            </a:r>
          </a:p>
        </p:txBody>
      </p:sp>
      <p:pic>
        <p:nvPicPr>
          <p:cNvPr id="4098" name="Picture 2" descr="http://greenlimbs.com/wp-content/uploads/2015/08/old-farm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768" y="2041451"/>
            <a:ext cx="4968031" cy="40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4896658"/>
            <a:ext cx="5311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ibre Baskerville" panose="02000000000000000000" pitchFamily="2" charset="0"/>
              </a:rPr>
              <a:t>… which becomes the </a:t>
            </a:r>
          </a:p>
          <a:p>
            <a:r>
              <a:rPr lang="en-US" sz="3600" b="1" dirty="0">
                <a:latin typeface="Libre Baskerville" panose="02000000000000000000" pitchFamily="2" charset="0"/>
              </a:rPr>
              <a:t>“current best truth”</a:t>
            </a:r>
          </a:p>
        </p:txBody>
      </p:sp>
    </p:spTree>
    <p:extLst>
      <p:ext uri="{BB962C8B-B14F-4D97-AF65-F5344CB8AC3E}">
        <p14:creationId xmlns:p14="http://schemas.microsoft.com/office/powerpoint/2010/main" val="2700491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3023" y="2093590"/>
            <a:ext cx="477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Formulate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9211" y="3201225"/>
            <a:ext cx="4411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Calibrate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2712" y="4308860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Validate model</a:t>
            </a:r>
          </a:p>
        </p:txBody>
      </p:sp>
    </p:spTree>
    <p:extLst>
      <p:ext uri="{BB962C8B-B14F-4D97-AF65-F5344CB8AC3E}">
        <p14:creationId xmlns:p14="http://schemas.microsoft.com/office/powerpoint/2010/main" val="69149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experiments in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3023" y="2093590"/>
            <a:ext cx="7167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Formulate model: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9211" y="3201225"/>
            <a:ext cx="6046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Calibrate model: learn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2712" y="4308860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Validate model</a:t>
            </a:r>
          </a:p>
        </p:txBody>
      </p:sp>
    </p:spTree>
    <p:extLst>
      <p:ext uri="{BB962C8B-B14F-4D97-AF65-F5344CB8AC3E}">
        <p14:creationId xmlns:p14="http://schemas.microsoft.com/office/powerpoint/2010/main" val="65289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talk?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competition as a team</a:t>
            </a:r>
          </a:p>
          <a:p>
            <a:r>
              <a:rPr lang="en-US" dirty="0"/>
              <a:t>Team work requires process</a:t>
            </a:r>
          </a:p>
          <a:p>
            <a:r>
              <a:rPr lang="en-US" dirty="0"/>
              <a:t>Code, but “subtly different”</a:t>
            </a:r>
          </a:p>
          <a:p>
            <a:r>
              <a:rPr lang="en-US" dirty="0"/>
              <a:t>Statically typed functional with F#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Observation into Vector</a:t>
            </a:r>
          </a:p>
          <a:p>
            <a:r>
              <a:rPr lang="en-US" dirty="0"/>
              <a:t>Ex: Search length, % matching words, …</a:t>
            </a:r>
          </a:p>
          <a:p>
            <a:r>
              <a:rPr lang="en-US" dirty="0"/>
              <a:t>[17.0; 0.35; 3.5; …]</a:t>
            </a:r>
          </a:p>
          <a:p>
            <a:r>
              <a:rPr lang="en-US" dirty="0"/>
              <a:t>Learn f, such that f(vector</a:t>
            </a:r>
            <a:r>
              <a:rPr lang="en-US"/>
              <a:t>)~Relevance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5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with Algorithms</a:t>
            </a:r>
          </a:p>
        </p:txBody>
      </p:sp>
      <p:pic>
        <p:nvPicPr>
          <p:cNvPr id="1026" name="Picture 2" descr="http://1.bp.blogspot.com/-ME24ePzpzIM/UQLWTwurfXI/AAAAAAAAANw/W3EETIroA80/s640/drop_shadows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22111"/>
            <a:ext cx="6096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3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some of the data out</a:t>
            </a:r>
          </a:p>
          <a:p>
            <a:r>
              <a:rPr lang="en-US" dirty="0"/>
              <a:t>Learn on part of the data</a:t>
            </a:r>
          </a:p>
          <a:p>
            <a:r>
              <a:rPr lang="en-US" dirty="0"/>
              <a:t>Evaluate performance on the rest</a:t>
            </a:r>
          </a:p>
        </p:txBody>
      </p:sp>
    </p:spTree>
    <p:extLst>
      <p:ext uri="{BB962C8B-B14F-4D97-AF65-F5344CB8AC3E}">
        <p14:creationId xmlns:p14="http://schemas.microsoft.com/office/powerpoint/2010/main" val="178754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software: incrementally build solutions by completing discrete features,</a:t>
            </a:r>
          </a:p>
          <a:p>
            <a:r>
              <a:rPr lang="en-US" dirty="0"/>
              <a:t>Machine Learning: create experiments, hoping to improve a predictor</a:t>
            </a:r>
          </a:p>
          <a:p>
            <a:r>
              <a:rPr lang="en-US" dirty="0"/>
              <a:t>Traditional process likely inadequate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87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Sausage is Made</a:t>
            </a:r>
          </a:p>
        </p:txBody>
      </p:sp>
      <p:pic>
        <p:nvPicPr>
          <p:cNvPr id="1026" name="Picture 2" descr="food, sausage, ground, kitchen, meat, grinder,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1898649"/>
            <a:ext cx="6096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31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9071714" cy="396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load data</a:t>
            </a:r>
          </a:p>
          <a:p>
            <a:pPr marL="0" indent="0">
              <a:buNone/>
            </a:pPr>
            <a:endParaRPr lang="en-US" sz="3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extract features as vectors</a:t>
            </a:r>
          </a:p>
          <a:p>
            <a:pPr marL="0" indent="0">
              <a:buNone/>
            </a:pPr>
            <a:endParaRPr lang="en-US" sz="3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use some algorithm to learn</a:t>
            </a:r>
          </a:p>
          <a:p>
            <a:pPr marL="0" indent="0">
              <a:buNone/>
            </a:pPr>
            <a:endParaRPr lang="en-US" sz="32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Fira Code" panose="020B0509050000020004" pitchFamily="49" charset="0"/>
                <a:ea typeface="Fira Code" panose="020B0509050000020004" pitchFamily="49" charset="0"/>
              </a:rPr>
              <a:t>// check how good/bad the model does</a:t>
            </a:r>
          </a:p>
        </p:txBody>
      </p:sp>
    </p:spTree>
    <p:extLst>
      <p:ext uri="{BB962C8B-B14F-4D97-AF65-F5344CB8AC3E}">
        <p14:creationId xmlns:p14="http://schemas.microsoft.com/office/powerpoint/2010/main" val="2882736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6549" y="4632325"/>
            <a:ext cx="10515600" cy="1325563"/>
          </a:xfrm>
        </p:spPr>
        <p:txBody>
          <a:bodyPr/>
          <a:lstStyle/>
          <a:p>
            <a:r>
              <a:rPr lang="en-US" i="1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77799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track features</a:t>
            </a:r>
          </a:p>
          <a:p>
            <a:r>
              <a:rPr lang="en-US" dirty="0"/>
              <a:t>Hard to swap algorithm</a:t>
            </a:r>
          </a:p>
          <a:p>
            <a:r>
              <a:rPr lang="en-US" dirty="0"/>
              <a:t>Repeat same steps</a:t>
            </a:r>
          </a:p>
          <a:p>
            <a:endParaRPr lang="en-US" dirty="0"/>
          </a:p>
          <a:p>
            <a:r>
              <a:rPr lang="en-US" dirty="0"/>
              <a:t>Code doesn’t reflect what we are after</a:t>
            </a:r>
          </a:p>
        </p:txBody>
      </p:sp>
    </p:spTree>
    <p:extLst>
      <p:ext uri="{BB962C8B-B14F-4D97-AF65-F5344CB8AC3E}">
        <p14:creationId xmlns:p14="http://schemas.microsoft.com/office/powerpoint/2010/main" val="2743135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929" y="2424246"/>
            <a:ext cx="78964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222222"/>
                </a:solidFill>
                <a:latin typeface="Libre Baskerville" panose="02000000000000000000" pitchFamily="2" charset="0"/>
              </a:rPr>
              <a:t>wasteful</a:t>
            </a:r>
            <a:endParaRPr lang="en-US" sz="3200" b="1" dirty="0">
              <a:solidFill>
                <a:srgbClr val="222222"/>
              </a:solidFill>
              <a:latin typeface="Libre Baskerville" panose="02000000000000000000" pitchFamily="2" charset="0"/>
            </a:endParaRPr>
          </a:p>
          <a:p>
            <a:r>
              <a:rPr lang="en-US" sz="3200" dirty="0">
                <a:solidFill>
                  <a:srgbClr val="222222"/>
                </a:solidFill>
                <a:latin typeface="Libre Baskerville" panose="02000000000000000000" pitchFamily="2" charset="0"/>
              </a:rPr>
              <a:t>ˈ</a:t>
            </a:r>
            <a:r>
              <a:rPr lang="en-US" sz="3200" dirty="0" err="1">
                <a:solidFill>
                  <a:srgbClr val="222222"/>
                </a:solidFill>
                <a:latin typeface="Libre Baskerville" panose="02000000000000000000" pitchFamily="2" charset="0"/>
              </a:rPr>
              <a:t>weɪstfʊl</a:t>
            </a:r>
            <a:r>
              <a:rPr lang="en-US" sz="3200" dirty="0">
                <a:solidFill>
                  <a:srgbClr val="222222"/>
                </a:solidFill>
                <a:latin typeface="Libre Baskerville" panose="02000000000000000000" pitchFamily="2" charset="0"/>
              </a:rPr>
              <a:t>,-f(ə)l/</a:t>
            </a:r>
          </a:p>
          <a:p>
            <a:r>
              <a:rPr lang="en-US" sz="3200" i="1" dirty="0">
                <a:solidFill>
                  <a:srgbClr val="222222"/>
                </a:solidFill>
                <a:latin typeface="Libre Baskerville" panose="02000000000000000000" pitchFamily="2" charset="0"/>
              </a:rPr>
              <a:t>adjective</a:t>
            </a:r>
            <a:endParaRPr lang="en-US" sz="3200" dirty="0">
              <a:solidFill>
                <a:srgbClr val="222222"/>
              </a:solidFill>
              <a:latin typeface="Libre Baskerville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222222"/>
                </a:solidFill>
                <a:latin typeface="Libre Baskerville" panose="02000000000000000000" pitchFamily="2" charset="0"/>
              </a:rPr>
              <a:t> (of a person, action, or process) using or expending something of value carelessly, extravagantly, or to no purpose.</a:t>
            </a:r>
            <a:endParaRPr lang="en-US" sz="3200" b="0" i="0" dirty="0">
              <a:solidFill>
                <a:srgbClr val="222222"/>
              </a:solidFill>
              <a:effectLst/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96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avoid </a:t>
            </a:r>
            <a:r>
              <a:rPr lang="en-US" b="1" dirty="0"/>
              <a:t>waste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build flexibility where </a:t>
            </a:r>
          </a:p>
          <a:p>
            <a:pPr marL="0" indent="0">
              <a:buNone/>
            </a:pPr>
            <a:r>
              <a:rPr lang="en-US" dirty="0"/>
              <a:t>there is </a:t>
            </a:r>
            <a:r>
              <a:rPr lang="en-US" b="1" dirty="0"/>
              <a:t>volatility,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and </a:t>
            </a:r>
            <a:r>
              <a:rPr lang="en-US" b="1" dirty="0"/>
              <a:t>automate</a:t>
            </a:r>
            <a:r>
              <a:rPr lang="en-US" dirty="0"/>
              <a:t> repeatable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8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These are </a:t>
            </a:r>
            <a:r>
              <a:rPr lang="en-US" i="1" dirty="0"/>
              <a:t>unfinished thoughts</a:t>
            </a:r>
          </a:p>
        </p:txBody>
      </p:sp>
    </p:spTree>
    <p:extLst>
      <p:ext uri="{BB962C8B-B14F-4D97-AF65-F5344CB8AC3E}">
        <p14:creationId xmlns:p14="http://schemas.microsoft.com/office/powerpoint/2010/main" val="4019774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types</a:t>
            </a:r>
            <a:r>
              <a:rPr lang="en-US" dirty="0"/>
              <a:t> to represent what we are doing</a:t>
            </a:r>
          </a:p>
          <a:p>
            <a:r>
              <a:rPr lang="en-US" dirty="0"/>
              <a:t>Automate everything that doesn’t change: data loading, algorithm learning, evaluation</a:t>
            </a:r>
          </a:p>
          <a:p>
            <a:r>
              <a:rPr lang="en-US" dirty="0"/>
              <a:t>Make what changes often (and is valuable) easy to change: creation of </a:t>
            </a:r>
            <a:r>
              <a:rPr lang="en-US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142000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Observation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Search: string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Product: string }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Relevance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: float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Predictor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Observation -&gt; Relevance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Feature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Observation -&gt; float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Example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Relevance * Observation</a:t>
            </a:r>
          </a:p>
          <a:p>
            <a:pPr marL="0" indent="0">
              <a:buNone/>
            </a:pP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Model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Feature []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type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Learning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Model -&gt; Example [] -&gt; Predictor</a:t>
            </a:r>
          </a:p>
        </p:txBody>
      </p:sp>
    </p:spTree>
    <p:extLst>
      <p:ext uri="{BB962C8B-B14F-4D97-AF65-F5344CB8AC3E}">
        <p14:creationId xmlns:p14="http://schemas.microsoft.com/office/powerpoint/2010/main" val="2290704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“Catalog of Features”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``search length`` : Feature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fun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-&gt;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obs.Search.Length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|&gt; float    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``product title length`` : Feature 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fun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-&gt;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obs.Product.Length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|&gt; float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``matching words`` : Feature 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fun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-&gt;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let w1 =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obs.Search.Split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' ' |&gt; set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let w2 =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obs.Product.Split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' ' |&gt; set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Set.intersect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w1 w2 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Set.count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|&gt; float</a:t>
            </a:r>
          </a:p>
          <a:p>
            <a:pPr marL="0" indent="0">
              <a:buNone/>
            </a:pP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03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// shared/common data loading code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model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= [|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	``search length``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``product title length``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``matching words``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|]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predictor = </a:t>
            </a:r>
            <a:r>
              <a:rPr lang="en-US" sz="24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RandomForest.regression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model training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quality = </a:t>
            </a:r>
            <a:r>
              <a:rPr lang="en-US" sz="2400" b="1" dirty="0">
                <a:latin typeface="Fira Code" panose="020B0509050000020004" pitchFamily="49" charset="0"/>
                <a:ea typeface="Fira Code" panose="020B0509050000020004" pitchFamily="49" charset="0"/>
              </a:rPr>
              <a:t>evaluate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 predictor validation</a:t>
            </a:r>
          </a:p>
        </p:txBody>
      </p:sp>
    </p:spTree>
    <p:extLst>
      <p:ext uri="{BB962C8B-B14F-4D97-AF65-F5344CB8AC3E}">
        <p14:creationId xmlns:p14="http://schemas.microsoft.com/office/powerpoint/2010/main" val="3196843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0800000" flipH="1" flipV="1">
            <a:off x="838201" y="2151211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1</a:t>
            </a:r>
          </a:p>
        </p:txBody>
      </p:sp>
      <p:sp>
        <p:nvSpPr>
          <p:cNvPr id="6" name="Rounded Rectangle 5"/>
          <p:cNvSpPr/>
          <p:nvPr/>
        </p:nvSpPr>
        <p:spPr>
          <a:xfrm rot="10800000" flipH="1" flipV="1">
            <a:off x="838200" y="427030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…</a:t>
            </a:r>
          </a:p>
        </p:txBody>
      </p:sp>
      <p:sp>
        <p:nvSpPr>
          <p:cNvPr id="7" name="Rounded Rectangle 6"/>
          <p:cNvSpPr/>
          <p:nvPr/>
        </p:nvSpPr>
        <p:spPr>
          <a:xfrm rot="10800000" flipH="1" flipV="1">
            <a:off x="838201" y="2856393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2</a:t>
            </a:r>
          </a:p>
        </p:txBody>
      </p:sp>
      <p:sp>
        <p:nvSpPr>
          <p:cNvPr id="8" name="Rounded Rectangle 7"/>
          <p:cNvSpPr/>
          <p:nvPr/>
        </p:nvSpPr>
        <p:spPr>
          <a:xfrm rot="10800000" flipH="1" flipV="1">
            <a:off x="838200" y="3561575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3</a:t>
            </a:r>
          </a:p>
        </p:txBody>
      </p:sp>
      <p:sp>
        <p:nvSpPr>
          <p:cNvPr id="9" name="Rounded Rectangle 8"/>
          <p:cNvSpPr/>
          <p:nvPr/>
        </p:nvSpPr>
        <p:spPr>
          <a:xfrm rot="10800000" flipH="1" flipV="1">
            <a:off x="3156097" y="215121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1</a:t>
            </a:r>
          </a:p>
        </p:txBody>
      </p:sp>
      <p:sp>
        <p:nvSpPr>
          <p:cNvPr id="10" name="Rounded Rectangle 9"/>
          <p:cNvSpPr/>
          <p:nvPr/>
        </p:nvSpPr>
        <p:spPr>
          <a:xfrm rot="10800000" flipH="1" flipV="1">
            <a:off x="3156096" y="2856392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2</a:t>
            </a:r>
          </a:p>
        </p:txBody>
      </p:sp>
      <p:sp>
        <p:nvSpPr>
          <p:cNvPr id="11" name="Rounded Rectangle 10"/>
          <p:cNvSpPr/>
          <p:nvPr/>
        </p:nvSpPr>
        <p:spPr>
          <a:xfrm rot="10800000" flipH="1" flipV="1">
            <a:off x="3156096" y="3561574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3</a:t>
            </a:r>
          </a:p>
        </p:txBody>
      </p:sp>
      <p:sp>
        <p:nvSpPr>
          <p:cNvPr id="12" name="Rounded Rectangle 11"/>
          <p:cNvSpPr/>
          <p:nvPr/>
        </p:nvSpPr>
        <p:spPr>
          <a:xfrm rot="10800000" flipH="1" flipV="1">
            <a:off x="3156096" y="4266756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 rot="10800000" flipH="1" flipV="1">
            <a:off x="6042832" y="2271602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1</a:t>
            </a:r>
          </a:p>
        </p:txBody>
      </p:sp>
      <p:sp>
        <p:nvSpPr>
          <p:cNvPr id="14" name="Rounded Rectangle 13"/>
          <p:cNvSpPr/>
          <p:nvPr/>
        </p:nvSpPr>
        <p:spPr>
          <a:xfrm rot="10800000" flipH="1" flipV="1">
            <a:off x="6234217" y="2785397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3</a:t>
            </a:r>
          </a:p>
        </p:txBody>
      </p:sp>
      <p:sp>
        <p:nvSpPr>
          <p:cNvPr id="15" name="Rounded Rectangle 14"/>
          <p:cNvSpPr/>
          <p:nvPr/>
        </p:nvSpPr>
        <p:spPr>
          <a:xfrm rot="10800000" flipH="1" flipV="1">
            <a:off x="6042831" y="3526244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2</a:t>
            </a:r>
          </a:p>
        </p:txBody>
      </p:sp>
      <p:sp>
        <p:nvSpPr>
          <p:cNvPr id="16" name="Rounded Rectangle 15"/>
          <p:cNvSpPr/>
          <p:nvPr/>
        </p:nvSpPr>
        <p:spPr>
          <a:xfrm rot="10800000" flipH="1" flipV="1">
            <a:off x="6042830" y="733537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Data</a:t>
            </a:r>
          </a:p>
        </p:txBody>
      </p:sp>
      <p:sp>
        <p:nvSpPr>
          <p:cNvPr id="17" name="Rounded Rectangle 16"/>
          <p:cNvSpPr/>
          <p:nvPr/>
        </p:nvSpPr>
        <p:spPr>
          <a:xfrm rot="10800000" flipH="1" flipV="1">
            <a:off x="6042831" y="5064309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Validation</a:t>
            </a:r>
          </a:p>
        </p:txBody>
      </p:sp>
      <p:cxnSp>
        <p:nvCxnSpPr>
          <p:cNvPr id="19" name="Straight Arrow Connector 18"/>
          <p:cNvCxnSpPr>
            <a:stCxn id="16" idx="2"/>
            <a:endCxn id="13" idx="0"/>
          </p:cNvCxnSpPr>
          <p:nvPr/>
        </p:nvCxnSpPr>
        <p:spPr>
          <a:xfrm>
            <a:off x="7106086" y="1378579"/>
            <a:ext cx="2" cy="89302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>
            <a:off x="7106087" y="4171286"/>
            <a:ext cx="0" cy="89302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8420985" y="2271602"/>
            <a:ext cx="326065" cy="1899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33039" y="3021389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ibre Baskerville" panose="02000000000000000000" pitchFamily="2" charset="0"/>
              </a:rPr>
              <a:t>Experiment/Model</a:t>
            </a:r>
          </a:p>
        </p:txBody>
      </p:sp>
      <p:sp>
        <p:nvSpPr>
          <p:cNvPr id="30" name="Right Brace 29"/>
          <p:cNvSpPr/>
          <p:nvPr/>
        </p:nvSpPr>
        <p:spPr>
          <a:xfrm rot="16200000">
            <a:off x="2897372" y="-453654"/>
            <a:ext cx="326065" cy="444440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81849" y="1008927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ibre Baskerville" panose="02000000000000000000" pitchFamily="2" charset="0"/>
              </a:rPr>
              <a:t>Shared / Reusable</a:t>
            </a:r>
          </a:p>
        </p:txBody>
      </p:sp>
    </p:spTree>
    <p:extLst>
      <p:ext uri="{BB962C8B-B14F-4D97-AF65-F5344CB8AC3E}">
        <p14:creationId xmlns:p14="http://schemas.microsoft.com/office/powerpoint/2010/main" val="3919750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57694" y="3963842"/>
            <a:ext cx="10515600" cy="1118522"/>
          </a:xfrm>
        </p:spPr>
        <p:txBody>
          <a:bodyPr/>
          <a:lstStyle/>
          <a:p>
            <a:r>
              <a:rPr lang="en-US" i="1" dirty="0"/>
              <a:t>Example, revisited</a:t>
            </a:r>
          </a:p>
        </p:txBody>
      </p:sp>
    </p:spTree>
    <p:extLst>
      <p:ext uri="{BB962C8B-B14F-4D97-AF65-F5344CB8AC3E}">
        <p14:creationId xmlns:p14="http://schemas.microsoft.com/office/powerpoint/2010/main" val="2348356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types for modelling</a:t>
            </a:r>
          </a:p>
          <a:p>
            <a:r>
              <a:rPr lang="en-US" dirty="0"/>
              <a:t>Model the process, not the entity</a:t>
            </a:r>
          </a:p>
          <a:p>
            <a:r>
              <a:rPr lang="en-US" dirty="0"/>
              <a:t>Cross-validation replaces tests</a:t>
            </a:r>
          </a:p>
        </p:txBody>
      </p:sp>
    </p:spTree>
    <p:extLst>
      <p:ext uri="{BB962C8B-B14F-4D97-AF65-F5344CB8AC3E}">
        <p14:creationId xmlns:p14="http://schemas.microsoft.com/office/powerpoint/2010/main" val="1740891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modelling?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// Object oriented style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type Observation =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Search: string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Product: string }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with member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this.SearchLength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this.Search.Length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// Properties as functions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type Observation = {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Search: string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Product: string }</a:t>
            </a: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let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searchLength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obs:Observation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) =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obs.Search.Length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// "object" as a bag of functions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let model = [</a:t>
            </a: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fun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-&gt;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searchLength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obs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2198862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32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Types to model Domain with common “language” across scripts</a:t>
            </a:r>
          </a:p>
          <a:p>
            <a:r>
              <a:rPr lang="en-US" dirty="0"/>
              <a:t>Separate code elements by role, to enable focusing on high value activity, the creation of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8789" y="3244334"/>
            <a:ext cx="79544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i="1" dirty="0">
                <a:latin typeface="Libre Baskerville" panose="02000000000000000000" pitchFamily="2" charset="0"/>
              </a:rPr>
              <a:t>Repository on GitHub: </a:t>
            </a:r>
          </a:p>
          <a:p>
            <a:pPr algn="ctr"/>
            <a:r>
              <a:rPr lang="en-US" sz="4000" i="1" dirty="0" err="1">
                <a:latin typeface="Libre Baskerville" panose="02000000000000000000" pitchFamily="2" charset="0"/>
              </a:rPr>
              <a:t>JamesDixon</a:t>
            </a:r>
            <a:r>
              <a:rPr lang="en-US" sz="4000" i="1" dirty="0">
                <a:latin typeface="Libre Baskerville" panose="02000000000000000000" pitchFamily="2" charset="0"/>
              </a:rPr>
              <a:t>/</a:t>
            </a:r>
            <a:r>
              <a:rPr lang="en-US" sz="4000" i="1" dirty="0" err="1">
                <a:latin typeface="Libre Baskerville" panose="02000000000000000000" pitchFamily="2" charset="0"/>
              </a:rPr>
              <a:t>Kaggle.HomeDepot</a:t>
            </a:r>
            <a:endParaRPr lang="en-US" sz="4000" i="1" dirty="0"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10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unbearable </a:t>
            </a:r>
            <a:br>
              <a:rPr lang="en-US" dirty="0"/>
            </a:br>
            <a:r>
              <a:rPr lang="en-US" dirty="0"/>
              <a:t>heaviness of data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oman climbing ladder to top of stack of pa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883" y="1078089"/>
            <a:ext cx="2683567" cy="50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97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Anyone </a:t>
            </a:r>
            <a:r>
              <a:rPr lang="en-US" b="1" dirty="0"/>
              <a:t>must</a:t>
            </a:r>
            <a:r>
              <a:rPr lang="en-US" dirty="0"/>
              <a:t> be able to re-compute everything, from scratch</a:t>
            </a:r>
          </a:p>
          <a:p>
            <a:r>
              <a:rPr lang="en-US" dirty="0"/>
              <a:t>Model is meaningless without the data</a:t>
            </a:r>
          </a:p>
          <a:p>
            <a:r>
              <a:rPr lang="en-US" dirty="0"/>
              <a:t>Don’t tamper with the source data</a:t>
            </a:r>
          </a:p>
          <a:p>
            <a:r>
              <a:rPr lang="en-US" dirty="0"/>
              <a:t>Script everything</a:t>
            </a:r>
          </a:p>
          <a:p>
            <a:pPr marL="0" indent="0" algn="r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7880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Analogy: Source Control + Automated Build </a:t>
            </a:r>
          </a:p>
          <a:p>
            <a:pPr marL="0" indent="0">
              <a:buNone/>
            </a:pPr>
            <a:r>
              <a:rPr lang="en-US" i="1" dirty="0"/>
              <a:t>If I check out code from source control, </a:t>
            </a:r>
          </a:p>
          <a:p>
            <a:pPr marL="0" indent="0">
              <a:buNone/>
            </a:pPr>
            <a:r>
              <a:rPr lang="en-US" i="1" dirty="0"/>
              <a:t>it should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9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864" y="3891517"/>
            <a:ext cx="10738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Libre Baskerville" panose="02000000000000000000" pitchFamily="2" charset="0"/>
              </a:rPr>
              <a:t>One simple main idea:</a:t>
            </a:r>
            <a:r>
              <a:rPr lang="en-US" sz="3600" dirty="0">
                <a:latin typeface="Libre Baskerville" panose="02000000000000000000" pitchFamily="2" charset="0"/>
              </a:rPr>
              <a:t> </a:t>
            </a:r>
          </a:p>
          <a:p>
            <a:r>
              <a:rPr lang="en-US" sz="3600" dirty="0">
                <a:latin typeface="Libre Baskerville" panose="02000000000000000000" pitchFamily="2" charset="0"/>
              </a:rPr>
              <a:t>does the Search query </a:t>
            </a:r>
            <a:r>
              <a:rPr lang="en-US" sz="3600" b="1" dirty="0">
                <a:latin typeface="Libre Baskerville" panose="02000000000000000000" pitchFamily="2" charset="0"/>
              </a:rPr>
              <a:t>look like </a:t>
            </a:r>
            <a:r>
              <a:rPr lang="en-US" sz="3600" dirty="0">
                <a:latin typeface="Libre Baskerville" panose="02000000000000000000" pitchFamily="2" charset="0"/>
              </a:rPr>
              <a:t>the Product?</a:t>
            </a:r>
          </a:p>
        </p:txBody>
      </p:sp>
    </p:spTree>
    <p:extLst>
      <p:ext uri="{BB962C8B-B14F-4D97-AF65-F5344CB8AC3E}">
        <p14:creationId xmlns:p14="http://schemas.microsoft.com/office/powerpoint/2010/main" val="2382828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normalization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“ductless air conditioners”, “GREE Ultra Efficient 18,000 BTU (1.5Ton)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Ductless</a:t>
            </a:r>
            <a:r>
              <a:rPr lang="en-US" dirty="0">
                <a:latin typeface="Consolas" panose="020B0609020204030204" pitchFamily="49" charset="0"/>
              </a:rPr>
              <a:t> (Duct Free) Mini Split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Air Conditioner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with Inverter, Heat, Remote 208-230V”</a:t>
            </a:r>
          </a:p>
          <a:p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 inch </a:t>
            </a:r>
            <a:r>
              <a:rPr lang="en-US" dirty="0">
                <a:latin typeface="Consolas" panose="020B0609020204030204" pitchFamily="49" charset="0"/>
              </a:rPr>
              <a:t>damper”,”</a:t>
            </a:r>
            <a:r>
              <a:rPr lang="en-US" dirty="0" err="1">
                <a:latin typeface="Consolas" panose="020B0609020204030204" pitchFamily="49" charset="0"/>
              </a:rPr>
              <a:t>Battic</a:t>
            </a:r>
            <a:r>
              <a:rPr lang="en-US" dirty="0">
                <a:latin typeface="Consolas" panose="020B0609020204030204" pitchFamily="49" charset="0"/>
              </a:rPr>
              <a:t> Door Energy Conservation Products Premium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 in.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Back Draft Damper”,</a:t>
            </a:r>
          </a:p>
          <a:p>
            <a:r>
              <a:rPr lang="en-US" dirty="0">
                <a:latin typeface="Consolas" panose="020B0609020204030204" pitchFamily="49" charset="0"/>
              </a:rPr>
              <a:t>“10000 </a:t>
            </a:r>
            <a:r>
              <a:rPr lang="en-US" dirty="0" err="1">
                <a:latin typeface="Consolas" panose="020B0609020204030204" pitchFamily="49" charset="0"/>
              </a:rPr>
              <a:t>btu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windowair</a:t>
            </a:r>
            <a:r>
              <a:rPr lang="en-US" dirty="0">
                <a:latin typeface="Consolas" panose="020B0609020204030204" pitchFamily="49" charset="0"/>
              </a:rPr>
              <a:t> conditioner”, “GE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10,000</a:t>
            </a:r>
            <a:r>
              <a:rPr lang="en-US" dirty="0">
                <a:latin typeface="Consolas" panose="020B0609020204030204" pitchFamily="49" charset="0"/>
              </a:rPr>
              <a:t> BTU 115-Volt Electronic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Window Air </a:t>
            </a:r>
            <a:r>
              <a:rPr lang="en-US" dirty="0">
                <a:latin typeface="Consolas" panose="020B0609020204030204" pitchFamily="49" charset="0"/>
              </a:rPr>
              <a:t>Conditioner with Remote”</a:t>
            </a:r>
          </a:p>
        </p:txBody>
      </p:sp>
    </p:spTree>
    <p:extLst>
      <p:ext uri="{BB962C8B-B14F-4D97-AF65-F5344CB8AC3E}">
        <p14:creationId xmlns:p14="http://schemas.microsoft.com/office/powerpoint/2010/main" val="34643025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let normalize (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txt:string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) =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txt</a:t>
            </a: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fixPunctuation</a:t>
            </a: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fixThousands</a:t>
            </a: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cleanUnits</a:t>
            </a: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fixMisspellings</a:t>
            </a:r>
            <a:endParaRPr lang="en-US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	|&gt; 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etc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3257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data matters</a:t>
            </a:r>
          </a:p>
          <a:p>
            <a:r>
              <a:rPr lang="en-US" dirty="0"/>
              <a:t>Pre-processing is slow</a:t>
            </a:r>
          </a:p>
          <a:p>
            <a:r>
              <a:rPr lang="en-US" dirty="0"/>
              <a:t>Also, Regex. Plenty of Regex.</a:t>
            </a:r>
          </a:p>
        </p:txBody>
      </p:sp>
    </p:spTree>
    <p:extLst>
      <p:ext uri="{BB962C8B-B14F-4D97-AF65-F5344CB8AC3E}">
        <p14:creationId xmlns:p14="http://schemas.microsoft.com/office/powerpoint/2010/main" val="3555291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	Keep data intact </a:t>
            </a:r>
          </a:p>
          <a:p>
            <a:pPr marL="0" indent="0">
              <a:buNone/>
            </a:pPr>
            <a:r>
              <a:rPr lang="en-US" sz="4000" dirty="0"/>
              <a:t>		&amp; regenerate outputs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i="1" dirty="0"/>
              <a:t>vs.</a:t>
            </a:r>
          </a:p>
          <a:p>
            <a:pPr marL="0" indent="0" algn="ctr">
              <a:buNone/>
            </a:pPr>
            <a:endParaRPr lang="en-US" sz="4000" i="1" dirty="0"/>
          </a:p>
          <a:p>
            <a:pPr marL="0" indent="0" algn="r">
              <a:buNone/>
            </a:pPr>
            <a:r>
              <a:rPr lang="en-US" sz="4000" dirty="0"/>
              <a:t>Cache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2854423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357" y="3559946"/>
            <a:ext cx="104551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There are only two </a:t>
            </a:r>
            <a:r>
              <a:rPr lang="en-US" sz="4000" i="1" dirty="0">
                <a:latin typeface="Libre Baskerville" panose="02000000000000000000" pitchFamily="2" charset="0"/>
              </a:rPr>
              <a:t>hard problems</a:t>
            </a:r>
            <a:r>
              <a:rPr lang="en-US" sz="4000" dirty="0">
                <a:latin typeface="Libre Baskerville" panose="02000000000000000000" pitchFamily="2" charset="0"/>
              </a:rPr>
              <a:t> </a:t>
            </a:r>
          </a:p>
          <a:p>
            <a:r>
              <a:rPr lang="en-US" sz="4000" dirty="0">
                <a:latin typeface="Libre Baskerville" panose="02000000000000000000" pitchFamily="2" charset="0"/>
              </a:rPr>
              <a:t>in computer science.</a:t>
            </a:r>
          </a:p>
          <a:p>
            <a:r>
              <a:rPr lang="en-US" sz="4000" i="1" dirty="0">
                <a:latin typeface="Libre Baskerville" panose="02000000000000000000" pitchFamily="2" charset="0"/>
              </a:rPr>
              <a:t>Cache</a:t>
            </a:r>
            <a:r>
              <a:rPr lang="en-US" sz="4000" dirty="0">
                <a:latin typeface="Libre Baskerville" panose="02000000000000000000" pitchFamily="2" charset="0"/>
              </a:rPr>
              <a:t> invalidation, and </a:t>
            </a:r>
          </a:p>
          <a:p>
            <a:r>
              <a:rPr lang="en-US" sz="4000" dirty="0">
                <a:latin typeface="Libre Baskerville" panose="02000000000000000000" pitchFamily="2" charset="0"/>
              </a:rPr>
              <a:t>being willing to </a:t>
            </a:r>
            <a:r>
              <a:rPr lang="en-US" sz="4000" i="1" dirty="0">
                <a:latin typeface="Libre Baskerville" panose="02000000000000000000" pitchFamily="2" charset="0"/>
              </a:rPr>
              <a:t>relocate to San Francisco</a:t>
            </a:r>
            <a:r>
              <a:rPr lang="en-US" sz="4000" dirty="0">
                <a:latin typeface="Libre Baskerville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460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re-computing everything is fast – </a:t>
            </a:r>
            <a:br>
              <a:rPr lang="en-US" dirty="0"/>
            </a:br>
            <a:r>
              <a:rPr lang="en-US" dirty="0"/>
              <a:t>then re-compute everything, every time.</a:t>
            </a:r>
          </a:p>
          <a:p>
            <a:r>
              <a:rPr lang="en-US" dirty="0"/>
              <a:t>Can you isolate causes of change?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5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Creating &amp; iterating Models</a:t>
            </a:r>
          </a:p>
          <a:p>
            <a:r>
              <a:rPr lang="en-US" dirty="0"/>
              <a:t>Pre-processing of Data</a:t>
            </a:r>
          </a:p>
          <a:p>
            <a:r>
              <a:rPr lang="en-US" dirty="0"/>
              <a:t>Parting thoughts</a:t>
            </a:r>
          </a:p>
        </p:txBody>
      </p:sp>
    </p:spTree>
    <p:extLst>
      <p:ext uri="{BB962C8B-B14F-4D97-AF65-F5344CB8AC3E}">
        <p14:creationId xmlns:p14="http://schemas.microsoft.com/office/powerpoint/2010/main" val="98611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0800000" flipH="1" flipV="1">
            <a:off x="838201" y="2151211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1</a:t>
            </a:r>
          </a:p>
        </p:txBody>
      </p:sp>
      <p:sp>
        <p:nvSpPr>
          <p:cNvPr id="6" name="Rounded Rectangle 5"/>
          <p:cNvSpPr/>
          <p:nvPr/>
        </p:nvSpPr>
        <p:spPr>
          <a:xfrm rot="10800000" flipH="1" flipV="1">
            <a:off x="838200" y="427030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…</a:t>
            </a:r>
          </a:p>
        </p:txBody>
      </p:sp>
      <p:sp>
        <p:nvSpPr>
          <p:cNvPr id="7" name="Rounded Rectangle 6"/>
          <p:cNvSpPr/>
          <p:nvPr/>
        </p:nvSpPr>
        <p:spPr>
          <a:xfrm rot="10800000" flipH="1" flipV="1">
            <a:off x="838201" y="2856393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2</a:t>
            </a:r>
          </a:p>
        </p:txBody>
      </p:sp>
      <p:sp>
        <p:nvSpPr>
          <p:cNvPr id="8" name="Rounded Rectangle 7"/>
          <p:cNvSpPr/>
          <p:nvPr/>
        </p:nvSpPr>
        <p:spPr>
          <a:xfrm rot="10800000" flipH="1" flipV="1">
            <a:off x="838200" y="3561575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3</a:t>
            </a:r>
          </a:p>
        </p:txBody>
      </p:sp>
      <p:sp>
        <p:nvSpPr>
          <p:cNvPr id="9" name="Rounded Rectangle 8"/>
          <p:cNvSpPr/>
          <p:nvPr/>
        </p:nvSpPr>
        <p:spPr>
          <a:xfrm rot="10800000" flipH="1" flipV="1">
            <a:off x="3156097" y="215121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1</a:t>
            </a:r>
          </a:p>
        </p:txBody>
      </p:sp>
      <p:sp>
        <p:nvSpPr>
          <p:cNvPr id="10" name="Rounded Rectangle 9"/>
          <p:cNvSpPr/>
          <p:nvPr/>
        </p:nvSpPr>
        <p:spPr>
          <a:xfrm rot="10800000" flipH="1" flipV="1">
            <a:off x="3156096" y="2856392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2</a:t>
            </a:r>
          </a:p>
        </p:txBody>
      </p:sp>
      <p:sp>
        <p:nvSpPr>
          <p:cNvPr id="11" name="Rounded Rectangle 10"/>
          <p:cNvSpPr/>
          <p:nvPr/>
        </p:nvSpPr>
        <p:spPr>
          <a:xfrm rot="10800000" flipH="1" flipV="1">
            <a:off x="3156096" y="3561574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3</a:t>
            </a:r>
          </a:p>
        </p:txBody>
      </p:sp>
      <p:sp>
        <p:nvSpPr>
          <p:cNvPr id="12" name="Rounded Rectangle 11"/>
          <p:cNvSpPr/>
          <p:nvPr/>
        </p:nvSpPr>
        <p:spPr>
          <a:xfrm rot="10800000" flipH="1" flipV="1">
            <a:off x="3156096" y="4266756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 rot="10800000" flipH="1" flipV="1">
            <a:off x="6042832" y="3050880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1</a:t>
            </a:r>
          </a:p>
        </p:txBody>
      </p:sp>
      <p:sp>
        <p:nvSpPr>
          <p:cNvPr id="14" name="Rounded Rectangle 13"/>
          <p:cNvSpPr/>
          <p:nvPr/>
        </p:nvSpPr>
        <p:spPr>
          <a:xfrm rot="10800000" flipH="1" flipV="1">
            <a:off x="6234217" y="3564675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Feature 3</a:t>
            </a:r>
          </a:p>
        </p:txBody>
      </p:sp>
      <p:sp>
        <p:nvSpPr>
          <p:cNvPr id="15" name="Rounded Rectangle 14"/>
          <p:cNvSpPr/>
          <p:nvPr/>
        </p:nvSpPr>
        <p:spPr>
          <a:xfrm rot="10800000" flipH="1" flipV="1">
            <a:off x="6042831" y="4305522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Algorithm 2</a:t>
            </a:r>
          </a:p>
        </p:txBody>
      </p:sp>
      <p:sp>
        <p:nvSpPr>
          <p:cNvPr id="16" name="Rounded Rectangle 15"/>
          <p:cNvSpPr/>
          <p:nvPr/>
        </p:nvSpPr>
        <p:spPr>
          <a:xfrm rot="10800000" flipH="1" flipV="1">
            <a:off x="6032190" y="363885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Data</a:t>
            </a:r>
          </a:p>
        </p:txBody>
      </p:sp>
      <p:sp>
        <p:nvSpPr>
          <p:cNvPr id="17" name="Rounded Rectangle 16"/>
          <p:cNvSpPr/>
          <p:nvPr/>
        </p:nvSpPr>
        <p:spPr>
          <a:xfrm rot="10800000" flipH="1" flipV="1">
            <a:off x="6042831" y="5390374"/>
            <a:ext cx="2126511" cy="64504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Validation</a:t>
            </a:r>
          </a:p>
        </p:txBody>
      </p:sp>
      <p:cxnSp>
        <p:nvCxnSpPr>
          <p:cNvPr id="19" name="Straight Arrow Connector 18"/>
          <p:cNvCxnSpPr>
            <a:stCxn id="16" idx="2"/>
            <a:endCxn id="21" idx="0"/>
          </p:cNvCxnSpPr>
          <p:nvPr/>
        </p:nvCxnSpPr>
        <p:spPr>
          <a:xfrm flipH="1">
            <a:off x="7095445" y="1008927"/>
            <a:ext cx="1" cy="44418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>
            <a:off x="7106087" y="4950564"/>
            <a:ext cx="0" cy="43981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8397936" y="3050880"/>
            <a:ext cx="326065" cy="189968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761209" y="3800667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ibre Baskerville" panose="02000000000000000000" pitchFamily="2" charset="0"/>
              </a:rPr>
              <a:t>Experiment/Model</a:t>
            </a:r>
          </a:p>
        </p:txBody>
      </p:sp>
      <p:sp>
        <p:nvSpPr>
          <p:cNvPr id="30" name="Right Brace 29"/>
          <p:cNvSpPr/>
          <p:nvPr/>
        </p:nvSpPr>
        <p:spPr>
          <a:xfrm rot="16200000">
            <a:off x="2897372" y="-453654"/>
            <a:ext cx="326065" cy="444440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81849" y="1008927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ibre Baskerville" panose="02000000000000000000" pitchFamily="2" charset="0"/>
              </a:rPr>
              <a:t>Shared / Reusable</a:t>
            </a:r>
          </a:p>
        </p:txBody>
      </p:sp>
      <p:sp>
        <p:nvSpPr>
          <p:cNvPr id="21" name="Rounded Rectangle 20"/>
          <p:cNvSpPr/>
          <p:nvPr/>
        </p:nvSpPr>
        <p:spPr>
          <a:xfrm rot="10800000" flipH="1" flipV="1">
            <a:off x="6032189" y="1453116"/>
            <a:ext cx="2126511" cy="6450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Pre-Processing</a:t>
            </a:r>
          </a:p>
        </p:txBody>
      </p:sp>
      <p:sp>
        <p:nvSpPr>
          <p:cNvPr id="23" name="Rounded Rectangle 22"/>
          <p:cNvSpPr/>
          <p:nvPr/>
        </p:nvSpPr>
        <p:spPr>
          <a:xfrm rot="10800000" flipH="1" flipV="1">
            <a:off x="6032188" y="1931582"/>
            <a:ext cx="2126511" cy="6450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re Baskerville" panose="02000000000000000000" pitchFamily="2" charset="0"/>
              </a:rPr>
              <a:t>Cache</a:t>
            </a:r>
          </a:p>
        </p:txBody>
      </p:sp>
      <p:cxnSp>
        <p:nvCxnSpPr>
          <p:cNvPr id="32" name="Straight Arrow Connector 31"/>
          <p:cNvCxnSpPr>
            <a:stCxn id="23" idx="2"/>
            <a:endCxn id="13" idx="0"/>
          </p:cNvCxnSpPr>
          <p:nvPr/>
        </p:nvCxnSpPr>
        <p:spPr>
          <a:xfrm>
            <a:off x="7095444" y="2576624"/>
            <a:ext cx="10644" cy="4742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2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2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religious about process</a:t>
            </a:r>
          </a:p>
          <a:p>
            <a:r>
              <a:rPr lang="en-US" dirty="0"/>
              <a:t>Why do you follow a process?</a:t>
            </a:r>
          </a:p>
          <a:p>
            <a:r>
              <a:rPr lang="en-US" dirty="0"/>
              <a:t>Identify where you waste energy</a:t>
            </a:r>
          </a:p>
          <a:p>
            <a:r>
              <a:rPr lang="en-US" dirty="0"/>
              <a:t>Build flexibility around volatility</a:t>
            </a:r>
          </a:p>
          <a:p>
            <a:r>
              <a:rPr lang="en-US" dirty="0"/>
              <a:t>Automate the repeatable parts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70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typed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clean scripts / data pipelines</a:t>
            </a:r>
          </a:p>
          <a:p>
            <a:r>
              <a:rPr lang="en-US" dirty="0"/>
              <a:t>Types help define clear domain models</a:t>
            </a:r>
          </a:p>
          <a:p>
            <a:r>
              <a:rPr lang="en-US" dirty="0"/>
              <a:t>Types prevent dumb mistakes </a:t>
            </a:r>
          </a:p>
        </p:txBody>
      </p:sp>
    </p:spTree>
    <p:extLst>
      <p:ext uri="{BB962C8B-B14F-4D97-AF65-F5344CB8AC3E}">
        <p14:creationId xmlns:p14="http://schemas.microsoft.com/office/powerpoint/2010/main" val="38720845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way to version features? </a:t>
            </a:r>
          </a:p>
          <a:p>
            <a:r>
              <a:rPr lang="en-US" dirty="0"/>
              <a:t>Experiment is not an entity?</a:t>
            </a:r>
          </a:p>
          <a:p>
            <a:r>
              <a:rPr lang="en-US" dirty="0"/>
              <a:t>Is pre-processing a feature?</a:t>
            </a:r>
          </a:p>
          <a:p>
            <a:r>
              <a:rPr lang="en-US" i="1" dirty="0"/>
              <a:t>Something missing in overall versioning</a:t>
            </a:r>
          </a:p>
          <a:p>
            <a:r>
              <a:rPr lang="en-US" dirty="0"/>
              <a:t>Better understanding of data/code dependencies (reuse computation, …)</a:t>
            </a:r>
          </a:p>
        </p:txBody>
      </p:sp>
    </p:spTree>
    <p:extLst>
      <p:ext uri="{BB962C8B-B14F-4D97-AF65-F5344CB8AC3E}">
        <p14:creationId xmlns:p14="http://schemas.microsoft.com/office/powerpoint/2010/main" val="2503963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brandewinder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Come chat if you are interested in the topic!</a:t>
            </a:r>
            <a:endParaRPr lang="en-US" dirty="0"/>
          </a:p>
          <a:p>
            <a:r>
              <a:rPr lang="en-US" i="1" dirty="0"/>
              <a:t>Repository on GitHub: </a:t>
            </a:r>
            <a:r>
              <a:rPr lang="en-US" i="1" dirty="0" err="1"/>
              <a:t>JamesDixon</a:t>
            </a:r>
            <a:r>
              <a:rPr lang="en-US" i="1" dirty="0"/>
              <a:t>/</a:t>
            </a:r>
            <a:r>
              <a:rPr lang="en-US" i="1" dirty="0" err="1"/>
              <a:t>Kaggle.HomeDepot</a:t>
            </a:r>
            <a:endParaRPr lang="en-US" i="1" dirty="0"/>
          </a:p>
          <a:p>
            <a:endParaRPr lang="en-US" dirty="0"/>
          </a:p>
        </p:txBody>
      </p:sp>
      <p:pic>
        <p:nvPicPr>
          <p:cNvPr id="7" name="Picture 3" descr="F:\Pictures\Characters\TournesolPendu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6088" y="2119422"/>
            <a:ext cx="3323321" cy="3323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218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Kaggle Home Depot</a:t>
            </a:r>
          </a:p>
        </p:txBody>
      </p:sp>
      <p:pic>
        <p:nvPicPr>
          <p:cNvPr id="3074" name="Picture 2" descr="https://kaggle2.blob.core.windows.net/competitions/kaggle/4853/media/home_depot_tool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38" y="1825625"/>
            <a:ext cx="86517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98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Jamie Dixon</a:t>
            </a:r>
            <a:r>
              <a:rPr lang="en-US" dirty="0"/>
              <a:t> (@</a:t>
            </a:r>
            <a:r>
              <a:rPr lang="en-US" dirty="0" err="1"/>
              <a:t>jamie_Dixon</a:t>
            </a:r>
            <a:r>
              <a:rPr lang="en-US" dirty="0"/>
              <a:t>), </a:t>
            </a:r>
            <a:r>
              <a:rPr lang="en-US" b="1" dirty="0"/>
              <a:t>Taylor Wood</a:t>
            </a:r>
            <a:r>
              <a:rPr lang="en-US" dirty="0"/>
              <a:t> (@</a:t>
            </a:r>
            <a:r>
              <a:rPr lang="en-US" dirty="0" err="1"/>
              <a:t>squeekeeper</a:t>
            </a:r>
            <a:r>
              <a:rPr lang="en-US" dirty="0"/>
              <a:t>), </a:t>
            </a:r>
            <a:r>
              <a:rPr lang="en-US" i="1" dirty="0"/>
              <a:t>&amp; </a:t>
            </a:r>
            <a:r>
              <a:rPr lang="en-US" i="1" dirty="0" err="1"/>
              <a:t>alii</a:t>
            </a:r>
            <a:endParaRPr lang="en-US" i="1" dirty="0"/>
          </a:p>
          <a:p>
            <a:r>
              <a:rPr lang="en-US" dirty="0"/>
              <a:t>Final ranking: 122</a:t>
            </a:r>
            <a:r>
              <a:rPr lang="en-US" baseline="30000" dirty="0"/>
              <a:t>nd</a:t>
            </a:r>
            <a:r>
              <a:rPr lang="en-US" dirty="0"/>
              <a:t>/2125 (top 6%)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6850" y="1825625"/>
            <a:ext cx="5012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2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743196"/>
            <a:ext cx="3246475" cy="1587795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bre Baskerville" panose="02000000000000000000" pitchFamily="2" charset="0"/>
              </a:rPr>
              <a:t>“6 inch damper”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6540" y="2743196"/>
            <a:ext cx="6257260" cy="1587795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bre Baskerville" panose="02000000000000000000" pitchFamily="2" charset="0"/>
              </a:rPr>
              <a:t>“</a:t>
            </a:r>
            <a:r>
              <a:rPr lang="en-US" sz="3200" dirty="0" err="1">
                <a:solidFill>
                  <a:schemeClr val="tx1"/>
                </a:solidFill>
                <a:latin typeface="Libre Baskerville" panose="02000000000000000000" pitchFamily="2" charset="0"/>
              </a:rPr>
              <a:t>Battic</a:t>
            </a:r>
            <a:r>
              <a:rPr lang="en-US" sz="3200" dirty="0">
                <a:solidFill>
                  <a:schemeClr val="tx1"/>
                </a:solidFill>
                <a:latin typeface="Libre Baskerville" panose="02000000000000000000" pitchFamily="2" charset="0"/>
              </a:rPr>
              <a:t> Door Energy Conservation Products Premium 6 in. Back Draft Damper”</a:t>
            </a: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4084675" y="3537094"/>
            <a:ext cx="101186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86524" y="5486400"/>
            <a:ext cx="456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Is this </a:t>
            </a:r>
            <a:r>
              <a:rPr lang="en-US" sz="4000" b="1" dirty="0">
                <a:latin typeface="Libre Baskerville" panose="02000000000000000000" pitchFamily="2" charset="0"/>
              </a:rPr>
              <a:t>any good?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8635" y="1654005"/>
            <a:ext cx="1774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Libre Baskerville" panose="02000000000000000000" pitchFamily="2" charset="0"/>
              </a:rPr>
              <a:t>Search</a:t>
            </a:r>
            <a:endParaRPr lang="en-US" sz="4000" b="1" i="1" dirty="0">
              <a:latin typeface="Libre Baskerville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7747" y="1654005"/>
            <a:ext cx="2055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Libre Baskerville" panose="02000000000000000000" pitchFamily="2" charset="0"/>
              </a:rPr>
              <a:t>Product</a:t>
            </a:r>
            <a:endParaRPr lang="en-US" sz="4000" b="1" i="1" dirty="0"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1368</Words>
  <Application>Microsoft Office PowerPoint</Application>
  <PresentationFormat>Widescreen</PresentationFormat>
  <Paragraphs>324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Fira Code</vt:lpstr>
      <vt:lpstr>Libre Baskerville</vt:lpstr>
      <vt:lpstr>Wingdings</vt:lpstr>
      <vt:lpstr>Office Theme</vt:lpstr>
      <vt:lpstr>Agile Experiments in Machine Learning</vt:lpstr>
      <vt:lpstr>About me</vt:lpstr>
      <vt:lpstr>Why this talk?</vt:lpstr>
      <vt:lpstr>These are unfinished thoughts</vt:lpstr>
      <vt:lpstr>PowerPoint Presentation</vt:lpstr>
      <vt:lpstr>Plan</vt:lpstr>
      <vt:lpstr>Kaggle Home Depot</vt:lpstr>
      <vt:lpstr>Team &amp; Results</vt:lpstr>
      <vt:lpstr>The question</vt:lpstr>
      <vt:lpstr>The data</vt:lpstr>
      <vt:lpstr>The problem</vt:lpstr>
      <vt:lpstr>The competition</vt:lpstr>
      <vt:lpstr>Machine  Learning</vt:lpstr>
      <vt:lpstr>An obvious solution</vt:lpstr>
      <vt:lpstr>So… Are we done?</vt:lpstr>
      <vt:lpstr>Code, but…</vt:lpstr>
      <vt:lpstr>PowerPoint Presentation</vt:lpstr>
      <vt:lpstr>Observation</vt:lpstr>
      <vt:lpstr>Experiments</vt:lpstr>
      <vt:lpstr>We care about “something”</vt:lpstr>
      <vt:lpstr>What we want</vt:lpstr>
      <vt:lpstr>What we really mean</vt:lpstr>
      <vt:lpstr>We formulate a model</vt:lpstr>
      <vt:lpstr>What we have</vt:lpstr>
      <vt:lpstr>We calibrate the model</vt:lpstr>
      <vt:lpstr>PowerPoint Presentation</vt:lpstr>
      <vt:lpstr>We validate the model</vt:lpstr>
      <vt:lpstr>Overall process</vt:lpstr>
      <vt:lpstr>ML: experiments in code</vt:lpstr>
      <vt:lpstr>Modelling</vt:lpstr>
      <vt:lpstr>Learning with Algorithms</vt:lpstr>
      <vt:lpstr>Validating</vt:lpstr>
      <vt:lpstr>Recap</vt:lpstr>
      <vt:lpstr>Practice</vt:lpstr>
      <vt:lpstr>How does it look?</vt:lpstr>
      <vt:lpstr>An example</vt:lpstr>
      <vt:lpstr>What are the problems?</vt:lpstr>
      <vt:lpstr>PowerPoint Presentation</vt:lpstr>
      <vt:lpstr>PowerPoint Presentation</vt:lpstr>
      <vt:lpstr>Strategy</vt:lpstr>
      <vt:lpstr>Core model</vt:lpstr>
      <vt:lpstr>“Catalog of Features”</vt:lpstr>
      <vt:lpstr>Experiments</vt:lpstr>
      <vt:lpstr>PowerPoint Presentation</vt:lpstr>
      <vt:lpstr>Example, revisited</vt:lpstr>
      <vt:lpstr>Food for thought</vt:lpstr>
      <vt:lpstr>Domain modelling?</vt:lpstr>
      <vt:lpstr>Did it work?</vt:lpstr>
      <vt:lpstr>Recap</vt:lpstr>
      <vt:lpstr>The unbearable  heaviness of data</vt:lpstr>
      <vt:lpstr>Reproducible research</vt:lpstr>
      <vt:lpstr> </vt:lpstr>
      <vt:lpstr>PowerPoint Presentation</vt:lpstr>
      <vt:lpstr>Dataset normalization</vt:lpstr>
      <vt:lpstr>Pre-processing pipeline</vt:lpstr>
      <vt:lpstr>Lesson learnt</vt:lpstr>
      <vt:lpstr>Tension</vt:lpstr>
      <vt:lpstr>PowerPoint Presentation</vt:lpstr>
      <vt:lpstr>Observations</vt:lpstr>
      <vt:lpstr>PowerPoint Presentation</vt:lpstr>
      <vt:lpstr>Conclusion</vt:lpstr>
      <vt:lpstr>General</vt:lpstr>
      <vt:lpstr>Statically typed functional</vt:lpstr>
      <vt:lpstr>Open questions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Mathias Brandewinder</cp:lastModifiedBy>
  <cp:revision>193</cp:revision>
  <dcterms:created xsi:type="dcterms:W3CDTF">2016-04-10T19:59:45Z</dcterms:created>
  <dcterms:modified xsi:type="dcterms:W3CDTF">2016-06-09T10:06:58Z</dcterms:modified>
</cp:coreProperties>
</file>