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1" r:id="rId3"/>
    <p:sldId id="257" r:id="rId4"/>
    <p:sldId id="276" r:id="rId5"/>
    <p:sldId id="259" r:id="rId6"/>
    <p:sldId id="260" r:id="rId7"/>
    <p:sldId id="262" r:id="rId8"/>
    <p:sldId id="273" r:id="rId9"/>
    <p:sldId id="263" r:id="rId10"/>
    <p:sldId id="266" r:id="rId11"/>
    <p:sldId id="264" r:id="rId12"/>
    <p:sldId id="284" r:id="rId13"/>
    <p:sldId id="277" r:id="rId14"/>
    <p:sldId id="261" r:id="rId15"/>
    <p:sldId id="271" r:id="rId16"/>
    <p:sldId id="278" r:id="rId17"/>
    <p:sldId id="267" r:id="rId18"/>
    <p:sldId id="281" r:id="rId19"/>
    <p:sldId id="268" r:id="rId20"/>
    <p:sldId id="289" r:id="rId21"/>
    <p:sldId id="287" r:id="rId22"/>
    <p:sldId id="258" r:id="rId23"/>
    <p:sldId id="286" r:id="rId24"/>
    <p:sldId id="280" r:id="rId25"/>
    <p:sldId id="270" r:id="rId26"/>
    <p:sldId id="290" r:id="rId27"/>
    <p:sldId id="265" r:id="rId28"/>
    <p:sldId id="282" r:id="rId29"/>
    <p:sldId id="285" r:id="rId30"/>
    <p:sldId id="283" r:id="rId31"/>
    <p:sldId id="272" r:id="rId32"/>
    <p:sldId id="27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2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1T17:36:52.031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00A56AE3-F7EB-4EB4-AA49-AFF5D1BADA96}" emma:medium="tactile" emma:mode="ink">
          <msink:context xmlns:msink="http://schemas.microsoft.com/ink/2010/main" type="writingRegion" rotatedBoundingBox="18823,2539 18921,2539 18921,2677 18823,2677"/>
        </emma:interpretation>
      </emma:emma>
    </inkml:annotationXML>
    <inkml:traceGroup>
      <inkml:annotationXML>
        <emma:emma xmlns:emma="http://www.w3.org/2003/04/emma" version="1.0">
          <emma:interpretation id="{BC3CEFF6-7BD7-459C-A7C9-BC7027B3F218}" emma:medium="tactile" emma:mode="ink">
            <msink:context xmlns:msink="http://schemas.microsoft.com/ink/2010/main" type="paragraph" rotatedBoundingBox="18823,2539 18921,2539 18921,2677 18823,26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446753-577D-4E11-B650-ABEFE05A26B2}" emma:medium="tactile" emma:mode="ink">
              <msink:context xmlns:msink="http://schemas.microsoft.com/ink/2010/main" type="line" rotatedBoundingBox="18823,2539 18921,2539 18921,2677 18823,2677"/>
            </emma:interpretation>
          </emma:emma>
        </inkml:annotationXML>
        <inkml:traceGroup>
          <inkml:annotationXML>
            <emma:emma xmlns:emma="http://www.w3.org/2003/04/emma" version="1.0">
              <emma:interpretation id="{DAA92BC1-9393-4A29-82B9-5C471B5AE253}" emma:medium="tactile" emma:mode="ink">
                <msink:context xmlns:msink="http://schemas.microsoft.com/ink/2010/main" type="inkWord" rotatedBoundingBox="18823,2539 18921,2539 18921,2677 18823,2677"/>
              </emma:interpretation>
            </emma:emma>
          </inkml:annotationXML>
          <inkml:trace contextRef="#ctx0" brushRef="#br0">9718 2127 6912,'-39'-59'3456,"-1"19"-3200,40 21 3456,-19 19-4352,19-20 0,0 20-2432,19 20 128,1 19 2944,39-19 128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1T17:41:19.801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8E36776F-972F-4B0B-B9A3-3A04718F3D92}" emma:medium="tactile" emma:mode="ink">
          <msink:context xmlns:msink="http://schemas.microsoft.com/ink/2010/main" type="writingRegion" rotatedBoundingBox="15417,6851 15437,6851 15437,6989 15417,6989"/>
        </emma:interpretation>
      </emma:emma>
    </inkml:annotationXML>
    <inkml:traceGroup>
      <inkml:annotationXML>
        <emma:emma xmlns:emma="http://www.w3.org/2003/04/emma" version="1.0">
          <emma:interpretation id="{901EF7A6-9278-44F8-99C1-F87E796D61F5}" emma:medium="tactile" emma:mode="ink">
            <msink:context xmlns:msink="http://schemas.microsoft.com/ink/2010/main" type="paragraph" rotatedBoundingBox="15417,6851 15437,6851 15437,6989 15417,6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E1E866-02AE-41AE-BC51-E259B1F8F283}" emma:medium="tactile" emma:mode="ink">
              <msink:context xmlns:msink="http://schemas.microsoft.com/ink/2010/main" type="line" rotatedBoundingBox="15417,6851 15437,6851 15437,6989 15417,6989"/>
            </emma:interpretation>
          </emma:emma>
        </inkml:annotationXML>
        <inkml:traceGroup>
          <inkml:annotationXML>
            <emma:emma xmlns:emma="http://www.w3.org/2003/04/emma" version="1.0">
              <emma:interpretation id="{94470D9A-D6F9-411F-B2E2-7BB4A4D0587C}" emma:medium="tactile" emma:mode="ink">
                <msink:context xmlns:msink="http://schemas.microsoft.com/ink/2010/main" type="inkWord" rotatedBoundingBox="15417,6851 15437,6851 15437,6989 15417,6989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7916 4283 4864,'20'-39'2432,"-40"-40"-2304,20 59 2432,0 20-2944,0 0 128,0 0-2176,20 20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35CA5-202D-40F4-A1BF-4F79A19775E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CF84-B818-48F1-BBF1-022C092A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5539-92DC-4FF5-8B2E-6C224987440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0EF-43DE-45F1-BDF4-07D5B6F5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5539-92DC-4FF5-8B2E-6C224987440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0EF-43DE-45F1-BDF4-07D5B6F5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7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5539-92DC-4FF5-8B2E-6C224987440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0EF-43DE-45F1-BDF4-07D5B6F5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5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ü"/>
              <a:defRPr/>
            </a:lvl1pPr>
            <a:lvl2pPr marL="685800" indent="-228600">
              <a:buFont typeface="Libre Baskerville" panose="02000000000000000000" pitchFamily="2" charset="0"/>
              <a:buChar char="−"/>
              <a:defRPr/>
            </a:lvl2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5539-92DC-4FF5-8B2E-6C224987440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0EF-43DE-45F1-BDF4-07D5B6F5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3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5539-92DC-4FF5-8B2E-6C224987440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0EF-43DE-45F1-BDF4-07D5B6F5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4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5539-92DC-4FF5-8B2E-6C224987440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0EF-43DE-45F1-BDF4-07D5B6F5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9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5539-92DC-4FF5-8B2E-6C224987440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0EF-43DE-45F1-BDF4-07D5B6F5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1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5539-92DC-4FF5-8B2E-6C224987440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0EF-43DE-45F1-BDF4-07D5B6F5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8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5539-92DC-4FF5-8B2E-6C224987440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0EF-43DE-45F1-BDF4-07D5B6F5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7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5539-92DC-4FF5-8B2E-6C224987440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0EF-43DE-45F1-BDF4-07D5B6F5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7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5539-92DC-4FF5-8B2E-6C224987440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0EF-43DE-45F1-BDF4-07D5B6F5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1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re Baskerville" panose="02000000000000000000" pitchFamily="2" charset="0"/>
              </a:defRPr>
            </a:lvl1pPr>
          </a:lstStyle>
          <a:p>
            <a:fld id="{25FB5539-92DC-4FF5-8B2E-6C224987440F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re Baskerville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re Baskerville" panose="02000000000000000000" pitchFamily="2" charset="0"/>
              </a:defRPr>
            </a:lvl1pPr>
          </a:lstStyle>
          <a:p>
            <a:fld id="{2E1E00EF-43DE-45F1-BDF4-07D5B6F5C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Libre Baskerville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Libre Baskerville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Libre Baskerville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Libre Baskerville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re Baskerville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re Baskerville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sharp/FSharp.Data/blob/master/docs/content/library/CsvProvider.fsx" TargetMode="External"/><Relationship Id="rId2" Type="http://schemas.openxmlformats.org/officeDocument/2006/relationships/hyperlink" Target="http://fsharp.github.io/FSharp.Data/library/CsvProvid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Libre Baskerville" panose="02000000000000000000" pitchFamily="2" charset="0"/>
              </a:rPr>
              <a:t>The T in TDD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Tests, Types, Tales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9582" y="5536019"/>
            <a:ext cx="4972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ibre Baskerville" panose="02000000000000000000" pitchFamily="2" charset="0"/>
              </a:rPr>
              <a:t>Mathias / @</a:t>
            </a:r>
            <a:r>
              <a:rPr lang="en-US" sz="2800" dirty="0" err="1">
                <a:latin typeface="Libre Baskerville" panose="02000000000000000000" pitchFamily="2" charset="0"/>
              </a:rPr>
              <a:t>brandewinder</a:t>
            </a:r>
            <a:endParaRPr lang="en-US" sz="2800" dirty="0">
              <a:latin typeface="Libre Baskerville" panose="020000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776344" y="914389"/>
              <a:ext cx="35760" cy="499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0926" y="909361"/>
                <a:ext cx="44790" cy="581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59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without fear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TDD is a way of </a:t>
            </a:r>
            <a:r>
              <a:rPr lang="en-US" b="1" dirty="0"/>
              <a:t>managing fear </a:t>
            </a:r>
            <a:r>
              <a:rPr lang="en-US" dirty="0"/>
              <a:t>during programming. [...] If pain is nature’s way of saying “Stop!”, fear is nature’s way of saying “Be careful.” The problem is that fear has a host of other effects: </a:t>
            </a:r>
          </a:p>
          <a:p>
            <a:r>
              <a:rPr lang="en-US" dirty="0"/>
              <a:t>Makes you tentative</a:t>
            </a:r>
          </a:p>
          <a:p>
            <a:r>
              <a:rPr lang="en-US" dirty="0"/>
              <a:t>Makes you grumpy </a:t>
            </a:r>
          </a:p>
          <a:p>
            <a:r>
              <a:rPr lang="en-US" dirty="0"/>
              <a:t>Makes you want to communicate less </a:t>
            </a:r>
          </a:p>
          <a:p>
            <a:r>
              <a:rPr lang="en-US" dirty="0"/>
              <a:t>Makes you shy from feedback</a:t>
            </a:r>
          </a:p>
        </p:txBody>
      </p:sp>
    </p:spTree>
    <p:extLst>
      <p:ext uri="{BB962C8B-B14F-4D97-AF65-F5344CB8AC3E}">
        <p14:creationId xmlns:p14="http://schemas.microsoft.com/office/powerpoint/2010/main" val="26529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Small, actual steps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 protocol</a:t>
            </a:r>
          </a:p>
          <a:p>
            <a:r>
              <a:rPr lang="en-US" dirty="0"/>
              <a:t>Break into small chunks</a:t>
            </a:r>
          </a:p>
        </p:txBody>
      </p:sp>
    </p:spTree>
    <p:extLst>
      <p:ext uri="{BB962C8B-B14F-4D97-AF65-F5344CB8AC3E}">
        <p14:creationId xmlns:p14="http://schemas.microsoft.com/office/powerpoint/2010/main" val="244967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 your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vocabulary</a:t>
            </a:r>
          </a:p>
          <a:p>
            <a:r>
              <a:rPr lang="en-US" dirty="0"/>
              <a:t>Make assumptions explicit</a:t>
            </a:r>
          </a:p>
          <a:p>
            <a:r>
              <a:rPr lang="en-US" dirty="0"/>
              <a:t>Clarify thinking &amp; conversations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8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runnable code</a:t>
            </a:r>
          </a:p>
          <a:p>
            <a:r>
              <a:rPr lang="en-US" dirty="0"/>
              <a:t>Rapid feedback</a:t>
            </a:r>
          </a:p>
          <a:p>
            <a:r>
              <a:rPr lang="en-US" dirty="0"/>
              <a:t>Surface questions &amp; issues</a:t>
            </a:r>
          </a:p>
        </p:txBody>
      </p:sp>
    </p:spTree>
    <p:extLst>
      <p:ext uri="{BB962C8B-B14F-4D97-AF65-F5344CB8AC3E}">
        <p14:creationId xmlns:p14="http://schemas.microsoft.com/office/powerpoint/2010/main" val="3988219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Feel the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bad design painful</a:t>
            </a:r>
          </a:p>
          <a:p>
            <a:r>
              <a:rPr lang="en-US" dirty="0"/>
              <a:t>Suffer early</a:t>
            </a:r>
          </a:p>
        </p:txBody>
      </p:sp>
    </p:spTree>
    <p:extLst>
      <p:ext uri="{BB962C8B-B14F-4D97-AF65-F5344CB8AC3E}">
        <p14:creationId xmlns:p14="http://schemas.microsoft.com/office/powerpoint/2010/main" val="170891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(F# remix)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4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77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 in TDD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Design, or Development?</a:t>
            </a:r>
          </a:p>
        </p:txBody>
      </p:sp>
    </p:spTree>
    <p:extLst>
      <p:ext uri="{BB962C8B-B14F-4D97-AF65-F5344CB8AC3E}">
        <p14:creationId xmlns:p14="http://schemas.microsoft.com/office/powerpoint/2010/main" val="345946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slow down early refactoring</a:t>
            </a:r>
          </a:p>
          <a:p>
            <a:r>
              <a:rPr lang="en-US" dirty="0"/>
              <a:t>“Premature abstraction”</a:t>
            </a:r>
          </a:p>
          <a:p>
            <a:r>
              <a:rPr lang="en-US" dirty="0"/>
              <a:t>Sane language defaults</a:t>
            </a:r>
          </a:p>
        </p:txBody>
      </p:sp>
    </p:spTree>
    <p:extLst>
      <p:ext uri="{BB962C8B-B14F-4D97-AF65-F5344CB8AC3E}">
        <p14:creationId xmlns:p14="http://schemas.microsoft.com/office/powerpoint/2010/main" val="1025826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as TDD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You must </a:t>
            </a:r>
            <a:r>
              <a:rPr lang="en-US" b="1" dirty="0"/>
              <a:t>design organically</a:t>
            </a:r>
            <a:r>
              <a:rPr lang="en-US" dirty="0"/>
              <a:t>, with running code providing feedback between decisions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must write your own tests, since you can’t wait twenty times a day for someone else to write a test</a:t>
            </a:r>
          </a:p>
          <a:p>
            <a:r>
              <a:rPr lang="en-US" dirty="0"/>
              <a:t>Your development environment must provide </a:t>
            </a:r>
            <a:r>
              <a:rPr lang="en-US" b="1" dirty="0"/>
              <a:t>rapid response to small changes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Your designs must consist of many highly cohesive, loosely coupled components, just to make testing easy </a:t>
            </a:r>
          </a:p>
        </p:txBody>
      </p:sp>
    </p:spTree>
    <p:extLst>
      <p:ext uri="{BB962C8B-B14F-4D97-AF65-F5344CB8AC3E}">
        <p14:creationId xmlns:p14="http://schemas.microsoft.com/office/powerpoint/2010/main" val="417760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214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Mathias Brandewinder (@</a:t>
            </a:r>
            <a:r>
              <a:rPr lang="en-US" dirty="0" err="1"/>
              <a:t>brandewinder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C# for about 10 years</a:t>
            </a:r>
          </a:p>
          <a:p>
            <a:pPr marL="0" indent="0">
              <a:buNone/>
            </a:pPr>
            <a:r>
              <a:rPr lang="en-US" dirty="0"/>
              <a:t>Fell in love with F# 5 years ago</a:t>
            </a:r>
          </a:p>
          <a:p>
            <a:pPr marL="0" indent="0">
              <a:buNone/>
            </a:pPr>
            <a:r>
              <a:rPr lang="en-US" dirty="0"/>
              <a:t>Background: Economics, Operations Research</a:t>
            </a:r>
          </a:p>
          <a:p>
            <a:pPr marL="0" indent="0">
              <a:buNone/>
            </a:pPr>
            <a:r>
              <a:rPr lang="en-US" dirty="0"/>
              <a:t>I do have a bit of an accent :)</a:t>
            </a:r>
          </a:p>
          <a:p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Libre Baskerville" panose="02000000000000000000" pitchFamily="2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38199" y="1825625"/>
            <a:ext cx="72251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4400" kern="1200">
                <a:solidFill>
                  <a:schemeClr val="tx1"/>
                </a:solidFill>
                <a:latin typeface="Libre Baskerville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Libre Baskerville" panose="02000000000000000000" pitchFamily="2" charset="0"/>
              <a:buChar char="−"/>
              <a:defRPr sz="4000" kern="1200">
                <a:solidFill>
                  <a:schemeClr val="tx1"/>
                </a:solidFill>
                <a:latin typeface="Libre Baskerville" panose="020000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Libre Baskerville" panose="020000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Libre Baskerville" panose="020000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Libre Baskerville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00" y="1825625"/>
            <a:ext cx="28829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42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970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099" y="638712"/>
            <a:ext cx="97129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ibre Baskerville" panose="02000000000000000000" pitchFamily="2" charset="0"/>
              </a:rPr>
              <a:t>A unit test shows </a:t>
            </a:r>
          </a:p>
          <a:p>
            <a:r>
              <a:rPr lang="en-US" sz="6000" dirty="0">
                <a:latin typeface="Libre Baskerville" panose="02000000000000000000" pitchFamily="2" charset="0"/>
              </a:rPr>
              <a:t>one way</a:t>
            </a:r>
          </a:p>
          <a:p>
            <a:r>
              <a:rPr lang="en-US" sz="6000" dirty="0">
                <a:latin typeface="Libre Baskerville" panose="02000000000000000000" pitchFamily="2" charset="0"/>
              </a:rPr>
              <a:t>your code is </a:t>
            </a:r>
            <a:r>
              <a:rPr lang="en-US" sz="6000" b="1" dirty="0">
                <a:latin typeface="Libre Baskerville" panose="02000000000000000000" pitchFamily="2" charset="0"/>
              </a:rPr>
              <a:t>not broken</a:t>
            </a:r>
          </a:p>
        </p:txBody>
      </p:sp>
    </p:spTree>
    <p:extLst>
      <p:ext uri="{BB962C8B-B14F-4D97-AF65-F5344CB8AC3E}">
        <p14:creationId xmlns:p14="http://schemas.microsoft.com/office/powerpoint/2010/main" val="16491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853" y="4097838"/>
            <a:ext cx="100976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Libre Baskerville" panose="02000000000000000000" pitchFamily="2" charset="0"/>
              </a:rPr>
              <a:t>A unit test </a:t>
            </a:r>
            <a:r>
              <a:rPr lang="en-US" sz="6000" i="1" dirty="0">
                <a:latin typeface="Libre Baskerville" panose="02000000000000000000" pitchFamily="2" charset="0"/>
              </a:rPr>
              <a:t>is an </a:t>
            </a:r>
            <a:r>
              <a:rPr lang="en-US" sz="6000" b="1" dirty="0">
                <a:latin typeface="Libre Baskerville" panose="02000000000000000000" pitchFamily="2" charset="0"/>
              </a:rPr>
              <a:t>anecdote</a:t>
            </a:r>
          </a:p>
        </p:txBody>
      </p:sp>
    </p:spTree>
    <p:extLst>
      <p:ext uri="{BB962C8B-B14F-4D97-AF65-F5344CB8AC3E}">
        <p14:creationId xmlns:p14="http://schemas.microsoft.com/office/powerpoint/2010/main" val="1350521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6168" y="2179973"/>
            <a:ext cx="70741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222222"/>
                </a:solidFill>
                <a:latin typeface="Libre Baskerville" panose="02000000000000000000" pitchFamily="2" charset="0"/>
              </a:rPr>
              <a:t>anecdote</a:t>
            </a:r>
          </a:p>
          <a:p>
            <a:r>
              <a:rPr lang="en-US" sz="4000" dirty="0">
                <a:solidFill>
                  <a:srgbClr val="222222"/>
                </a:solidFill>
                <a:latin typeface="Libre Baskerville" panose="02000000000000000000" pitchFamily="2" charset="0"/>
              </a:rPr>
              <a:t>ˈ</a:t>
            </a:r>
            <a:r>
              <a:rPr lang="en-US" sz="4000" dirty="0" err="1">
                <a:solidFill>
                  <a:srgbClr val="222222"/>
                </a:solidFill>
                <a:latin typeface="Libre Baskerville" panose="02000000000000000000" pitchFamily="2" charset="0"/>
              </a:rPr>
              <a:t>anɪkdəʊt</a:t>
            </a:r>
            <a:r>
              <a:rPr lang="en-US" sz="4000" dirty="0">
                <a:solidFill>
                  <a:srgbClr val="222222"/>
                </a:solidFill>
                <a:latin typeface="Libre Baskerville" panose="02000000000000000000" pitchFamily="2" charset="0"/>
              </a:rPr>
              <a:t>/</a:t>
            </a:r>
          </a:p>
          <a:p>
            <a:r>
              <a:rPr lang="en-US" sz="4000" i="1" dirty="0">
                <a:solidFill>
                  <a:srgbClr val="222222"/>
                </a:solidFill>
                <a:latin typeface="Libre Baskerville" panose="02000000000000000000" pitchFamily="2" charset="0"/>
              </a:rPr>
              <a:t>noun</a:t>
            </a:r>
            <a:endParaRPr lang="en-US" sz="4000" dirty="0">
              <a:solidFill>
                <a:srgbClr val="222222"/>
              </a:solidFill>
              <a:latin typeface="Libre Baskerville" panose="02000000000000000000" pitchFamily="2" charset="0"/>
            </a:endParaRPr>
          </a:p>
          <a:p>
            <a:r>
              <a:rPr lang="en-US" sz="4000" dirty="0">
                <a:solidFill>
                  <a:srgbClr val="222222"/>
                </a:solidFill>
                <a:latin typeface="Libre Baskerville" panose="02000000000000000000" pitchFamily="2" charset="0"/>
              </a:rPr>
              <a:t>“a short amusing or interesting story about a real incident or person.”</a:t>
            </a:r>
            <a:endParaRPr lang="en-US" sz="4000" b="0" i="0" dirty="0">
              <a:solidFill>
                <a:srgbClr val="222222"/>
              </a:solidFill>
              <a:effectLst/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91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don’t you test?</a:t>
            </a:r>
          </a:p>
          <a:p>
            <a:r>
              <a:rPr lang="en-US" dirty="0"/>
              <a:t>Fastest feedback: compile time</a:t>
            </a:r>
          </a:p>
          <a:p>
            <a:r>
              <a:rPr lang="en-US" dirty="0"/>
              <a:t>Replace a Test with a Type?</a:t>
            </a:r>
          </a:p>
          <a:p>
            <a:r>
              <a:rPr lang="en-US" dirty="0"/>
              <a:t>Property </a:t>
            </a:r>
            <a:r>
              <a:rPr lang="en-US"/>
              <a:t>Based Test: triangulate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85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google.fr/url?source=imglanding&amp;ct=img&amp;q=http://tedconfblog.files.wordpress.com/2013/10/ikea-instructions.jpg?w=900&amp;sa=X&amp;ei=o_dVVYm4MYj4ywO244HwBg&amp;ved=0CAkQ8wc4Gw&amp;usg=AFQjCNGk2HtmL8Lhna0o_0ZVnk51V1qg6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62530" cy="68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53154" y="6251945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re Baskerville" panose="02000000000000000000" pitchFamily="2" charset="0"/>
              </a:rPr>
              <a:t>Source: www.lamakerspace.com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1562" y="878959"/>
            <a:ext cx="2268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ibre Baskerville" panose="02000000000000000000" pitchFamily="2" charset="0"/>
              </a:rPr>
              <a:t>Tales</a:t>
            </a:r>
          </a:p>
        </p:txBody>
      </p:sp>
    </p:spTree>
    <p:extLst>
      <p:ext uri="{BB962C8B-B14F-4D97-AF65-F5344CB8AC3E}">
        <p14:creationId xmlns:p14="http://schemas.microsoft.com/office/powerpoint/2010/main" val="3549225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					… is the </a:t>
            </a:r>
            <a:r>
              <a:rPr lang="en-US" dirty="0">
                <a:hlinkClick r:id="rId3"/>
              </a:rPr>
              <a:t>code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550184" y="2466709"/>
              <a:ext cx="7440" cy="49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5933" y="2462399"/>
                <a:ext cx="15234" cy="571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055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truth is the</a:t>
            </a:r>
            <a:r>
              <a:rPr lang="en-US" b="1" dirty="0"/>
              <a:t> code</a:t>
            </a:r>
          </a:p>
          <a:p>
            <a:r>
              <a:rPr lang="en-US" dirty="0"/>
              <a:t>Working software </a:t>
            </a:r>
            <a:r>
              <a:rPr lang="en-US" b="1" dirty="0"/>
              <a:t>and</a:t>
            </a:r>
            <a:r>
              <a:rPr lang="en-US" dirty="0"/>
              <a:t> comprehensive documentation</a:t>
            </a:r>
            <a:endParaRPr lang="en-US" b="1" dirty="0"/>
          </a:p>
          <a:p>
            <a:r>
              <a:rPr lang="en-US" dirty="0"/>
              <a:t>F# as a </a:t>
            </a:r>
            <a:r>
              <a:rPr lang="en-US" b="1" dirty="0"/>
              <a:t>Ubiquitous Language</a:t>
            </a:r>
          </a:p>
        </p:txBody>
      </p:sp>
    </p:spTree>
    <p:extLst>
      <p:ext uri="{BB962C8B-B14F-4D97-AF65-F5344CB8AC3E}">
        <p14:creationId xmlns:p14="http://schemas.microsoft.com/office/powerpoint/2010/main" val="4023152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62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Happy with classic TDD? Cool.</a:t>
            </a:r>
          </a:p>
          <a:p>
            <a:r>
              <a:rPr lang="en-US" dirty="0"/>
              <a:t>Do write tests! (pretty please)</a:t>
            </a:r>
          </a:p>
        </p:txBody>
      </p:sp>
    </p:spTree>
    <p:extLst>
      <p:ext uri="{BB962C8B-B14F-4D97-AF65-F5344CB8AC3E}">
        <p14:creationId xmlns:p14="http://schemas.microsoft.com/office/powerpoint/2010/main" val="168651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TDD had a deep impact on my coding habits</a:t>
            </a:r>
          </a:p>
          <a:p>
            <a:r>
              <a:rPr lang="en-US" dirty="0"/>
              <a:t>Since moving to F#, I barely use Red/Green/Refactor</a:t>
            </a:r>
          </a:p>
        </p:txBody>
      </p:sp>
    </p:spTree>
    <p:extLst>
      <p:ext uri="{BB962C8B-B14F-4D97-AF65-F5344CB8AC3E}">
        <p14:creationId xmlns:p14="http://schemas.microsoft.com/office/powerpoint/2010/main" val="2700303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discard ideas wholesale</a:t>
            </a:r>
          </a:p>
          <a:p>
            <a:r>
              <a:rPr lang="en-US" dirty="0"/>
              <a:t>Do look at other paradigms</a:t>
            </a:r>
          </a:p>
        </p:txBody>
      </p:sp>
    </p:spTree>
    <p:extLst>
      <p:ext uri="{BB962C8B-B14F-4D97-AF65-F5344CB8AC3E}">
        <p14:creationId xmlns:p14="http://schemas.microsoft.com/office/powerpoint/2010/main" val="2929636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ignette3.wikia.nocookie.net/fridaythe13th/images/1/1d/Ash-army-of-darkness.jpg/revision/latest?cb=201312210517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089" y="0"/>
            <a:ext cx="5546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7953" y="609600"/>
            <a:ext cx="7202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ibre Baskerville" panose="02000000000000000000" pitchFamily="2" charset="0"/>
              </a:rPr>
              <a:t>I'll give you my </a:t>
            </a:r>
            <a:r>
              <a:rPr lang="en-US" sz="4000" strike="sngStrike" dirty="0">
                <a:latin typeface="Libre Baskerville" panose="02000000000000000000" pitchFamily="2" charset="0"/>
              </a:rPr>
              <a:t>gun</a:t>
            </a:r>
            <a:r>
              <a:rPr lang="en-US" sz="4000" dirty="0">
                <a:latin typeface="Libre Baskerville" panose="02000000000000000000" pitchFamily="2" charset="0"/>
              </a:rPr>
              <a:t> REPL </a:t>
            </a:r>
          </a:p>
          <a:p>
            <a:r>
              <a:rPr lang="en-US" sz="4000" dirty="0">
                <a:latin typeface="Libre Baskerville" panose="02000000000000000000" pitchFamily="2" charset="0"/>
              </a:rPr>
              <a:t>when you pry it </a:t>
            </a:r>
          </a:p>
          <a:p>
            <a:r>
              <a:rPr lang="en-US" sz="4000" dirty="0">
                <a:latin typeface="Libre Baskerville" panose="02000000000000000000" pitchFamily="2" charset="0"/>
              </a:rPr>
              <a:t>from my cold, dead hands</a:t>
            </a:r>
          </a:p>
        </p:txBody>
      </p:sp>
    </p:spTree>
    <p:extLst>
      <p:ext uri="{BB962C8B-B14F-4D97-AF65-F5344CB8AC3E}">
        <p14:creationId xmlns:p14="http://schemas.microsoft.com/office/powerpoint/2010/main" val="768054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66075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Mathias Brandewinder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brandewinder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Brandewinder.com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3" descr="F:\Pictures\Characters\TournesolPendul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0508" y="2559844"/>
            <a:ext cx="2882900" cy="2882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168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Perhaps TDD really is dead?</a:t>
            </a:r>
          </a:p>
          <a:p>
            <a:r>
              <a:rPr lang="en-US" dirty="0"/>
              <a:t>“doing TDD” differently?</a:t>
            </a:r>
          </a:p>
          <a:p>
            <a:r>
              <a:rPr lang="en-US" dirty="0"/>
              <a:t>How do I code in F#?</a:t>
            </a:r>
          </a:p>
        </p:txBody>
      </p:sp>
    </p:spTree>
    <p:extLst>
      <p:ext uri="{BB962C8B-B14F-4D97-AF65-F5344CB8AC3E}">
        <p14:creationId xmlns:p14="http://schemas.microsoft.com/office/powerpoint/2010/main" val="139526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TDD by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Kent Beck</a:t>
            </a:r>
          </a:p>
        </p:txBody>
      </p:sp>
      <p:pic>
        <p:nvPicPr>
          <p:cNvPr id="1026" name="Picture 2" descr="http://www.google.fr/url?source=imglanding&amp;ct=img&amp;q=http://ecx.images-amazon.com/images/I/71lpKZxrK6L.jpg&amp;sa=X&amp;ei=yrtVVar-HoriywOf1YGQBw&amp;ved=0CAkQ8wc&amp;usg=AFQjCNFNf4wFNOazqKuONclwswBzC8IxJQ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246" y="1825625"/>
            <a:ext cx="34715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59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(classic version)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fr/url?source=imglanding&amp;ct=img&amp;q=http://images.clipartpanda.com/post-it-notes-clipart-K9iRx8Lce.jpeg&amp;sa=X&amp;ei=1lVWVZ7xI4SGzAOZi4GABw&amp;ved=0CAkQ8wc&amp;usg=AFQjCNHHT7ILi3jSR5C85Eq7HqXzvKt-nQ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1252538"/>
            <a:ext cx="580072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3898">
            <a:off x="4735055" y="2140979"/>
            <a:ext cx="28937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TODO </a:t>
            </a:r>
          </a:p>
          <a:p>
            <a:r>
              <a:rPr lang="en-US" sz="2800" dirty="0"/>
              <a:t>if CHF:USD is 2:1,</a:t>
            </a:r>
          </a:p>
          <a:p>
            <a:r>
              <a:rPr lang="en-US" sz="2800" dirty="0"/>
              <a:t>$5 + 10 CHF = $10 </a:t>
            </a:r>
          </a:p>
          <a:p>
            <a:r>
              <a:rPr lang="en-US" sz="2800" dirty="0"/>
              <a:t>$5 * 2 = $10</a:t>
            </a:r>
          </a:p>
        </p:txBody>
      </p:sp>
    </p:spTree>
    <p:extLst>
      <p:ext uri="{BB962C8B-B14F-4D97-AF65-F5344CB8AC3E}">
        <p14:creationId xmlns:p14="http://schemas.microsoft.com/office/powerpoint/2010/main" val="51717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69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b="1" dirty="0"/>
              <a:t>good</a:t>
            </a:r>
            <a:r>
              <a:rPr lang="en-US" dirty="0"/>
              <a:t> about TDD?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450</Words>
  <Application>Microsoft Office PowerPoint</Application>
  <PresentationFormat>Widescreen</PresentationFormat>
  <Paragraphs>92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Libre Baskerville</vt:lpstr>
      <vt:lpstr>Wingdings</vt:lpstr>
      <vt:lpstr>Office Theme</vt:lpstr>
      <vt:lpstr>The T in TDD</vt:lpstr>
      <vt:lpstr>Who am I?</vt:lpstr>
      <vt:lpstr>Why this talk?</vt:lpstr>
      <vt:lpstr>What happened?</vt:lpstr>
      <vt:lpstr>TDD by Example</vt:lpstr>
      <vt:lpstr>Money (classic version)</vt:lpstr>
      <vt:lpstr>PowerPoint Presentation</vt:lpstr>
      <vt:lpstr>PowerPoint Presentation</vt:lpstr>
      <vt:lpstr>What’s good about TDD?</vt:lpstr>
      <vt:lpstr>Code without fear</vt:lpstr>
      <vt:lpstr>Small, actual steps</vt:lpstr>
      <vt:lpstr>Craft your language</vt:lpstr>
      <vt:lpstr>Experiment in code</vt:lpstr>
      <vt:lpstr>Feel the pain</vt:lpstr>
      <vt:lpstr>Money (F# remix)</vt:lpstr>
      <vt:lpstr>PowerPoint Presentation</vt:lpstr>
      <vt:lpstr>The D in TDD</vt:lpstr>
      <vt:lpstr>Friction</vt:lpstr>
      <vt:lpstr>Scripting as TDD</vt:lpstr>
      <vt:lpstr>PowerPoint Presentation</vt:lpstr>
      <vt:lpstr>PowerPoint Presentation</vt:lpstr>
      <vt:lpstr>PowerPoint Presentation</vt:lpstr>
      <vt:lpstr>PowerPoint Presentation</vt:lpstr>
      <vt:lpstr>Types</vt:lpstr>
      <vt:lpstr>PowerPoint Presentation</vt:lpstr>
      <vt:lpstr>Literate Programming</vt:lpstr>
      <vt:lpstr>Living document</vt:lpstr>
      <vt:lpstr>Conclusion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 in TDD</dc:title>
  <dc:creator>Mathias Brandewinder</dc:creator>
  <cp:lastModifiedBy>Mathias Brandewinder</cp:lastModifiedBy>
  <cp:revision>62</cp:revision>
  <dcterms:created xsi:type="dcterms:W3CDTF">2015-05-15T08:59:43Z</dcterms:created>
  <dcterms:modified xsi:type="dcterms:W3CDTF">2016-10-04T02:59:23Z</dcterms:modified>
</cp:coreProperties>
</file>