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C76D74-39DD-4228-847C-2FE68E1FF6CE}">
  <a:tblStyle styleId="{EAC76D74-39DD-4228-847C-2FE68E1FF6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c5c8677a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c5c8677a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c5c8677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c5c8677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c5c8677a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c5c8677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c5c8677a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c5c8677a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c5c8677a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c5c8677a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c5c8677a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c5c8677a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c35fbffe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c35fbffe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c5c8677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c5c8677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c5c8677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c5c8677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c5c8677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c5c8677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c5c8677a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c5c8677a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c5c8677a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c5c8677a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c5c8677a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c5c8677a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c5c8677a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c5c8677a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dos.mg.gov.br/dataset/violencia-contra-mulh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256575"/>
            <a:ext cx="8520600" cy="29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"/>
              <a:t>Análise descritiva de perfis de violência </a:t>
            </a:r>
            <a:r>
              <a:rPr lang="pt-BR" sz="3500"/>
              <a:t>doméstica</a:t>
            </a:r>
            <a:r>
              <a:rPr lang="pt-BR" sz="3500"/>
              <a:t> contra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mulheres em Minas Gerais (2023)</a:t>
            </a:r>
            <a:endParaRPr sz="3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3150" y="3174175"/>
            <a:ext cx="5795100" cy="15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Arthur Y. R. Codama,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 Caique B. Fortunato,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 Fabio C. M. Filho,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Victor G. M. Oliveira,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Wesley M. D. Chaves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7650" y="60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SD - Maior Reincidência 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7650" y="1665650"/>
            <a:ext cx="7688700" cy="32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pt-BR" sz="1312"/>
              <a:t>A análise revelou que os casos de </a:t>
            </a:r>
            <a:r>
              <a:rPr b="1" lang="pt-BR" sz="1312"/>
              <a:t>AMEAÇA  são os que mais se repetem</a:t>
            </a:r>
            <a:r>
              <a:rPr lang="pt-BR" sz="1312"/>
              <a:t>, indicando que essa forma de violência tende a ocorrer diversas vezes, mesmo após uma primeira notificação. </a:t>
            </a:r>
            <a:br>
              <a:rPr lang="pt-BR" sz="1312"/>
            </a:b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pt-BR" sz="1312"/>
              <a:t>Os subgrupo </a:t>
            </a:r>
            <a:r>
              <a:rPr b="1" lang="pt-BR" sz="1312"/>
              <a:t>AMEAÇA no interior de MG</a:t>
            </a:r>
            <a:r>
              <a:rPr lang="pt-BR" sz="1312"/>
              <a:t>, que  apresentou uma taxa de reincidência próxima de 100%, e </a:t>
            </a:r>
            <a:r>
              <a:rPr b="1" lang="pt-BR" sz="1312"/>
              <a:t>AMEAÇA durante os dias úteis</a:t>
            </a:r>
            <a:r>
              <a:rPr lang="pt-BR" sz="1312"/>
              <a:t>, reforçam a hipótese de que esse tipo de delito ocorre de maneira recorrente e </a:t>
            </a:r>
            <a:r>
              <a:rPr b="1" lang="pt-BR" sz="1312"/>
              <a:t>previsível em certos contextos temporais e territoriais</a:t>
            </a:r>
            <a:r>
              <a:rPr lang="pt-BR" sz="1312"/>
              <a:t>. </a:t>
            </a:r>
            <a:br>
              <a:rPr lang="pt-BR" sz="1312"/>
            </a:b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pt-BR" sz="1312"/>
              <a:t>Delitos como </a:t>
            </a:r>
            <a:r>
              <a:rPr b="1" lang="pt-BR" sz="1312"/>
              <a:t>LESÃO CORPORAL e VIAS DE FATO / AGRESSÃO</a:t>
            </a:r>
            <a:r>
              <a:rPr lang="pt-BR" sz="1312"/>
              <a:t> também apresentaram </a:t>
            </a:r>
            <a:r>
              <a:rPr b="1" lang="pt-BR" sz="1312"/>
              <a:t>forte reincidência</a:t>
            </a:r>
            <a:r>
              <a:rPr lang="pt-BR" sz="1312"/>
              <a:t>, sugerindo que formas de violência física de menor potencial ofensivo podem estar inseridas em ciclos de repetição. </a:t>
            </a:r>
            <a:br>
              <a:rPr lang="pt-BR" sz="1312"/>
            </a:b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pt-BR" sz="1312"/>
              <a:t>A maioria dos subgrupos identificados apresentou mais de 99% de ocorrˆencias reincidentes, com valores de WRAcc. Esses achados sugerem que </a:t>
            </a:r>
            <a:r>
              <a:rPr b="1" lang="pt-BR" sz="1312"/>
              <a:t>certos tipos de violência — especialmente os mais frequentes e de caráter físico ou psicológico leve — tendem a evoluir em ciclos sucessivos, muitas vezes sem uma </a:t>
            </a:r>
            <a:r>
              <a:rPr b="1" lang="pt-BR" sz="1312"/>
              <a:t>interrupção</a:t>
            </a:r>
            <a:r>
              <a:rPr b="1" lang="pt-BR" sz="1312"/>
              <a:t> efetiva por parte do Estado</a:t>
            </a:r>
            <a:endParaRPr b="1" sz="131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620700" y="57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SD</a:t>
            </a:r>
            <a:endParaRPr/>
          </a:p>
        </p:txBody>
      </p:sp>
      <p:pic>
        <p:nvPicPr>
          <p:cNvPr id="148" name="Google Shape;148;p23" title="Captura de tela 2025-07-02 1540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275" y="1419200"/>
            <a:ext cx="6513460" cy="37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579200"/>
            <a:ext cx="648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SD - Delitos Consumados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00250" y="1321575"/>
            <a:ext cx="84318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17"/>
              <a:t>Foram geradas regras com </a:t>
            </a:r>
            <a:r>
              <a:rPr b="1" lang="pt-BR" sz="1317"/>
              <a:t>alta proporção de casos consumados</a:t>
            </a:r>
            <a:r>
              <a:rPr lang="pt-BR" sz="1317"/>
              <a:t>, avaliadas por métricas como </a:t>
            </a:r>
            <a:r>
              <a:rPr b="1" lang="pt-BR" sz="1317"/>
              <a:t>WRAcc, lift e targe</a:t>
            </a:r>
            <a:r>
              <a:rPr b="1" lang="pt-BR" sz="1317"/>
              <a:t>t share:</a:t>
            </a:r>
            <a:endParaRPr b="1" sz="1317"/>
          </a:p>
          <a:p>
            <a:pPr indent="-31226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18"/>
              <a:buChar char="●"/>
            </a:pPr>
            <a:r>
              <a:rPr lang="pt-BR" sz="1317"/>
              <a:t>Delitos nos</a:t>
            </a:r>
            <a:r>
              <a:rPr b="1" lang="pt-BR" sz="1317"/>
              <a:t> </a:t>
            </a:r>
            <a:r>
              <a:rPr b="1" lang="pt-BR" sz="1317"/>
              <a:t>finais de semana no interior de Minas Gerais</a:t>
            </a:r>
            <a:r>
              <a:rPr lang="pt-BR" sz="1317"/>
              <a:t> formam o subgrupo com </a:t>
            </a:r>
            <a:r>
              <a:rPr b="1" lang="pt-BR" sz="1317"/>
              <a:t>maior quality</a:t>
            </a:r>
            <a:r>
              <a:rPr lang="pt-BR" sz="1317"/>
              <a:t>, abrangendo </a:t>
            </a:r>
            <a:r>
              <a:rPr b="1" lang="pt-BR" sz="1317"/>
              <a:t>28,3% dos registros e apresentando uma taxa de consumação de 99,35%</a:t>
            </a:r>
            <a:r>
              <a:rPr lang="pt-BR" sz="1317"/>
              <a:t>. Esse padrão sugere uma possível</a:t>
            </a:r>
            <a:r>
              <a:rPr b="1" lang="pt-BR" sz="1317"/>
              <a:t> vulnerabilidade</a:t>
            </a:r>
            <a:r>
              <a:rPr lang="pt-BR" sz="1317"/>
              <a:t> institucional nesses contextos, com </a:t>
            </a:r>
            <a:r>
              <a:rPr b="1" lang="pt-BR" sz="1317"/>
              <a:t>menor capacidade de resposta imediata</a:t>
            </a:r>
            <a:br>
              <a:rPr lang="pt-BR" sz="1317"/>
            </a:br>
            <a:endParaRPr sz="1317"/>
          </a:p>
          <a:p>
            <a:pPr indent="-3122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18"/>
              <a:buChar char="●"/>
            </a:pPr>
            <a:r>
              <a:rPr lang="pt-BR" sz="1317"/>
              <a:t>Delitos como </a:t>
            </a:r>
            <a:r>
              <a:rPr b="1" lang="pt-BR" sz="1317"/>
              <a:t>lesão corporal</a:t>
            </a:r>
            <a:r>
              <a:rPr lang="pt-BR" sz="1317"/>
              <a:t> também se destacam </a:t>
            </a:r>
            <a:r>
              <a:rPr b="1" lang="pt-BR" sz="1317"/>
              <a:t>ocorrendo no interior  com cobertura de 14,1%</a:t>
            </a:r>
            <a:r>
              <a:rPr lang="pt-BR" sz="1317"/>
              <a:t>, a taxa de </a:t>
            </a:r>
            <a:r>
              <a:rPr b="1" lang="pt-BR" sz="1317"/>
              <a:t>consumação ultrapassa 99,6%</a:t>
            </a:r>
            <a:r>
              <a:rPr lang="pt-BR" sz="1317"/>
              <a:t>, </a:t>
            </a:r>
            <a:r>
              <a:rPr b="1" lang="pt-BR" sz="1317"/>
              <a:t>mesmo valor observado em dias úteis</a:t>
            </a:r>
            <a:r>
              <a:rPr lang="pt-BR" sz="1317"/>
              <a:t>. Isso evidencia a</a:t>
            </a:r>
            <a:r>
              <a:rPr b="1" lang="pt-BR" sz="1317"/>
              <a:t> gravidade ou a baixa capacidade de interrupção dos casos</a:t>
            </a:r>
            <a:br>
              <a:rPr lang="pt-BR" sz="1317"/>
            </a:br>
            <a:endParaRPr sz="1317"/>
          </a:p>
          <a:p>
            <a:pPr indent="-3122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18"/>
              <a:buChar char="●"/>
            </a:pPr>
            <a:r>
              <a:rPr lang="pt-BR" sz="1317"/>
              <a:t>O </a:t>
            </a:r>
            <a:r>
              <a:rPr b="1" lang="pt-BR" sz="1317"/>
              <a:t>interior de Minas Gerais</a:t>
            </a:r>
            <a:r>
              <a:rPr lang="pt-BR" sz="1317"/>
              <a:t>  </a:t>
            </a:r>
            <a:r>
              <a:rPr b="1" lang="pt-BR" sz="1317"/>
              <a:t>concentra 82%</a:t>
            </a:r>
            <a:r>
              <a:rPr lang="pt-BR" sz="1317"/>
              <a:t> da base analisada e apresenta taxa de </a:t>
            </a:r>
            <a:r>
              <a:rPr b="1" lang="pt-BR" sz="1317"/>
              <a:t>consumação de 99,1%</a:t>
            </a:r>
            <a:r>
              <a:rPr lang="pt-BR" sz="1317"/>
              <a:t>, reforçando um padrão de </a:t>
            </a:r>
            <a:r>
              <a:rPr b="1" lang="pt-BR" sz="1317"/>
              <a:t>risco geográfico elevado</a:t>
            </a:r>
            <a:r>
              <a:rPr lang="pt-BR" sz="1317"/>
              <a:t>. Além disso, </a:t>
            </a:r>
            <a:r>
              <a:rPr b="1" lang="pt-BR" sz="1317"/>
              <a:t>domingos no interior</a:t>
            </a:r>
            <a:r>
              <a:rPr lang="pt-BR" sz="1317"/>
              <a:t> compõem outro cenário de vulnerabilidade, com </a:t>
            </a:r>
            <a:r>
              <a:rPr b="1" lang="pt-BR" sz="1317"/>
              <a:t>99,34% de consumação</a:t>
            </a:r>
            <a:br>
              <a:rPr lang="pt-BR" sz="1317"/>
            </a:br>
            <a:endParaRPr sz="1317"/>
          </a:p>
          <a:p>
            <a:pPr indent="-3122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18"/>
              <a:buChar char="●"/>
            </a:pPr>
            <a:r>
              <a:rPr b="1" lang="pt-BR" sz="1317"/>
              <a:t>Descumprimento de medidas protetivas  foi consumado</a:t>
            </a:r>
            <a:r>
              <a:rPr lang="pt-BR" sz="1317"/>
              <a:t> </a:t>
            </a:r>
            <a:r>
              <a:rPr lang="pt-BR" sz="1317"/>
              <a:t>em todos os registros encontrados</a:t>
            </a:r>
            <a:r>
              <a:rPr b="1" lang="pt-BR" sz="1317"/>
              <a:t> (100%)</a:t>
            </a:r>
            <a:r>
              <a:rPr b="1" lang="pt-BR" sz="1317"/>
              <a:t>,</a:t>
            </a:r>
            <a:r>
              <a:rPr lang="pt-BR" sz="1317"/>
              <a:t> com maior ocorrência no interior, Podendo indicar  </a:t>
            </a:r>
            <a:r>
              <a:rPr b="1" lang="pt-BR" sz="1317"/>
              <a:t>fragilidade no acompanhamento e fiscalização dessas medidas</a:t>
            </a:r>
            <a:endParaRPr b="1" sz="1317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579200"/>
            <a:ext cx="648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 title="Captura de tela 2025-07-02 1540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13" y="1419200"/>
            <a:ext cx="4687376" cy="37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546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7650" y="1600400"/>
            <a:ext cx="76887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 partir de técnicas de associação e descoberta de subgrupos, identificaram-se f</a:t>
            </a:r>
            <a:r>
              <a:rPr b="1" lang="pt-BR"/>
              <a:t>atores territoriais, temporais e de tipificação criminal associados tanto à reincidência quanto à consumação das ocorrências</a:t>
            </a:r>
            <a:br>
              <a:rPr lang="pt-BR"/>
            </a:b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Do ponto de vista da </a:t>
            </a:r>
            <a:r>
              <a:rPr b="1" lang="pt-BR"/>
              <a:t>aplicação social</a:t>
            </a:r>
            <a:r>
              <a:rPr lang="pt-BR"/>
              <a:t>, as análises sugerem que </a:t>
            </a:r>
            <a:r>
              <a:rPr b="1" lang="pt-BR"/>
              <a:t>medidas de proteção</a:t>
            </a:r>
            <a:r>
              <a:rPr lang="pt-BR"/>
              <a:t> devem ser </a:t>
            </a:r>
            <a:r>
              <a:rPr b="1" lang="pt-BR"/>
              <a:t>intensificadas nos municípios do interior, especialmente durante os fins de semana </a:t>
            </a:r>
            <a:r>
              <a:rPr lang="pt-BR"/>
              <a:t>e também nos </a:t>
            </a:r>
            <a:r>
              <a:rPr b="1" lang="pt-BR"/>
              <a:t>municípios da RMBH fora da Capital</a:t>
            </a:r>
            <a:r>
              <a:rPr lang="pt-BR"/>
              <a:t>, mesmo nos dias úteis, pois  este pode  estar </a:t>
            </a:r>
            <a:r>
              <a:rPr b="1" lang="pt-BR"/>
              <a:t>sobrecarregado</a:t>
            </a:r>
            <a:r>
              <a:rPr lang="pt-BR"/>
              <a:t> pelos grandes municípios que atende, como Betim, Contagem e Ribeirão das Neves</a:t>
            </a:r>
            <a:br>
              <a:rPr lang="pt-BR"/>
            </a:br>
            <a:endParaRPr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uso desses métodos poderiam auxiliar na </a:t>
            </a:r>
            <a:r>
              <a:rPr b="1" lang="pt-BR"/>
              <a:t>priorização de casos com maior risco de reincidência</a:t>
            </a:r>
            <a:r>
              <a:rPr lang="pt-BR"/>
              <a:t> </a:t>
            </a:r>
            <a:r>
              <a:rPr b="1" lang="pt-BR"/>
              <a:t>ou consumação,</a:t>
            </a:r>
            <a:r>
              <a:rPr lang="pt-BR"/>
              <a:t> contribuindo para a otimização dos recursos disponíveis. Contudo é necessário avaliar </a:t>
            </a:r>
            <a:r>
              <a:rPr b="1" lang="pt-BR"/>
              <a:t>vieses estruturais dos dados</a:t>
            </a:r>
            <a:r>
              <a:rPr lang="pt-BR"/>
              <a:t>, como discriminação geográfica ou social. Além disso, o uso de perfis de risco pode levantar </a:t>
            </a:r>
            <a:r>
              <a:rPr b="1" lang="pt-BR"/>
              <a:t>preocupações relacionadas à privacidade e à liberdade individual,</a:t>
            </a:r>
            <a:r>
              <a:rPr lang="pt-BR"/>
              <a:t> especialmente se for empregado de forma invasiva ou sem consentimento</a:t>
            </a:r>
            <a:endParaRPr sz="5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675075" y="546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- Limitações e Comentários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025" y="1422000"/>
            <a:ext cx="8742900" cy="3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pt-BR" sz="1310"/>
              <a:t>A análise se baseia em </a:t>
            </a:r>
            <a:r>
              <a:rPr b="1" lang="pt-BR" sz="1310"/>
              <a:t>dados </a:t>
            </a:r>
            <a:r>
              <a:rPr lang="pt-BR" sz="1310"/>
              <a:t>administrativos, que </a:t>
            </a:r>
            <a:r>
              <a:rPr b="1" lang="pt-BR" sz="1310"/>
              <a:t>podem conter subnotificações ou inconsistências</a:t>
            </a:r>
            <a:r>
              <a:rPr lang="pt-BR" sz="1310"/>
              <a:t>. </a:t>
            </a:r>
            <a:br>
              <a:rPr lang="pt-BR" sz="1310"/>
            </a:b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pt-BR" sz="1310"/>
              <a:t>A definição de </a:t>
            </a:r>
            <a:r>
              <a:rPr b="1" lang="pt-BR" sz="1310"/>
              <a:t>reincidência foi limitada à repetição de registros no mesmo município com a mesma natureza de delito</a:t>
            </a:r>
            <a:r>
              <a:rPr lang="pt-BR" sz="1310"/>
              <a:t>, não permitindo rastrear a trajetória de vítimas ou agressores individualmente. </a:t>
            </a:r>
            <a:br>
              <a:rPr lang="pt-BR" sz="1310"/>
            </a:b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pt-BR" sz="1310"/>
              <a:t>A </a:t>
            </a:r>
            <a:r>
              <a:rPr b="1" lang="pt-BR" sz="1310"/>
              <a:t>análise não considerou variáveis socioeconômicas ou de perfil demográfico</a:t>
            </a:r>
            <a:r>
              <a:rPr lang="pt-BR" sz="1310"/>
              <a:t>, o que restringe a compreensão dos fatores estruturais associados à violência. </a:t>
            </a:r>
            <a:br>
              <a:rPr lang="pt-BR" sz="1310"/>
            </a:b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pt-BR" sz="1310"/>
              <a:t>O </a:t>
            </a:r>
            <a:r>
              <a:rPr b="1" lang="pt-BR" sz="1310"/>
              <a:t>FP-Growth privilegia padrões frequentes, podendo negligenciar eventos raros mas relevantes</a:t>
            </a:r>
            <a:r>
              <a:rPr lang="pt-BR" sz="1310"/>
              <a:t>, enquanto a descoberta de subgrupos depende fortemente da definição da variável-alvo e pode sofrer influência de correlações ruins. </a:t>
            </a:r>
            <a:br>
              <a:rPr lang="pt-BR" sz="1310"/>
            </a:b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lang="pt-BR" sz="1310"/>
              <a:t>As</a:t>
            </a:r>
            <a:r>
              <a:rPr b="1" lang="pt-BR" sz="1310"/>
              <a:t> </a:t>
            </a:r>
            <a:r>
              <a:rPr lang="pt-BR" sz="1310"/>
              <a:t>interpretações propostas </a:t>
            </a:r>
            <a:r>
              <a:rPr b="1" lang="pt-BR" sz="1310"/>
              <a:t>devem ser vistas como indícios estatísticos</a:t>
            </a:r>
            <a:r>
              <a:rPr lang="pt-BR" sz="1310"/>
              <a:t> que </a:t>
            </a:r>
            <a:r>
              <a:rPr b="1" lang="pt-BR" sz="1310"/>
              <a:t>devem ser analisados em</a:t>
            </a:r>
            <a:r>
              <a:rPr lang="pt-BR" sz="1310"/>
              <a:t> </a:t>
            </a:r>
            <a:r>
              <a:rPr b="1" lang="pt-BR" sz="1310"/>
              <a:t>conjunto com o conhecimento de especialistas da área</a:t>
            </a:r>
            <a:r>
              <a:rPr lang="pt-BR" sz="1310"/>
              <a:t>.</a:t>
            </a:r>
            <a:br>
              <a:rPr lang="pt-BR" sz="1310"/>
            </a:b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Char char="●"/>
            </a:pPr>
            <a:r>
              <a:rPr b="1" lang="pt-BR" sz="1310"/>
              <a:t>Trabalhos futuros</a:t>
            </a:r>
            <a:r>
              <a:rPr lang="pt-BR" sz="1310"/>
              <a:t> podem ampliar esta abordagem</a:t>
            </a:r>
            <a:r>
              <a:rPr b="1" lang="pt-BR" sz="1310"/>
              <a:t> incluindo dados com  variáveis contextuais mais ricas</a:t>
            </a:r>
            <a:r>
              <a:rPr lang="pt-BR" sz="1310"/>
              <a:t> e métodos híbridos que </a:t>
            </a:r>
            <a:r>
              <a:rPr b="1" lang="pt-BR" sz="1310"/>
              <a:t>combinem estatística descritiva com aprendizado de máquina</a:t>
            </a:r>
            <a:r>
              <a:rPr lang="pt-BR" sz="1310"/>
              <a:t> interpretável. P</a:t>
            </a:r>
            <a:r>
              <a:rPr b="1" lang="pt-BR" sz="1310"/>
              <a:t>arcerias com instituições públicas</a:t>
            </a:r>
            <a:r>
              <a:rPr lang="pt-BR" sz="1310"/>
              <a:t> e organizações da sociedade civil podem </a:t>
            </a:r>
            <a:r>
              <a:rPr b="1" lang="pt-BR" sz="1310"/>
              <a:t>validar os achados e promover sua aplicação</a:t>
            </a:r>
            <a:r>
              <a:rPr lang="pt-BR" sz="1310"/>
              <a:t> ética e responsável.</a:t>
            </a:r>
            <a:endParaRPr sz="13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611275"/>
            <a:ext cx="81369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Segundo a OMS, em 2013, o Brasil ocupava a 5ª posição</a:t>
            </a:r>
            <a:r>
              <a:rPr lang="pt-BR" sz="1400">
                <a:solidFill>
                  <a:srgbClr val="000000"/>
                </a:solidFill>
              </a:rPr>
              <a:t>  entre 83 países com </a:t>
            </a:r>
            <a:r>
              <a:rPr b="1" lang="pt-BR" sz="1400">
                <a:solidFill>
                  <a:srgbClr val="000000"/>
                </a:solidFill>
              </a:rPr>
              <a:t>maiores taxas de homicídio de mulheres</a:t>
            </a:r>
            <a:r>
              <a:rPr lang="pt-BR" sz="1400">
                <a:solidFill>
                  <a:srgbClr val="000000"/>
                </a:solidFill>
              </a:rPr>
              <a:t> (</a:t>
            </a:r>
            <a:r>
              <a:rPr b="1" lang="pt-BR" sz="1400">
                <a:solidFill>
                  <a:srgbClr val="000000"/>
                </a:solidFill>
              </a:rPr>
              <a:t>4,8 por 100 mil</a:t>
            </a:r>
            <a:r>
              <a:rPr lang="pt-BR" sz="1400">
                <a:solidFill>
                  <a:srgbClr val="000000"/>
                </a:solidFill>
              </a:rPr>
              <a:t>), sendo cerca de 30% dos casos no ambiente doméstico. Em 2013 eram 100,5 milhões de mulheres dando uma taxa de </a:t>
            </a:r>
            <a:r>
              <a:rPr b="1" lang="pt-BR" sz="1400">
                <a:solidFill>
                  <a:srgbClr val="000000"/>
                </a:solidFill>
              </a:rPr>
              <a:t>4825 </a:t>
            </a:r>
            <a:r>
              <a:rPr lang="pt-BR" sz="1400">
                <a:solidFill>
                  <a:srgbClr val="000000"/>
                </a:solidFill>
              </a:rPr>
              <a:t> por ano. Cerca de </a:t>
            </a:r>
            <a:r>
              <a:rPr b="1" lang="pt-BR" sz="1400">
                <a:solidFill>
                  <a:srgbClr val="000000"/>
                </a:solidFill>
              </a:rPr>
              <a:t>30% das agressões no ambiente doméstico</a:t>
            </a:r>
            <a:r>
              <a:rPr lang="pt-BR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Segundo a Fundação Perseu Abramo  </a:t>
            </a:r>
            <a:r>
              <a:rPr b="1" lang="pt-BR" sz="1400">
                <a:solidFill>
                  <a:srgbClr val="000000"/>
                </a:solidFill>
              </a:rPr>
              <a:t>a cada dois minutos, cinco mulheres sofrem agressões violentas no país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Foram </a:t>
            </a:r>
            <a:r>
              <a:rPr b="1" lang="pt-BR" sz="1400">
                <a:solidFill>
                  <a:srgbClr val="000000"/>
                </a:solidFill>
              </a:rPr>
              <a:t>4.181 vítimas registradas em 2024</a:t>
            </a:r>
            <a:r>
              <a:rPr lang="pt-BR" sz="1400">
                <a:solidFill>
                  <a:srgbClr val="000000"/>
                </a:solidFill>
              </a:rPr>
              <a:t>, o que representa um aumento de 12,4% em relação a 2023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Nesse contexto a ideia do trabalho é aplicar os métodos FP-Growth e Descoberta de Subgrupos (SD) para  identificar padrões frequentes e excepcionais relacionados à reincidência e à consumação dos delitos.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9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48025" y="1382925"/>
            <a:ext cx="85905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Coleta de dados</a:t>
            </a:r>
            <a:r>
              <a:rPr lang="pt-BR" sz="1400">
                <a:solidFill>
                  <a:srgbClr val="000000"/>
                </a:solidFill>
              </a:rPr>
              <a:t>: Dados públicos sobre violência doméstica contra mulheres em Minas Gerais, disponibilizados pelo Governo do Estado através do Portal de Dados Abertos. O conjunto de dados contém 61.536 registros referentes ao ano de 2023.</a:t>
            </a:r>
            <a:br>
              <a:rPr lang="pt-BR" sz="1400">
                <a:solidFill>
                  <a:srgbClr val="000000"/>
                </a:solidFill>
              </a:rPr>
            </a:br>
            <a:r>
              <a:rPr lang="pt-BR" sz="1400">
                <a:solidFill>
                  <a:srgbClr val="000000"/>
                </a:solidFill>
              </a:rPr>
              <a:t>Link: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https://dados.mg.gov.br/dataset/violencia-contra-mulher</a:t>
            </a:r>
            <a:br>
              <a:rPr lang="pt-BR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pt-BR" sz="1400">
                <a:solidFill>
                  <a:srgbClr val="000000"/>
                </a:solidFill>
              </a:rPr>
              <a:t>Pré-processamento: </a:t>
            </a:r>
            <a:r>
              <a:rPr lang="pt-BR" sz="1400">
                <a:solidFill>
                  <a:srgbClr val="000000"/>
                </a:solidFill>
              </a:rPr>
              <a:t>Os dados foram processados no  Google Colab.  A </a:t>
            </a:r>
            <a:r>
              <a:rPr b="1" lang="pt-BR" sz="1400">
                <a:solidFill>
                  <a:srgbClr val="000000"/>
                </a:solidFill>
              </a:rPr>
              <a:t>coluna de datas (data fato) foi corrigida</a:t>
            </a:r>
            <a:r>
              <a:rPr lang="pt-BR" sz="1400">
                <a:solidFill>
                  <a:srgbClr val="000000"/>
                </a:solidFill>
              </a:rPr>
              <a:t> e então foram extraídas novas informações, como o </a:t>
            </a:r>
            <a:r>
              <a:rPr b="1" lang="pt-BR" sz="1400">
                <a:solidFill>
                  <a:srgbClr val="000000"/>
                </a:solidFill>
              </a:rPr>
              <a:t>dia da semana e uma variável booleana fim de semana</a:t>
            </a:r>
            <a:r>
              <a:rPr lang="pt-BR" sz="1400">
                <a:solidFill>
                  <a:srgbClr val="000000"/>
                </a:solidFill>
              </a:rPr>
              <a:t>. Além disso, foi criada a variável categórica </a:t>
            </a:r>
            <a:r>
              <a:rPr i="1" lang="pt-BR" sz="1400">
                <a:solidFill>
                  <a:srgbClr val="000000"/>
                </a:solidFill>
              </a:rPr>
              <a:t>“</a:t>
            </a:r>
            <a:r>
              <a:rPr b="1" i="1" lang="pt-BR" sz="1400">
                <a:solidFill>
                  <a:srgbClr val="000000"/>
                </a:solidFill>
              </a:rPr>
              <a:t>dia_categoria”</a:t>
            </a:r>
            <a:r>
              <a:rPr b="1" lang="pt-BR" sz="1400">
                <a:solidFill>
                  <a:srgbClr val="000000"/>
                </a:solidFill>
              </a:rPr>
              <a:t>, que agrupa os dias da semana em faixas temporais</a:t>
            </a:r>
            <a:r>
              <a:rPr lang="pt-BR" sz="1400">
                <a:solidFill>
                  <a:srgbClr val="000000"/>
                </a:solidFill>
              </a:rPr>
              <a:t>, facilitando análises agregadas.</a:t>
            </a:r>
            <a:br>
              <a:rPr lang="pt-BR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Foram selecionados atributos categóricos como município, mês, tipo de delito, status do crime (tentado ou consumado), RISP, RMBH e as variáveis temporais derivadas. Variáveis contínuas, como datas e quantidades, foram transformadas em categorias (ex.: dias da semana, fim de semana vs. dias úteis). Por fim, os dados foram transformados no formato transacional (atributo:valor) para viabilizar a mineração de padrões.</a:t>
            </a:r>
            <a:br>
              <a:rPr lang="pt-BR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Toda a análise foi realizada em notebooks Jupyter no Google Colab, utilizando Python e as bibliotecas pandas, mlxtend, pysubgroup, matplotlib e seaborn.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73263" y="64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Base de Dados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278250" y="135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{EAC76D74-39DD-4228-847C-2FE68E1FF6CE}</a:tableStyleId>
              </a:tblPr>
              <a:tblGrid>
                <a:gridCol w="1009675"/>
                <a:gridCol w="1443950"/>
                <a:gridCol w="3328425"/>
                <a:gridCol w="2696675"/>
              </a:tblGrid>
              <a:tr h="17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Tipo de dado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Nome da Coluna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Descrição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Opções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1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Int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municipio_cod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Identificador único da ocorrência policial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String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municipio_fato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Nome do município onde a ocorrência foi registrada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853 Municípios de MG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DateTime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data_fato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Data completa da ocorrência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Int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mes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Mês da ocorrência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Int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ano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Ano da ocorrência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String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risp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Região Integrada de Segurança Pública (1 a 19)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19 Depto.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String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rmbh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Região Integrada de Segurança Pública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Belo Horizonte; RMBH (Sem BH); Interior de MG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9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String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natureza_delito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Categorização do crime cometido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167 tipos de delitos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String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tentado_consumado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status do crime em relação à sua execução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Consumado ou tentado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Int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qtde_vitimas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Quantidade de vítimas envolvidas na ocorrência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String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dia_da_semana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Qual dia da semana ocorreu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Sunday; Monday;Tuesday …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String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fim_de_semana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Se ocorreu no fim de semana ou não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Sim; Não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String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rgbClr val="001D35"/>
                          </a:solidFill>
                        </a:rPr>
                        <a:t>reincidência</a:t>
                      </a:r>
                      <a:endParaRPr b="1"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Se houve repetição do delito (Município e Natureza)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001D35"/>
                          </a:solidFill>
                        </a:rPr>
                        <a:t>Booleano</a:t>
                      </a:r>
                      <a:endParaRPr sz="1100">
                        <a:solidFill>
                          <a:srgbClr val="001D35"/>
                        </a:solidFill>
                      </a:endParaRPr>
                    </a:p>
                  </a:txBody>
                  <a:tcPr marT="12700" marB="12700" marR="50800" marL="50800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6"/>
          <p:cNvSpPr txBox="1"/>
          <p:nvPr/>
        </p:nvSpPr>
        <p:spPr>
          <a:xfrm>
            <a:off x="278250" y="4636750"/>
            <a:ext cx="7144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 verde estão as variáveis que foram adicionadas após derivações</a:t>
            </a:r>
            <a:b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*RMBH já existia mas não categorizada como mostrado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20700" y="57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FP Growth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1448175"/>
            <a:ext cx="7688700" cy="26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425"/>
              <a:buChar char="●"/>
            </a:pPr>
            <a:r>
              <a:rPr lang="pt-BR" sz="1425">
                <a:solidFill>
                  <a:srgbClr val="001D35"/>
                </a:solidFill>
              </a:rPr>
              <a:t>A etapa de pré-processamento incluiu a </a:t>
            </a:r>
            <a:r>
              <a:rPr b="1" lang="pt-BR" sz="1425">
                <a:solidFill>
                  <a:srgbClr val="001D35"/>
                </a:solidFill>
              </a:rPr>
              <a:t>seleção e transformação de variáveis categóricas, conversão do conjunto de dados para o formato binário transacional. </a:t>
            </a:r>
            <a:r>
              <a:rPr lang="pt-BR" sz="1425">
                <a:solidFill>
                  <a:srgbClr val="001D35"/>
                </a:solidFill>
              </a:rPr>
              <a:t>Posteriormente foi aplicado o algoritmo FP-Growth, com parametrização dos valores mínimos de suporte e confiança. As variáveis analisadas foram: </a:t>
            </a:r>
            <a:endParaRPr sz="1425">
              <a:solidFill>
                <a:srgbClr val="001D35"/>
              </a:solidFill>
            </a:endParaRPr>
          </a:p>
          <a:p>
            <a:pPr indent="-31908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425"/>
              <a:buChar char="○"/>
            </a:pPr>
            <a:r>
              <a:rPr lang="pt-BR" sz="1425">
                <a:solidFill>
                  <a:srgbClr val="001D35"/>
                </a:solidFill>
              </a:rPr>
              <a:t> </a:t>
            </a:r>
            <a:r>
              <a:rPr b="1" lang="pt-BR" sz="1425">
                <a:solidFill>
                  <a:srgbClr val="001D35"/>
                </a:solidFill>
              </a:rPr>
              <a:t>municipio_fato, mes, natureza_delito, tentado_consumad</a:t>
            </a:r>
            <a:r>
              <a:rPr b="1" lang="pt-BR" sz="1425">
                <a:solidFill>
                  <a:srgbClr val="001D35"/>
                </a:solidFill>
              </a:rPr>
              <a:t>o, </a:t>
            </a:r>
            <a:r>
              <a:rPr b="1" lang="pt-BR" sz="1425">
                <a:solidFill>
                  <a:srgbClr val="001D35"/>
                </a:solidFill>
              </a:rPr>
              <a:t>dia_da_semana,  fim_de_semana</a:t>
            </a:r>
            <a:br>
              <a:rPr lang="pt-BR" sz="1425">
                <a:solidFill>
                  <a:srgbClr val="001D35"/>
                </a:solidFill>
              </a:rPr>
            </a:br>
            <a:endParaRPr sz="1425">
              <a:solidFill>
                <a:srgbClr val="001D35"/>
              </a:solidFill>
            </a:endParaRPr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425"/>
              <a:buChar char="●"/>
            </a:pPr>
            <a:r>
              <a:rPr lang="pt-BR" sz="1425">
                <a:solidFill>
                  <a:srgbClr val="001D35"/>
                </a:solidFill>
              </a:rPr>
              <a:t>Foi utilizada a </a:t>
            </a:r>
            <a:r>
              <a:rPr b="1" lang="pt-BR" sz="1425">
                <a:solidFill>
                  <a:srgbClr val="001D35"/>
                </a:solidFill>
              </a:rPr>
              <a:t>biblioteca </a:t>
            </a:r>
            <a:r>
              <a:rPr b="1" i="1" lang="pt-BR" sz="1425">
                <a:solidFill>
                  <a:srgbClr val="001D35"/>
                </a:solidFill>
              </a:rPr>
              <a:t>mlxtend</a:t>
            </a:r>
            <a:r>
              <a:rPr lang="pt-BR" sz="1425">
                <a:solidFill>
                  <a:srgbClr val="001D35"/>
                </a:solidFill>
              </a:rPr>
              <a:t>, sendo os parâmetros de </a:t>
            </a:r>
            <a:r>
              <a:rPr b="1" lang="pt-BR" sz="1425">
                <a:solidFill>
                  <a:srgbClr val="001D35"/>
                </a:solidFill>
              </a:rPr>
              <a:t>suporte mínimo ajustados de forma iterativa para equilibrar a quantidade de regras geradas</a:t>
            </a:r>
            <a:r>
              <a:rPr lang="pt-BR" sz="1425">
                <a:solidFill>
                  <a:srgbClr val="001D35"/>
                </a:solidFill>
              </a:rPr>
              <a:t> e a relevância dos padrões. As regras extraídas foram avaliadas com base em trê métricas:</a:t>
            </a:r>
            <a:r>
              <a:rPr b="1" lang="pt-BR" sz="1425">
                <a:solidFill>
                  <a:srgbClr val="001D35"/>
                </a:solidFill>
              </a:rPr>
              <a:t> suporte,  confiança e lift</a:t>
            </a:r>
            <a:br>
              <a:rPr lang="pt-BR" sz="1425">
                <a:solidFill>
                  <a:srgbClr val="001D35"/>
                </a:solidFill>
              </a:rPr>
            </a:br>
            <a:endParaRPr sz="1425">
              <a:solidFill>
                <a:srgbClr val="001D35"/>
              </a:solidFill>
            </a:endParaRPr>
          </a:p>
          <a:p>
            <a:pPr indent="-3190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425"/>
              <a:buChar char="●"/>
            </a:pPr>
            <a:r>
              <a:rPr b="1" lang="pt-BR" sz="1425">
                <a:solidFill>
                  <a:srgbClr val="001D35"/>
                </a:solidFill>
              </a:rPr>
              <a:t>As regras com maior lift e suporte foram analisadas qualitativamente</a:t>
            </a:r>
            <a:r>
              <a:rPr lang="pt-BR" sz="1425">
                <a:solidFill>
                  <a:srgbClr val="001D35"/>
                </a:solidFill>
              </a:rPr>
              <a:t>, com foco em identificar combinações de fatores contextuais, territoriais e temporais associados a determinados tipos de violência.</a:t>
            </a:r>
            <a:endParaRPr sz="1425">
              <a:solidFill>
                <a:srgbClr val="001D3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60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FP growth - Consequente Ameaça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7650" y="1665650"/>
            <a:ext cx="8169600" cy="3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b="1" lang="pt-BR" sz="1312"/>
              <a:t>rmbh:Interior de MG e fim de semana:Não </a:t>
            </a:r>
            <a:r>
              <a:rPr lang="pt-BR" sz="1312"/>
              <a:t>— configura a regra com </a:t>
            </a:r>
            <a:r>
              <a:rPr b="1" lang="pt-BR" sz="1312"/>
              <a:t>maior confiança (30,6%)</a:t>
            </a:r>
            <a:r>
              <a:rPr lang="pt-BR" sz="1312"/>
              <a:t> e lift (1,09), indicando que essa combinação de fatores </a:t>
            </a:r>
            <a:r>
              <a:rPr b="1" lang="pt-BR" sz="1312"/>
              <a:t>ocorre com frequência ligeiramente superior</a:t>
            </a:r>
            <a:r>
              <a:rPr lang="pt-BR" sz="1312"/>
              <a:t> ao que seria esperado sob independência estatística.</a:t>
            </a:r>
            <a:br>
              <a:rPr lang="pt-BR" sz="1312"/>
            </a:b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pt-BR" sz="1312"/>
              <a:t>Apesar de os valores de lift se manterem apenas moderadamente acima de 1 (variação entre 1,02 e 1,09), os respectivos </a:t>
            </a:r>
            <a:r>
              <a:rPr b="1" lang="pt-BR" sz="1312"/>
              <a:t>valores de suporte são expressivos</a:t>
            </a:r>
            <a:r>
              <a:rPr lang="pt-BR" sz="1312"/>
              <a:t>, oscilando entre aproximadamente 16% e 24% da amostra analisada. Isso sugere que essas configurações contextuais — </a:t>
            </a:r>
            <a:r>
              <a:rPr lang="pt-BR" sz="1312"/>
              <a:t>especialmente</a:t>
            </a:r>
            <a:r>
              <a:rPr b="1" lang="pt-BR" sz="1312"/>
              <a:t> eventos ocorridos em municípios da RMBH fora da capital e durante os dias úteis — são recorrentes nos registros de ameaça</a:t>
            </a:r>
            <a:br>
              <a:rPr lang="pt-BR" sz="1312"/>
            </a:b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pt-BR" sz="1312"/>
              <a:t>As variáveis </a:t>
            </a:r>
            <a:r>
              <a:rPr b="1" i="1" lang="pt-BR" sz="1312"/>
              <a:t>tentado consumado:CONSUMADO e fim de semana:Não</a:t>
            </a:r>
            <a:r>
              <a:rPr lang="pt-BR" sz="1312"/>
              <a:t> surgem em diversas regras </a:t>
            </a:r>
            <a:r>
              <a:rPr b="1" lang="pt-BR" sz="1312"/>
              <a:t>com bons indicadores de confiança</a:t>
            </a:r>
            <a:r>
              <a:rPr lang="pt-BR" sz="1312"/>
              <a:t>, refletindo um padrão que </a:t>
            </a:r>
            <a:r>
              <a:rPr b="1" lang="pt-BR" sz="1312"/>
              <a:t>associa a consumação do crime e a ocorrência em dias úteis ao delito de ameaça</a:t>
            </a:r>
            <a:r>
              <a:rPr lang="pt-BR" sz="1312"/>
              <a:t>. </a:t>
            </a:r>
            <a:br>
              <a:rPr lang="pt-BR" sz="1312"/>
            </a:b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pt-BR" sz="1312"/>
              <a:t>A variável </a:t>
            </a:r>
            <a:r>
              <a:rPr b="1" lang="pt-BR" sz="1312"/>
              <a:t>rmbh:Interior de MG</a:t>
            </a:r>
            <a:r>
              <a:rPr lang="pt-BR" sz="1312"/>
              <a:t> já é suficiente para compor uma regra com </a:t>
            </a:r>
            <a:r>
              <a:rPr b="1" lang="pt-BR" sz="1312"/>
              <a:t>suporte elevado (24,3%)</a:t>
            </a:r>
            <a:r>
              <a:rPr lang="pt-BR" sz="1312"/>
              <a:t> e </a:t>
            </a:r>
            <a:r>
              <a:rPr b="1" lang="pt-BR" sz="1312"/>
              <a:t>confiança próxima a 29,6%</a:t>
            </a:r>
            <a:r>
              <a:rPr lang="pt-BR" sz="1312"/>
              <a:t>, o que reforça a importância dessa variável na </a:t>
            </a:r>
            <a:r>
              <a:rPr b="1" lang="pt-BR" sz="1312"/>
              <a:t>composição do perfil territorial desse tipo de violência</a:t>
            </a:r>
            <a:r>
              <a:rPr lang="pt-BR" sz="1312"/>
              <a:t>.</a:t>
            </a:r>
            <a:endParaRPr sz="81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20700" y="579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FP Growth</a:t>
            </a:r>
            <a:endParaRPr/>
          </a:p>
        </p:txBody>
      </p:sp>
      <p:pic>
        <p:nvPicPr>
          <p:cNvPr id="124" name="Google Shape;124;p19" title="Captura de tela 2025-07-02 1539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725" y="1321175"/>
            <a:ext cx="4430538" cy="372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579200"/>
            <a:ext cx="648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FP Growth - </a:t>
            </a:r>
            <a:r>
              <a:rPr lang="pt-BR"/>
              <a:t> Lift superiores a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911350" y="1702175"/>
            <a:ext cx="7801200" cy="28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2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18"/>
              <a:buChar char="●"/>
            </a:pPr>
            <a:r>
              <a:rPr lang="pt-BR" sz="1317"/>
              <a:t>O resultados indicam uma</a:t>
            </a:r>
            <a:r>
              <a:rPr b="1" lang="pt-BR" sz="1317"/>
              <a:t> forte associação</a:t>
            </a:r>
            <a:r>
              <a:rPr lang="pt-BR" sz="1317"/>
              <a:t> entre três dimensões: o </a:t>
            </a:r>
            <a:r>
              <a:rPr b="1" lang="pt-BR" sz="1317"/>
              <a:t>território </a:t>
            </a:r>
            <a:r>
              <a:rPr lang="pt-BR" sz="1317"/>
              <a:t>(representado pela jurisdição da RISP), a </a:t>
            </a:r>
            <a:r>
              <a:rPr b="1" lang="pt-BR" sz="1317"/>
              <a:t>localização regional</a:t>
            </a:r>
            <a:r>
              <a:rPr lang="pt-BR" sz="1317"/>
              <a:t> (regiões da RMBH fora de Belo Horizonte), e o </a:t>
            </a:r>
            <a:r>
              <a:rPr b="1" lang="pt-BR" sz="1317"/>
              <a:t>tempo</a:t>
            </a:r>
            <a:r>
              <a:rPr lang="pt-BR" sz="1317"/>
              <a:t> (ocorrências durante a semana). </a:t>
            </a:r>
            <a:endParaRPr sz="1317"/>
          </a:p>
          <a:p>
            <a:pPr indent="-3122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18"/>
              <a:buChar char="●"/>
            </a:pPr>
            <a:br>
              <a:rPr lang="pt-BR" sz="1317"/>
            </a:br>
            <a:r>
              <a:rPr lang="pt-BR" sz="1317"/>
              <a:t>Em particular, foi observada uma concentração significativa de ocorrências de</a:t>
            </a:r>
            <a:r>
              <a:rPr b="1" lang="pt-BR" sz="1317"/>
              <a:t> violência doméstica consumada sob responsabilidade do 2º Departamento da RISP (Contagem, Betim e Ribeirão das Neves). </a:t>
            </a:r>
            <a:br>
              <a:rPr b="1" lang="pt-BR" sz="1317"/>
            </a:br>
            <a:endParaRPr b="1" sz="1317"/>
          </a:p>
          <a:p>
            <a:pPr indent="-3122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18"/>
              <a:buChar char="●"/>
            </a:pPr>
            <a:r>
              <a:rPr lang="pt-BR" sz="1317"/>
              <a:t>Regras complementares revelaram que</a:t>
            </a:r>
            <a:r>
              <a:rPr b="1" lang="pt-BR" sz="1317"/>
              <a:t> ocorrências fora do fim de semana e nos municípios da RMBH (sem incluir a capital)</a:t>
            </a:r>
            <a:r>
              <a:rPr lang="pt-BR" sz="1317"/>
              <a:t>, possuem uma </a:t>
            </a:r>
            <a:r>
              <a:rPr b="1" lang="pt-BR" sz="1317"/>
              <a:t>probabilidade superior a 58%</a:t>
            </a:r>
            <a:r>
              <a:rPr lang="pt-BR" sz="1317"/>
              <a:t> de estarem sob responsabilidade do</a:t>
            </a:r>
            <a:r>
              <a:rPr b="1" lang="pt-BR" sz="1317"/>
              <a:t> 2º Departamento da RISP</a:t>
            </a:r>
            <a:r>
              <a:rPr lang="pt-BR" sz="1317"/>
              <a:t> e resultar em </a:t>
            </a:r>
            <a:r>
              <a:rPr b="1" lang="pt-BR" sz="1317"/>
              <a:t>crime consumado</a:t>
            </a:r>
            <a:r>
              <a:rPr lang="pt-BR" sz="1317"/>
              <a:t>.</a:t>
            </a:r>
            <a:endParaRPr sz="131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579200"/>
            <a:ext cx="648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FP Growth -  Lift superiores a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 title="Captura de tela 2025-07-02 1540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810525"/>
            <a:ext cx="68580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