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340" r:id="rId27"/>
    <p:sldId id="341" r:id="rId28"/>
    <p:sldId id="281" r:id="rId29"/>
    <p:sldId id="282" r:id="rId30"/>
    <p:sldId id="283" r:id="rId31"/>
    <p:sldId id="284" r:id="rId32"/>
    <p:sldId id="339"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36" r:id="rId47"/>
    <p:sldId id="337" r:id="rId48"/>
    <p:sldId id="338" r:id="rId49"/>
    <p:sldId id="299" r:id="rId50"/>
    <p:sldId id="298" r:id="rId51"/>
    <p:sldId id="300" r:id="rId52"/>
    <p:sldId id="301" r:id="rId53"/>
    <p:sldId id="302" r:id="rId54"/>
    <p:sldId id="303" r:id="rId55"/>
    <p:sldId id="304" r:id="rId56"/>
    <p:sldId id="305" r:id="rId57"/>
    <p:sldId id="306" r:id="rId58"/>
    <p:sldId id="307" r:id="rId59"/>
    <p:sldId id="308" r:id="rId60"/>
    <p:sldId id="309" r:id="rId61"/>
    <p:sldId id="311" r:id="rId62"/>
    <p:sldId id="310" r:id="rId63"/>
    <p:sldId id="312" r:id="rId64"/>
    <p:sldId id="313" r:id="rId65"/>
    <p:sldId id="314" r:id="rId66"/>
    <p:sldId id="342" r:id="rId67"/>
    <p:sldId id="315" r:id="rId68"/>
    <p:sldId id="316" r:id="rId69"/>
    <p:sldId id="317" r:id="rId70"/>
    <p:sldId id="318" r:id="rId71"/>
    <p:sldId id="319" r:id="rId72"/>
    <p:sldId id="320" r:id="rId73"/>
    <p:sldId id="557" r:id="rId74"/>
    <p:sldId id="321" r:id="rId75"/>
    <p:sldId id="322" r:id="rId76"/>
    <p:sldId id="323" r:id="rId77"/>
    <p:sldId id="324" r:id="rId78"/>
    <p:sldId id="554" r:id="rId79"/>
    <p:sldId id="326" r:id="rId80"/>
    <p:sldId id="325" r:id="rId81"/>
    <p:sldId id="327" r:id="rId82"/>
    <p:sldId id="328" r:id="rId83"/>
    <p:sldId id="329" r:id="rId84"/>
    <p:sldId id="330" r:id="rId85"/>
    <p:sldId id="331" r:id="rId86"/>
    <p:sldId id="332" r:id="rId87"/>
    <p:sldId id="333" r:id="rId88"/>
    <p:sldId id="334" r:id="rId89"/>
    <p:sldId id="335"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3" autoAdjust="0"/>
  </p:normalViewPr>
  <p:slideViewPr>
    <p:cSldViewPr>
      <p:cViewPr varScale="1">
        <p:scale>
          <a:sx n="76" d="100"/>
          <a:sy n="76" d="100"/>
        </p:scale>
        <p:origin x="1642" y="-125"/>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2D5A79-1C0D-43F1-8B7C-79FACC1E0F6F}" type="slidenum">
              <a:rPr lang="zh-CN" altLang="en-US" smtClean="0"/>
              <a:pPr/>
              <a:t>35</a:t>
            </a:fld>
            <a:endParaRPr lang="zh-CN" altLang="en-US"/>
          </a:p>
        </p:txBody>
      </p:sp>
    </p:spTree>
    <p:extLst>
      <p:ext uri="{BB962C8B-B14F-4D97-AF65-F5344CB8AC3E}">
        <p14:creationId xmlns:p14="http://schemas.microsoft.com/office/powerpoint/2010/main" val="3340455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2023/9/21</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2023/9/21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2023/9/21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2023/9/21</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2023/9/21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2023/9/21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2023/9/21</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2023/9/21</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2023/9/21</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2023/9/21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2023/9/21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2023/9/21</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networkuptopia.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 应用层</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标识进程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Rectangle 3"/>
          <p:cNvSpPr txBox="1">
            <a:spLocks noChangeArrowheads="1"/>
          </p:cNvSpPr>
          <p:nvPr/>
        </p:nvSpPr>
        <p:spPr>
          <a:xfrm>
            <a:off x="498475" y="1675209"/>
            <a:ext cx="40211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为接收报文消息，进程必须有一个</a:t>
            </a:r>
            <a:r>
              <a:rPr kumimoji="0" lang="zh-CN" altLang="en-US" sz="2400" b="0" i="0" u="none" strike="noStrike" kern="0" cap="none" spc="0" normalizeH="0" baseline="0" noProof="0" dirty="0">
                <a:ln>
                  <a:noFill/>
                </a:ln>
                <a:solidFill>
                  <a:srgbClr val="C00000"/>
                </a:solidFill>
                <a:effectLst/>
                <a:uLnTx/>
                <a:uFillTx/>
                <a:latin typeface="+mn-ea"/>
                <a:cs typeface="+mn-cs"/>
              </a:rPr>
              <a:t>标识</a:t>
            </a:r>
            <a:r>
              <a:rPr kumimoji="0" lang="en-US" altLang="zh-CN" sz="2400" b="0" i="0" u="none" strike="noStrike" kern="0" cap="none" spc="0" normalizeH="0" baseline="0" noProof="0" dirty="0">
                <a:ln>
                  <a:noFill/>
                </a:ln>
                <a:solidFill>
                  <a:srgbClr val="C00000"/>
                </a:solidFill>
                <a:effectLst/>
                <a:uLnTx/>
                <a:uFillTx/>
                <a:latin typeface="+mn-ea"/>
                <a:cs typeface="+mn-cs"/>
              </a:rPr>
              <a:t>ID</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主机设备有一个</a:t>
            </a:r>
            <a:r>
              <a:rPr kumimoji="0" lang="en-US" altLang="zh-CN" sz="2400" b="0" i="0" u="none" strike="noStrike" kern="0" cap="none" spc="0" normalizeH="0" baseline="0" noProof="0" dirty="0">
                <a:ln>
                  <a:noFill/>
                </a:ln>
                <a:solidFill>
                  <a:schemeClr val="tx1"/>
                </a:solidFill>
                <a:effectLst/>
                <a:uLnTx/>
                <a:uFillTx/>
                <a:latin typeface="+mn-ea"/>
                <a:cs typeface="+mn-cs"/>
              </a:rPr>
              <a:t>32-bit</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IP</a:t>
            </a:r>
            <a:r>
              <a:rPr kumimoji="0" lang="zh-CN" altLang="en-US" sz="2400" b="0" u="none" strike="noStrike" kern="0" cap="none" spc="0" normalizeH="0" baseline="0" noProof="0" dirty="0">
                <a:ln>
                  <a:noFill/>
                </a:ln>
                <a:solidFill>
                  <a:schemeClr val="tx1"/>
                </a:solidFill>
                <a:effectLst/>
                <a:uLnTx/>
                <a:uFillTx/>
                <a:latin typeface="+mn-ea"/>
                <a:cs typeface="+mn-cs"/>
              </a:rPr>
              <a:t>地址是否可以用来标识进程？</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bwMode="auto">
          <a:xfrm>
            <a:off x="4719638" y="1667272"/>
            <a:ext cx="4125912"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进程标识</a:t>
            </a:r>
            <a:r>
              <a:rPr kumimoji="0" lang="zh-CN" altLang="en-US" sz="2400" b="0" u="none" strike="noStrike" kern="0" cap="none" spc="0" normalizeH="0" baseline="0" noProof="0" dirty="0">
                <a:ln>
                  <a:noFill/>
                </a:ln>
                <a:effectLst/>
                <a:uLnTx/>
                <a:uFillTx/>
                <a:latin typeface="+mn-ea"/>
                <a:cs typeface="+mn-cs"/>
              </a:rPr>
              <a:t>包括主机的</a:t>
            </a:r>
            <a:r>
              <a:rPr kumimoji="0" lang="en-US" altLang="zh-CN" sz="2400" b="0" u="none" strike="noStrike" kern="0" cap="none" spc="0" normalizeH="0" baseline="0" noProof="0" dirty="0">
                <a:ln>
                  <a:noFill/>
                </a:ln>
                <a:solidFill>
                  <a:srgbClr val="C00000"/>
                </a:solidFill>
                <a:effectLst/>
                <a:uLnTx/>
                <a:uFillTx/>
                <a:latin typeface="+mn-ea"/>
                <a:cs typeface="+mn-cs"/>
              </a:rPr>
              <a:t>IP</a:t>
            </a:r>
            <a:r>
              <a:rPr kumimoji="0" lang="zh-CN" altLang="en-US" sz="2400" b="0" u="none" strike="noStrike" kern="0" cap="none" spc="0" normalizeH="0" baseline="0" noProof="0" dirty="0">
                <a:ln>
                  <a:noFill/>
                </a:ln>
                <a:solidFill>
                  <a:srgbClr val="C00000"/>
                </a:solidFill>
                <a:effectLst/>
                <a:uLnTx/>
                <a:uFillTx/>
                <a:latin typeface="+mn-ea"/>
                <a:cs typeface="+mn-cs"/>
              </a:rPr>
              <a:t>地址</a:t>
            </a:r>
            <a:r>
              <a:rPr kumimoji="0" lang="zh-CN" altLang="en-US" sz="2400" b="0" u="none" strike="noStrike" kern="0" cap="none" spc="0" normalizeH="0" baseline="0" noProof="0" dirty="0">
                <a:ln>
                  <a:noFill/>
                </a:ln>
                <a:effectLst/>
                <a:uLnTx/>
                <a:uFillTx/>
                <a:latin typeface="+mn-ea"/>
                <a:cs typeface="+mn-cs"/>
              </a:rPr>
              <a:t>和进程在主机上分配的</a:t>
            </a:r>
            <a:r>
              <a:rPr kumimoji="0" lang="zh-CN" altLang="en-US" sz="2400" b="0" u="none" strike="noStrike" kern="0" cap="none" spc="0" normalizeH="0" baseline="0" noProof="0" dirty="0">
                <a:ln>
                  <a:noFill/>
                </a:ln>
                <a:solidFill>
                  <a:srgbClr val="C00000"/>
                </a:solidFill>
                <a:effectLst/>
                <a:uLnTx/>
                <a:uFillTx/>
                <a:latin typeface="+mn-ea"/>
                <a:cs typeface="+mn-cs"/>
              </a:rPr>
              <a:t>端口号</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端口号举例</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HTTP</a:t>
            </a:r>
            <a:r>
              <a:rPr kumimoji="0" lang="zh-CN" altLang="en-US" sz="2000" b="0" i="0" u="none" strike="noStrike" kern="0" cap="none" spc="0" normalizeH="0" baseline="0" noProof="0" dirty="0">
                <a:ln>
                  <a:noFill/>
                </a:ln>
                <a:solidFill>
                  <a:schemeClr val="tx1"/>
                </a:solidFill>
                <a:effectLst/>
                <a:uLnTx/>
                <a:uFillTx/>
                <a:latin typeface="+mn-ea"/>
              </a:rPr>
              <a:t>服务器进程端口号</a:t>
            </a:r>
            <a:r>
              <a:rPr kumimoji="0" lang="en-US" altLang="zh-CN" sz="2000" b="0" i="0" u="none" strike="noStrike" kern="0" cap="none" spc="0" normalizeH="0" baseline="0" noProof="0" dirty="0">
                <a:ln>
                  <a:noFill/>
                </a:ln>
                <a:solidFill>
                  <a:schemeClr val="tx1"/>
                </a:solidFill>
                <a:effectLst/>
                <a:uLnTx/>
                <a:uFillTx/>
                <a:latin typeface="+mn-ea"/>
              </a:rPr>
              <a:t>: 80</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邮件服务器进程端口号</a:t>
            </a:r>
            <a:r>
              <a:rPr kumimoji="0" lang="en-US" altLang="zh-CN" sz="2000" b="0" i="0" u="none" strike="noStrike" kern="0" cap="none" spc="0" normalizeH="0" baseline="0" noProof="0" dirty="0">
                <a:ln>
                  <a:noFill/>
                </a:ln>
                <a:solidFill>
                  <a:schemeClr val="tx1"/>
                </a:solidFill>
                <a:effectLst/>
                <a:uLnTx/>
                <a:uFillTx/>
                <a:latin typeface="+mn-ea"/>
              </a:rPr>
              <a:t>: 25</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cs typeface="+mn-cs"/>
              </a:rPr>
              <a:t>向</a:t>
            </a:r>
            <a:r>
              <a:rPr kumimoji="0" lang="en-US" altLang="zh-CN" sz="2400" b="0" i="0" u="none" strike="noStrike" kern="0" cap="none" spc="0" normalizeH="0" baseline="0" noProof="0" dirty="0" err="1">
                <a:ln>
                  <a:noFill/>
                </a:ln>
                <a:solidFill>
                  <a:schemeClr val="tx1"/>
                </a:solidFill>
                <a:effectLst/>
                <a:uLnTx/>
                <a:uFillTx/>
                <a:latin typeface="+mn-ea"/>
                <a:cs typeface="+mn-cs"/>
              </a:rPr>
              <a:t>mail.ustc.edu.cn</a:t>
            </a:r>
            <a:r>
              <a:rPr lang="zh-CN" altLang="en-US" sz="2400" kern="0" dirty="0">
                <a:latin typeface="+mn-ea"/>
              </a:rPr>
              <a:t>服务器进程发送</a:t>
            </a:r>
            <a:r>
              <a:rPr lang="en-US" altLang="zh-CN" sz="2400" kern="0" dirty="0">
                <a:latin typeface="+mn-ea"/>
              </a:rPr>
              <a:t>HTTP</a:t>
            </a:r>
            <a:r>
              <a:rPr lang="zh-CN" altLang="en-US" sz="2400" kern="0" dirty="0">
                <a:latin typeface="+mn-ea"/>
              </a:rPr>
              <a:t>报文消息，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a:t>
            </a:r>
            <a:r>
              <a:rPr kumimoji="0" lang="en-US" altLang="zh-CN" sz="2000" b="0" i="0" u="none" strike="noStrike" kern="0" cap="none" spc="0" normalizeH="0" baseline="0" noProof="0" dirty="0">
                <a:ln>
                  <a:noFill/>
                </a:ln>
                <a:solidFill>
                  <a:srgbClr val="CC0000"/>
                </a:solidFill>
                <a:effectLst/>
                <a:uLnTx/>
                <a:uFillTx/>
                <a:latin typeface="+mn-ea"/>
              </a:rPr>
              <a:t>IP</a:t>
            </a:r>
            <a:r>
              <a:rPr kumimoji="0" lang="zh-CN" altLang="en-US" sz="2000" b="0" i="0" u="none" strike="noStrike" kern="0" cap="none" spc="0" normalizeH="0" baseline="0" noProof="0" dirty="0">
                <a:ln>
                  <a:noFill/>
                </a:ln>
                <a:solidFill>
                  <a:srgbClr val="CC0000"/>
                </a:solidFill>
                <a:effectLst/>
                <a:uLnTx/>
                <a:uFillTx/>
                <a:latin typeface="+mn-ea"/>
              </a:rPr>
              <a:t>地址</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202.38.64.8</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对方端口号</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80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more shortly…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应用层协议定义如下内容</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
        <p:nvSpPr>
          <p:cNvPr id="5" name="Rectangle 3"/>
          <p:cNvSpPr txBox="1">
            <a:spLocks noChangeArrowheads="1"/>
          </p:cNvSpPr>
          <p:nvPr/>
        </p:nvSpPr>
        <p:spPr bwMode="auto">
          <a:xfrm>
            <a:off x="501650" y="1916831"/>
            <a:ext cx="3973513" cy="41251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消息类型</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例如，请求、响应</a:t>
            </a:r>
            <a:endParaRPr kumimoji="0" lang="en-US" altLang="zh-CN" sz="24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solidFill>
                  <a:srgbClr val="CC0000"/>
                </a:solidFill>
                <a:latin typeface="+mn-ea"/>
              </a:rPr>
              <a:t>消息词法</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包含哪些字段</a:t>
            </a:r>
            <a:r>
              <a:rPr lang="zh-CN" altLang="en-US" sz="2400" kern="0" dirty="0">
                <a:latin typeface="+mn-ea"/>
              </a:rPr>
              <a:t>和</a:t>
            </a:r>
            <a:r>
              <a:rPr kumimoji="0" lang="zh-CN" altLang="en-US" sz="2400" b="0" i="0" u="none" strike="noStrike" kern="0" cap="none" spc="0" normalizeH="0" baseline="0" noProof="0" dirty="0">
                <a:ln>
                  <a:noFill/>
                </a:ln>
                <a:solidFill>
                  <a:schemeClr val="tx1"/>
                </a:solidFill>
                <a:effectLst/>
                <a:uLnTx/>
                <a:uFillTx/>
                <a:latin typeface="+mn-ea"/>
              </a:rPr>
              <a:t>字段的顺序</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消息语义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字段信息的含义</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处理、发送、回复消息的</a:t>
            </a:r>
            <a:r>
              <a:rPr kumimoji="0" lang="zh-CN" altLang="en-US" sz="2400" b="0" i="0" u="none" strike="noStrike" kern="0" cap="none" spc="0" normalizeH="0" baseline="0" noProof="0" dirty="0">
                <a:ln>
                  <a:noFill/>
                </a:ln>
                <a:solidFill>
                  <a:srgbClr val="C00000"/>
                </a:solidFill>
                <a:effectLst/>
                <a:uLnTx/>
                <a:uFillTx/>
                <a:latin typeface="+mn-ea"/>
                <a:cs typeface="+mn-cs"/>
              </a:rPr>
              <a:t>规则</a:t>
            </a:r>
            <a:endParaRPr kumimoji="0" lang="en-US" altLang="zh-CN" sz="2400" b="0" i="0" u="none" strike="noStrike" kern="0" cap="none" spc="0" normalizeH="0" baseline="0" noProof="0" dirty="0">
              <a:ln>
                <a:noFill/>
              </a:ln>
              <a:solidFill>
                <a:srgbClr val="C00000"/>
              </a:solidFill>
              <a:effectLst/>
              <a:uLnTx/>
              <a:uFillTx/>
              <a:latin typeface="+mn-ea"/>
              <a:cs typeface="+mn-cs"/>
            </a:endParaRPr>
          </a:p>
        </p:txBody>
      </p:sp>
      <p:sp>
        <p:nvSpPr>
          <p:cNvPr id="6" name="Rectangle 4"/>
          <p:cNvSpPr txBox="1">
            <a:spLocks noChangeArrowheads="1"/>
          </p:cNvSpPr>
          <p:nvPr/>
        </p:nvSpPr>
        <p:spPr>
          <a:xfrm>
            <a:off x="4857750" y="1844823"/>
            <a:ext cx="3810000" cy="4211489"/>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开放协议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a:t>
            </a:r>
            <a:r>
              <a:rPr kumimoji="0" lang="zh-CN" altLang="en-US" sz="2400" b="0" i="0" u="none" strike="noStrike" kern="0" cap="none" spc="0" normalizeH="0" baseline="0" noProof="0" dirty="0">
                <a:ln>
                  <a:noFill/>
                </a:ln>
                <a:solidFill>
                  <a:schemeClr val="tx1"/>
                </a:solidFill>
                <a:effectLst/>
                <a:uLnTx/>
                <a:uFillTx/>
                <a:latin typeface="+mn-ea"/>
                <a:cs typeface="+mn-cs"/>
              </a:rPr>
              <a:t>定义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协议间具备互操作性</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 HTTP,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私有协议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例如</a:t>
            </a:r>
            <a:r>
              <a:rPr lang="zh-CN" altLang="en-US" sz="2400" kern="0" dirty="0">
                <a:latin typeface="+mn-ea"/>
              </a:rPr>
              <a:t>，微信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5" name="Rectangle 3"/>
          <p:cNvSpPr txBox="1">
            <a:spLocks noChangeArrowheads="1"/>
          </p:cNvSpPr>
          <p:nvPr/>
        </p:nvSpPr>
        <p:spPr bwMode="auto">
          <a:xfrm>
            <a:off x="467544" y="1690539"/>
            <a:ext cx="4316413" cy="2797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数据完整性</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lang="zh-CN" altLang="en-US" sz="2400" kern="0" dirty="0">
                <a:latin typeface="+mn-ea"/>
              </a:rPr>
              <a:t>，文件、</a:t>
            </a:r>
            <a:r>
              <a:rPr lang="en-US" altLang="zh-CN" sz="2400" kern="0" dirty="0">
                <a:latin typeface="+mn-ea"/>
              </a:rPr>
              <a:t>web</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要求</a:t>
            </a:r>
            <a:r>
              <a:rPr kumimoji="0" lang="en-US" altLang="zh-CN" sz="2400" b="0" i="0" u="none" strike="noStrike" kern="0" cap="none" spc="0" normalizeH="0" baseline="0" noProof="0" dirty="0">
                <a:ln>
                  <a:noFill/>
                </a:ln>
                <a:solidFill>
                  <a:schemeClr val="tx1"/>
                </a:solidFill>
                <a:effectLst/>
                <a:uLnTx/>
                <a:uFillTx/>
                <a:latin typeface="+mn-ea"/>
                <a:cs typeface="+mn-cs"/>
              </a:rPr>
              <a:t>100%</a:t>
            </a:r>
            <a:r>
              <a:rPr kumimoji="0" lang="zh-CN" altLang="en-US" sz="2400" b="0" i="0" u="none" strike="noStrike" kern="0" cap="none" spc="0" normalizeH="0" baseline="0" noProof="0" dirty="0">
                <a:ln>
                  <a:noFill/>
                </a:ln>
                <a:solidFill>
                  <a:schemeClr val="tx1"/>
                </a:solidFill>
                <a:effectLst/>
                <a:uLnTx/>
                <a:uFillTx/>
                <a:latin typeface="+mn-ea"/>
                <a:cs typeface="+mn-cs"/>
              </a:rPr>
              <a:t>可靠数据传输</a:t>
            </a:r>
            <a:r>
              <a:rPr kumimoji="0" lang="en-US" altLang="zh-CN" sz="32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另一些应用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音视频流</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可以容忍一定的数据丢失</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92944" y="4154189"/>
            <a:ext cx="3810000" cy="2443163"/>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时延管理</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lang="zh-CN" altLang="en-US" sz="2400" kern="0" dirty="0">
                <a:latin typeface="+mn-ea"/>
              </a:rPr>
              <a:t>例如，网络电话</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交互性网游</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要求时延低于特定值</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Rectangle 5"/>
          <p:cNvSpPr>
            <a:spLocks noChangeArrowheads="1"/>
          </p:cNvSpPr>
          <p:nvPr/>
        </p:nvSpPr>
        <p:spPr bwMode="auto">
          <a:xfrm>
            <a:off x="4905375" y="1650851"/>
            <a:ext cx="3935413" cy="336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吞吐率</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kern="0" dirty="0">
                <a:latin typeface="+mn-ea"/>
              </a:rPr>
              <a:t>某些应用</a:t>
            </a:r>
            <a:r>
              <a:rPr lang="en-US" altLang="zh-CN" sz="2400" dirty="0">
                <a:latin typeface="+mn-ea"/>
              </a:rPr>
              <a:t>(</a:t>
            </a:r>
            <a:r>
              <a:rPr lang="zh-CN" altLang="en-US" sz="2400" kern="0" dirty="0">
                <a:latin typeface="+mn-ea"/>
              </a:rPr>
              <a:t>例如， 多媒体</a:t>
            </a:r>
            <a:r>
              <a:rPr lang="en-US" altLang="zh-CN" sz="2400" dirty="0">
                <a:latin typeface="+mn-ea"/>
              </a:rPr>
              <a:t>) </a:t>
            </a:r>
            <a:r>
              <a:rPr lang="zh-CN" altLang="en-US" sz="2400" dirty="0">
                <a:latin typeface="+mn-ea"/>
              </a:rPr>
              <a:t>要求一定的吞吐率</a:t>
            </a:r>
            <a:endParaRPr lang="en-US" altLang="ja-JP" sz="2400" dirty="0">
              <a:latin typeface="+mn-ea"/>
            </a:endParaRPr>
          </a:p>
          <a:p>
            <a:pPr marL="342900" indent="-342900">
              <a:buClr>
                <a:srgbClr val="000099"/>
              </a:buClr>
              <a:buSzPct val="100000"/>
              <a:buFont typeface="Wingdings" pitchFamily="2" charset="2"/>
              <a:buChar char="§"/>
            </a:pPr>
            <a:r>
              <a:rPr lang="zh-CN" altLang="en-US" sz="2400" kern="0" dirty="0">
                <a:latin typeface="+mn-ea"/>
              </a:rPr>
              <a:t>另一些应用</a:t>
            </a:r>
            <a:r>
              <a:rPr lang="en-US" altLang="zh-CN" sz="2400" dirty="0">
                <a:latin typeface="+mn-ea"/>
              </a:rPr>
              <a:t>(</a:t>
            </a:r>
            <a:r>
              <a:rPr lang="ja-JP" altLang="en-US" sz="2400" dirty="0">
                <a:latin typeface="+mn-ea"/>
              </a:rPr>
              <a:t>“</a:t>
            </a:r>
            <a:r>
              <a:rPr lang="zh-CN" altLang="en-US" sz="2400" dirty="0">
                <a:latin typeface="+mn-ea"/>
              </a:rPr>
              <a:t>弹性应用</a:t>
            </a:r>
            <a:r>
              <a:rPr lang="ja-JP" altLang="en-US" sz="2400" dirty="0">
                <a:latin typeface="+mn-ea"/>
              </a:rPr>
              <a:t>”</a:t>
            </a:r>
            <a:r>
              <a:rPr lang="en-US" altLang="ja-JP" sz="2400" dirty="0">
                <a:latin typeface="+mn-ea"/>
              </a:rPr>
              <a:t>) </a:t>
            </a:r>
            <a:r>
              <a:rPr lang="zh-CN" altLang="en-US" sz="2400" dirty="0">
                <a:latin typeface="+mn-ea"/>
              </a:rPr>
              <a:t>有多少带宽用多少</a:t>
            </a:r>
            <a:endParaRPr lang="en-US" altLang="zh-CN" sz="2400" dirty="0">
              <a:latin typeface="+mn-ea"/>
            </a:endParaRPr>
          </a:p>
        </p:txBody>
      </p:sp>
      <p:sp>
        <p:nvSpPr>
          <p:cNvPr id="8" name="Rectangle 5"/>
          <p:cNvSpPr>
            <a:spLocks noChangeArrowheads="1"/>
          </p:cNvSpPr>
          <p:nvPr/>
        </p:nvSpPr>
        <p:spPr bwMode="auto">
          <a:xfrm>
            <a:off x="4959350" y="4245645"/>
            <a:ext cx="3935413" cy="127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安全</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加密、数据完整性、</a:t>
            </a:r>
            <a:r>
              <a:rPr lang="en-US" altLang="zh-CN" sz="2400" dirty="0">
                <a:latin typeface="+mn-ea"/>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dissolve">
                                      <p:cBhvr>
                                        <p:cTn id="18" dur="500"/>
                                        <p:tgtEl>
                                          <p:spTgt spid="8">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dissolve">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Text Box 3"/>
          <p:cNvSpPr txBox="1">
            <a:spLocks noChangeArrowheads="1"/>
          </p:cNvSpPr>
          <p:nvPr/>
        </p:nvSpPr>
        <p:spPr bwMode="auto">
          <a:xfrm>
            <a:off x="1143313" y="2229966"/>
            <a:ext cx="1569725"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en-US" altLang="zh-CN" dirty="0"/>
              <a:t>Web</a:t>
            </a:r>
          </a:p>
          <a:p>
            <a:pPr algn="r">
              <a:spcBef>
                <a:spcPct val="0"/>
              </a:spcBef>
              <a:buClrTx/>
              <a:buSzTx/>
              <a:buFontTx/>
              <a:buNone/>
            </a:pPr>
            <a:r>
              <a:rPr lang="zh-CN" altLang="en-US" dirty="0"/>
              <a:t>实时音视频</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非实时音视频</a:t>
            </a:r>
            <a:endParaRPr lang="en-US" altLang="zh-CN" dirty="0"/>
          </a:p>
          <a:p>
            <a:pPr algn="r">
              <a:spcBef>
                <a:spcPct val="0"/>
              </a:spcBef>
              <a:buClrTx/>
              <a:buSzTx/>
              <a:buFontTx/>
              <a:buNone/>
            </a:pPr>
            <a:r>
              <a:rPr lang="zh-CN" altLang="en-US" dirty="0"/>
              <a:t>交互性网游</a:t>
            </a:r>
            <a:endParaRPr lang="en-US" altLang="zh-CN" dirty="0"/>
          </a:p>
          <a:p>
            <a:pPr algn="r">
              <a:spcBef>
                <a:spcPct val="0"/>
              </a:spcBef>
              <a:buClrTx/>
              <a:buSzTx/>
              <a:buFontTx/>
              <a:buNone/>
            </a:pPr>
            <a:r>
              <a:rPr lang="zh-CN" altLang="en-US" dirty="0"/>
              <a:t>即时消息</a:t>
            </a:r>
            <a:endParaRPr lang="en-US" altLang="zh-CN" sz="2400" dirty="0">
              <a:latin typeface="Times New Roman" pitchFamily="18" charset="0"/>
            </a:endParaRPr>
          </a:p>
        </p:txBody>
      </p:sp>
      <p:sp>
        <p:nvSpPr>
          <p:cNvPr id="6" name="Text Box 4"/>
          <p:cNvSpPr txBox="1">
            <a:spLocks noChangeArrowheads="1"/>
          </p:cNvSpPr>
          <p:nvPr/>
        </p:nvSpPr>
        <p:spPr bwMode="auto">
          <a:xfrm>
            <a:off x="2816225" y="2233141"/>
            <a:ext cx="1114408"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数据丢失</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不能容忍</a:t>
            </a:r>
            <a:endParaRPr lang="en-US" altLang="zh-CN" dirty="0"/>
          </a:p>
          <a:p>
            <a:pPr>
              <a:spcBef>
                <a:spcPct val="0"/>
              </a:spcBef>
            </a:pPr>
            <a:r>
              <a:rPr lang="zh-CN" altLang="en-US" dirty="0"/>
              <a:t>不能容忍</a:t>
            </a:r>
            <a:endParaRPr lang="en-US" altLang="zh-CN" dirty="0"/>
          </a:p>
          <a:p>
            <a:pPr>
              <a:spcBef>
                <a:spcPct val="0"/>
              </a:spcBef>
              <a:buClrTx/>
              <a:buSzTx/>
              <a:buFontTx/>
              <a:buNone/>
            </a:pPr>
            <a:r>
              <a:rPr lang="zh-CN" altLang="en-US" dirty="0"/>
              <a:t>不能容忍</a:t>
            </a:r>
            <a:endParaRPr lang="en-US" altLang="zh-CN" dirty="0"/>
          </a:p>
          <a:p>
            <a:pPr>
              <a:spcBef>
                <a:spcPct val="0"/>
              </a:spcBef>
              <a:buClrTx/>
              <a:buSzTx/>
              <a:buFontTx/>
              <a:buNone/>
            </a:pPr>
            <a:r>
              <a:rPr lang="zh-CN" altLang="en-US" dirty="0"/>
              <a:t>可容忍</a:t>
            </a:r>
            <a:endParaRPr lang="en-US" altLang="zh-CN" dirty="0"/>
          </a:p>
          <a:p>
            <a:pPr>
              <a:spcBef>
                <a:spcPct val="0"/>
              </a:spcBef>
              <a:buClrTx/>
              <a:buSzTx/>
              <a:buFontTx/>
              <a:buNone/>
            </a:pPr>
            <a:endParaRPr lang="en-US" altLang="zh-CN" dirty="0"/>
          </a:p>
          <a:p>
            <a:pPr>
              <a:spcBef>
                <a:spcPct val="0"/>
              </a:spcBef>
            </a:pPr>
            <a:r>
              <a:rPr lang="zh-CN" altLang="en-US" dirty="0"/>
              <a:t>可容忍</a:t>
            </a:r>
            <a:endParaRPr lang="en-US" altLang="zh-CN" dirty="0"/>
          </a:p>
          <a:p>
            <a:pPr>
              <a:spcBef>
                <a:spcPct val="0"/>
              </a:spcBef>
              <a:buClrTx/>
              <a:buSzTx/>
              <a:buFontTx/>
              <a:buNone/>
            </a:pPr>
            <a:r>
              <a:rPr lang="zh-CN" altLang="en-US" dirty="0"/>
              <a:t>可容忍</a:t>
            </a:r>
            <a:endParaRPr lang="en-US" altLang="zh-CN" dirty="0"/>
          </a:p>
          <a:p>
            <a:pPr>
              <a:spcBef>
                <a:spcPct val="0"/>
              </a:spcBef>
            </a:pPr>
            <a:r>
              <a:rPr lang="zh-CN" altLang="en-US" dirty="0"/>
              <a:t>不能容忍</a:t>
            </a:r>
            <a:endParaRPr lang="en-US" altLang="zh-CN" dirty="0"/>
          </a:p>
        </p:txBody>
      </p:sp>
      <p:sp>
        <p:nvSpPr>
          <p:cNvPr id="7" name="Text Box 5"/>
          <p:cNvSpPr txBox="1">
            <a:spLocks noChangeArrowheads="1"/>
          </p:cNvSpPr>
          <p:nvPr/>
        </p:nvSpPr>
        <p:spPr bwMode="auto">
          <a:xfrm>
            <a:off x="4535488" y="2231554"/>
            <a:ext cx="2574925"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吞吐率</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音频</a:t>
            </a:r>
            <a:r>
              <a:rPr lang="en-US" altLang="zh-CN" dirty="0"/>
              <a:t>: 5kbps-1Mbps</a:t>
            </a:r>
          </a:p>
          <a:p>
            <a:pPr>
              <a:spcBef>
                <a:spcPct val="0"/>
              </a:spcBef>
              <a:buClrTx/>
              <a:buSzTx/>
              <a:buFontTx/>
              <a:buNone/>
            </a:pPr>
            <a:r>
              <a:rPr lang="zh-CN" altLang="en-US" dirty="0"/>
              <a:t>视频</a:t>
            </a:r>
            <a:r>
              <a:rPr lang="en-US" altLang="zh-CN" dirty="0"/>
              <a:t>:10kbps-5Mbps</a:t>
            </a:r>
          </a:p>
          <a:p>
            <a:pPr>
              <a:spcBef>
                <a:spcPct val="0"/>
              </a:spcBef>
              <a:buClrTx/>
              <a:buSzTx/>
              <a:buFontTx/>
              <a:buNone/>
            </a:pPr>
            <a:r>
              <a:rPr lang="zh-CN" altLang="en-US" dirty="0"/>
              <a:t>与上面相同</a:t>
            </a:r>
            <a:r>
              <a:rPr lang="en-US" altLang="zh-CN" dirty="0"/>
              <a:t> </a:t>
            </a:r>
          </a:p>
          <a:p>
            <a:pPr>
              <a:spcBef>
                <a:spcPct val="0"/>
              </a:spcBef>
              <a:buClrTx/>
              <a:buSzTx/>
              <a:buFontTx/>
              <a:buNone/>
            </a:pPr>
            <a:r>
              <a:rPr lang="zh-CN" altLang="en-US" dirty="0"/>
              <a:t>几个</a:t>
            </a:r>
            <a:r>
              <a:rPr lang="en-US" altLang="zh-CN" dirty="0"/>
              <a:t> kbps </a:t>
            </a:r>
          </a:p>
          <a:p>
            <a:pPr>
              <a:spcBef>
                <a:spcPct val="0"/>
              </a:spcBef>
              <a:buClrTx/>
              <a:buSzTx/>
              <a:buFontTx/>
              <a:buNone/>
            </a:pPr>
            <a:r>
              <a:rPr lang="zh-CN" altLang="en-US" dirty="0"/>
              <a:t>弹性</a:t>
            </a:r>
            <a:endParaRPr lang="en-US" altLang="zh-CN" dirty="0"/>
          </a:p>
        </p:txBody>
      </p:sp>
      <p:sp>
        <p:nvSpPr>
          <p:cNvPr id="8" name="Text Box 6"/>
          <p:cNvSpPr txBox="1">
            <a:spLocks noChangeArrowheads="1"/>
          </p:cNvSpPr>
          <p:nvPr/>
        </p:nvSpPr>
        <p:spPr bwMode="auto">
          <a:xfrm>
            <a:off x="6935788" y="2233141"/>
            <a:ext cx="2062162"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延迟敏感</a:t>
            </a:r>
            <a:endParaRPr lang="en-US" altLang="zh-CN" dirty="0"/>
          </a:p>
          <a:p>
            <a:pPr>
              <a:spcBef>
                <a:spcPct val="0"/>
              </a:spcBef>
              <a:buClrTx/>
              <a:buSzTx/>
              <a:buFontTx/>
              <a:buNone/>
            </a:pP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endParaRPr lang="en-US" altLang="zh-CN" dirty="0"/>
          </a:p>
          <a:p>
            <a:pPr>
              <a:spcBef>
                <a:spcPct val="0"/>
              </a:spcBef>
              <a:buClrTx/>
              <a:buSzTx/>
              <a:buFontTx/>
              <a:buNone/>
            </a:pPr>
            <a:r>
              <a:rPr lang="zh-CN" altLang="en-US" dirty="0"/>
              <a:t>敏感</a:t>
            </a:r>
            <a:r>
              <a:rPr lang="en-US" altLang="zh-CN" dirty="0"/>
              <a:t>, </a:t>
            </a:r>
            <a:r>
              <a:rPr lang="zh-CN" altLang="en-US" dirty="0"/>
              <a:t>几秒</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r>
              <a:rPr lang="zh-CN" altLang="en-US" dirty="0"/>
              <a:t>不确定</a:t>
            </a:r>
            <a:endParaRPr lang="en-US" altLang="zh-CN" dirty="0"/>
          </a:p>
        </p:txBody>
      </p:sp>
      <p:sp>
        <p:nvSpPr>
          <p:cNvPr id="9" name="Line 7"/>
          <p:cNvSpPr>
            <a:spLocks noChangeShapeType="1"/>
          </p:cNvSpPr>
          <p:nvPr/>
        </p:nvSpPr>
        <p:spPr bwMode="auto">
          <a:xfrm flipV="1">
            <a:off x="884238" y="2614141"/>
            <a:ext cx="7562850" cy="9525"/>
          </a:xfrm>
          <a:prstGeom prst="line">
            <a:avLst/>
          </a:prstGeom>
          <a:noFill/>
          <a:ln w="28575">
            <a:solidFill>
              <a:srgbClr val="000099"/>
            </a:solidFill>
            <a:round/>
            <a:headEnd/>
            <a:tailEnd/>
          </a:ln>
        </p:spPr>
        <p:txBody>
          <a:bodyPr wrap="none" anchor="ctr"/>
          <a:lstStyle/>
          <a:p>
            <a:endParaRPr lang="zh-CN" altLang="en-US"/>
          </a:p>
        </p:txBody>
      </p:sp>
      <p:sp>
        <p:nvSpPr>
          <p:cNvPr id="10" name="Line 8"/>
          <p:cNvSpPr>
            <a:spLocks noChangeShapeType="1"/>
          </p:cNvSpPr>
          <p:nvPr/>
        </p:nvSpPr>
        <p:spPr bwMode="auto">
          <a:xfrm flipV="1">
            <a:off x="847725" y="3068960"/>
            <a:ext cx="7629525" cy="0"/>
          </a:xfrm>
          <a:prstGeom prst="line">
            <a:avLst/>
          </a:prstGeom>
          <a:noFill/>
          <a:ln w="12700">
            <a:solidFill>
              <a:schemeClr val="bg2"/>
            </a:solidFill>
            <a:round/>
            <a:headEnd/>
            <a:tailEnd/>
          </a:ln>
        </p:spPr>
        <p:txBody>
          <a:bodyPr wrap="none" anchor="ctr"/>
          <a:lstStyle/>
          <a:p>
            <a:endParaRPr lang="zh-CN" altLang="en-US"/>
          </a:p>
        </p:txBody>
      </p:sp>
      <p:sp>
        <p:nvSpPr>
          <p:cNvPr id="11" name="Line 9"/>
          <p:cNvSpPr>
            <a:spLocks noChangeShapeType="1"/>
          </p:cNvSpPr>
          <p:nvPr/>
        </p:nvSpPr>
        <p:spPr bwMode="auto">
          <a:xfrm flipV="1">
            <a:off x="857250" y="3364235"/>
            <a:ext cx="7629525" cy="0"/>
          </a:xfrm>
          <a:prstGeom prst="line">
            <a:avLst/>
          </a:prstGeom>
          <a:noFill/>
          <a:ln w="12700">
            <a:solidFill>
              <a:schemeClr val="bg2"/>
            </a:solidFill>
            <a:round/>
            <a:headEnd/>
            <a:tailEnd/>
          </a:ln>
        </p:spPr>
        <p:txBody>
          <a:bodyPr wrap="none" anchor="ctr"/>
          <a:lstStyle/>
          <a:p>
            <a:endParaRPr lang="zh-CN" altLang="en-US"/>
          </a:p>
        </p:txBody>
      </p:sp>
      <p:sp>
        <p:nvSpPr>
          <p:cNvPr id="12" name="Line 10"/>
          <p:cNvSpPr>
            <a:spLocks noChangeShapeType="1"/>
          </p:cNvSpPr>
          <p:nvPr/>
        </p:nvSpPr>
        <p:spPr bwMode="auto">
          <a:xfrm flipV="1">
            <a:off x="866775" y="3645024"/>
            <a:ext cx="7629525" cy="0"/>
          </a:xfrm>
          <a:prstGeom prst="line">
            <a:avLst/>
          </a:prstGeom>
          <a:noFill/>
          <a:ln w="12700">
            <a:solidFill>
              <a:schemeClr val="bg2"/>
            </a:solidFill>
            <a:round/>
            <a:headEnd/>
            <a:tailEnd/>
          </a:ln>
        </p:spPr>
        <p:txBody>
          <a:bodyPr wrap="none" anchor="ctr"/>
          <a:lstStyle/>
          <a:p>
            <a:endParaRPr lang="zh-CN" altLang="en-US"/>
          </a:p>
        </p:txBody>
      </p:sp>
      <p:sp>
        <p:nvSpPr>
          <p:cNvPr id="13" name="Line 11"/>
          <p:cNvSpPr>
            <a:spLocks noChangeShapeType="1"/>
          </p:cNvSpPr>
          <p:nvPr/>
        </p:nvSpPr>
        <p:spPr bwMode="auto">
          <a:xfrm flipV="1">
            <a:off x="885825" y="4149080"/>
            <a:ext cx="7629525" cy="0"/>
          </a:xfrm>
          <a:prstGeom prst="line">
            <a:avLst/>
          </a:prstGeom>
          <a:noFill/>
          <a:ln w="12700">
            <a:solidFill>
              <a:schemeClr val="bg2"/>
            </a:solidFill>
            <a:round/>
            <a:headEnd/>
            <a:tailEnd/>
          </a:ln>
        </p:spPr>
        <p:txBody>
          <a:bodyPr wrap="none" anchor="ctr"/>
          <a:lstStyle/>
          <a:p>
            <a:endParaRPr lang="zh-CN" altLang="en-US"/>
          </a:p>
        </p:txBody>
      </p:sp>
      <p:sp>
        <p:nvSpPr>
          <p:cNvPr id="14" name="Line 12"/>
          <p:cNvSpPr>
            <a:spLocks noChangeShapeType="1"/>
          </p:cNvSpPr>
          <p:nvPr/>
        </p:nvSpPr>
        <p:spPr bwMode="auto">
          <a:xfrm flipV="1">
            <a:off x="838200" y="4450333"/>
            <a:ext cx="7629525" cy="0"/>
          </a:xfrm>
          <a:prstGeom prst="line">
            <a:avLst/>
          </a:prstGeom>
          <a:noFill/>
          <a:ln w="12700">
            <a:solidFill>
              <a:schemeClr val="bg2"/>
            </a:solidFill>
            <a:round/>
            <a:headEnd/>
            <a:tailEnd/>
          </a:ln>
        </p:spPr>
        <p:txBody>
          <a:bodyPr wrap="none" anchor="ctr"/>
          <a:lstStyle/>
          <a:p>
            <a:endParaRPr lang="zh-CN" altLang="en-US"/>
          </a:p>
        </p:txBody>
      </p:sp>
      <p:sp>
        <p:nvSpPr>
          <p:cNvPr id="15" name="Line 13"/>
          <p:cNvSpPr>
            <a:spLocks noChangeShapeType="1"/>
          </p:cNvSpPr>
          <p:nvPr/>
        </p:nvSpPr>
        <p:spPr bwMode="auto">
          <a:xfrm flipV="1">
            <a:off x="838200" y="4738365"/>
            <a:ext cx="7629525" cy="0"/>
          </a:xfrm>
          <a:prstGeom prst="line">
            <a:avLst/>
          </a:prstGeom>
          <a:noFill/>
          <a:ln w="12700">
            <a:solidFill>
              <a:schemeClr val="bg2"/>
            </a:solidFill>
            <a:round/>
            <a:headEnd/>
            <a:tailEnd/>
          </a:ln>
        </p:spPr>
        <p:txBody>
          <a:bodyPr wrap="none" anchor="ctr"/>
          <a:lstStyle/>
          <a:p>
            <a:endParaRPr lang="zh-CN" altLang="en-US"/>
          </a:p>
        </p:txBody>
      </p:sp>
      <p:sp>
        <p:nvSpPr>
          <p:cNvPr id="16" name="Line 14"/>
          <p:cNvSpPr>
            <a:spLocks noChangeShapeType="1"/>
          </p:cNvSpPr>
          <p:nvPr/>
        </p:nvSpPr>
        <p:spPr bwMode="auto">
          <a:xfrm flipV="1">
            <a:off x="800100" y="5098405"/>
            <a:ext cx="762952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3"/>
          <p:cNvSpPr txBox="1">
            <a:spLocks noChangeArrowheads="1"/>
          </p:cNvSpPr>
          <p:nvPr/>
        </p:nvSpPr>
        <p:spPr bwMode="auto">
          <a:xfrm>
            <a:off x="533400" y="1644352"/>
            <a:ext cx="409575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TCP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u="none" strike="noStrike" kern="0" cap="none" spc="0" normalizeH="0" baseline="0" noProof="0" dirty="0">
                <a:ln>
                  <a:noFill/>
                </a:ln>
                <a:effectLst/>
                <a:uLnTx/>
                <a:uFillTx/>
                <a:latin typeface="+mn-ea"/>
                <a:cs typeface="+mn-cs"/>
              </a:rPr>
              <a:t>在收发进程间的</a:t>
            </a:r>
            <a:r>
              <a:rPr lang="zh-CN" altLang="en-US" sz="2400" kern="0" dirty="0">
                <a:solidFill>
                  <a:srgbClr val="CC0000"/>
                </a:solidFill>
                <a:latin typeface="+mn-ea"/>
              </a:rPr>
              <a:t>可靠数据传输</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流控制</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发送端的数据发送速率不会</a:t>
            </a:r>
            <a:r>
              <a:rPr lang="zh-CN" altLang="en-US" sz="2400" kern="0" dirty="0">
                <a:latin typeface="+mn-ea"/>
              </a:rPr>
              <a:t>超过</a:t>
            </a:r>
            <a:r>
              <a:rPr kumimoji="0" lang="zh-CN" altLang="en-US" sz="2400" b="0" u="none" strike="noStrike" kern="0" cap="none" spc="0" normalizeH="0" baseline="0" noProof="0" dirty="0">
                <a:ln>
                  <a:noFill/>
                </a:ln>
                <a:solidFill>
                  <a:schemeClr val="tx1"/>
                </a:solidFill>
                <a:effectLst/>
                <a:uLnTx/>
                <a:uFillTx/>
                <a:latin typeface="+mn-ea"/>
                <a:cs typeface="+mn-cs"/>
              </a:rPr>
              <a:t>接收端能力</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solidFill>
                  <a:srgbClr val="C00000"/>
                </a:solidFill>
                <a:latin typeface="+mn-ea"/>
              </a:rPr>
              <a:t>拥塞控制</a:t>
            </a:r>
            <a:r>
              <a:rPr lang="zh-CN" altLang="en-US" sz="2400" kern="0" dirty="0">
                <a:latin typeface="+mn-ea"/>
              </a:rPr>
              <a:t>：网络过载时限制发送端的发送速率</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时延保障、最低吞吐率保障、安全</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面向连接</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收发进程需要预先建立连接</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733925" y="1628800"/>
            <a:ext cx="3667125"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UDP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在收发进程间</a:t>
            </a:r>
            <a:r>
              <a:rPr lang="zh-CN" altLang="en-US" sz="2400" kern="0" dirty="0">
                <a:solidFill>
                  <a:srgbClr val="C00000"/>
                </a:solidFill>
                <a:latin typeface="+mn-ea"/>
              </a:rPr>
              <a:t>不</a:t>
            </a:r>
            <a:r>
              <a:rPr lang="zh-CN" altLang="en-US" sz="2400" kern="0" dirty="0">
                <a:solidFill>
                  <a:srgbClr val="CC0000"/>
                </a:solidFill>
                <a:latin typeface="+mn-ea"/>
              </a:rPr>
              <a:t>可靠的数据传输</a:t>
            </a:r>
            <a:endParaRPr lang="en-US" altLang="zh-CN" sz="2400" kern="0" dirty="0">
              <a:solidFill>
                <a:srgbClr val="CC0000"/>
              </a:solidFill>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可靠性、流控制、拥塞控制、时延保障、吞吐率保障、安全、连接建立</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有</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，为何需要</a:t>
            </a:r>
            <a:r>
              <a:rPr kumimoji="0" lang="en-US" altLang="zh-CN" sz="2400" b="0" u="none" strike="noStrike" kern="0" cap="none" spc="0" normalizeH="0" baseline="0" noProof="0" dirty="0">
                <a:ln>
                  <a:noFill/>
                </a:ln>
                <a:solidFill>
                  <a:schemeClr val="tx1"/>
                </a:solidFill>
                <a:effectLst/>
                <a:uLnTx/>
                <a:uFillTx/>
                <a:latin typeface="+mn-ea"/>
                <a:cs typeface="+mn-cs"/>
              </a:rPr>
              <a:t>UDP?</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因特网应用程序的传输层协议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15</a:t>
            </a:fld>
            <a:endParaRPr lang="zh-CN" altLang="en-US"/>
          </a:p>
        </p:txBody>
      </p:sp>
      <p:sp>
        <p:nvSpPr>
          <p:cNvPr id="17" name="Text Box 3"/>
          <p:cNvSpPr txBox="1">
            <a:spLocks noChangeArrowheads="1"/>
          </p:cNvSpPr>
          <p:nvPr/>
        </p:nvSpPr>
        <p:spPr bwMode="auto">
          <a:xfrm>
            <a:off x="1908128" y="2532856"/>
            <a:ext cx="1114472"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zh-CN" altLang="en-US" dirty="0"/>
              <a:t>远程登录</a:t>
            </a:r>
            <a:endParaRPr lang="en-US" altLang="zh-CN" dirty="0"/>
          </a:p>
          <a:p>
            <a:pPr algn="r">
              <a:spcBef>
                <a:spcPct val="0"/>
              </a:spcBef>
              <a:buClrTx/>
              <a:buSzTx/>
              <a:buFontTx/>
              <a:buNone/>
            </a:pPr>
            <a:r>
              <a:rPr lang="en-US" altLang="zh-CN" dirty="0"/>
              <a:t>Web </a:t>
            </a:r>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流媒体</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网络电话</a:t>
            </a:r>
            <a:endParaRPr lang="en-US" altLang="zh-CN" dirty="0"/>
          </a:p>
          <a:p>
            <a:pPr algn="r">
              <a:spcBef>
                <a:spcPct val="0"/>
              </a:spcBef>
              <a:buClrTx/>
              <a:buSzTx/>
              <a:buFontTx/>
              <a:buNone/>
            </a:pPr>
            <a:endParaRPr lang="en-US" altLang="zh-CN" sz="2400" dirty="0">
              <a:latin typeface="Times New Roman" pitchFamily="18" charset="0"/>
            </a:endParaRPr>
          </a:p>
        </p:txBody>
      </p:sp>
      <p:sp>
        <p:nvSpPr>
          <p:cNvPr id="18" name="Text Box 4"/>
          <p:cNvSpPr txBox="1">
            <a:spLocks noChangeArrowheads="1"/>
          </p:cNvSpPr>
          <p:nvPr/>
        </p:nvSpPr>
        <p:spPr bwMode="auto">
          <a:xfrm>
            <a:off x="3201988" y="2510894"/>
            <a:ext cx="2361224"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应用层协议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SMTP [RFC 2821]</a:t>
            </a:r>
          </a:p>
          <a:p>
            <a:pPr>
              <a:spcBef>
                <a:spcPct val="0"/>
              </a:spcBef>
              <a:buClrTx/>
              <a:buSzTx/>
              <a:buFontTx/>
              <a:buNone/>
            </a:pPr>
            <a:r>
              <a:rPr lang="en-US" altLang="zh-CN" dirty="0"/>
              <a:t>Telnet [RFC 854]</a:t>
            </a:r>
          </a:p>
          <a:p>
            <a:pPr>
              <a:spcBef>
                <a:spcPct val="0"/>
              </a:spcBef>
              <a:buClrTx/>
              <a:buSzTx/>
              <a:buFontTx/>
              <a:buNone/>
            </a:pPr>
            <a:r>
              <a:rPr lang="en-US" altLang="zh-CN" dirty="0"/>
              <a:t>HTTP [RFC 2616]</a:t>
            </a:r>
          </a:p>
          <a:p>
            <a:pPr>
              <a:spcBef>
                <a:spcPct val="0"/>
              </a:spcBef>
              <a:buClrTx/>
              <a:buSzTx/>
              <a:buFontTx/>
              <a:buNone/>
            </a:pPr>
            <a:r>
              <a:rPr lang="en-US" altLang="zh-CN" dirty="0"/>
              <a:t>FTP [RFC 959]</a:t>
            </a:r>
          </a:p>
          <a:p>
            <a:pPr>
              <a:spcBef>
                <a:spcPct val="0"/>
              </a:spcBef>
              <a:buClrTx/>
              <a:buSzTx/>
              <a:buFontTx/>
              <a:buNone/>
            </a:pPr>
            <a:r>
              <a:rPr lang="en-US" altLang="zh-CN" dirty="0"/>
              <a:t>HTTP (e.g., YouTube), </a:t>
            </a:r>
            <a:br>
              <a:rPr lang="en-US" altLang="zh-CN" dirty="0"/>
            </a:br>
            <a:r>
              <a:rPr lang="en-US" altLang="zh-CN" dirty="0"/>
              <a:t>RTP [RFC 1889]</a:t>
            </a:r>
          </a:p>
          <a:p>
            <a:pPr>
              <a:spcBef>
                <a:spcPct val="0"/>
              </a:spcBef>
              <a:buClrTx/>
              <a:buSzTx/>
              <a:buFontTx/>
              <a:buNone/>
            </a:pPr>
            <a:r>
              <a:rPr lang="en-US" altLang="zh-CN" dirty="0"/>
              <a:t>SIP, RTP, </a:t>
            </a:r>
            <a:r>
              <a:rPr lang="zh-CN" altLang="en-US" dirty="0"/>
              <a:t>私有协议</a:t>
            </a:r>
            <a:endParaRPr lang="en-US" altLang="zh-CN" dirty="0"/>
          </a:p>
          <a:p>
            <a:pPr>
              <a:spcBef>
                <a:spcPct val="0"/>
              </a:spcBef>
              <a:buClrTx/>
              <a:buSzTx/>
              <a:buFontTx/>
              <a:buNone/>
            </a:pPr>
            <a:r>
              <a:rPr lang="en-US" altLang="zh-CN" dirty="0"/>
              <a:t>(e.g., </a:t>
            </a:r>
            <a:r>
              <a:rPr lang="zh-CN" altLang="en-US" dirty="0"/>
              <a:t>微信</a:t>
            </a:r>
            <a:r>
              <a:rPr lang="en-US" altLang="zh-CN" dirty="0"/>
              <a:t>)</a:t>
            </a:r>
            <a:endParaRPr lang="en-US" altLang="zh-CN" sz="2400" dirty="0">
              <a:latin typeface="Times New Roman" pitchFamily="18" charset="0"/>
            </a:endParaRPr>
          </a:p>
        </p:txBody>
      </p:sp>
      <p:sp>
        <p:nvSpPr>
          <p:cNvPr id="19" name="Text Box 5"/>
          <p:cNvSpPr txBox="1">
            <a:spLocks noChangeArrowheads="1"/>
          </p:cNvSpPr>
          <p:nvPr/>
        </p:nvSpPr>
        <p:spPr bwMode="auto">
          <a:xfrm>
            <a:off x="6030913" y="2492896"/>
            <a:ext cx="2624137" cy="2585323"/>
          </a:xfrm>
          <a:prstGeom prst="rect">
            <a:avLst/>
          </a:prstGeom>
          <a:noFill/>
          <a:ln w="9525">
            <a:noFill/>
            <a:miter lim="800000"/>
            <a:headEnd/>
            <a:tailEnd/>
          </a:ln>
        </p:spPr>
        <p:txBody>
          <a:bodyPr wrap="square">
            <a:spAutoFit/>
          </a:bodyPr>
          <a:lstStyle/>
          <a:p>
            <a:pPr>
              <a:spcBef>
                <a:spcPct val="0"/>
              </a:spcBef>
              <a:buClrTx/>
              <a:buSzTx/>
              <a:buFontTx/>
              <a:buNone/>
            </a:pPr>
            <a:r>
              <a:rPr lang="zh-CN" altLang="en-US" b="1" dirty="0"/>
              <a:t>下层的传输层协议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 </a:t>
            </a:r>
            <a:r>
              <a:rPr lang="zh-CN" altLang="en-US" dirty="0"/>
              <a:t>或</a:t>
            </a:r>
            <a:r>
              <a:rPr lang="en-US" altLang="zh-CN" dirty="0"/>
              <a:t>UDP</a:t>
            </a:r>
          </a:p>
          <a:p>
            <a:pPr>
              <a:spcBef>
                <a:spcPct val="0"/>
              </a:spcBef>
              <a:buClrTx/>
              <a:buSzTx/>
              <a:buFontTx/>
              <a:buNone/>
            </a:pPr>
            <a:endParaRPr lang="en-US" altLang="zh-CN" dirty="0"/>
          </a:p>
          <a:p>
            <a:pPr>
              <a:spcBef>
                <a:spcPct val="0"/>
              </a:spcBef>
              <a:buClrTx/>
              <a:buSzTx/>
              <a:buFontTx/>
              <a:buNone/>
            </a:pPr>
            <a:r>
              <a:rPr lang="en-US" altLang="zh-CN" dirty="0"/>
              <a:t>TCP</a:t>
            </a:r>
            <a:r>
              <a:rPr lang="zh-CN" altLang="en-US" dirty="0"/>
              <a:t>或</a:t>
            </a:r>
            <a:r>
              <a:rPr lang="en-US" altLang="zh-CN" dirty="0"/>
              <a:t>UDP</a:t>
            </a:r>
          </a:p>
        </p:txBody>
      </p:sp>
      <p:sp>
        <p:nvSpPr>
          <p:cNvPr id="20" name="Line 7"/>
          <p:cNvSpPr>
            <a:spLocks noChangeShapeType="1"/>
          </p:cNvSpPr>
          <p:nvPr/>
        </p:nvSpPr>
        <p:spPr bwMode="auto">
          <a:xfrm>
            <a:off x="1071563" y="2912268"/>
            <a:ext cx="7334250" cy="9525"/>
          </a:xfrm>
          <a:prstGeom prst="line">
            <a:avLst/>
          </a:prstGeom>
          <a:noFill/>
          <a:ln w="28575">
            <a:solidFill>
              <a:srgbClr val="000099"/>
            </a:solidFill>
            <a:round/>
            <a:headEnd/>
            <a:tailEnd/>
          </a:ln>
        </p:spPr>
        <p:txBody>
          <a:bodyPr wrap="none" anchor="ctr"/>
          <a:lstStyle/>
          <a:p>
            <a:endParaRPr lang="zh-CN" altLang="en-US"/>
          </a:p>
        </p:txBody>
      </p:sp>
      <p:sp>
        <p:nvSpPr>
          <p:cNvPr id="21" name="Line 8"/>
          <p:cNvSpPr>
            <a:spLocks noChangeShapeType="1"/>
          </p:cNvSpPr>
          <p:nvPr/>
        </p:nvSpPr>
        <p:spPr bwMode="auto">
          <a:xfrm flipV="1">
            <a:off x="1023938" y="3356992"/>
            <a:ext cx="7324725" cy="0"/>
          </a:xfrm>
          <a:prstGeom prst="line">
            <a:avLst/>
          </a:prstGeom>
          <a:noFill/>
          <a:ln w="12700">
            <a:solidFill>
              <a:schemeClr val="bg2"/>
            </a:solidFill>
            <a:round/>
            <a:headEnd/>
            <a:tailEnd/>
          </a:ln>
        </p:spPr>
        <p:txBody>
          <a:bodyPr wrap="none" anchor="ctr"/>
          <a:lstStyle/>
          <a:p>
            <a:endParaRPr lang="zh-CN" altLang="en-US"/>
          </a:p>
        </p:txBody>
      </p:sp>
      <p:sp>
        <p:nvSpPr>
          <p:cNvPr id="22" name="Line 9"/>
          <p:cNvSpPr>
            <a:spLocks noChangeShapeType="1"/>
          </p:cNvSpPr>
          <p:nvPr/>
        </p:nvSpPr>
        <p:spPr bwMode="auto">
          <a:xfrm flipV="1">
            <a:off x="1044575" y="3652267"/>
            <a:ext cx="7296150" cy="0"/>
          </a:xfrm>
          <a:prstGeom prst="line">
            <a:avLst/>
          </a:prstGeom>
          <a:noFill/>
          <a:ln w="12700">
            <a:solidFill>
              <a:schemeClr val="bg2"/>
            </a:solidFill>
            <a:round/>
            <a:headEnd/>
            <a:tailEnd/>
          </a:ln>
        </p:spPr>
        <p:txBody>
          <a:bodyPr wrap="none" anchor="ctr"/>
          <a:lstStyle/>
          <a:p>
            <a:endParaRPr lang="zh-CN" altLang="en-US"/>
          </a:p>
        </p:txBody>
      </p:sp>
      <p:sp>
        <p:nvSpPr>
          <p:cNvPr id="23" name="Line 10"/>
          <p:cNvSpPr>
            <a:spLocks noChangeShapeType="1"/>
          </p:cNvSpPr>
          <p:nvPr/>
        </p:nvSpPr>
        <p:spPr bwMode="auto">
          <a:xfrm flipV="1">
            <a:off x="1042988" y="3947542"/>
            <a:ext cx="7277100" cy="0"/>
          </a:xfrm>
          <a:prstGeom prst="line">
            <a:avLst/>
          </a:prstGeom>
          <a:noFill/>
          <a:ln w="12700">
            <a:solidFill>
              <a:schemeClr val="bg2"/>
            </a:solidFill>
            <a:round/>
            <a:headEnd/>
            <a:tailEnd/>
          </a:ln>
        </p:spPr>
        <p:txBody>
          <a:bodyPr wrap="none" anchor="ctr"/>
          <a:lstStyle/>
          <a:p>
            <a:endParaRPr lang="zh-CN" altLang="en-US"/>
          </a:p>
        </p:txBody>
      </p:sp>
      <p:sp>
        <p:nvSpPr>
          <p:cNvPr id="24" name="Line 11"/>
          <p:cNvSpPr>
            <a:spLocks noChangeShapeType="1"/>
          </p:cNvSpPr>
          <p:nvPr/>
        </p:nvSpPr>
        <p:spPr bwMode="auto">
          <a:xfrm flipV="1">
            <a:off x="1073150" y="4221088"/>
            <a:ext cx="7258050" cy="9525"/>
          </a:xfrm>
          <a:prstGeom prst="line">
            <a:avLst/>
          </a:prstGeom>
          <a:noFill/>
          <a:ln w="12700">
            <a:solidFill>
              <a:schemeClr val="bg2"/>
            </a:solidFill>
            <a:round/>
            <a:headEnd/>
            <a:tailEnd/>
          </a:ln>
        </p:spPr>
        <p:txBody>
          <a:bodyPr wrap="none" anchor="ctr"/>
          <a:lstStyle/>
          <a:p>
            <a:endParaRPr lang="zh-CN" altLang="en-US"/>
          </a:p>
        </p:txBody>
      </p:sp>
      <p:sp>
        <p:nvSpPr>
          <p:cNvPr id="25" name="Line 12"/>
          <p:cNvSpPr>
            <a:spLocks noChangeShapeType="1"/>
          </p:cNvSpPr>
          <p:nvPr/>
        </p:nvSpPr>
        <p:spPr bwMode="auto">
          <a:xfrm flipV="1">
            <a:off x="1014413" y="4725144"/>
            <a:ext cx="7315200" cy="0"/>
          </a:xfrm>
          <a:prstGeom prst="line">
            <a:avLst/>
          </a:prstGeom>
          <a:noFill/>
          <a:ln w="12700">
            <a:solidFill>
              <a:schemeClr val="bg2"/>
            </a:solidFill>
            <a:round/>
            <a:headEnd/>
            <a:tailEnd/>
          </a:ln>
        </p:spPr>
        <p:txBody>
          <a:bodyPr wrap="none" anchor="ctr"/>
          <a:lstStyle/>
          <a:p>
            <a:endParaRPr lang="zh-CN" altLang="en-US"/>
          </a:p>
        </p:txBody>
      </p:sp>
      <p:sp>
        <p:nvSpPr>
          <p:cNvPr id="26" name="Line 14"/>
          <p:cNvSpPr>
            <a:spLocks noChangeShapeType="1"/>
          </p:cNvSpPr>
          <p:nvPr/>
        </p:nvSpPr>
        <p:spPr bwMode="auto">
          <a:xfrm flipV="1">
            <a:off x="839788" y="5495355"/>
            <a:ext cx="734377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增强</a:t>
            </a:r>
            <a:r>
              <a:rPr lang="en-US" altLang="zh-CN" dirty="0"/>
              <a:t>TCP</a:t>
            </a:r>
            <a:r>
              <a:rPr lang="zh-CN" altLang="en-US" dirty="0"/>
              <a:t>安全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Content Placeholder 6"/>
          <p:cNvSpPr>
            <a:spLocks noGrp="1"/>
          </p:cNvSpPr>
          <p:nvPr>
            <p:ph sz="half" idx="1"/>
          </p:nvPr>
        </p:nvSpPr>
        <p:spPr>
          <a:xfrm>
            <a:off x="533400" y="1661120"/>
            <a:ext cx="3810000" cy="4648200"/>
          </a:xfrm>
        </p:spPr>
        <p:txBody>
          <a:bodyPr/>
          <a:lstStyle/>
          <a:p>
            <a:pPr>
              <a:buFont typeface="Wingdings" pitchFamily="2" charset="2"/>
              <a:buNone/>
              <a:defRPr/>
            </a:pPr>
            <a:r>
              <a:rPr lang="en-US" dirty="0">
                <a:solidFill>
                  <a:schemeClr val="tx2"/>
                </a:solidFill>
                <a:latin typeface="+mn-ea"/>
              </a:rPr>
              <a:t>TCP &amp; UDP </a:t>
            </a:r>
          </a:p>
          <a:p>
            <a:pPr marL="233363" indent="-233363">
              <a:lnSpc>
                <a:spcPct val="100000"/>
              </a:lnSpc>
              <a:buFont typeface="Wingdings" charset="2"/>
              <a:buChar char="§"/>
              <a:defRPr/>
            </a:pPr>
            <a:r>
              <a:rPr lang="zh-CN" altLang="en-US" sz="2400" dirty="0">
                <a:latin typeface="+mn-ea"/>
              </a:rPr>
              <a:t>不加密</a:t>
            </a:r>
            <a:endParaRPr lang="en-US" sz="2400" dirty="0">
              <a:latin typeface="+mn-ea"/>
            </a:endParaRPr>
          </a:p>
          <a:p>
            <a:pPr marL="233363" indent="-233363">
              <a:lnSpc>
                <a:spcPct val="100000"/>
              </a:lnSpc>
              <a:buFont typeface="Wingdings" charset="2"/>
              <a:buChar char="§"/>
              <a:defRPr/>
            </a:pPr>
            <a:r>
              <a:rPr lang="zh-CN" altLang="en-US" sz="2400" dirty="0">
                <a:latin typeface="+mn-ea"/>
              </a:rPr>
              <a:t>通过</a:t>
            </a:r>
            <a:r>
              <a:rPr lang="en-US" altLang="zh-CN" sz="2400" dirty="0">
                <a:latin typeface="+mn-ea"/>
              </a:rPr>
              <a:t>socket</a:t>
            </a:r>
            <a:r>
              <a:rPr lang="zh-CN" altLang="en-US" sz="2400" dirty="0">
                <a:latin typeface="+mn-ea"/>
              </a:rPr>
              <a:t>在因特网上明文传输密码等信息</a:t>
            </a:r>
            <a:endParaRPr lang="en-US" sz="2400" dirty="0">
              <a:latin typeface="+mn-ea"/>
            </a:endParaRPr>
          </a:p>
          <a:p>
            <a:pPr marL="0" indent="0">
              <a:buFont typeface="Wingdings" charset="2"/>
              <a:buNone/>
              <a:defRPr/>
            </a:pPr>
            <a:r>
              <a:rPr lang="en-US" dirty="0">
                <a:solidFill>
                  <a:schemeClr val="tx2"/>
                </a:solidFill>
                <a:latin typeface="+mn-ea"/>
              </a:rPr>
              <a:t>SSL </a:t>
            </a:r>
          </a:p>
          <a:p>
            <a:pPr marL="233363" indent="-233363">
              <a:lnSpc>
                <a:spcPct val="100000"/>
              </a:lnSpc>
              <a:buFont typeface="Wingdings" charset="2"/>
              <a:buChar char="§"/>
              <a:defRPr/>
            </a:pPr>
            <a:r>
              <a:rPr lang="zh-CN" altLang="en-US" sz="2400" dirty="0">
                <a:latin typeface="+mn-ea"/>
              </a:rPr>
              <a:t>提供加密的</a:t>
            </a:r>
            <a:r>
              <a:rPr lang="en-US" altLang="zh-CN" sz="2400" dirty="0">
                <a:latin typeface="+mn-ea"/>
              </a:rPr>
              <a:t>TCP</a:t>
            </a:r>
            <a:r>
              <a:rPr lang="zh-CN" altLang="en-US" sz="2400" dirty="0">
                <a:latin typeface="+mn-ea"/>
              </a:rPr>
              <a:t>连接</a:t>
            </a:r>
            <a:endParaRPr lang="en-US" sz="2400" dirty="0">
              <a:latin typeface="+mn-ea"/>
            </a:endParaRPr>
          </a:p>
          <a:p>
            <a:pPr marL="233363" indent="-233363">
              <a:lnSpc>
                <a:spcPct val="100000"/>
              </a:lnSpc>
              <a:buFont typeface="Wingdings" charset="2"/>
              <a:buChar char="§"/>
              <a:defRPr/>
            </a:pPr>
            <a:r>
              <a:rPr lang="zh-CN" altLang="en-US" sz="2400" dirty="0">
                <a:latin typeface="+mn-ea"/>
              </a:rPr>
              <a:t>保证数据完整性</a:t>
            </a:r>
            <a:endParaRPr lang="en-US" sz="2400" dirty="0">
              <a:latin typeface="+mn-ea"/>
            </a:endParaRPr>
          </a:p>
          <a:p>
            <a:pPr marL="233363" indent="-233363">
              <a:lnSpc>
                <a:spcPct val="100000"/>
              </a:lnSpc>
              <a:buFont typeface="Wingdings" charset="2"/>
              <a:buChar char="§"/>
              <a:defRPr/>
            </a:pPr>
            <a:r>
              <a:rPr lang="zh-CN" altLang="en-US" sz="2400" dirty="0">
                <a:latin typeface="+mn-ea"/>
              </a:rPr>
              <a:t>终端认证</a:t>
            </a:r>
            <a:endParaRPr lang="en-US" sz="2400" dirty="0">
              <a:latin typeface="+mn-ea"/>
            </a:endParaRPr>
          </a:p>
        </p:txBody>
      </p:sp>
      <p:sp>
        <p:nvSpPr>
          <p:cNvPr id="6" name="Content Placeholder 7"/>
          <p:cNvSpPr txBox="1">
            <a:spLocks/>
          </p:cNvSpPr>
          <p:nvPr/>
        </p:nvSpPr>
        <p:spPr>
          <a:xfrm>
            <a:off x="44958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位于应用层</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应用程序使用</a:t>
            </a:r>
            <a:r>
              <a:rPr kumimoji="0" lang="en-US" altLang="zh-CN" sz="2400" b="0" i="0" u="none" strike="noStrike" kern="0" cap="none" spc="0" normalizeH="0" baseline="0" noProof="0" dirty="0">
                <a:ln>
                  <a:noFill/>
                </a:ln>
                <a:solidFill>
                  <a:schemeClr val="tx1"/>
                </a:solidFill>
                <a:effectLst/>
                <a:uLnTx/>
                <a:uFillTx/>
                <a:latin typeface="+mn-ea"/>
                <a:cs typeface="+mn-cs"/>
              </a:rPr>
              <a:t>SSL</a:t>
            </a:r>
            <a:r>
              <a:rPr kumimoji="0" lang="zh-CN" altLang="en-US" sz="2400" b="0" i="0" u="none" strike="noStrike" kern="0" cap="none" spc="0" normalizeH="0" baseline="0" noProof="0" dirty="0">
                <a:ln>
                  <a:noFill/>
                </a:ln>
                <a:solidFill>
                  <a:schemeClr val="tx1"/>
                </a:solidFill>
                <a:effectLst/>
                <a:uLnTx/>
                <a:uFillTx/>
                <a:latin typeface="+mn-ea"/>
                <a:cs typeface="+mn-cs"/>
              </a:rPr>
              <a:t>库与</a:t>
            </a:r>
            <a:r>
              <a:rPr kumimoji="0" lang="en-US" altLang="ja-JP"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协议交互</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套接字编程接口</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明文密码加密后在因特网上传输</a:t>
            </a:r>
            <a:endParaRPr kumimoji="0" lang="en-US" altLang="zh-CN" sz="24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详见第</a:t>
            </a:r>
            <a:r>
              <a:rPr lang="zh-CN" altLang="en-US" sz="2400" kern="0" dirty="0">
                <a:latin typeface="+mn-ea"/>
              </a:rPr>
              <a:t>八</a:t>
            </a:r>
            <a:r>
              <a:rPr kumimoji="0" lang="zh-CN" altLang="en-US" sz="2400" b="0" i="0" u="none" strike="noStrike" kern="0" cap="none" spc="0" normalizeH="0" baseline="0" noProof="0" dirty="0">
                <a:ln>
                  <a:noFill/>
                </a:ln>
                <a:solidFill>
                  <a:schemeClr val="tx1"/>
                </a:solidFill>
                <a:effectLst/>
                <a:uLnTx/>
                <a:uFillTx/>
                <a:latin typeface="+mn-ea"/>
              </a:rPr>
              <a:t>章</a:t>
            </a:r>
            <a:endParaRPr kumimoji="0" lang="en-US" altLang="zh-CN" sz="28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solidFill>
                  <a:srgbClr val="C00000"/>
                </a:solidFill>
              </a:rPr>
              <a:t>2.2 Web</a:t>
            </a:r>
            <a:r>
              <a:rPr lang="zh-CN" altLang="en-US" sz="2800" dirty="0">
                <a:solidFill>
                  <a:srgbClr val="C00000"/>
                </a:solidFill>
              </a:rPr>
              <a:t>和</a:t>
            </a:r>
            <a:r>
              <a:rPr lang="en-US" altLang="zh-CN" sz="2800" dirty="0">
                <a:solidFill>
                  <a:srgbClr val="C00000"/>
                </a:solidFill>
              </a:rPr>
              <a:t>HTTP</a:t>
            </a:r>
            <a:r>
              <a:rPr lang="zh-CN" altLang="en-US" sz="2800" dirty="0">
                <a:solidFill>
                  <a:srgbClr val="C00000"/>
                </a:solidFill>
              </a:rPr>
              <a:t>、</a:t>
            </a:r>
            <a:r>
              <a:rPr lang="en-US" altLang="zh-CN" sz="2800" dirty="0">
                <a:solidFill>
                  <a:srgbClr val="C00000"/>
                </a:solidFill>
              </a:rPr>
              <a:t>FTP</a:t>
            </a:r>
            <a:endParaRPr lang="en-US" altLang="zh-CN" sz="2400" dirty="0">
              <a:solidFill>
                <a:srgbClr val="C00000"/>
              </a:solidFill>
            </a:endParaRPr>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和</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18</a:t>
            </a:fld>
            <a:endParaRPr lang="zh-CN" altLang="en-US"/>
          </a:p>
        </p:txBody>
      </p:sp>
      <p:sp>
        <p:nvSpPr>
          <p:cNvPr id="5" name="Rectangle 3"/>
          <p:cNvSpPr txBox="1">
            <a:spLocks noChangeArrowheads="1"/>
          </p:cNvSpPr>
          <p:nvPr/>
        </p:nvSpPr>
        <p:spPr bwMode="auto">
          <a:xfrm>
            <a:off x="533400" y="1844824"/>
            <a:ext cx="77724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u="none" strike="noStrike" kern="0" cap="none" spc="0" normalizeH="0" baseline="0" noProof="0" dirty="0">
                <a:ln>
                  <a:noFill/>
                </a:ln>
                <a:solidFill>
                  <a:srgbClr val="C00000"/>
                </a:solidFill>
                <a:effectLst/>
                <a:uLnTx/>
                <a:uFillTx/>
                <a:latin typeface="+mn-ea"/>
                <a:cs typeface="+mn-cs"/>
              </a:rPr>
              <a:t>Web</a:t>
            </a:r>
            <a:r>
              <a:rPr kumimoji="0" lang="zh-CN" altLang="en-US" sz="2800" b="0" u="none" strike="noStrike" kern="0" cap="none" spc="0" normalizeH="0" baseline="0" noProof="0" dirty="0">
                <a:ln>
                  <a:noFill/>
                </a:ln>
                <a:solidFill>
                  <a:srgbClr val="C00000"/>
                </a:solidFill>
                <a:effectLst/>
                <a:uLnTx/>
                <a:uFillTx/>
                <a:latin typeface="+mn-ea"/>
                <a:cs typeface="+mn-cs"/>
              </a:rPr>
              <a:t>页面</a:t>
            </a:r>
            <a:r>
              <a:rPr lang="zh-CN" altLang="en-US" sz="2800" kern="0" dirty="0">
                <a:latin typeface="+mn-ea"/>
              </a:rPr>
              <a:t>由</a:t>
            </a:r>
            <a:r>
              <a:rPr lang="zh-CN" altLang="en-US" sz="2800" kern="0" dirty="0">
                <a:solidFill>
                  <a:srgbClr val="C00000"/>
                </a:solidFill>
                <a:latin typeface="+mn-ea"/>
              </a:rPr>
              <a:t>对象</a:t>
            </a:r>
            <a:r>
              <a:rPr lang="zh-CN" altLang="en-US" sz="2800" kern="0" dirty="0">
                <a:latin typeface="+mn-ea"/>
              </a:rPr>
              <a:t>构成</a:t>
            </a:r>
            <a:endParaRPr kumimoji="0" lang="en-US" altLang="zh-CN" sz="28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effectLst/>
                <a:uLnTx/>
                <a:uFillTx/>
                <a:latin typeface="+mn-ea"/>
                <a:cs typeface="+mn-cs"/>
              </a:rPr>
              <a:t>对象可以是</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JPEG</a:t>
            </a:r>
            <a:r>
              <a:rPr kumimoji="0" lang="zh-CN" altLang="en-US" sz="2800" b="0" u="none" strike="noStrike" kern="0" cap="none" spc="0" normalizeH="0" baseline="0" noProof="0" dirty="0">
                <a:ln>
                  <a:noFill/>
                </a:ln>
                <a:effectLst/>
                <a:uLnTx/>
                <a:uFillTx/>
                <a:latin typeface="+mn-ea"/>
                <a:cs typeface="+mn-cs"/>
              </a:rPr>
              <a:t>图片</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Java</a:t>
            </a:r>
            <a:r>
              <a:rPr kumimoji="0" lang="zh-CN" altLang="en-US" sz="2800" b="0" u="none" strike="noStrike" kern="0" cap="none" spc="0" normalizeH="0" baseline="0" noProof="0" dirty="0">
                <a:ln>
                  <a:noFill/>
                </a:ln>
                <a:effectLst/>
                <a:uLnTx/>
                <a:uFillTx/>
                <a:latin typeface="+mn-ea"/>
                <a:cs typeface="+mn-cs"/>
              </a:rPr>
              <a:t>小程序、音视频文件、</a:t>
            </a:r>
            <a:r>
              <a:rPr kumimoji="0" lang="en-US" altLang="zh-CN" sz="2800" b="0" u="none" strike="noStrike" kern="0" cap="none" spc="0" normalizeH="0" baseline="0" noProof="0" dirty="0">
                <a:ln>
                  <a:noFill/>
                </a:ln>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lang="en-US" altLang="zh-CN" sz="2800" kern="0" dirty="0">
                <a:solidFill>
                  <a:srgbClr val="C00000"/>
                </a:solidFill>
                <a:latin typeface="+mn-ea"/>
              </a:rPr>
              <a:t>Web</a:t>
            </a:r>
            <a:r>
              <a:rPr lang="zh-CN" altLang="en-US" sz="2800" kern="0" dirty="0">
                <a:solidFill>
                  <a:srgbClr val="C00000"/>
                </a:solidFill>
                <a:latin typeface="+mn-ea"/>
              </a:rPr>
              <a:t>页面</a:t>
            </a:r>
            <a:r>
              <a:rPr lang="zh-CN" altLang="en-US" sz="2800" kern="0" dirty="0">
                <a:latin typeface="+mn-ea"/>
              </a:rPr>
              <a:t>包含一个基础的</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文件，文件</a:t>
            </a:r>
            <a:r>
              <a:rPr lang="zh-CN" altLang="en-US" sz="2800" kern="0" dirty="0">
                <a:latin typeface="+mn-ea"/>
              </a:rPr>
              <a:t>中包含对多个</a:t>
            </a:r>
            <a:r>
              <a:rPr lang="zh-CN" altLang="en-US" sz="2800" kern="0" dirty="0">
                <a:solidFill>
                  <a:srgbClr val="C00000"/>
                </a:solidFill>
                <a:latin typeface="+mn-ea"/>
              </a:rPr>
              <a:t>对象的引用</a:t>
            </a:r>
            <a:endParaRPr kumimoji="0" lang="en-US" altLang="zh-CN" sz="2800" b="0"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引用</a:t>
            </a:r>
            <a:r>
              <a:rPr kumimoji="0" lang="zh-CN" altLang="en-US" sz="2800" b="0" u="none" strike="noStrike" kern="0" cap="none" spc="0" normalizeH="0" baseline="0" noProof="0" dirty="0">
                <a:ln>
                  <a:noFill/>
                </a:ln>
                <a:effectLst/>
                <a:uLnTx/>
                <a:uFillTx/>
                <a:latin typeface="+mn-ea"/>
                <a:cs typeface="+mn-cs"/>
              </a:rPr>
              <a:t>每个对象可用</a:t>
            </a:r>
            <a:r>
              <a:rPr kumimoji="0" lang="en-US" altLang="zh-CN" sz="2800" b="0" u="none" strike="noStrike" kern="0" cap="none" spc="0" normalizeH="0" baseline="0" noProof="0" dirty="0">
                <a:ln>
                  <a:noFill/>
                </a:ln>
                <a:effectLst/>
                <a:uLnTx/>
                <a:uFillTx/>
                <a:latin typeface="+mn-ea"/>
                <a:cs typeface="+mn-cs"/>
              </a:rPr>
              <a:t>URL</a:t>
            </a:r>
            <a:r>
              <a:rPr lang="zh-CN" altLang="en-US" sz="2800" kern="0" dirty="0">
                <a:latin typeface="+mn-ea"/>
              </a:rPr>
              <a:t>寻址</a:t>
            </a:r>
            <a:r>
              <a:rPr kumimoji="0" lang="en-US" altLang="zh-CN" sz="2800" b="0" u="none" strike="noStrike" kern="0" cap="none" spc="0" normalizeH="0" baseline="0" noProof="0" dirty="0">
                <a:ln>
                  <a:noFill/>
                </a:ln>
                <a:effectLst/>
                <a:uLnTx/>
                <a:uFillTx/>
                <a:latin typeface="+mn-ea"/>
                <a:cs typeface="+mn-cs"/>
              </a:rPr>
              <a:t>, </a:t>
            </a:r>
            <a:r>
              <a:rPr lang="zh-CN" altLang="en-US" sz="2800" kern="0" dirty="0">
                <a:latin typeface="+mn-ea"/>
              </a:rPr>
              <a:t>例如</a:t>
            </a:r>
            <a:r>
              <a:rPr kumimoji="0" lang="en-US" altLang="zh-CN" sz="2800" b="0" u="none" strike="noStrike" kern="0" cap="none" spc="0" normalizeH="0" baseline="0" noProof="0" dirty="0">
                <a:ln>
                  <a:noFill/>
                </a:ln>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effectLst/>
              <a:uLnTx/>
              <a:uFillTx/>
              <a:latin typeface="+mn-ea"/>
              <a:cs typeface="+mn-cs"/>
            </a:endParaRPr>
          </a:p>
        </p:txBody>
      </p:sp>
      <p:grpSp>
        <p:nvGrpSpPr>
          <p:cNvPr id="6" name="Group 10"/>
          <p:cNvGrpSpPr>
            <a:grpSpLocks/>
          </p:cNvGrpSpPr>
          <p:nvPr/>
        </p:nvGrpSpPr>
        <p:grpSpPr bwMode="auto">
          <a:xfrm>
            <a:off x="1201738" y="5077866"/>
            <a:ext cx="6835775" cy="1087438"/>
            <a:chOff x="788" y="2955"/>
            <a:chExt cx="4306" cy="685"/>
          </a:xfrm>
        </p:grpSpPr>
        <p:sp>
          <p:nvSpPr>
            <p:cNvPr id="7" name="Text Box 5"/>
            <p:cNvSpPr txBox="1">
              <a:spLocks noChangeArrowheads="1"/>
            </p:cNvSpPr>
            <p:nvPr/>
          </p:nvSpPr>
          <p:spPr bwMode="auto">
            <a:xfrm>
              <a:off x="788" y="2955"/>
              <a:ext cx="4181" cy="291"/>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dirty="0" err="1">
                  <a:latin typeface="Courier New" pitchFamily="49" charset="0"/>
                </a:rPr>
                <a:t>www.someschool.edu/someDept/pic.gif</a:t>
              </a:r>
              <a:endParaRPr lang="en-US" altLang="zh-CN" sz="2400" dirty="0">
                <a:latin typeface="Courier New" pitchFamily="49" charset="0"/>
              </a:endParaRPr>
            </a:p>
          </p:txBody>
        </p:sp>
        <p:sp>
          <p:nvSpPr>
            <p:cNvPr id="8"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9"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10" name="Text Box 8"/>
            <p:cNvSpPr txBox="1">
              <a:spLocks noChangeArrowheads="1"/>
            </p:cNvSpPr>
            <p:nvPr/>
          </p:nvSpPr>
          <p:spPr bwMode="auto">
            <a:xfrm>
              <a:off x="1389" y="338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主机名</a:t>
              </a:r>
              <a:endParaRPr lang="en-US" altLang="zh-CN" sz="2000" dirty="0"/>
            </a:p>
          </p:txBody>
        </p:sp>
        <p:sp>
          <p:nvSpPr>
            <p:cNvPr id="11" name="Text Box 9"/>
            <p:cNvSpPr txBox="1">
              <a:spLocks noChangeArrowheads="1"/>
            </p:cNvSpPr>
            <p:nvPr/>
          </p:nvSpPr>
          <p:spPr bwMode="auto">
            <a:xfrm>
              <a:off x="3485" y="333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路径名</a:t>
              </a:r>
              <a:endParaRPr lang="en-US" altLang="zh-CN" sz="2000" dirty="0"/>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Text Box 7"/>
          <p:cNvSpPr txBox="1">
            <a:spLocks noChangeArrowheads="1"/>
          </p:cNvSpPr>
          <p:nvPr/>
        </p:nvSpPr>
        <p:spPr bwMode="auto">
          <a:xfrm>
            <a:off x="4524893" y="2674838"/>
            <a:ext cx="1665841"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a:t>
            </a:r>
            <a:r>
              <a:rPr lang="en-US" altLang="zh-CN" sz="1600" dirty="0"/>
              <a:t>PC</a:t>
            </a:r>
            <a:endParaRPr lang="en-US" altLang="zh-CN" sz="2400" dirty="0"/>
          </a:p>
        </p:txBody>
      </p:sp>
      <p:sp>
        <p:nvSpPr>
          <p:cNvPr id="6" name="Text Box 9"/>
          <p:cNvSpPr txBox="1">
            <a:spLocks noChangeArrowheads="1"/>
          </p:cNvSpPr>
          <p:nvPr/>
        </p:nvSpPr>
        <p:spPr bwMode="auto">
          <a:xfrm>
            <a:off x="7427602" y="4110171"/>
            <a:ext cx="1508747" cy="83099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a:t>
            </a:r>
            <a:br>
              <a:rPr lang="en-US" altLang="zh-CN" sz="1600" dirty="0"/>
            </a:br>
            <a:r>
              <a:rPr lang="en-US" altLang="zh-CN" sz="1600" dirty="0"/>
              <a:t>Apache Web</a:t>
            </a:r>
          </a:p>
          <a:p>
            <a:pPr algn="ctr">
              <a:spcBef>
                <a:spcPct val="0"/>
              </a:spcBef>
              <a:buClrTx/>
              <a:buSzTx/>
              <a:buFontTx/>
              <a:buNone/>
            </a:pPr>
            <a:r>
              <a:rPr lang="en-US" altLang="zh-CN" sz="1600" dirty="0"/>
              <a:t>server</a:t>
            </a:r>
            <a:r>
              <a:rPr lang="zh-CN" altLang="en-US" sz="1600" dirty="0"/>
              <a:t>的服务器</a:t>
            </a:r>
            <a:endParaRPr lang="en-US" altLang="zh-CN" sz="2400" dirty="0"/>
          </a:p>
        </p:txBody>
      </p:sp>
      <p:sp>
        <p:nvSpPr>
          <p:cNvPr id="7" name="Text Box 23"/>
          <p:cNvSpPr txBox="1">
            <a:spLocks noChangeArrowheads="1"/>
          </p:cNvSpPr>
          <p:nvPr/>
        </p:nvSpPr>
        <p:spPr bwMode="auto">
          <a:xfrm>
            <a:off x="4464190" y="5437088"/>
            <a:ext cx="223651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运行浏览器的智能手机</a:t>
            </a:r>
            <a:endParaRPr lang="en-US" altLang="zh-CN" sz="2400" dirty="0"/>
          </a:p>
        </p:txBody>
      </p:sp>
      <p:grpSp>
        <p:nvGrpSpPr>
          <p:cNvPr id="8" name="Group 35"/>
          <p:cNvGrpSpPr>
            <a:grpSpLocks/>
          </p:cNvGrpSpPr>
          <p:nvPr/>
        </p:nvGrpSpPr>
        <p:grpSpPr bwMode="auto">
          <a:xfrm>
            <a:off x="5778500" y="2355750"/>
            <a:ext cx="2101850" cy="946150"/>
            <a:chOff x="3640" y="1346"/>
            <a:chExt cx="1324" cy="596"/>
          </a:xfrm>
        </p:grpSpPr>
        <p:sp>
          <p:nvSpPr>
            <p:cNvPr id="9"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1" name="Group 36"/>
          <p:cNvGrpSpPr>
            <a:grpSpLocks/>
          </p:cNvGrpSpPr>
          <p:nvPr/>
        </p:nvGrpSpPr>
        <p:grpSpPr bwMode="auto">
          <a:xfrm>
            <a:off x="5889625" y="2563713"/>
            <a:ext cx="1971675" cy="904875"/>
            <a:chOff x="4141" y="394"/>
            <a:chExt cx="1242" cy="570"/>
          </a:xfrm>
        </p:grpSpPr>
        <p:sp>
          <p:nvSpPr>
            <p:cNvPr id="1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14" name="Group 37"/>
          <p:cNvGrpSpPr>
            <a:grpSpLocks/>
          </p:cNvGrpSpPr>
          <p:nvPr/>
        </p:nvGrpSpPr>
        <p:grpSpPr bwMode="auto">
          <a:xfrm rot="-3183056">
            <a:off x="5754688" y="3849588"/>
            <a:ext cx="2101850" cy="946150"/>
            <a:chOff x="3640" y="1346"/>
            <a:chExt cx="1324" cy="596"/>
          </a:xfrm>
        </p:grpSpPr>
        <p:sp>
          <p:nvSpPr>
            <p:cNvPr id="15"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7" name="Group 40"/>
          <p:cNvGrpSpPr>
            <a:grpSpLocks/>
          </p:cNvGrpSpPr>
          <p:nvPr/>
        </p:nvGrpSpPr>
        <p:grpSpPr bwMode="auto">
          <a:xfrm rot="-3264937">
            <a:off x="5800725" y="4089300"/>
            <a:ext cx="1971675" cy="904875"/>
            <a:chOff x="4141" y="394"/>
            <a:chExt cx="1242" cy="570"/>
          </a:xfrm>
        </p:grpSpPr>
        <p:sp>
          <p:nvSpPr>
            <p:cNvPr id="18"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9"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pic>
        <p:nvPicPr>
          <p:cNvPr id="20" name="Picture 43" descr="iphone_stylized_small"/>
          <p:cNvPicPr>
            <a:picLocks noChangeAspect="1" noChangeArrowheads="1"/>
          </p:cNvPicPr>
          <p:nvPr/>
        </p:nvPicPr>
        <p:blipFill>
          <a:blip r:embed="rId2" cstate="print"/>
          <a:srcRect/>
          <a:stretch>
            <a:fillRect/>
          </a:stretch>
        </p:blipFill>
        <p:spPr bwMode="auto">
          <a:xfrm>
            <a:off x="5292725" y="4505225"/>
            <a:ext cx="382588" cy="917575"/>
          </a:xfrm>
          <a:prstGeom prst="rect">
            <a:avLst/>
          </a:prstGeom>
          <a:noFill/>
          <a:ln w="9525">
            <a:noFill/>
            <a:miter lim="800000"/>
            <a:headEnd/>
            <a:tailEnd/>
          </a:ln>
        </p:spPr>
      </p:pic>
      <p:grpSp>
        <p:nvGrpSpPr>
          <p:cNvPr id="21" name="Group 44"/>
          <p:cNvGrpSpPr>
            <a:grpSpLocks/>
          </p:cNvGrpSpPr>
          <p:nvPr/>
        </p:nvGrpSpPr>
        <p:grpSpPr bwMode="auto">
          <a:xfrm>
            <a:off x="4757738" y="1687413"/>
            <a:ext cx="1066800" cy="1079500"/>
            <a:chOff x="-44" y="1473"/>
            <a:chExt cx="981" cy="1105"/>
          </a:xfrm>
        </p:grpSpPr>
        <p:pic>
          <p:nvPicPr>
            <p:cNvPr id="2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24" name="Group 47"/>
          <p:cNvGrpSpPr>
            <a:grpSpLocks/>
          </p:cNvGrpSpPr>
          <p:nvPr/>
        </p:nvGrpSpPr>
        <p:grpSpPr bwMode="auto">
          <a:xfrm>
            <a:off x="7878763" y="2852638"/>
            <a:ext cx="695325" cy="1282700"/>
            <a:chOff x="4140" y="429"/>
            <a:chExt cx="1425" cy="2396"/>
          </a:xfrm>
        </p:grpSpPr>
        <p:sp>
          <p:nvSpPr>
            <p:cNvPr id="25"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6"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7"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8"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0" name="Group 53"/>
            <p:cNvGrpSpPr>
              <a:grpSpLocks/>
            </p:cNvGrpSpPr>
            <p:nvPr/>
          </p:nvGrpSpPr>
          <p:grpSpPr bwMode="auto">
            <a:xfrm>
              <a:off x="4749" y="668"/>
              <a:ext cx="581" cy="145"/>
              <a:chOff x="614" y="2568"/>
              <a:chExt cx="725" cy="139"/>
            </a:xfrm>
          </p:grpSpPr>
          <p:sp>
            <p:nvSpPr>
              <p:cNvPr id="55" name="AutoShape 54"/>
              <p:cNvSpPr>
                <a:spLocks noChangeArrowheads="1"/>
              </p:cNvSpPr>
              <p:nvPr/>
            </p:nvSpPr>
            <p:spPr bwMode="auto">
              <a:xfrm>
                <a:off x="613" y="2569"/>
                <a:ext cx="727"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1"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57"/>
            <p:cNvGrpSpPr>
              <a:grpSpLocks/>
            </p:cNvGrpSpPr>
            <p:nvPr/>
          </p:nvGrpSpPr>
          <p:grpSpPr bwMode="auto">
            <a:xfrm>
              <a:off x="4747" y="994"/>
              <a:ext cx="581" cy="134"/>
              <a:chOff x="614" y="2568"/>
              <a:chExt cx="725" cy="139"/>
            </a:xfrm>
          </p:grpSpPr>
          <p:sp>
            <p:nvSpPr>
              <p:cNvPr id="53" name="AutoShape 58"/>
              <p:cNvSpPr>
                <a:spLocks noChangeArrowheads="1"/>
              </p:cNvSpPr>
              <p:nvPr/>
            </p:nvSpPr>
            <p:spPr bwMode="auto">
              <a:xfrm>
                <a:off x="616" y="2569"/>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4"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5" name="Group 62"/>
            <p:cNvGrpSpPr>
              <a:grpSpLocks/>
            </p:cNvGrpSpPr>
            <p:nvPr/>
          </p:nvGrpSpPr>
          <p:grpSpPr bwMode="auto">
            <a:xfrm>
              <a:off x="4735" y="1627"/>
              <a:ext cx="582" cy="151"/>
              <a:chOff x="614" y="2568"/>
              <a:chExt cx="725" cy="139"/>
            </a:xfrm>
          </p:grpSpPr>
          <p:sp>
            <p:nvSpPr>
              <p:cNvPr id="51" name="AutoShape 63"/>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6"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7" name="Group 66"/>
            <p:cNvGrpSpPr>
              <a:grpSpLocks/>
            </p:cNvGrpSpPr>
            <p:nvPr/>
          </p:nvGrpSpPr>
          <p:grpSpPr bwMode="auto">
            <a:xfrm>
              <a:off x="4739" y="1327"/>
              <a:ext cx="582" cy="139"/>
              <a:chOff x="614" y="2568"/>
              <a:chExt cx="725" cy="139"/>
            </a:xfrm>
          </p:grpSpPr>
          <p:sp>
            <p:nvSpPr>
              <p:cNvPr id="49" name="AutoShape 67"/>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0"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9"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Oval 72"/>
            <p:cNvSpPr>
              <a:spLocks noChangeArrowheads="1"/>
            </p:cNvSpPr>
            <p:nvPr/>
          </p:nvSpPr>
          <p:spPr bwMode="auto">
            <a:xfrm>
              <a:off x="5516" y="2611"/>
              <a:ext cx="49" cy="95"/>
            </a:xfrm>
            <a:prstGeom prst="ellipse">
              <a:avLst/>
            </a:prstGeom>
            <a:solidFill>
              <a:srgbClr val="333333"/>
            </a:solidFill>
            <a:ln w="9525">
              <a:noFill/>
              <a:round/>
              <a:headEnd/>
              <a:tailEnd/>
            </a:ln>
          </p:spPr>
          <p:txBody>
            <a:bodyPr wrap="none" anchor="ctr"/>
            <a:lstStyle/>
            <a:p>
              <a:endParaRPr lang="zh-CN" altLang="zh-CN"/>
            </a:p>
          </p:txBody>
        </p:sp>
        <p:sp>
          <p:nvSpPr>
            <p:cNvPr id="42"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3"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4"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5" name="Oval 76"/>
            <p:cNvSpPr>
              <a:spLocks noChangeArrowheads="1"/>
            </p:cNvSpPr>
            <p:nvPr/>
          </p:nvSpPr>
          <p:spPr bwMode="auto">
            <a:xfrm>
              <a:off x="4309" y="2383"/>
              <a:ext cx="156" cy="142"/>
            </a:xfrm>
            <a:prstGeom prst="ellipse">
              <a:avLst/>
            </a:prstGeom>
            <a:solidFill>
              <a:srgbClr val="33CC33"/>
            </a:solidFill>
            <a:ln w="9525">
              <a:noFill/>
              <a:round/>
              <a:headEnd/>
              <a:tailEnd/>
            </a:ln>
          </p:spPr>
          <p:txBody>
            <a:bodyPr wrap="none" anchor="ctr"/>
            <a:lstStyle/>
            <a:p>
              <a:endParaRPr lang="zh-CN" altLang="zh-CN"/>
            </a:p>
          </p:txBody>
        </p:sp>
        <p:sp>
          <p:nvSpPr>
            <p:cNvPr id="46" name="Oval 77"/>
            <p:cNvSpPr>
              <a:spLocks noChangeArrowheads="1"/>
            </p:cNvSpPr>
            <p:nvPr/>
          </p:nvSpPr>
          <p:spPr bwMode="auto">
            <a:xfrm>
              <a:off x="4485" y="2383"/>
              <a:ext cx="163"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7" name="Oval 78"/>
            <p:cNvSpPr>
              <a:spLocks noChangeArrowheads="1"/>
            </p:cNvSpPr>
            <p:nvPr/>
          </p:nvSpPr>
          <p:spPr bwMode="auto">
            <a:xfrm>
              <a:off x="4661" y="2380"/>
              <a:ext cx="159" cy="142"/>
            </a:xfrm>
            <a:prstGeom prst="ellipse">
              <a:avLst/>
            </a:prstGeom>
            <a:solidFill>
              <a:srgbClr val="33CC33"/>
            </a:solidFill>
            <a:ln w="9525">
              <a:noFill/>
              <a:round/>
              <a:headEnd/>
              <a:tailEnd/>
            </a:ln>
          </p:spPr>
          <p:txBody>
            <a:bodyPr wrap="none" anchor="ctr"/>
            <a:lstStyle/>
            <a:p>
              <a:endParaRPr lang="zh-CN" altLang="zh-CN"/>
            </a:p>
          </p:txBody>
        </p:sp>
        <p:sp>
          <p:nvSpPr>
            <p:cNvPr id="48"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57" name="Rectangle 3"/>
          <p:cNvSpPr txBox="1">
            <a:spLocks noChangeArrowheads="1"/>
          </p:cNvSpPr>
          <p:nvPr/>
        </p:nvSpPr>
        <p:spPr bwMode="auto">
          <a:xfrm>
            <a:off x="467544" y="1772816"/>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pPr>
            <a:r>
              <a:rPr kumimoji="0" lang="en-US" altLang="zh-CN" sz="2400" b="0" u="none" strike="noStrike" kern="0" cap="none" spc="0" normalizeH="0" baseline="0" noProof="0" dirty="0">
                <a:ln>
                  <a:noFill/>
                </a:ln>
                <a:solidFill>
                  <a:srgbClr val="CC0000"/>
                </a:solidFill>
                <a:effectLst/>
                <a:uLnTx/>
                <a:uFillTx/>
                <a:latin typeface="+mn-ea"/>
                <a:cs typeface="+mn-cs"/>
              </a:rPr>
              <a:t>HTTP: </a:t>
            </a:r>
            <a:r>
              <a:rPr kumimoji="0" lang="zh-CN" altLang="en-US" sz="2400" b="0" u="none" strike="noStrike" kern="0" cap="none" spc="0" normalizeH="0" baseline="0" noProof="0" dirty="0">
                <a:ln>
                  <a:noFill/>
                </a:ln>
                <a:solidFill>
                  <a:srgbClr val="CC0000"/>
                </a:solidFill>
                <a:effectLst/>
                <a:uLnTx/>
                <a:uFillTx/>
                <a:latin typeface="+mn-ea"/>
                <a:cs typeface="+mn-cs"/>
              </a:rPr>
              <a:t>超文本传输协议（</a:t>
            </a:r>
            <a:r>
              <a:rPr kumimoji="0" lang="en-US" altLang="zh-CN" sz="2400" b="0" u="none" strike="noStrike" kern="0" cap="none" spc="0" normalizeH="0" baseline="0" noProof="0" dirty="0">
                <a:ln>
                  <a:noFill/>
                </a:ln>
                <a:solidFill>
                  <a:srgbClr val="CC0000"/>
                </a:solidFill>
                <a:effectLst/>
                <a:uLnTx/>
                <a:uFillTx/>
                <a:latin typeface="+mn-ea"/>
                <a:cs typeface="+mn-cs"/>
              </a:rPr>
              <a:t>hypertext transfer protocol</a:t>
            </a:r>
            <a:r>
              <a:rPr lang="zh-CN" altLang="en-US" sz="2400" kern="0" dirty="0">
                <a:solidFill>
                  <a:srgbClr val="CC0000"/>
                </a:solidFill>
                <a:latin typeface="+mn-ea"/>
              </a:rPr>
              <a:t>）</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Web</a:t>
            </a:r>
            <a:r>
              <a:rPr kumimoji="0" lang="zh-CN" altLang="en-US" sz="2400" b="0" u="none" strike="noStrike" kern="0" cap="none" spc="0" normalizeH="0" baseline="0" noProof="0" dirty="0">
                <a:ln>
                  <a:noFill/>
                </a:ln>
                <a:solidFill>
                  <a:schemeClr val="tx1"/>
                </a:solidFill>
                <a:effectLst/>
                <a:uLnTx/>
                <a:uFillTx/>
                <a:latin typeface="+mn-ea"/>
                <a:cs typeface="+mn-cs"/>
              </a:rPr>
              <a:t>服务的应用层协议</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服务器模式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FF0000"/>
                </a:solidFill>
                <a:effectLst/>
                <a:uLnTx/>
                <a:uFillTx/>
                <a:latin typeface="+mn-ea"/>
              </a:rPr>
              <a:t>客户端</a:t>
            </a:r>
            <a:r>
              <a:rPr kumimoji="0" lang="en-US" altLang="zh-CN" sz="2000" b="0" u="none" strike="noStrike" kern="0" cap="none" spc="0" normalizeH="0" baseline="0" noProof="0" dirty="0">
                <a:ln>
                  <a:noFill/>
                </a:ln>
                <a:solidFill>
                  <a:srgbClr val="FF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协议请求、接收、展示</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对象的浏览器</a:t>
            </a:r>
            <a:r>
              <a:rPr lang="zh-CN" altLang="en-US" sz="2000" kern="0" dirty="0">
                <a:latin typeface="+mn-ea"/>
              </a:rPr>
              <a:t>软件</a:t>
            </a:r>
            <a:endParaRPr kumimoji="0" lang="en-US" altLang="ja-JP" sz="2000" b="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CC0000"/>
                </a:solidFill>
                <a:effectLst/>
                <a:uLnTx/>
                <a:uFillTx/>
                <a:latin typeface="+mn-ea"/>
              </a:rPr>
              <a:t>服务器</a:t>
            </a:r>
            <a:r>
              <a:rPr kumimoji="0" lang="en-US" altLang="zh-CN" sz="2000" b="0" u="none" strike="noStrike" kern="0" cap="none" spc="0" normalizeH="0" baseline="0" noProof="0" dirty="0">
                <a:ln>
                  <a:noFill/>
                </a:ln>
                <a:solidFill>
                  <a:srgbClr val="CC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协议回应请求并发送</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a:t>
            </a:r>
            <a:r>
              <a:rPr kumimoji="0" lang="en-US" altLang="zh-CN" sz="2000" b="0" u="none" strike="noStrike" kern="0" cap="none" spc="0" normalizeH="0" baseline="0" noProof="0" dirty="0">
                <a:ln>
                  <a:noFill/>
                </a:ln>
                <a:solidFill>
                  <a:schemeClr val="tx1"/>
                </a:solidFill>
                <a:effectLst/>
                <a:uLnTx/>
                <a:uFillTx/>
                <a:latin typeface="+mn-ea"/>
              </a:rPr>
              <a:t>Web </a:t>
            </a:r>
            <a:r>
              <a:rPr lang="en-US" altLang="zh-CN" sz="2000" kern="0" dirty="0">
                <a:latin typeface="+mn-ea"/>
              </a:rPr>
              <a:t>server</a:t>
            </a:r>
            <a:r>
              <a:rPr lang="zh-CN" altLang="en-US" sz="2000" kern="0" dirty="0">
                <a:latin typeface="+mn-ea"/>
              </a:rPr>
              <a:t>软件</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solidFill>
                  <a:srgbClr val="C00000"/>
                </a:solidFill>
              </a:rPr>
              <a:t>2.1 </a:t>
            </a:r>
            <a:r>
              <a:rPr lang="zh-CN" altLang="en-US" sz="2800" dirty="0">
                <a:solidFill>
                  <a:srgbClr val="C00000"/>
                </a:solidFill>
              </a:rPr>
              <a:t>应用层的原则</a:t>
            </a:r>
            <a:endParaRPr lang="en-US" altLang="zh-CN" sz="2800" dirty="0">
              <a:solidFill>
                <a:srgbClr val="C00000"/>
              </a:solidFill>
            </a:endParaRPr>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20</a:t>
            </a:fld>
            <a:endParaRPr lang="zh-CN" altLang="en-US"/>
          </a:p>
        </p:txBody>
      </p:sp>
      <p:sp>
        <p:nvSpPr>
          <p:cNvPr id="5" name="Rectangle 7"/>
          <p:cNvSpPr>
            <a:spLocks noChangeArrowheads="1"/>
          </p:cNvSpPr>
          <p:nvPr/>
        </p:nvSpPr>
        <p:spPr bwMode="auto">
          <a:xfrm>
            <a:off x="4781550" y="3400425"/>
            <a:ext cx="3838575" cy="2711450"/>
          </a:xfrm>
          <a:prstGeom prst="rect">
            <a:avLst/>
          </a:prstGeom>
          <a:solidFill>
            <a:srgbClr val="FFFFFF"/>
          </a:solidFill>
          <a:ln w="19050">
            <a:solidFill>
              <a:srgbClr val="CC0000"/>
            </a:solidFill>
            <a:miter lim="800000"/>
            <a:headEnd/>
            <a:tailEnd/>
          </a:ln>
        </p:spPr>
        <p:txBody>
          <a:bodyPr wrap="none" anchor="ctr"/>
          <a:lstStyle/>
          <a:p>
            <a:endParaRPr lang="zh-CN" altLang="zh-CN" sz="2400">
              <a:latin typeface="Comic Sans MS" pitchFamily="66" charset="0"/>
            </a:endParaRPr>
          </a:p>
        </p:txBody>
      </p:sp>
      <p:sp>
        <p:nvSpPr>
          <p:cNvPr id="6"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zh-CN" altLang="zh-CN" sz="2400">
              <a:latin typeface="Comic Sans MS" pitchFamily="66" charset="0"/>
            </a:endParaRPr>
          </a:p>
        </p:txBody>
      </p:sp>
      <p:sp>
        <p:nvSpPr>
          <p:cNvPr id="7" name="Rectangle 3"/>
          <p:cNvSpPr txBox="1">
            <a:spLocks noChangeArrowheads="1"/>
          </p:cNvSpPr>
          <p:nvPr/>
        </p:nvSpPr>
        <p:spPr bwMode="auto">
          <a:xfrm>
            <a:off x="544513" y="1733128"/>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如何使用</a:t>
            </a:r>
            <a:r>
              <a:rPr kumimoji="0" lang="en-US" altLang="zh-CN" sz="2800" b="0" u="none" strike="noStrike" kern="0" cap="none" spc="0" normalizeH="0" baseline="0" noProof="0" dirty="0">
                <a:ln>
                  <a:noFill/>
                </a:ln>
                <a:solidFill>
                  <a:srgbClr val="CC0000"/>
                </a:solidFill>
                <a:effectLst/>
                <a:uLnTx/>
                <a:uFillTx/>
                <a:latin typeface="+mn-ea"/>
                <a:cs typeface="+mn-cs"/>
              </a:rPr>
              <a:t>TCP: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客户端进程创建套接字，向服务器进程的</a:t>
            </a:r>
            <a:r>
              <a:rPr lang="en-US" altLang="zh-CN" sz="2400" kern="0" dirty="0">
                <a:latin typeface="+mn-ea"/>
              </a:rPr>
              <a:t>80</a:t>
            </a:r>
            <a:r>
              <a:rPr lang="zh-CN" altLang="en-US" sz="2400" kern="0" dirty="0">
                <a:latin typeface="+mn-ea"/>
              </a:rPr>
              <a:t>端口发起连接请求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服务器进程接收来自客户端的</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客户端（浏览器进程）和服务器（</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r>
              <a:rPr kumimoji="0" lang="zh-CN" altLang="en-US" sz="2400" b="0" i="0" u="none" strike="noStrike" kern="0" cap="none" spc="0" normalizeH="0" baseline="0" noProof="0" dirty="0">
                <a:ln>
                  <a:noFill/>
                </a:ln>
                <a:solidFill>
                  <a:schemeClr val="tx1"/>
                </a:solidFill>
                <a:effectLst/>
                <a:uLnTx/>
                <a:uFillTx/>
                <a:latin typeface="+mn-ea"/>
                <a:cs typeface="+mn-cs"/>
              </a:rPr>
              <a:t>进程）交换</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应用层协议报文</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关闭</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8" name="Rectangle 4"/>
          <p:cNvSpPr txBox="1">
            <a:spLocks noChangeArrowheads="1"/>
          </p:cNvSpPr>
          <p:nvPr/>
        </p:nvSpPr>
        <p:spPr>
          <a:xfrm>
            <a:off x="5029200" y="1566863"/>
            <a:ext cx="3719264" cy="1447800"/>
          </a:xfrm>
          <a:prstGeom prst="rect">
            <a:avLst/>
          </a:prstGeom>
        </p:spPr>
        <p:txBody>
          <a:bodyPr/>
          <a:lstStyle/>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是</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无状态的</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协议</a:t>
            </a:r>
            <a:endParaRPr kumimoji="0" lang="en-US" altLang="ja-JP"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服务器不记录客户端以前的请求</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9" name="Rectangle 6"/>
          <p:cNvSpPr>
            <a:spLocks noChangeArrowheads="1"/>
          </p:cNvSpPr>
          <p:nvPr/>
        </p:nvSpPr>
        <p:spPr bwMode="auto">
          <a:xfrm>
            <a:off x="4852988" y="3614738"/>
            <a:ext cx="3752850" cy="284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pPr>
            <a:r>
              <a:rPr lang="zh-CN" altLang="en-US" sz="2400" dirty="0">
                <a:solidFill>
                  <a:srgbClr val="000099"/>
                </a:solidFill>
                <a:latin typeface="+mn-ea"/>
              </a:rPr>
              <a:t>有状态的协议较为复杂</a:t>
            </a:r>
            <a:endParaRPr lang="en-US" altLang="ja-JP" sz="2400" dirty="0">
              <a:solidFill>
                <a:srgbClr val="000099"/>
              </a:solidFill>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需要维护历史信息（状态）</a:t>
            </a:r>
            <a:endParaRPr lang="en-US" altLang="zh-CN" sz="2000" dirty="0">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如果客户端或服务器进程意外崩溃，它们的状态可能不一致，需要重新协商</a:t>
            </a:r>
            <a:endParaRPr lang="en-US" altLang="ja-JP" dirty="0">
              <a:latin typeface="+mn-ea"/>
            </a:endParaRPr>
          </a:p>
          <a:p>
            <a:pPr marL="342900" indent="-342900">
              <a:buFont typeface="ZapfDingbats" charset="2"/>
              <a:buChar char="r"/>
            </a:pPr>
            <a:endParaRPr lang="en-US" altLang="zh-CN" dirty="0">
              <a:latin typeface="+mn-ea"/>
            </a:endParaRPr>
          </a:p>
        </p:txBody>
      </p:sp>
      <p:sp>
        <p:nvSpPr>
          <p:cNvPr id="10" name="Text Box 8"/>
          <p:cNvSpPr txBox="1">
            <a:spLocks noChangeArrowheads="1"/>
          </p:cNvSpPr>
          <p:nvPr/>
        </p:nvSpPr>
        <p:spPr bwMode="auto">
          <a:xfrm>
            <a:off x="7584272" y="3160713"/>
            <a:ext cx="954107" cy="461665"/>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400" i="1" dirty="0">
                <a:solidFill>
                  <a:srgbClr val="CC0000"/>
                </a:solidFill>
                <a:latin typeface="+mn-ea"/>
              </a:rPr>
              <a:t>aside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p:cNvSpPr txBox="1">
            <a:spLocks noChangeArrowheads="1"/>
          </p:cNvSpPr>
          <p:nvPr/>
        </p:nvSpPr>
        <p:spPr bwMode="auto">
          <a:xfrm>
            <a:off x="533400" y="1905718"/>
            <a:ext cx="3810000" cy="43426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非持久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连接最多传输一个对象</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u="none" strike="noStrike" kern="0" cap="none" spc="0" normalizeH="0" baseline="0" noProof="0" dirty="0">
                <a:ln>
                  <a:noFill/>
                </a:ln>
                <a:solidFill>
                  <a:schemeClr val="tx1"/>
                </a:solidFill>
                <a:effectLst/>
                <a:uLnTx/>
                <a:uFillTx/>
                <a:latin typeface="+mn-ea"/>
              </a:rPr>
              <a:t>传输完成</a:t>
            </a:r>
            <a:r>
              <a:rPr lang="zh-CN" altLang="en-US" sz="2400" kern="0" dirty="0">
                <a:latin typeface="+mn-ea"/>
              </a:rPr>
              <a:t>，关闭</a:t>
            </a:r>
            <a:r>
              <a:rPr lang="en-US" altLang="zh-CN" sz="2400" kern="0" dirty="0">
                <a:latin typeface="+mn-ea"/>
              </a:rPr>
              <a:t>TCP</a:t>
            </a:r>
            <a:r>
              <a:rPr lang="zh-CN" altLang="en-US" sz="2400" kern="0" dirty="0">
                <a:latin typeface="+mn-ea"/>
              </a:rPr>
              <a:t>连接</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下载多个对象时，需要建立多个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1"/>
            <a:ext cx="3810000" cy="4342681"/>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多个对象可通过客户端和服务器之间的一个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连接传输</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6" name="Rectangle 3"/>
          <p:cNvSpPr txBox="1">
            <a:spLocks noChangeArrowheads="1"/>
          </p:cNvSpPr>
          <p:nvPr/>
        </p:nvSpPr>
        <p:spPr bwMode="auto">
          <a:xfrm>
            <a:off x="401638" y="1701626"/>
            <a:ext cx="7942262"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假设用户在浏览框输入以下</a:t>
            </a: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URL:</a:t>
            </a:r>
          </a:p>
        </p:txBody>
      </p:sp>
      <p:sp>
        <p:nvSpPr>
          <p:cNvPr id="7" name="Rectangle 4"/>
          <p:cNvSpPr txBox="1">
            <a:spLocks noChangeArrowheads="1"/>
          </p:cNvSpPr>
          <p:nvPr/>
        </p:nvSpPr>
        <p:spPr>
          <a:xfrm>
            <a:off x="657225" y="2693814"/>
            <a:ext cx="3554735" cy="1905000"/>
          </a:xfrm>
          <a:prstGeom prst="rect">
            <a:avLst/>
          </a:prstGeom>
        </p:spPr>
        <p:txBody>
          <a:bodyPr/>
          <a:lstStyle/>
          <a:p>
            <a:pPr marL="342900" lvl="0" indent="-342900" fontAlgn="base">
              <a:spcBef>
                <a:spcPct val="20000"/>
              </a:spcBef>
              <a:spcAft>
                <a:spcPct val="0"/>
              </a:spcAft>
              <a:buClr>
                <a:schemeClr val="folHlink"/>
              </a:buClr>
              <a:buSzPct val="60000"/>
            </a:pPr>
            <a:r>
              <a:rPr kumimoji="0" lang="en-US" altLang="zh-CN" b="0" i="0" u="none" strike="noStrike" kern="0" cap="none" spc="0" normalizeH="0" baseline="0" noProof="0" dirty="0">
                <a:ln>
                  <a:noFill/>
                </a:ln>
                <a:solidFill>
                  <a:srgbClr val="CC0000"/>
                </a:solidFill>
                <a:effectLst/>
                <a:uLnTx/>
                <a:uFillTx/>
                <a:latin typeface="+mn-ea"/>
                <a:cs typeface="+mn-cs"/>
              </a:rPr>
              <a:t>1a</a:t>
            </a:r>
            <a:r>
              <a:rPr kumimoji="0" lang="en-US" altLang="zh-CN" b="0" i="0" u="none" strike="noStrike" kern="0" cap="none" spc="0" normalizeH="0" baseline="0" noProof="0" dirty="0">
                <a:ln>
                  <a:noFill/>
                </a:ln>
                <a:solidFill>
                  <a:srgbClr val="FF0000"/>
                </a:solidFill>
                <a:effectLst/>
                <a:uLnTx/>
                <a:uFillTx/>
                <a:latin typeface="+mn-ea"/>
                <a:cs typeface="+mn-cs"/>
              </a:rPr>
              <a:t>.</a:t>
            </a:r>
            <a:r>
              <a:rPr kumimoji="0" lang="en-US" altLang="zh-CN" b="0" i="0" u="none" strike="noStrike" kern="0" cap="none" spc="0" normalizeH="0" baseline="0" noProof="0" dirty="0">
                <a:ln>
                  <a:noFill/>
                </a:ln>
                <a:solidFill>
                  <a:schemeClr val="tx1"/>
                </a:solidFill>
                <a:effectLst/>
                <a:uLnTx/>
                <a:uFillTx/>
                <a:latin typeface="+mn-ea"/>
                <a:cs typeface="+mn-cs"/>
              </a:rPr>
              <a:t> HTTP</a:t>
            </a:r>
            <a:r>
              <a:rPr kumimoji="0" lang="zh-CN" altLang="en-US" b="0" i="0" u="none" strike="noStrike" kern="0" cap="none" spc="0" normalizeH="0" baseline="0" noProof="0" dirty="0">
                <a:ln>
                  <a:noFill/>
                </a:ln>
                <a:solidFill>
                  <a:schemeClr val="tx1"/>
                </a:solidFill>
                <a:effectLst/>
                <a:uLnTx/>
                <a:uFillTx/>
                <a:latin typeface="+mn-ea"/>
                <a:cs typeface="+mn-cs"/>
              </a:rPr>
              <a:t>客户端向拥有</a:t>
            </a:r>
            <a:r>
              <a:rPr lang="en-US" altLang="zh-CN" kern="0" dirty="0" err="1">
                <a:latin typeface="+mn-ea"/>
              </a:rPr>
              <a:t>www.someSchool.edu</a:t>
            </a:r>
            <a:r>
              <a:rPr lang="zh-CN" altLang="en-US" kern="0" dirty="0">
                <a:latin typeface="+mn-ea"/>
              </a:rPr>
              <a:t>的</a:t>
            </a:r>
            <a:r>
              <a:rPr lang="en-US" altLang="zh-CN" kern="0" dirty="0">
                <a:latin typeface="+mn-ea"/>
              </a:rPr>
              <a:t>HTTP</a:t>
            </a:r>
            <a:r>
              <a:rPr kumimoji="0" lang="zh-CN" altLang="en-US" b="0" i="0" u="none" strike="noStrike" kern="0" cap="none" spc="0" normalizeH="0" baseline="0" noProof="0" dirty="0">
                <a:ln>
                  <a:noFill/>
                </a:ln>
                <a:solidFill>
                  <a:schemeClr val="tx1"/>
                </a:solidFill>
                <a:effectLst/>
                <a:uLnTx/>
                <a:uFillTx/>
                <a:latin typeface="+mn-ea"/>
                <a:cs typeface="+mn-cs"/>
              </a:rPr>
              <a:t>服务器的</a:t>
            </a:r>
            <a:r>
              <a:rPr kumimoji="0" lang="en-US" altLang="zh-CN" b="0" i="0" u="none" strike="noStrike" kern="0" cap="none" spc="0" normalizeH="0" baseline="0" noProof="0" dirty="0">
                <a:ln>
                  <a:noFill/>
                </a:ln>
                <a:solidFill>
                  <a:schemeClr val="tx1"/>
                </a:solidFill>
                <a:effectLst/>
                <a:uLnTx/>
                <a:uFillTx/>
                <a:latin typeface="+mn-ea"/>
                <a:cs typeface="+mn-cs"/>
              </a:rPr>
              <a:t>80</a:t>
            </a:r>
            <a:r>
              <a:rPr kumimoji="0" lang="zh-CN" altLang="en-US" b="0" i="0" u="none" strike="noStrike" kern="0" cap="none" spc="0" normalizeH="0" baseline="0" noProof="0" dirty="0">
                <a:ln>
                  <a:noFill/>
                </a:ln>
                <a:solidFill>
                  <a:schemeClr val="tx1"/>
                </a:solidFill>
                <a:effectLst/>
                <a:uLnTx/>
                <a:uFillTx/>
                <a:latin typeface="+mn-ea"/>
                <a:cs typeface="+mn-cs"/>
              </a:rPr>
              <a:t>端口发起</a:t>
            </a:r>
            <a:r>
              <a:rPr kumimoji="0" lang="en-US" altLang="zh-CN" b="0" i="0" u="none" strike="noStrike" kern="0" cap="none" spc="0" normalizeH="0" baseline="0" noProof="0" dirty="0">
                <a:ln>
                  <a:noFill/>
                </a:ln>
                <a:solidFill>
                  <a:schemeClr val="tx1"/>
                </a:solidFill>
                <a:effectLst/>
                <a:uLnTx/>
                <a:uFillTx/>
                <a:latin typeface="+mn-ea"/>
                <a:cs typeface="+mn-cs"/>
              </a:rPr>
              <a:t>TCP</a:t>
            </a:r>
            <a:r>
              <a:rPr kumimoji="0" lang="zh-CN" altLang="en-US" b="0" i="0" u="none" strike="noStrike" kern="0" cap="none" spc="0" normalizeH="0" baseline="0" noProof="0" dirty="0">
                <a:ln>
                  <a:noFill/>
                </a:ln>
                <a:solidFill>
                  <a:schemeClr val="tx1"/>
                </a:solidFill>
                <a:effectLst/>
                <a:uLnTx/>
                <a:uFillTx/>
                <a:latin typeface="+mn-ea"/>
                <a:cs typeface="+mn-cs"/>
              </a:rPr>
              <a:t>连接请求</a:t>
            </a:r>
            <a:endParaRPr kumimoji="0" lang="en-US" altLang="zh-CN" b="0" i="0" u="none" strike="noStrike" kern="0" cap="none" spc="0" normalizeH="0" baseline="0" noProof="0" dirty="0">
              <a:ln>
                <a:noFill/>
              </a:ln>
              <a:solidFill>
                <a:schemeClr val="tx1"/>
              </a:solidFill>
              <a:effectLst/>
              <a:uLnTx/>
              <a:uFillTx/>
              <a:latin typeface="+mn-ea"/>
              <a:cs typeface="+mn-cs"/>
            </a:endParaRPr>
          </a:p>
        </p:txBody>
      </p:sp>
      <p:sp>
        <p:nvSpPr>
          <p:cNvPr id="8" name="Rectangle 5"/>
          <p:cNvSpPr>
            <a:spLocks noChangeArrowheads="1"/>
          </p:cNvSpPr>
          <p:nvPr/>
        </p:nvSpPr>
        <p:spPr bwMode="auto">
          <a:xfrm>
            <a:off x="704850" y="4416251"/>
            <a:ext cx="3435102" cy="1076325"/>
          </a:xfrm>
          <a:prstGeom prst="rect">
            <a:avLst/>
          </a:prstGeom>
          <a:noFill/>
          <a:ln w="9525">
            <a:noFill/>
            <a:miter lim="800000"/>
            <a:headEnd/>
            <a:tailEnd/>
          </a:ln>
        </p:spPr>
        <p:txBody>
          <a:bodyPr/>
          <a:lstStyle/>
          <a:p>
            <a:pPr marL="342900" indent="-342900"/>
            <a:r>
              <a:rPr lang="en-US" altLang="zh-CN" dirty="0">
                <a:solidFill>
                  <a:srgbClr val="CC0000"/>
                </a:solidFill>
                <a:latin typeface="+mn-ea"/>
              </a:rPr>
              <a:t>2</a:t>
            </a:r>
            <a:r>
              <a:rPr lang="en-US" altLang="zh-CN" dirty="0">
                <a:solidFill>
                  <a:srgbClr val="FF0000"/>
                </a:solidFill>
                <a:latin typeface="+mn-ea"/>
              </a:rPr>
              <a:t>.</a:t>
            </a:r>
            <a:r>
              <a:rPr lang="en-US" altLang="zh-CN" dirty="0">
                <a:latin typeface="+mn-ea"/>
              </a:rPr>
              <a:t> HTTP</a:t>
            </a:r>
            <a:r>
              <a:rPr lang="zh-CN" altLang="en-US" dirty="0">
                <a:latin typeface="+mn-ea"/>
              </a:rPr>
              <a:t>客户端通过</a:t>
            </a:r>
            <a:r>
              <a:rPr lang="en-US" altLang="zh-CN" dirty="0">
                <a:latin typeface="+mn-ea"/>
              </a:rPr>
              <a:t>TCP</a:t>
            </a:r>
            <a:r>
              <a:rPr lang="zh-CN" altLang="en-US" dirty="0">
                <a:latin typeface="+mn-ea"/>
              </a:rPr>
              <a:t>连接的套接字发送</a:t>
            </a:r>
            <a:r>
              <a:rPr lang="en-US" altLang="zh-CN" dirty="0">
                <a:latin typeface="+mn-ea"/>
              </a:rPr>
              <a:t>HTTP </a:t>
            </a:r>
            <a:r>
              <a:rPr lang="zh-CN" altLang="en-US" dirty="0">
                <a:solidFill>
                  <a:srgbClr val="0000FF"/>
                </a:solidFill>
                <a:latin typeface="+mn-ea"/>
              </a:rPr>
              <a:t>请求消息</a:t>
            </a:r>
            <a:r>
              <a:rPr lang="en-US" altLang="zh-CN" dirty="0">
                <a:latin typeface="+mn-ea"/>
              </a:rPr>
              <a:t> (</a:t>
            </a:r>
            <a:r>
              <a:rPr lang="zh-CN" altLang="en-US" dirty="0">
                <a:latin typeface="+mn-ea"/>
              </a:rPr>
              <a:t>包含</a:t>
            </a:r>
            <a:r>
              <a:rPr lang="en-US" altLang="zh-CN" dirty="0">
                <a:latin typeface="+mn-ea"/>
              </a:rPr>
              <a:t> URL) </a:t>
            </a:r>
            <a:r>
              <a:rPr lang="zh-CN" altLang="en-US" dirty="0">
                <a:latin typeface="+mn-ea"/>
              </a:rPr>
              <a:t>该消息表明客户端希望获得对象</a:t>
            </a:r>
            <a:r>
              <a:rPr lang="en-US" altLang="zh-CN" dirty="0">
                <a:latin typeface="+mn-ea"/>
              </a:rPr>
              <a:t> </a:t>
            </a:r>
            <a:r>
              <a:rPr lang="en-US" altLang="zh-CN" dirty="0" err="1">
                <a:latin typeface="+mn-ea"/>
              </a:rPr>
              <a:t>someDepartment/home.index</a:t>
            </a:r>
            <a:endParaRPr lang="en-US" altLang="zh-CN" dirty="0">
              <a:latin typeface="+mn-ea"/>
            </a:endParaRPr>
          </a:p>
        </p:txBody>
      </p:sp>
      <p:sp>
        <p:nvSpPr>
          <p:cNvPr id="9" name="Rectangle 6"/>
          <p:cNvSpPr>
            <a:spLocks noChangeArrowheads="1"/>
          </p:cNvSpPr>
          <p:nvPr/>
        </p:nvSpPr>
        <p:spPr bwMode="auto">
          <a:xfrm>
            <a:off x="4781550" y="3111326"/>
            <a:ext cx="3810000" cy="1504950"/>
          </a:xfrm>
          <a:prstGeom prst="rect">
            <a:avLst/>
          </a:prstGeom>
          <a:noFill/>
          <a:ln w="9525">
            <a:noFill/>
            <a:miter lim="800000"/>
            <a:headEnd/>
            <a:tailEnd/>
          </a:ln>
        </p:spPr>
        <p:txBody>
          <a:bodyPr/>
          <a:lstStyle/>
          <a:p>
            <a:pPr marL="342900" indent="-342900"/>
            <a:r>
              <a:rPr lang="en-US" altLang="zh-CN" dirty="0">
                <a:solidFill>
                  <a:srgbClr val="CC0000"/>
                </a:solidFill>
                <a:latin typeface="+mn-ea"/>
              </a:rPr>
              <a:t>1b</a:t>
            </a:r>
            <a:r>
              <a:rPr lang="en-US" altLang="zh-CN" dirty="0">
                <a:solidFill>
                  <a:srgbClr val="FF0000"/>
                </a:solidFill>
                <a:latin typeface="+mn-ea"/>
              </a:rPr>
              <a:t>.</a:t>
            </a:r>
            <a:r>
              <a:rPr lang="en-US" altLang="zh-CN" dirty="0">
                <a:latin typeface="+mn-ea"/>
              </a:rPr>
              <a:t> </a:t>
            </a:r>
            <a:r>
              <a:rPr lang="zh-CN" altLang="en-US" dirty="0">
                <a:latin typeface="+mn-ea"/>
              </a:rPr>
              <a:t>位于主机</a:t>
            </a:r>
            <a:r>
              <a:rPr lang="en-US" altLang="zh-CN" dirty="0" err="1">
                <a:latin typeface="+mn-ea"/>
              </a:rPr>
              <a:t>www.someSchool.edu</a:t>
            </a:r>
            <a:r>
              <a:rPr lang="en-US" altLang="zh-CN" dirty="0">
                <a:latin typeface="+mn-ea"/>
              </a:rPr>
              <a:t> </a:t>
            </a:r>
            <a:r>
              <a:rPr lang="zh-CN" altLang="en-US" dirty="0">
                <a:latin typeface="+mn-ea"/>
              </a:rPr>
              <a:t>上的</a:t>
            </a:r>
            <a:r>
              <a:rPr lang="en-US" altLang="zh-CN" dirty="0">
                <a:latin typeface="+mn-ea"/>
              </a:rPr>
              <a:t>HTTP </a:t>
            </a:r>
            <a:r>
              <a:rPr lang="zh-CN" altLang="en-US" dirty="0">
                <a:latin typeface="+mn-ea"/>
              </a:rPr>
              <a:t>服务器在</a:t>
            </a:r>
            <a:r>
              <a:rPr lang="en-US" altLang="zh-CN" dirty="0">
                <a:latin typeface="+mn-ea"/>
              </a:rPr>
              <a:t>80</a:t>
            </a:r>
            <a:r>
              <a:rPr lang="zh-CN" altLang="en-US" dirty="0">
                <a:latin typeface="+mn-ea"/>
              </a:rPr>
              <a:t>端口上等待</a:t>
            </a:r>
            <a:r>
              <a:rPr lang="en-US" altLang="zh-CN" dirty="0">
                <a:latin typeface="+mn-ea"/>
              </a:rPr>
              <a:t>TCP</a:t>
            </a:r>
            <a:r>
              <a:rPr lang="zh-CN" altLang="en-US" dirty="0">
                <a:latin typeface="+mn-ea"/>
              </a:rPr>
              <a:t>连接请求。接受请求，通知客户端</a:t>
            </a:r>
            <a:endParaRPr lang="en-US" altLang="zh-CN" dirty="0">
              <a:latin typeface="+mn-ea"/>
            </a:endParaRPr>
          </a:p>
        </p:txBody>
      </p:sp>
      <p:sp>
        <p:nvSpPr>
          <p:cNvPr id="10" name="Rectangle 7"/>
          <p:cNvSpPr>
            <a:spLocks noChangeArrowheads="1"/>
          </p:cNvSpPr>
          <p:nvPr/>
        </p:nvSpPr>
        <p:spPr bwMode="auto">
          <a:xfrm>
            <a:off x="4860032" y="4968701"/>
            <a:ext cx="3674368" cy="1800225"/>
          </a:xfrm>
          <a:prstGeom prst="rect">
            <a:avLst/>
          </a:prstGeom>
          <a:noFill/>
          <a:ln w="9525">
            <a:noFill/>
            <a:miter lim="800000"/>
            <a:headEnd/>
            <a:tailEnd/>
          </a:ln>
        </p:spPr>
        <p:txBody>
          <a:bodyPr/>
          <a:lstStyle/>
          <a:p>
            <a:pPr marL="342900" indent="-342900"/>
            <a:r>
              <a:rPr lang="en-US" altLang="zh-CN" dirty="0">
                <a:solidFill>
                  <a:srgbClr val="CC0000"/>
                </a:solidFill>
                <a:latin typeface="+mn-ea"/>
              </a:rPr>
              <a:t>3</a:t>
            </a:r>
            <a:r>
              <a:rPr lang="en-US" altLang="zh-CN" dirty="0">
                <a:solidFill>
                  <a:srgbClr val="FF0000"/>
                </a:solidFill>
                <a:latin typeface="+mn-ea"/>
              </a:rPr>
              <a:t>.</a:t>
            </a:r>
            <a:r>
              <a:rPr lang="en-US" altLang="zh-CN" dirty="0">
                <a:latin typeface="+mn-ea"/>
              </a:rPr>
              <a:t> HTTP</a:t>
            </a:r>
            <a:r>
              <a:rPr lang="zh-CN" altLang="en-US" dirty="0">
                <a:latin typeface="+mn-ea"/>
              </a:rPr>
              <a:t>服务器收到请求消息，形成包含被请求对象的</a:t>
            </a:r>
            <a:r>
              <a:rPr lang="zh-CN" altLang="en-US" dirty="0">
                <a:solidFill>
                  <a:srgbClr val="0000FF"/>
                </a:solidFill>
                <a:latin typeface="+mn-ea"/>
              </a:rPr>
              <a:t>响应消息</a:t>
            </a:r>
            <a:r>
              <a:rPr lang="zh-CN" altLang="en-US" dirty="0">
                <a:latin typeface="+mn-ea"/>
              </a:rPr>
              <a:t>，将消息通过套接字发送给客户端</a:t>
            </a:r>
            <a:endParaRPr lang="en-US" altLang="zh-CN" dirty="0">
              <a:latin typeface="+mn-ea"/>
            </a:endParaRPr>
          </a:p>
        </p:txBody>
      </p:sp>
      <p:sp>
        <p:nvSpPr>
          <p:cNvPr id="11" name="Line 9"/>
          <p:cNvSpPr>
            <a:spLocks noChangeShapeType="1"/>
          </p:cNvSpPr>
          <p:nvPr/>
        </p:nvSpPr>
        <p:spPr bwMode="auto">
          <a:xfrm>
            <a:off x="3895725" y="51782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2" name="Line 10"/>
          <p:cNvSpPr>
            <a:spLocks noChangeShapeType="1"/>
          </p:cNvSpPr>
          <p:nvPr/>
        </p:nvSpPr>
        <p:spPr bwMode="auto">
          <a:xfrm flipH="1">
            <a:off x="3943350" y="5787851"/>
            <a:ext cx="1008063" cy="102552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4" name="Line 8"/>
          <p:cNvSpPr>
            <a:spLocks noChangeShapeType="1"/>
          </p:cNvSpPr>
          <p:nvPr/>
        </p:nvSpPr>
        <p:spPr bwMode="auto">
          <a:xfrm>
            <a:off x="4048125" y="32351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5" name="Line 14"/>
          <p:cNvSpPr>
            <a:spLocks noChangeShapeType="1"/>
          </p:cNvSpPr>
          <p:nvPr/>
        </p:nvSpPr>
        <p:spPr bwMode="auto">
          <a:xfrm flipH="1">
            <a:off x="3954463" y="3846339"/>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6" name="Text Box 15"/>
          <p:cNvSpPr txBox="1">
            <a:spLocks noChangeArrowheads="1"/>
          </p:cNvSpPr>
          <p:nvPr/>
        </p:nvSpPr>
        <p:spPr bwMode="auto">
          <a:xfrm>
            <a:off x="6421502" y="1711151"/>
            <a:ext cx="2416046"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dirty="0"/>
              <a:t>(</a:t>
            </a:r>
            <a:r>
              <a:rPr lang="zh-CN" altLang="en-US" sz="1800" dirty="0"/>
              <a:t>包含文本和</a:t>
            </a:r>
            <a:r>
              <a:rPr lang="en-US" altLang="zh-CN" sz="1800" dirty="0"/>
              <a:t>10</a:t>
            </a:r>
            <a:r>
              <a:rPr lang="zh-CN" altLang="en-US" sz="1800" dirty="0"/>
              <a:t>张图片</a:t>
            </a:r>
            <a:r>
              <a:rPr lang="en-US" altLang="zh-CN" sz="1800" dirty="0"/>
              <a:t>)</a:t>
            </a:r>
            <a:endParaRPr lang="en-US" altLang="zh-CN" sz="2400" dirty="0">
              <a:latin typeface="Times New Roman" pitchFamily="18" charset="0"/>
            </a:endParaRPr>
          </a:p>
        </p:txBody>
      </p:sp>
      <p:sp>
        <p:nvSpPr>
          <p:cNvPr id="17" name="Rectangle 3"/>
          <p:cNvSpPr>
            <a:spLocks noChangeArrowheads="1"/>
          </p:cNvSpPr>
          <p:nvPr/>
        </p:nvSpPr>
        <p:spPr bwMode="auto">
          <a:xfrm>
            <a:off x="409575" y="2038176"/>
            <a:ext cx="7942263" cy="466725"/>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altLang="zh-CN" sz="1800" b="1" dirty="0">
                <a:latin typeface="Courier New" pitchFamily="49" charset="0"/>
              </a:rPr>
              <a:t>www.someSchool.edu/someDepartment/index</a:t>
            </a:r>
            <a:r>
              <a:rPr lang="en-US" altLang="zh-CN" b="1" dirty="0">
                <a:latin typeface="Courier New" pitchFamily="49" charset="0"/>
              </a:rPr>
              <a:t>.htm</a:t>
            </a:r>
            <a:endParaRPr lang="en-US" altLang="zh-CN" sz="1800" b="1" dirty="0">
              <a:latin typeface="Courier New" pitchFamily="49" charset="0"/>
            </a:endParaRPr>
          </a:p>
        </p:txBody>
      </p:sp>
      <p:sp>
        <p:nvSpPr>
          <p:cNvPr id="18" name="Line 11"/>
          <p:cNvSpPr>
            <a:spLocks noChangeShapeType="1"/>
          </p:cNvSpPr>
          <p:nvPr/>
        </p:nvSpPr>
        <p:spPr bwMode="auto">
          <a:xfrm>
            <a:off x="476250" y="2217738"/>
            <a:ext cx="0" cy="4495800"/>
          </a:xfrm>
          <a:prstGeom prst="line">
            <a:avLst/>
          </a:prstGeom>
          <a:noFill/>
          <a:ln w="19050">
            <a:solidFill>
              <a:schemeClr val="bg2"/>
            </a:solidFill>
            <a:round/>
            <a:headEnd/>
            <a:tailEnd type="triangle" w="med" len="med"/>
          </a:ln>
        </p:spPr>
        <p:txBody>
          <a:bodyPr wrap="none" anchor="ctr"/>
          <a:lstStyle/>
          <a:p>
            <a:endParaRPr lang="zh-CN" altLang="en-US"/>
          </a:p>
        </p:txBody>
      </p:sp>
      <p:sp>
        <p:nvSpPr>
          <p:cNvPr id="5" name="Rectangle 13"/>
          <p:cNvSpPr>
            <a:spLocks noChangeArrowheads="1"/>
          </p:cNvSpPr>
          <p:nvPr/>
        </p:nvSpPr>
        <p:spPr bwMode="auto">
          <a:xfrm>
            <a:off x="238125" y="5573241"/>
            <a:ext cx="657225"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3" name="Text Box 12"/>
          <p:cNvSpPr txBox="1">
            <a:spLocks noChangeArrowheads="1"/>
          </p:cNvSpPr>
          <p:nvPr/>
        </p:nvSpPr>
        <p:spPr bwMode="auto">
          <a:xfrm>
            <a:off x="261034" y="5495454"/>
            <a:ext cx="646332" cy="369332"/>
          </a:xfrm>
          <a:prstGeom prst="rect">
            <a:avLst/>
          </a:prstGeom>
          <a:noFill/>
          <a:ln w="9525">
            <a:solidFill>
              <a:schemeClr val="bg1"/>
            </a:solidFill>
            <a:miter lim="800000"/>
            <a:headEnd/>
            <a:tailEnd/>
          </a:ln>
        </p:spPr>
        <p:txBody>
          <a:bodyPr wrap="none">
            <a:spAutoFit/>
          </a:bodyPr>
          <a:lstStyle/>
          <a:p>
            <a:pPr algn="ctr">
              <a:spcBef>
                <a:spcPct val="0"/>
              </a:spcBef>
              <a:buClrTx/>
              <a:buSzTx/>
              <a:buFontTx/>
              <a:buNone/>
            </a:pPr>
            <a:r>
              <a:rPr lang="zh-CN" altLang="en-US" dirty="0">
                <a:solidFill>
                  <a:schemeClr val="bg2"/>
                </a:solidFill>
              </a:rPr>
              <a:t>时间</a:t>
            </a:r>
            <a:endParaRPr lang="en-US" altLang="zh-CN" dirty="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righ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p:bldP spid="11" grpId="0" animBg="1"/>
      <p:bldP spid="12"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23</a:t>
            </a:fld>
            <a:endParaRPr lang="zh-CN" altLang="en-US"/>
          </a:p>
        </p:txBody>
      </p:sp>
      <p:sp>
        <p:nvSpPr>
          <p:cNvPr id="5" name="Rectangle 6"/>
          <p:cNvSpPr txBox="1">
            <a:spLocks noChangeArrowheads="1"/>
          </p:cNvSpPr>
          <p:nvPr/>
        </p:nvSpPr>
        <p:spPr>
          <a:xfrm>
            <a:off x="1095375" y="2404666"/>
            <a:ext cx="3810000" cy="1533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rgbClr val="CC0000"/>
                </a:solidFill>
                <a:effectLst/>
                <a:uLnTx/>
                <a:uFillTx/>
                <a:latin typeface="+mn-ea"/>
                <a:cs typeface="+mn-cs"/>
              </a:rPr>
              <a:t>5</a:t>
            </a:r>
            <a:r>
              <a:rPr kumimoji="0" lang="en-US" altLang="zh-CN" sz="1800" b="0" i="0" u="none" strike="noStrike" kern="0" cap="none" spc="0" normalizeH="0" baseline="0" noProof="0" dirty="0">
                <a:ln>
                  <a:noFill/>
                </a:ln>
                <a:solidFill>
                  <a:srgbClr val="CC0000"/>
                </a:solidFill>
                <a:effectLst/>
                <a:uLnTx/>
                <a:uFillTx/>
                <a:latin typeface="+mn-ea"/>
                <a:cs typeface="+mn-cs"/>
              </a:rPr>
              <a:t>.</a:t>
            </a:r>
            <a:r>
              <a:rPr kumimoji="0" lang="en-US" altLang="zh-CN" sz="1800" b="0" i="0" u="none" strike="noStrike" kern="0" cap="none" spc="0" normalizeH="0" baseline="0" noProof="0" dirty="0">
                <a:ln>
                  <a:noFill/>
                </a:ln>
                <a:solidFill>
                  <a:schemeClr val="tx1"/>
                </a:solidFill>
                <a:effectLst/>
                <a:uLnTx/>
                <a:uFillTx/>
                <a:latin typeface="+mn-ea"/>
                <a:cs typeface="+mn-cs"/>
              </a:rPr>
              <a:t> HTTP </a:t>
            </a:r>
            <a:r>
              <a:rPr kumimoji="0" lang="zh-CN" altLang="en-US" sz="1800" b="0" i="0" u="none" strike="noStrike" kern="0" cap="none" spc="0" normalizeH="0" baseline="0" noProof="0" dirty="0">
                <a:ln>
                  <a:noFill/>
                </a:ln>
                <a:solidFill>
                  <a:schemeClr val="tx1"/>
                </a:solidFill>
                <a:effectLst/>
                <a:uLnTx/>
                <a:uFillTx/>
                <a:latin typeface="+mn-ea"/>
                <a:cs typeface="+mn-cs"/>
              </a:rPr>
              <a:t>客户端收到包含</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文件的响应消息</a:t>
            </a:r>
            <a:r>
              <a:rPr kumimoji="0" lang="en-US" altLang="zh-CN" sz="1800" b="0" i="0" u="none" strike="noStrike" kern="0" cap="none" spc="0" normalizeH="0" baseline="0" noProof="0" dirty="0">
                <a:ln>
                  <a:noFill/>
                </a:ln>
                <a:solidFill>
                  <a:schemeClr val="tx1"/>
                </a:solidFill>
                <a:effectLst/>
                <a:uLnTx/>
                <a:uFillTx/>
                <a:latin typeface="+mn-ea"/>
                <a:cs typeface="+mn-cs"/>
              </a:rPr>
              <a:t>,</a:t>
            </a:r>
            <a:r>
              <a:rPr kumimoji="0" lang="zh-CN" altLang="en-US" sz="1800" b="0" i="0" u="none" strike="noStrike" kern="0" cap="none" spc="0" normalizeH="0" baseline="0" noProof="0" dirty="0">
                <a:ln>
                  <a:noFill/>
                </a:ln>
                <a:solidFill>
                  <a:schemeClr val="tx1"/>
                </a:solidFill>
                <a:effectLst/>
                <a:uLnTx/>
                <a:uFillTx/>
                <a:latin typeface="+mn-ea"/>
                <a:cs typeface="+mn-cs"/>
              </a:rPr>
              <a:t>显示</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页面。解析</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文件得知文件引用了</a:t>
            </a:r>
            <a:r>
              <a:rPr kumimoji="0" lang="en-US" altLang="zh-CN" sz="1800" b="0" i="0" u="none" strike="noStrike" kern="0" cap="none" spc="0" normalizeH="0" baseline="0" noProof="0" dirty="0">
                <a:ln>
                  <a:noFill/>
                </a:ln>
                <a:solidFill>
                  <a:schemeClr val="tx1"/>
                </a:solidFill>
                <a:effectLst/>
                <a:uLnTx/>
                <a:uFillTx/>
                <a:latin typeface="+mn-ea"/>
                <a:cs typeface="+mn-cs"/>
              </a:rPr>
              <a:t>10</a:t>
            </a:r>
            <a:r>
              <a:rPr kumimoji="0" lang="zh-CN" altLang="en-US" sz="1800" b="0" i="0" u="none" strike="noStrike" kern="0" cap="none" spc="0" normalizeH="0" baseline="0" noProof="0" dirty="0">
                <a:ln>
                  <a:noFill/>
                </a:ln>
                <a:solidFill>
                  <a:schemeClr val="tx1"/>
                </a:solidFill>
                <a:effectLst/>
                <a:uLnTx/>
                <a:uFillTx/>
                <a:latin typeface="+mn-ea"/>
                <a:cs typeface="+mn-cs"/>
              </a:rPr>
              <a:t>张</a:t>
            </a:r>
            <a:r>
              <a:rPr kumimoji="0" lang="en-US" altLang="zh-CN" sz="1800" b="0" i="0" u="none" strike="noStrike" kern="0" cap="none" spc="0" normalizeH="0" baseline="0" noProof="0" dirty="0">
                <a:ln>
                  <a:noFill/>
                </a:ln>
                <a:solidFill>
                  <a:schemeClr val="tx1"/>
                </a:solidFill>
                <a:effectLst/>
                <a:uLnTx/>
                <a:uFillTx/>
                <a:latin typeface="+mn-ea"/>
                <a:cs typeface="+mn-cs"/>
              </a:rPr>
              <a:t>jpeg</a:t>
            </a:r>
            <a:r>
              <a:rPr kumimoji="0" lang="zh-CN" altLang="en-US" sz="1800" b="0" i="0" u="none" strike="noStrike" kern="0" cap="none" spc="0" normalizeH="0" baseline="0" noProof="0" dirty="0">
                <a:ln>
                  <a:noFill/>
                </a:ln>
                <a:solidFill>
                  <a:schemeClr val="tx1"/>
                </a:solidFill>
                <a:effectLst/>
                <a:uLnTx/>
                <a:uFillTx/>
                <a:latin typeface="+mn-ea"/>
                <a:cs typeface="+mn-cs"/>
              </a:rPr>
              <a:t>图片对象。</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7"/>
          <p:cNvSpPr>
            <a:spLocks noChangeArrowheads="1"/>
          </p:cNvSpPr>
          <p:nvPr/>
        </p:nvSpPr>
        <p:spPr bwMode="auto">
          <a:xfrm>
            <a:off x="1085850" y="3914378"/>
            <a:ext cx="3810000" cy="666750"/>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6.</a:t>
            </a:r>
            <a:r>
              <a:rPr lang="en-US" altLang="zh-CN" dirty="0">
                <a:latin typeface="Gill Sans MT" pitchFamily="34" charset="0"/>
              </a:rPr>
              <a:t> </a:t>
            </a:r>
            <a:r>
              <a:rPr lang="zh-CN" altLang="en-US" dirty="0">
                <a:latin typeface="Gill Sans MT" pitchFamily="34" charset="0"/>
              </a:rPr>
              <a:t>重复</a:t>
            </a:r>
            <a:r>
              <a:rPr lang="en-US" altLang="zh-CN" dirty="0">
                <a:latin typeface="Gill Sans MT" pitchFamily="34" charset="0"/>
              </a:rPr>
              <a:t>1-5</a:t>
            </a:r>
            <a:r>
              <a:rPr lang="zh-CN" altLang="en-US" dirty="0">
                <a:latin typeface="Gill Sans MT" pitchFamily="34" charset="0"/>
              </a:rPr>
              <a:t>步请求每一张图片对象</a:t>
            </a:r>
            <a:endParaRPr lang="en-US" altLang="zh-CN" dirty="0">
              <a:latin typeface="Gill Sans MT" pitchFamily="34" charset="0"/>
            </a:endParaRPr>
          </a:p>
        </p:txBody>
      </p:sp>
      <p:sp>
        <p:nvSpPr>
          <p:cNvPr id="7" name="Rectangle 8"/>
          <p:cNvSpPr>
            <a:spLocks noChangeArrowheads="1"/>
          </p:cNvSpPr>
          <p:nvPr/>
        </p:nvSpPr>
        <p:spPr bwMode="auto">
          <a:xfrm>
            <a:off x="5032375" y="1837928"/>
            <a:ext cx="3810000" cy="733425"/>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4.</a:t>
            </a:r>
            <a:r>
              <a:rPr lang="en-US" altLang="zh-CN" dirty="0">
                <a:latin typeface="Gill Sans MT" pitchFamily="34" charset="0"/>
              </a:rPr>
              <a:t> HTTP </a:t>
            </a:r>
            <a:r>
              <a:rPr lang="zh-CN" altLang="en-US" dirty="0">
                <a:latin typeface="Gill Sans MT" pitchFamily="34" charset="0"/>
              </a:rPr>
              <a:t>服务器关闭</a:t>
            </a:r>
            <a:r>
              <a:rPr lang="en-US" altLang="zh-CN" dirty="0">
                <a:latin typeface="Gill Sans MT" pitchFamily="34" charset="0"/>
              </a:rPr>
              <a:t>TCP</a:t>
            </a:r>
            <a:r>
              <a:rPr lang="zh-CN" altLang="en-US" dirty="0">
                <a:latin typeface="Gill Sans MT" pitchFamily="34" charset="0"/>
              </a:rPr>
              <a:t>连接</a:t>
            </a:r>
            <a:r>
              <a:rPr lang="en-US" altLang="zh-CN" dirty="0">
                <a:latin typeface="Gill Sans MT" pitchFamily="34" charset="0"/>
              </a:rPr>
              <a:t>. </a:t>
            </a:r>
          </a:p>
        </p:txBody>
      </p:sp>
      <p:sp>
        <p:nvSpPr>
          <p:cNvPr id="8" name="Line 2"/>
          <p:cNvSpPr>
            <a:spLocks noChangeShapeType="1"/>
          </p:cNvSpPr>
          <p:nvPr/>
        </p:nvSpPr>
        <p:spPr bwMode="auto">
          <a:xfrm>
            <a:off x="542925" y="1864916"/>
            <a:ext cx="0" cy="2571750"/>
          </a:xfrm>
          <a:prstGeom prst="line">
            <a:avLst/>
          </a:prstGeom>
          <a:noFill/>
          <a:ln w="19050">
            <a:solidFill>
              <a:srgbClr val="969696"/>
            </a:solidFill>
            <a:round/>
            <a:headEnd/>
            <a:tailEnd type="triangle" w="med" len="med"/>
          </a:ln>
        </p:spPr>
        <p:txBody>
          <a:bodyPr wrap="none" anchor="ctr"/>
          <a:lstStyle/>
          <a:p>
            <a:endParaRPr lang="zh-CN" altLang="en-US"/>
          </a:p>
        </p:txBody>
      </p:sp>
      <p:sp>
        <p:nvSpPr>
          <p:cNvPr id="9" name="Rectangle 3"/>
          <p:cNvSpPr>
            <a:spLocks noChangeArrowheads="1"/>
          </p:cNvSpPr>
          <p:nvPr/>
        </p:nvSpPr>
        <p:spPr bwMode="auto">
          <a:xfrm>
            <a:off x="304800" y="3865166"/>
            <a:ext cx="342900"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0" name="Text Box 13"/>
          <p:cNvSpPr txBox="1">
            <a:spLocks noChangeArrowheads="1"/>
          </p:cNvSpPr>
          <p:nvPr/>
        </p:nvSpPr>
        <p:spPr bwMode="auto">
          <a:xfrm>
            <a:off x="234047" y="3728641"/>
            <a:ext cx="646332"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chemeClr val="bg2"/>
                </a:solidFill>
                <a:latin typeface="Gill Sans MT" pitchFamily="34" charset="0"/>
              </a:rPr>
              <a:t>时间</a:t>
            </a:r>
            <a:endParaRPr lang="en-US" altLang="zh-CN" dirty="0">
              <a:solidFill>
                <a:schemeClr val="bg2"/>
              </a:solidFill>
              <a:latin typeface="Gill Sans MT" pitchFamily="34" charset="0"/>
            </a:endParaRPr>
          </a:p>
        </p:txBody>
      </p:sp>
      <p:sp>
        <p:nvSpPr>
          <p:cNvPr id="11" name="Line 17"/>
          <p:cNvSpPr>
            <a:spLocks noChangeShapeType="1"/>
          </p:cNvSpPr>
          <p:nvPr/>
        </p:nvSpPr>
        <p:spPr bwMode="auto">
          <a:xfrm flipH="1">
            <a:off x="3762375" y="1795066"/>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dissolv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r>
              <a:rPr lang="zh-CN" altLang="en-US" dirty="0"/>
              <a:t>：响应时间</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24</a:t>
            </a:fld>
            <a:endParaRPr lang="zh-CN" altLang="en-US"/>
          </a:p>
        </p:txBody>
      </p:sp>
      <p:sp>
        <p:nvSpPr>
          <p:cNvPr id="5" name="Rectangle 3"/>
          <p:cNvSpPr txBox="1">
            <a:spLocks noChangeArrowheads="1"/>
          </p:cNvSpPr>
          <p:nvPr/>
        </p:nvSpPr>
        <p:spPr bwMode="auto">
          <a:xfrm>
            <a:off x="533400" y="1661120"/>
            <a:ext cx="40909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往返时延</a:t>
            </a:r>
            <a:r>
              <a:rPr kumimoji="0" lang="en-US" altLang="zh-CN" sz="2400" b="0" i="0" u="none" strike="noStrike" kern="0" cap="none" spc="0" normalizeH="0" baseline="0" noProof="0" dirty="0">
                <a:ln>
                  <a:noFill/>
                </a:ln>
                <a:solidFill>
                  <a:srgbClr val="CC0000"/>
                </a:solidFill>
                <a:effectLst/>
                <a:uLnTx/>
                <a:uFillTx/>
                <a:latin typeface="+mn-ea"/>
                <a:cs typeface="+mn-cs"/>
              </a:rPr>
              <a:t>RTT (</a:t>
            </a:r>
            <a:r>
              <a:rPr kumimoji="0" lang="zh-CN" altLang="en-US" sz="2400" b="0" i="0" u="none" strike="noStrike" kern="0" cap="none" spc="0" normalizeH="0" baseline="0" noProof="0" dirty="0">
                <a:ln>
                  <a:noFill/>
                </a:ln>
                <a:solidFill>
                  <a:srgbClr val="CC0000"/>
                </a:solidFill>
                <a:effectLst/>
                <a:uLnTx/>
                <a:uFillTx/>
                <a:latin typeface="+mn-ea"/>
                <a:cs typeface="+mn-cs"/>
              </a:rPr>
              <a:t>定义</a:t>
            </a:r>
            <a:r>
              <a:rPr kumimoji="0" lang="en-US" altLang="zh-CN" sz="2400" b="0" i="0" u="none" strike="noStrike" kern="0" cap="none" spc="0" normalizeH="0" baseline="0" noProof="0" dirty="0">
                <a:ln>
                  <a:noFill/>
                </a:ln>
                <a:solidFill>
                  <a:srgbClr val="CC0000"/>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一个小数据包从客户端到服务器再返回客户端所需时间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HTTP</a:t>
            </a:r>
            <a:r>
              <a:rPr kumimoji="0" lang="zh-CN" altLang="en-US" sz="2400" b="0" i="0" u="none" strike="noStrike" kern="0" cap="none" spc="0" normalizeH="0" baseline="0" noProof="0" dirty="0">
                <a:ln>
                  <a:noFill/>
                </a:ln>
                <a:solidFill>
                  <a:srgbClr val="CC0000"/>
                </a:solidFill>
                <a:effectLst/>
                <a:uLnTx/>
                <a:uFillTx/>
                <a:latin typeface="+mn-ea"/>
                <a:cs typeface="+mn-cs"/>
              </a:rPr>
              <a:t>响应时间</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用于发送</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请求并开始收到</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响应</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文件传输时间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非持久</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lang="zh-CN" altLang="en-US" sz="2400" kern="0" dirty="0">
                <a:latin typeface="+mn-ea"/>
              </a:rPr>
              <a:t>响应时间</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rPr>
              <a:t>2RTT+</a:t>
            </a:r>
            <a:r>
              <a:rPr kumimoji="0" lang="zh-CN" altLang="en-US" sz="2400" b="0" i="0" u="none" strike="noStrike" kern="0" cap="none" spc="0" normalizeH="0" baseline="0" noProof="0" dirty="0">
                <a:ln>
                  <a:noFill/>
                </a:ln>
                <a:solidFill>
                  <a:schemeClr val="tx1"/>
                </a:solidFill>
                <a:effectLst/>
                <a:uLnTx/>
                <a:uFillTx/>
                <a:latin typeface="+mn-ea"/>
              </a:rPr>
              <a:t>文件传输时间</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Line 15"/>
          <p:cNvSpPr>
            <a:spLocks noChangeShapeType="1"/>
          </p:cNvSpPr>
          <p:nvPr/>
        </p:nvSpPr>
        <p:spPr bwMode="auto">
          <a:xfrm>
            <a:off x="6116638" y="2893020"/>
            <a:ext cx="0" cy="2832100"/>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7" name="Line 16"/>
          <p:cNvSpPr>
            <a:spLocks noChangeShapeType="1"/>
          </p:cNvSpPr>
          <p:nvPr/>
        </p:nvSpPr>
        <p:spPr bwMode="auto">
          <a:xfrm>
            <a:off x="7807325" y="2886670"/>
            <a:ext cx="0" cy="2881312"/>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8" name="Line 17"/>
          <p:cNvSpPr>
            <a:spLocks noChangeShapeType="1"/>
          </p:cNvSpPr>
          <p:nvPr/>
        </p:nvSpPr>
        <p:spPr bwMode="auto">
          <a:xfrm>
            <a:off x="6130925" y="312479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 name="Line 18"/>
          <p:cNvSpPr>
            <a:spLocks noChangeShapeType="1"/>
          </p:cNvSpPr>
          <p:nvPr/>
        </p:nvSpPr>
        <p:spPr bwMode="auto">
          <a:xfrm flipH="1">
            <a:off x="6116638" y="3562945"/>
            <a:ext cx="1673225" cy="4032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 name="Line 19"/>
          <p:cNvSpPr>
            <a:spLocks noChangeShapeType="1"/>
          </p:cNvSpPr>
          <p:nvPr/>
        </p:nvSpPr>
        <p:spPr bwMode="auto">
          <a:xfrm>
            <a:off x="6124575" y="407094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 name="Line 20"/>
          <p:cNvSpPr>
            <a:spLocks noChangeShapeType="1"/>
          </p:cNvSpPr>
          <p:nvPr/>
        </p:nvSpPr>
        <p:spPr bwMode="auto">
          <a:xfrm flipH="1">
            <a:off x="6140450" y="4553545"/>
            <a:ext cx="1673225" cy="379412"/>
          </a:xfrm>
          <a:prstGeom prst="line">
            <a:avLst/>
          </a:prstGeom>
          <a:noFill/>
          <a:ln w="127000">
            <a:solidFill>
              <a:schemeClr val="tx1"/>
            </a:solidFill>
            <a:round/>
            <a:headEnd/>
            <a:tailEnd/>
          </a:ln>
        </p:spPr>
        <p:txBody>
          <a:bodyPr wrap="none" anchor="ctr"/>
          <a:lstStyle/>
          <a:p>
            <a:endParaRPr lang="zh-CN" altLang="en-US"/>
          </a:p>
        </p:txBody>
      </p:sp>
      <p:sp>
        <p:nvSpPr>
          <p:cNvPr id="12" name="AutoShape 21"/>
          <p:cNvSpPr>
            <a:spLocks/>
          </p:cNvSpPr>
          <p:nvPr/>
        </p:nvSpPr>
        <p:spPr bwMode="auto">
          <a:xfrm>
            <a:off x="7886700" y="4469407"/>
            <a:ext cx="74613" cy="182563"/>
          </a:xfrm>
          <a:prstGeom prst="rightBrace">
            <a:avLst>
              <a:gd name="adj1" fmla="val 20390"/>
              <a:gd name="adj2" fmla="val 50000"/>
            </a:avLst>
          </a:prstGeom>
          <a:noFill/>
          <a:ln w="9525">
            <a:solidFill>
              <a:schemeClr val="tx1"/>
            </a:solidFill>
            <a:round/>
            <a:headEnd/>
            <a:tailEnd/>
          </a:ln>
        </p:spPr>
        <p:txBody>
          <a:bodyPr wrap="none" anchor="ctr"/>
          <a:lstStyle/>
          <a:p>
            <a:endParaRPr lang="zh-CN" altLang="zh-CN" sz="2400"/>
          </a:p>
        </p:txBody>
      </p:sp>
      <p:sp>
        <p:nvSpPr>
          <p:cNvPr id="13" name="Text Box 22"/>
          <p:cNvSpPr txBox="1">
            <a:spLocks noChangeArrowheads="1"/>
          </p:cNvSpPr>
          <p:nvPr/>
        </p:nvSpPr>
        <p:spPr bwMode="auto">
          <a:xfrm>
            <a:off x="7916863" y="4166195"/>
            <a:ext cx="800219"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文件传</a:t>
            </a:r>
            <a:br>
              <a:rPr lang="en-US" altLang="zh-CN" sz="1600" dirty="0">
                <a:solidFill>
                  <a:srgbClr val="CC0000"/>
                </a:solidFill>
              </a:rPr>
            </a:br>
            <a:r>
              <a:rPr lang="zh-CN" altLang="en-US" sz="1600" dirty="0">
                <a:solidFill>
                  <a:srgbClr val="CC0000"/>
                </a:solidFill>
              </a:rPr>
              <a:t>输时间</a:t>
            </a:r>
            <a:endParaRPr lang="en-US" altLang="zh-CN" sz="1600" dirty="0">
              <a:solidFill>
                <a:srgbClr val="CC0000"/>
              </a:solidFill>
            </a:endParaRPr>
          </a:p>
        </p:txBody>
      </p:sp>
      <p:sp>
        <p:nvSpPr>
          <p:cNvPr id="14" name="Line 23"/>
          <p:cNvSpPr>
            <a:spLocks noChangeShapeType="1"/>
          </p:cNvSpPr>
          <p:nvPr/>
        </p:nvSpPr>
        <p:spPr bwMode="auto">
          <a:xfrm>
            <a:off x="5726113" y="3099395"/>
            <a:ext cx="390525" cy="1587"/>
          </a:xfrm>
          <a:prstGeom prst="line">
            <a:avLst/>
          </a:prstGeom>
          <a:noFill/>
          <a:ln w="9525">
            <a:solidFill>
              <a:schemeClr val="tx1"/>
            </a:solidFill>
            <a:round/>
            <a:headEnd/>
            <a:tailEnd/>
          </a:ln>
        </p:spPr>
        <p:txBody>
          <a:bodyPr wrap="none" anchor="ctr"/>
          <a:lstStyle/>
          <a:p>
            <a:endParaRPr lang="zh-CN" altLang="en-US"/>
          </a:p>
        </p:txBody>
      </p:sp>
      <p:sp>
        <p:nvSpPr>
          <p:cNvPr id="15" name="Text Box 24"/>
          <p:cNvSpPr txBox="1">
            <a:spLocks noChangeArrowheads="1"/>
          </p:cNvSpPr>
          <p:nvPr/>
        </p:nvSpPr>
        <p:spPr bwMode="auto">
          <a:xfrm>
            <a:off x="4595813" y="2812057"/>
            <a:ext cx="1380506"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发起</a:t>
            </a:r>
            <a:r>
              <a:rPr lang="en-US" altLang="zh-CN" sz="1600" dirty="0">
                <a:solidFill>
                  <a:srgbClr val="CC0000"/>
                </a:solidFill>
              </a:rPr>
              <a:t>TCP</a:t>
            </a:r>
            <a:r>
              <a:rPr lang="zh-CN" altLang="en-US" sz="1600" dirty="0">
                <a:solidFill>
                  <a:srgbClr val="CC0000"/>
                </a:solidFill>
              </a:rPr>
              <a:t>连接</a:t>
            </a:r>
            <a:endParaRPr lang="en-US" altLang="zh-CN" sz="1600" dirty="0">
              <a:solidFill>
                <a:srgbClr val="CC0000"/>
              </a:solidFill>
            </a:endParaRPr>
          </a:p>
        </p:txBody>
      </p:sp>
      <p:sp>
        <p:nvSpPr>
          <p:cNvPr id="16" name="AutoShape 25"/>
          <p:cNvSpPr>
            <a:spLocks/>
          </p:cNvSpPr>
          <p:nvPr/>
        </p:nvSpPr>
        <p:spPr bwMode="auto">
          <a:xfrm>
            <a:off x="5861050" y="3150195"/>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17" name="Text Box 26"/>
          <p:cNvSpPr txBox="1">
            <a:spLocks noChangeArrowheads="1"/>
          </p:cNvSpPr>
          <p:nvPr/>
        </p:nvSpPr>
        <p:spPr bwMode="auto">
          <a:xfrm>
            <a:off x="5378450" y="3361332"/>
            <a:ext cx="577850" cy="300038"/>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18" name="Line 27"/>
          <p:cNvSpPr>
            <a:spLocks noChangeShapeType="1"/>
          </p:cNvSpPr>
          <p:nvPr/>
        </p:nvSpPr>
        <p:spPr bwMode="auto">
          <a:xfrm>
            <a:off x="5775325" y="4004270"/>
            <a:ext cx="354013" cy="0"/>
          </a:xfrm>
          <a:prstGeom prst="line">
            <a:avLst/>
          </a:prstGeom>
          <a:noFill/>
          <a:ln w="9525">
            <a:solidFill>
              <a:schemeClr val="tx1"/>
            </a:solidFill>
            <a:round/>
            <a:headEnd/>
            <a:tailEnd/>
          </a:ln>
        </p:spPr>
        <p:txBody>
          <a:bodyPr wrap="none" anchor="ctr"/>
          <a:lstStyle/>
          <a:p>
            <a:endParaRPr lang="zh-CN" altLang="en-US"/>
          </a:p>
        </p:txBody>
      </p:sp>
      <p:sp>
        <p:nvSpPr>
          <p:cNvPr id="19" name="Text Box 28"/>
          <p:cNvSpPr txBox="1">
            <a:spLocks noChangeArrowheads="1"/>
          </p:cNvSpPr>
          <p:nvPr/>
        </p:nvSpPr>
        <p:spPr bwMode="auto">
          <a:xfrm>
            <a:off x="5024438" y="370423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请求</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0" name="AutoShape 29"/>
          <p:cNvSpPr>
            <a:spLocks/>
          </p:cNvSpPr>
          <p:nvPr/>
        </p:nvSpPr>
        <p:spPr bwMode="auto">
          <a:xfrm>
            <a:off x="5867400" y="4059832"/>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21" name="Text Box 30"/>
          <p:cNvSpPr txBox="1">
            <a:spLocks noChangeArrowheads="1"/>
          </p:cNvSpPr>
          <p:nvPr/>
        </p:nvSpPr>
        <p:spPr bwMode="auto">
          <a:xfrm>
            <a:off x="5397500" y="4283670"/>
            <a:ext cx="577850" cy="300037"/>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22" name="Line 35"/>
          <p:cNvSpPr>
            <a:spLocks noChangeShapeType="1"/>
          </p:cNvSpPr>
          <p:nvPr/>
        </p:nvSpPr>
        <p:spPr bwMode="auto">
          <a:xfrm flipH="1">
            <a:off x="5786438" y="4993282"/>
            <a:ext cx="342900" cy="1588"/>
          </a:xfrm>
          <a:prstGeom prst="line">
            <a:avLst/>
          </a:prstGeom>
          <a:noFill/>
          <a:ln w="9525">
            <a:solidFill>
              <a:schemeClr val="tx1"/>
            </a:solidFill>
            <a:round/>
            <a:headEnd/>
            <a:tailEnd/>
          </a:ln>
        </p:spPr>
        <p:txBody>
          <a:bodyPr wrap="none" anchor="ctr"/>
          <a:lstStyle/>
          <a:p>
            <a:endParaRPr lang="zh-CN" altLang="en-US"/>
          </a:p>
        </p:txBody>
      </p:sp>
      <p:sp>
        <p:nvSpPr>
          <p:cNvPr id="23" name="Text Box 36"/>
          <p:cNvSpPr txBox="1">
            <a:spLocks noChangeArrowheads="1"/>
          </p:cNvSpPr>
          <p:nvPr/>
        </p:nvSpPr>
        <p:spPr bwMode="auto">
          <a:xfrm>
            <a:off x="5243513" y="484088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收到</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4" name="Text Box 37"/>
          <p:cNvSpPr txBox="1">
            <a:spLocks noChangeArrowheads="1"/>
          </p:cNvSpPr>
          <p:nvPr/>
        </p:nvSpPr>
        <p:spPr bwMode="auto">
          <a:xfrm>
            <a:off x="5891213" y="5739407"/>
            <a:ext cx="595035"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t>时间</a:t>
            </a:r>
            <a:endParaRPr lang="en-US" altLang="zh-CN" sz="1600" dirty="0"/>
          </a:p>
        </p:txBody>
      </p:sp>
      <p:sp>
        <p:nvSpPr>
          <p:cNvPr id="25" name="Text Box 38"/>
          <p:cNvSpPr txBox="1">
            <a:spLocks noChangeArrowheads="1"/>
          </p:cNvSpPr>
          <p:nvPr/>
        </p:nvSpPr>
        <p:spPr bwMode="auto">
          <a:xfrm>
            <a:off x="7569200" y="5721945"/>
            <a:ext cx="595035" cy="338554"/>
          </a:xfrm>
          <a:prstGeom prst="rect">
            <a:avLst/>
          </a:prstGeom>
          <a:noFill/>
          <a:ln w="9525">
            <a:noFill/>
            <a:miter lim="800000"/>
            <a:headEnd/>
            <a:tailEnd/>
          </a:ln>
        </p:spPr>
        <p:txBody>
          <a:bodyPr wrap="none">
            <a:spAutoFit/>
          </a:bodyPr>
          <a:lstStyle/>
          <a:p>
            <a:pPr>
              <a:spcBef>
                <a:spcPct val="0"/>
              </a:spcBef>
            </a:pPr>
            <a:r>
              <a:rPr lang="zh-CN" altLang="en-US" sz="1600" dirty="0"/>
              <a:t>时间</a:t>
            </a:r>
            <a:endParaRPr lang="en-US" altLang="zh-CN" sz="1600" dirty="0"/>
          </a:p>
        </p:txBody>
      </p:sp>
      <p:grpSp>
        <p:nvGrpSpPr>
          <p:cNvPr id="26" name="Group 43"/>
          <p:cNvGrpSpPr>
            <a:grpSpLocks/>
          </p:cNvGrpSpPr>
          <p:nvPr/>
        </p:nvGrpSpPr>
        <p:grpSpPr bwMode="auto">
          <a:xfrm>
            <a:off x="7607300" y="2119907"/>
            <a:ext cx="423863" cy="684213"/>
            <a:chOff x="4140" y="429"/>
            <a:chExt cx="1425" cy="2396"/>
          </a:xfrm>
        </p:grpSpPr>
        <p:sp>
          <p:nvSpPr>
            <p:cNvPr id="27"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8"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9"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0"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1"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49" y="668"/>
              <a:ext cx="581" cy="145"/>
              <a:chOff x="614" y="2568"/>
              <a:chExt cx="725" cy="139"/>
            </a:xfrm>
          </p:grpSpPr>
          <p:sp>
            <p:nvSpPr>
              <p:cNvPr id="57" name="AutoShape 50"/>
              <p:cNvSpPr>
                <a:spLocks noChangeArrowheads="1"/>
              </p:cNvSpPr>
              <p:nvPr/>
            </p:nvSpPr>
            <p:spPr bwMode="auto">
              <a:xfrm>
                <a:off x="613" y="2568"/>
                <a:ext cx="726"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3"/>
            <p:cNvGrpSpPr>
              <a:grpSpLocks/>
            </p:cNvGrpSpPr>
            <p:nvPr/>
          </p:nvGrpSpPr>
          <p:grpSpPr bwMode="auto">
            <a:xfrm>
              <a:off x="4747" y="994"/>
              <a:ext cx="581" cy="134"/>
              <a:chOff x="614" y="2568"/>
              <a:chExt cx="725" cy="139"/>
            </a:xfrm>
          </p:grpSpPr>
          <p:sp>
            <p:nvSpPr>
              <p:cNvPr id="55" name="AutoShape 54"/>
              <p:cNvSpPr>
                <a:spLocks noChangeArrowheads="1"/>
              </p:cNvSpPr>
              <p:nvPr/>
            </p:nvSpPr>
            <p:spPr bwMode="auto">
              <a:xfrm>
                <a:off x="616" y="2570"/>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6"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7" name="Group 58"/>
            <p:cNvGrpSpPr>
              <a:grpSpLocks/>
            </p:cNvGrpSpPr>
            <p:nvPr/>
          </p:nvGrpSpPr>
          <p:grpSpPr bwMode="auto">
            <a:xfrm>
              <a:off x="4735" y="1627"/>
              <a:ext cx="582" cy="151"/>
              <a:chOff x="614" y="2568"/>
              <a:chExt cx="725" cy="139"/>
            </a:xfrm>
          </p:grpSpPr>
          <p:sp>
            <p:nvSpPr>
              <p:cNvPr id="53" name="AutoShape 59"/>
              <p:cNvSpPr>
                <a:spLocks noChangeArrowheads="1"/>
              </p:cNvSpPr>
              <p:nvPr/>
            </p:nvSpPr>
            <p:spPr bwMode="auto">
              <a:xfrm>
                <a:off x="611" y="2581"/>
                <a:ext cx="731" cy="12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9" name="Group 62"/>
            <p:cNvGrpSpPr>
              <a:grpSpLocks/>
            </p:cNvGrpSpPr>
            <p:nvPr/>
          </p:nvGrpSpPr>
          <p:grpSpPr bwMode="auto">
            <a:xfrm>
              <a:off x="4739" y="1327"/>
              <a:ext cx="582" cy="139"/>
              <a:chOff x="614" y="2568"/>
              <a:chExt cx="725" cy="139"/>
            </a:xfrm>
          </p:grpSpPr>
          <p:sp>
            <p:nvSpPr>
              <p:cNvPr id="51" name="AutoShape 63"/>
              <p:cNvSpPr>
                <a:spLocks noChangeArrowheads="1"/>
              </p:cNvSpPr>
              <p:nvPr/>
            </p:nvSpPr>
            <p:spPr bwMode="auto">
              <a:xfrm>
                <a:off x="612" y="2576"/>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1"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2"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3" name="Oval 68"/>
            <p:cNvSpPr>
              <a:spLocks noChangeArrowheads="1"/>
            </p:cNvSpPr>
            <p:nvPr/>
          </p:nvSpPr>
          <p:spPr bwMode="auto">
            <a:xfrm>
              <a:off x="5517" y="2614"/>
              <a:ext cx="48" cy="95"/>
            </a:xfrm>
            <a:prstGeom prst="ellipse">
              <a:avLst/>
            </a:prstGeom>
            <a:solidFill>
              <a:srgbClr val="333333"/>
            </a:solidFill>
            <a:ln w="9525">
              <a:noFill/>
              <a:round/>
              <a:headEnd/>
              <a:tailEnd/>
            </a:ln>
          </p:spPr>
          <p:txBody>
            <a:bodyPr wrap="none" anchor="ctr"/>
            <a:lstStyle/>
            <a:p>
              <a:endParaRPr lang="zh-CN" altLang="zh-CN"/>
            </a:p>
          </p:txBody>
        </p:sp>
        <p:sp>
          <p:nvSpPr>
            <p:cNvPr id="44"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5"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6"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7" name="Oval 72"/>
            <p:cNvSpPr>
              <a:spLocks noChangeArrowheads="1"/>
            </p:cNvSpPr>
            <p:nvPr/>
          </p:nvSpPr>
          <p:spPr bwMode="auto">
            <a:xfrm>
              <a:off x="4305" y="2380"/>
              <a:ext cx="160" cy="145"/>
            </a:xfrm>
            <a:prstGeom prst="ellipse">
              <a:avLst/>
            </a:prstGeom>
            <a:solidFill>
              <a:srgbClr val="33CC33"/>
            </a:solidFill>
            <a:ln w="9525">
              <a:noFill/>
              <a:round/>
              <a:headEnd/>
              <a:tailEnd/>
            </a:ln>
          </p:spPr>
          <p:txBody>
            <a:bodyPr wrap="none" anchor="ctr"/>
            <a:lstStyle/>
            <a:p>
              <a:endParaRPr lang="zh-CN" altLang="zh-CN"/>
            </a:p>
          </p:txBody>
        </p:sp>
        <p:sp>
          <p:nvSpPr>
            <p:cNvPr id="48" name="Oval 73"/>
            <p:cNvSpPr>
              <a:spLocks noChangeArrowheads="1"/>
            </p:cNvSpPr>
            <p:nvPr/>
          </p:nvSpPr>
          <p:spPr bwMode="auto">
            <a:xfrm>
              <a:off x="4487" y="2386"/>
              <a:ext cx="160" cy="139"/>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9" name="Oval 74"/>
            <p:cNvSpPr>
              <a:spLocks noChangeArrowheads="1"/>
            </p:cNvSpPr>
            <p:nvPr/>
          </p:nvSpPr>
          <p:spPr bwMode="auto">
            <a:xfrm>
              <a:off x="4663" y="2380"/>
              <a:ext cx="155" cy="139"/>
            </a:xfrm>
            <a:prstGeom prst="ellipse">
              <a:avLst/>
            </a:prstGeom>
            <a:solidFill>
              <a:srgbClr val="33CC33"/>
            </a:solidFill>
            <a:ln w="9525">
              <a:noFill/>
              <a:round/>
              <a:headEnd/>
              <a:tailEnd/>
            </a:ln>
          </p:spPr>
          <p:txBody>
            <a:bodyPr wrap="none" anchor="ctr"/>
            <a:lstStyle/>
            <a:p>
              <a:endParaRPr lang="zh-CN" altLang="zh-CN"/>
            </a:p>
          </p:txBody>
        </p:sp>
        <p:sp>
          <p:nvSpPr>
            <p:cNvPr id="50"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9" name="Group 76"/>
          <p:cNvGrpSpPr>
            <a:grpSpLocks/>
          </p:cNvGrpSpPr>
          <p:nvPr/>
        </p:nvGrpSpPr>
        <p:grpSpPr bwMode="auto">
          <a:xfrm>
            <a:off x="5605463" y="2142132"/>
            <a:ext cx="698500" cy="709613"/>
            <a:chOff x="-44" y="1473"/>
            <a:chExt cx="981" cy="1105"/>
          </a:xfrm>
        </p:grpSpPr>
        <p:pic>
          <p:nvPicPr>
            <p:cNvPr id="60" name="Picture 7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3"/>
          <p:cNvSpPr txBox="1">
            <a:spLocks noChangeArrowheads="1"/>
          </p:cNvSpPr>
          <p:nvPr/>
        </p:nvSpPr>
        <p:spPr bwMode="auto">
          <a:xfrm>
            <a:off x="434975" y="1709316"/>
            <a:ext cx="39338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非持久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存在的问题</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每</a:t>
            </a:r>
            <a:r>
              <a:rPr kumimoji="0" lang="zh-CN" altLang="en-US" sz="2400" b="0" u="none" strike="noStrike" kern="0" cap="none" spc="0" normalizeH="0" baseline="0" noProof="0" dirty="0">
                <a:ln>
                  <a:noFill/>
                </a:ln>
                <a:solidFill>
                  <a:schemeClr val="tx1"/>
                </a:solidFill>
                <a:effectLst/>
                <a:uLnTx/>
                <a:uFillTx/>
                <a:latin typeface="+mn-ea"/>
                <a:cs typeface="+mn-cs"/>
              </a:rPr>
              <a:t>获取一个对象需要</a:t>
            </a:r>
            <a:r>
              <a:rPr kumimoji="0" lang="en-US" altLang="zh-CN" sz="2400" b="0" u="none" strike="noStrike" kern="0" cap="none" spc="0" normalizeH="0" baseline="0" noProof="0" dirty="0">
                <a:ln>
                  <a:noFill/>
                </a:ln>
                <a:solidFill>
                  <a:schemeClr val="tx1"/>
                </a:solidFill>
                <a:effectLst/>
                <a:uLnTx/>
                <a:uFillTx/>
                <a:latin typeface="+mn-ea"/>
                <a:cs typeface="+mn-cs"/>
              </a:rPr>
              <a:t>2</a:t>
            </a:r>
            <a:r>
              <a:rPr kumimoji="0" lang="zh-CN" altLang="en-US" sz="2400" b="0" u="none" strike="noStrike" kern="0" cap="none" spc="0" normalizeH="0" baseline="0" noProof="0" dirty="0">
                <a:ln>
                  <a:noFill/>
                </a:ln>
                <a:solidFill>
                  <a:schemeClr val="tx1"/>
                </a:solidFill>
                <a:effectLst/>
                <a:uLnTx/>
                <a:uFillTx/>
                <a:latin typeface="+mn-ea"/>
                <a:cs typeface="+mn-cs"/>
              </a:rPr>
              <a:t>个</a:t>
            </a:r>
            <a:r>
              <a:rPr kumimoji="0" lang="en-US" altLang="zh-CN" sz="2400" b="0" u="none" strike="noStrike" kern="0" cap="none" spc="0" normalizeH="0" baseline="0" noProof="0" dirty="0">
                <a:ln>
                  <a:noFill/>
                </a:ln>
                <a:solidFill>
                  <a:schemeClr val="tx1"/>
                </a:solidFill>
                <a:effectLst/>
                <a:uLnTx/>
                <a:uFillTx/>
                <a:latin typeface="+mn-ea"/>
                <a:cs typeface="+mn-cs"/>
              </a:rPr>
              <a:t>RTT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每个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连接消耗操作系统资源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浏览器通常建立多个并发</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连接，获取引用的对象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浏览器可设置最大并发连接数</a:t>
            </a:r>
            <a:endParaRPr lang="en-US" altLang="zh-CN" sz="2000" kern="0" dirty="0">
              <a:latin typeface="+mn-ea"/>
            </a:endParaRPr>
          </a:p>
          <a:p>
            <a:pPr marL="800100" lvl="1"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chemeClr val="tx1"/>
                </a:solidFill>
                <a:effectLst/>
                <a:uLnTx/>
                <a:uFillTx/>
                <a:latin typeface="+mn-ea"/>
                <a:cs typeface="+mn-cs"/>
              </a:rPr>
              <a:t>设置为</a:t>
            </a:r>
            <a:r>
              <a:rPr kumimoji="0" lang="en-US" altLang="zh-CN" sz="2000" b="0" u="none" strike="noStrike" kern="0" cap="none" spc="0" normalizeH="0" baseline="0" noProof="0" dirty="0">
                <a:ln>
                  <a:noFill/>
                </a:ln>
                <a:solidFill>
                  <a:schemeClr val="tx1"/>
                </a:solidFill>
                <a:effectLst/>
                <a:uLnTx/>
                <a:uFillTx/>
                <a:latin typeface="+mn-ea"/>
                <a:cs typeface="+mn-cs"/>
              </a:rPr>
              <a:t>1</a:t>
            </a:r>
            <a:r>
              <a:rPr kumimoji="0" lang="zh-CN" altLang="en-US" sz="2000" b="0" u="none" strike="noStrike" kern="0" cap="none" spc="0" normalizeH="0" baseline="0" noProof="0" dirty="0">
                <a:ln>
                  <a:noFill/>
                </a:ln>
                <a:solidFill>
                  <a:schemeClr val="tx1"/>
                </a:solidFill>
                <a:effectLst/>
                <a:uLnTx/>
                <a:uFillTx/>
                <a:latin typeface="+mn-ea"/>
                <a:cs typeface="+mn-cs"/>
              </a:rPr>
              <a:t>，则实际上串行请求对象</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
        <p:nvSpPr>
          <p:cNvPr id="6" name="Rectangle 10"/>
          <p:cNvSpPr txBox="1">
            <a:spLocks noChangeArrowheads="1"/>
          </p:cNvSpPr>
          <p:nvPr/>
        </p:nvSpPr>
        <p:spPr>
          <a:xfrm>
            <a:off x="4703763"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en-US" sz="2800" b="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服务器发送响应消息后不关闭</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后续客户端和服务器之间的</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消息可以使用这个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连接传输</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客户端发现引用对象后可以立刻发出请求消息</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endParaRPr kumimoji="0" lang="en-US" sz="24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C14C9-17ED-4D7D-BECB-FB32E295CF39}"/>
              </a:ext>
            </a:extLst>
          </p:cNvPr>
          <p:cNvSpPr>
            <a:spLocks noGrp="1"/>
          </p:cNvSpPr>
          <p:nvPr>
            <p:ph type="title"/>
          </p:nvPr>
        </p:nvSpPr>
        <p:spPr/>
        <p:txBody>
          <a:bodyPr/>
          <a:lstStyle/>
          <a:p>
            <a:r>
              <a:rPr lang="zh-CN" altLang="en-US" dirty="0"/>
              <a:t>持久</a:t>
            </a:r>
            <a:r>
              <a:rPr lang="en-US" altLang="zh-CN" dirty="0"/>
              <a:t>HTTP</a:t>
            </a:r>
            <a:endParaRPr lang="zh-CN" altLang="en-US" dirty="0"/>
          </a:p>
        </p:txBody>
      </p:sp>
      <p:sp>
        <p:nvSpPr>
          <p:cNvPr id="3" name="内容占位符 2">
            <a:extLst>
              <a:ext uri="{FF2B5EF4-FFF2-40B4-BE49-F238E27FC236}">
                <a16:creationId xmlns:a16="http://schemas.microsoft.com/office/drawing/2014/main" id="{F29E9A46-6EDD-4D5C-B73E-CCC3D7C5D357}"/>
              </a:ext>
            </a:extLst>
          </p:cNvPr>
          <p:cNvSpPr>
            <a:spLocks noGrp="1"/>
          </p:cNvSpPr>
          <p:nvPr>
            <p:ph idx="1"/>
          </p:nvPr>
        </p:nvSpPr>
        <p:spPr/>
        <p:txBody>
          <a:bodyPr/>
          <a:lstStyle/>
          <a:p>
            <a:r>
              <a:rPr lang="zh-CN" altLang="en-US" sz="2800" dirty="0"/>
              <a:t>非流水线：通过一个</a:t>
            </a:r>
            <a:r>
              <a:rPr lang="en-US" altLang="zh-CN" sz="2800" dirty="0"/>
              <a:t>TCP</a:t>
            </a:r>
            <a:r>
              <a:rPr lang="zh-CN" altLang="en-US" sz="2800" dirty="0"/>
              <a:t>连接逐个请求对象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获取每个对象，请求和响应消息往返消耗一个</a:t>
            </a:r>
            <a:r>
              <a:rPr lang="en-US" altLang="zh-CN" sz="2400" dirty="0"/>
              <a:t>RTT</a:t>
            </a:r>
          </a:p>
          <a:p>
            <a:pPr lvl="1"/>
            <a:r>
              <a:rPr lang="en-US" altLang="zh-CN" sz="2400" dirty="0"/>
              <a:t>N</a:t>
            </a:r>
            <a:r>
              <a:rPr lang="zh-CN" altLang="en-US" sz="2400" dirty="0"/>
              <a:t>个对象：</a:t>
            </a:r>
            <a:r>
              <a:rPr lang="en-US" altLang="zh-CN" sz="2400" dirty="0">
                <a:solidFill>
                  <a:srgbClr val="FF0000"/>
                </a:solidFill>
              </a:rPr>
              <a:t>RTT+N×RTT</a:t>
            </a:r>
          </a:p>
          <a:p>
            <a:r>
              <a:rPr lang="zh-CN" altLang="en-US" sz="2800" dirty="0"/>
              <a:t>流水线：通过一个</a:t>
            </a:r>
            <a:r>
              <a:rPr lang="en-US" altLang="zh-CN" sz="2800" dirty="0"/>
              <a:t>TCP</a:t>
            </a:r>
            <a:r>
              <a:rPr lang="zh-CN" altLang="en-US" sz="2800" dirty="0"/>
              <a:t>连接并发请求多个对象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一个</a:t>
            </a:r>
            <a:r>
              <a:rPr lang="en-US" altLang="zh-CN" sz="2400" dirty="0"/>
              <a:t>RTT</a:t>
            </a:r>
            <a:r>
              <a:rPr lang="zh-CN" altLang="en-US" sz="2400" dirty="0"/>
              <a:t>用于获取所有对象的请求和响应消息往返</a:t>
            </a:r>
            <a:endParaRPr lang="en-US" altLang="zh-CN" sz="2400" dirty="0"/>
          </a:p>
          <a:p>
            <a:pPr lvl="1"/>
            <a:r>
              <a:rPr lang="en-US" altLang="zh-CN" sz="2400" dirty="0"/>
              <a:t>N</a:t>
            </a:r>
            <a:r>
              <a:rPr lang="zh-CN" altLang="en-US" sz="2400" dirty="0"/>
              <a:t>个对象：</a:t>
            </a:r>
            <a:r>
              <a:rPr lang="en-US" altLang="zh-CN" sz="2400" dirty="0">
                <a:solidFill>
                  <a:srgbClr val="FF0000"/>
                </a:solidFill>
              </a:rPr>
              <a:t>RTT+RTT</a:t>
            </a:r>
          </a:p>
          <a:p>
            <a:pPr lvl="1"/>
            <a:endParaRPr lang="zh-CN" altLang="en-US" sz="2400" dirty="0"/>
          </a:p>
        </p:txBody>
      </p:sp>
      <p:sp>
        <p:nvSpPr>
          <p:cNvPr id="4" name="灯片编号占位符 3">
            <a:extLst>
              <a:ext uri="{FF2B5EF4-FFF2-40B4-BE49-F238E27FC236}">
                <a16:creationId xmlns:a16="http://schemas.microsoft.com/office/drawing/2014/main" id="{29B7F3CD-03CD-49B7-9827-83ED5671AD1C}"/>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Tree>
    <p:extLst>
      <p:ext uri="{BB962C8B-B14F-4D97-AF65-F5344CB8AC3E}">
        <p14:creationId xmlns:p14="http://schemas.microsoft.com/office/powerpoint/2010/main" val="408272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BA23001-9F72-4D95-8DF0-3126BABA940D}"/>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pic>
        <p:nvPicPr>
          <p:cNvPr id="5" name="Picture 2" descr="See the source image">
            <a:extLst>
              <a:ext uri="{FF2B5EF4-FFF2-40B4-BE49-F238E27FC236}">
                <a16:creationId xmlns:a16="http://schemas.microsoft.com/office/drawing/2014/main" id="{FF68473C-39C9-4963-AA6A-496677E5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28" y="600075"/>
            <a:ext cx="74199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268C8BEB-E7AC-4736-942A-24CF5A4E648F}"/>
              </a:ext>
            </a:extLst>
          </p:cNvPr>
          <p:cNvSpPr txBox="1">
            <a:spLocks noChangeArrowheads="1"/>
          </p:cNvSpPr>
          <p:nvPr/>
        </p:nvSpPr>
        <p:spPr bwMode="auto">
          <a:xfrm>
            <a:off x="509339" y="5556250"/>
            <a:ext cx="2270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dirty="0"/>
              <a:t>HTTP/1.0</a:t>
            </a:r>
          </a:p>
          <a:p>
            <a:r>
              <a:rPr lang="en-US" altLang="zh-CN" sz="1800" dirty="0"/>
              <a:t>2 RTT per object</a:t>
            </a:r>
            <a:endParaRPr lang="zh-CN" altLang="en-US" sz="1800" dirty="0"/>
          </a:p>
        </p:txBody>
      </p:sp>
      <p:sp>
        <p:nvSpPr>
          <p:cNvPr id="7" name="矩形 8">
            <a:extLst>
              <a:ext uri="{FF2B5EF4-FFF2-40B4-BE49-F238E27FC236}">
                <a16:creationId xmlns:a16="http://schemas.microsoft.com/office/drawing/2014/main" id="{095D884D-83CD-49E4-B40A-E68CA6D22E88}"/>
              </a:ext>
            </a:extLst>
          </p:cNvPr>
          <p:cNvSpPr>
            <a:spLocks noChangeArrowheads="1"/>
          </p:cNvSpPr>
          <p:nvPr/>
        </p:nvSpPr>
        <p:spPr bwMode="auto">
          <a:xfrm>
            <a:off x="3257301" y="5543550"/>
            <a:ext cx="25273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per object</a:t>
            </a:r>
            <a:endParaRPr lang="zh-CN" altLang="en-US" sz="1800"/>
          </a:p>
        </p:txBody>
      </p:sp>
      <p:sp>
        <p:nvSpPr>
          <p:cNvPr id="8" name="TextBox 9">
            <a:extLst>
              <a:ext uri="{FF2B5EF4-FFF2-40B4-BE49-F238E27FC236}">
                <a16:creationId xmlns:a16="http://schemas.microsoft.com/office/drawing/2014/main" id="{4A1BA1C9-1509-43FD-8B86-C297F3CA2C44}"/>
              </a:ext>
            </a:extLst>
          </p:cNvPr>
          <p:cNvSpPr txBox="1">
            <a:spLocks noChangeArrowheads="1"/>
          </p:cNvSpPr>
          <p:nvPr/>
        </p:nvSpPr>
        <p:spPr bwMode="auto">
          <a:xfrm>
            <a:off x="5865564" y="5548313"/>
            <a:ext cx="288290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for all objects</a:t>
            </a:r>
            <a:endParaRPr lang="zh-CN" altLang="en-US" sz="1800"/>
          </a:p>
        </p:txBody>
      </p:sp>
    </p:spTree>
    <p:extLst>
      <p:ext uri="{BB962C8B-B14F-4D97-AF65-F5344CB8AC3E}">
        <p14:creationId xmlns:p14="http://schemas.microsoft.com/office/powerpoint/2010/main" val="33213452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28</a:t>
            </a:fld>
            <a:endParaRPr lang="zh-CN" altLang="en-US"/>
          </a:p>
        </p:txBody>
      </p:sp>
      <p:sp>
        <p:nvSpPr>
          <p:cNvPr id="5" name="Rectangle 3"/>
          <p:cNvSpPr txBox="1">
            <a:spLocks noChangeArrowheads="1"/>
          </p:cNvSpPr>
          <p:nvPr/>
        </p:nvSpPr>
        <p:spPr bwMode="auto">
          <a:xfrm>
            <a:off x="533400" y="1608534"/>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两种</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消息类型</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请求</a:t>
            </a:r>
            <a:r>
              <a:rPr kumimoji="0" lang="zh-CN" altLang="en-US"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响应</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请求消息</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ASCII </a:t>
            </a:r>
            <a:endParaRPr kumimoji="0" lang="en-US" altLang="zh-CN" sz="2800" b="0" i="0" u="none" strike="noStrike" kern="0" cap="none" spc="0" normalizeH="0" baseline="0" noProof="0" dirty="0">
              <a:ln>
                <a:noFill/>
              </a:ln>
              <a:solidFill>
                <a:schemeClr val="accent2"/>
              </a:solidFill>
              <a:effectLst/>
              <a:uLnTx/>
              <a:uFillTx/>
              <a:latin typeface="+mn-ea"/>
            </a:endParaRPr>
          </a:p>
        </p:txBody>
      </p:sp>
      <p:sp>
        <p:nvSpPr>
          <p:cNvPr id="6" name="Text Box 5"/>
          <p:cNvSpPr txBox="1">
            <a:spLocks noChangeArrowheads="1"/>
          </p:cNvSpPr>
          <p:nvPr/>
        </p:nvSpPr>
        <p:spPr bwMode="auto">
          <a:xfrm>
            <a:off x="222250" y="3034109"/>
            <a:ext cx="147130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请求行</a:t>
            </a:r>
            <a:endParaRPr lang="en-US" altLang="zh-CN" dirty="0">
              <a:solidFill>
                <a:srgbClr val="000099"/>
              </a:solidFill>
            </a:endParaRPr>
          </a:p>
          <a:p>
            <a:pPr>
              <a:spcBef>
                <a:spcPct val="0"/>
              </a:spcBef>
              <a:buClrTx/>
              <a:buSzTx/>
              <a:buFontTx/>
              <a:buNone/>
            </a:pPr>
            <a:r>
              <a:rPr lang="en-US" altLang="zh-CN" dirty="0">
                <a:solidFill>
                  <a:srgbClr val="000099"/>
                </a:solidFill>
              </a:rPr>
              <a:t>(GET, POST, </a:t>
            </a:r>
          </a:p>
          <a:p>
            <a:pPr>
              <a:spcBef>
                <a:spcPct val="0"/>
              </a:spcBef>
              <a:buClrTx/>
              <a:buSzTx/>
              <a:buFontTx/>
              <a:buNone/>
            </a:pPr>
            <a:r>
              <a:rPr lang="en-US" altLang="zh-CN" dirty="0">
                <a:solidFill>
                  <a:srgbClr val="000099"/>
                </a:solidFill>
              </a:rPr>
              <a:t>HEAD </a:t>
            </a:r>
            <a:r>
              <a:rPr lang="zh-CN" altLang="en-US" dirty="0">
                <a:solidFill>
                  <a:srgbClr val="000099"/>
                </a:solidFill>
              </a:rPr>
              <a:t>命令</a:t>
            </a:r>
            <a:r>
              <a:rPr lang="en-US" altLang="zh-CN" dirty="0">
                <a:solidFill>
                  <a:srgbClr val="000099"/>
                </a:solidFill>
                <a:latin typeface="Gill Sans MT" pitchFamily="34" charset="0"/>
              </a:rPr>
              <a:t>)</a:t>
            </a:r>
            <a:endParaRPr lang="en-US" altLang="zh-CN" sz="2400" dirty="0">
              <a:solidFill>
                <a:srgbClr val="000099"/>
              </a:solidFill>
              <a:latin typeface="Gill Sans MT" pitchFamily="34" charset="0"/>
            </a:endParaRPr>
          </a:p>
        </p:txBody>
      </p:sp>
      <p:sp>
        <p:nvSpPr>
          <p:cNvPr id="7" name="Line 6"/>
          <p:cNvSpPr>
            <a:spLocks noChangeShapeType="1"/>
          </p:cNvSpPr>
          <p:nvPr/>
        </p:nvSpPr>
        <p:spPr bwMode="auto">
          <a:xfrm>
            <a:off x="1925638" y="3365897"/>
            <a:ext cx="868362" cy="14605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8" name="Freeform 7"/>
          <p:cNvSpPr>
            <a:spLocks/>
          </p:cNvSpPr>
          <p:nvPr/>
        </p:nvSpPr>
        <p:spPr bwMode="auto">
          <a:xfrm>
            <a:off x="2776538" y="3702447"/>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p:spPr>
        <p:txBody>
          <a:bodyPr wrap="none" anchor="ctr"/>
          <a:lstStyle/>
          <a:p>
            <a:endParaRPr lang="zh-CN" altLang="en-US"/>
          </a:p>
        </p:txBody>
      </p:sp>
      <p:sp>
        <p:nvSpPr>
          <p:cNvPr id="9" name="Text Box 8"/>
          <p:cNvSpPr txBox="1">
            <a:spLocks noChangeArrowheads="1"/>
          </p:cNvSpPr>
          <p:nvPr/>
        </p:nvSpPr>
        <p:spPr bwMode="auto">
          <a:xfrm>
            <a:off x="1837462" y="4219972"/>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000099"/>
                </a:solidFill>
              </a:rPr>
              <a:t>头部行</a:t>
            </a:r>
            <a:endParaRPr lang="en-US" altLang="zh-CN" sz="2400" dirty="0">
              <a:solidFill>
                <a:srgbClr val="000099"/>
              </a:solidFill>
            </a:endParaRPr>
          </a:p>
        </p:txBody>
      </p:sp>
      <p:sp>
        <p:nvSpPr>
          <p:cNvPr id="10" name="Line 10"/>
          <p:cNvSpPr>
            <a:spLocks noChangeShapeType="1"/>
          </p:cNvSpPr>
          <p:nvPr/>
        </p:nvSpPr>
        <p:spPr bwMode="auto">
          <a:xfrm>
            <a:off x="2309813" y="5786834"/>
            <a:ext cx="511175" cy="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11" name="Text Box 11"/>
          <p:cNvSpPr txBox="1">
            <a:spLocks noChangeArrowheads="1"/>
          </p:cNvSpPr>
          <p:nvPr/>
        </p:nvSpPr>
        <p:spPr bwMode="auto">
          <a:xfrm>
            <a:off x="273050" y="5230941"/>
            <a:ext cx="2262158" cy="646331"/>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行首的回车换行符</a:t>
            </a:r>
            <a:br>
              <a:rPr lang="en-US" altLang="zh-CN" dirty="0">
                <a:solidFill>
                  <a:srgbClr val="000099"/>
                </a:solidFill>
              </a:rPr>
            </a:br>
            <a:r>
              <a:rPr lang="zh-CN" altLang="en-US" dirty="0">
                <a:solidFill>
                  <a:srgbClr val="000099"/>
                </a:solidFill>
              </a:rPr>
              <a:t>表示请求头部行结束</a:t>
            </a:r>
            <a:endParaRPr lang="en-US" altLang="zh-CN" sz="2400" dirty="0">
              <a:solidFill>
                <a:srgbClr val="000099"/>
              </a:solidFill>
            </a:endParaRPr>
          </a:p>
        </p:txBody>
      </p:sp>
      <p:sp>
        <p:nvSpPr>
          <p:cNvPr id="12" name="Text Box 16"/>
          <p:cNvSpPr txBox="1">
            <a:spLocks noChangeArrowheads="1"/>
          </p:cNvSpPr>
          <p:nvPr/>
        </p:nvSpPr>
        <p:spPr bwMode="auto">
          <a:xfrm>
            <a:off x="2809875" y="3400822"/>
            <a:ext cx="6140450" cy="2589212"/>
          </a:xfrm>
          <a:prstGeom prst="rect">
            <a:avLst/>
          </a:prstGeom>
          <a:noFill/>
          <a:ln w="9525">
            <a:noFill/>
            <a:miter lim="800000"/>
            <a:headEnd/>
            <a:tailEnd/>
          </a:ln>
        </p:spPr>
        <p:txBody>
          <a:bodyPr wrap="none">
            <a:spAutoFit/>
          </a:bodyPr>
          <a:lstStyle/>
          <a:p>
            <a:pPr marL="342900" indent="-342900">
              <a:lnSpc>
                <a:spcPct val="90000"/>
              </a:lnSpc>
              <a:spcBef>
                <a:spcPct val="0"/>
              </a:spcBef>
            </a:pPr>
            <a:r>
              <a:rPr lang="en-US" altLang="zh-CN" sz="1800" b="1">
                <a:latin typeface="Courier New" pitchFamily="49" charset="0"/>
              </a:rPr>
              <a:t>GET /index.html HTTP/1.1\r\n</a:t>
            </a:r>
          </a:p>
          <a:p>
            <a:pPr marL="342900" indent="-342900">
              <a:lnSpc>
                <a:spcPct val="90000"/>
              </a:lnSpc>
              <a:spcBef>
                <a:spcPct val="0"/>
              </a:spcBef>
            </a:pPr>
            <a:r>
              <a:rPr lang="en-US" altLang="zh-CN" sz="1800" b="1">
                <a:latin typeface="Courier New" pitchFamily="49" charset="0"/>
              </a:rPr>
              <a:t>Host: www-net.cs.umass.edu\r\n</a:t>
            </a:r>
          </a:p>
          <a:p>
            <a:pPr marL="342900" indent="-342900">
              <a:lnSpc>
                <a:spcPct val="90000"/>
              </a:lnSpc>
              <a:spcBef>
                <a:spcPct val="0"/>
              </a:spcBef>
            </a:pPr>
            <a:r>
              <a:rPr lang="en-US" altLang="zh-CN" sz="1800" b="1">
                <a:latin typeface="Courier New" pitchFamily="49" charset="0"/>
              </a:rPr>
              <a:t>User-Agent: Firefox/3.6.10\r\n</a:t>
            </a:r>
          </a:p>
          <a:p>
            <a:pPr marL="342900" indent="-342900">
              <a:lnSpc>
                <a:spcPct val="90000"/>
              </a:lnSpc>
              <a:spcBef>
                <a:spcPct val="0"/>
              </a:spcBef>
            </a:pPr>
            <a:r>
              <a:rPr lang="en-US" altLang="zh-CN" sz="1800" b="1">
                <a:latin typeface="Courier New" pitchFamily="49" charset="0"/>
              </a:rPr>
              <a:t>Accept: text/html,application/xhtml+xml\r\n</a:t>
            </a:r>
          </a:p>
          <a:p>
            <a:pPr marL="342900" indent="-342900">
              <a:lnSpc>
                <a:spcPct val="90000"/>
              </a:lnSpc>
              <a:spcBef>
                <a:spcPct val="0"/>
              </a:spcBef>
            </a:pPr>
            <a:r>
              <a:rPr lang="en-US" altLang="zh-CN" sz="1800" b="1">
                <a:latin typeface="Courier New" pitchFamily="49" charset="0"/>
              </a:rPr>
              <a:t>Accept-Language: en-us,en;q=0.5\r\n</a:t>
            </a:r>
          </a:p>
          <a:p>
            <a:pPr marL="342900" indent="-342900">
              <a:lnSpc>
                <a:spcPct val="90000"/>
              </a:lnSpc>
              <a:spcBef>
                <a:spcPct val="0"/>
              </a:spcBef>
            </a:pPr>
            <a:r>
              <a:rPr lang="en-US" altLang="zh-CN" sz="1800" b="1">
                <a:latin typeface="Courier New" pitchFamily="49" charset="0"/>
              </a:rPr>
              <a:t>Accept-Encoding: gzip,deflate\r\n</a:t>
            </a:r>
          </a:p>
          <a:p>
            <a:pPr marL="342900" indent="-342900">
              <a:lnSpc>
                <a:spcPct val="90000"/>
              </a:lnSpc>
              <a:spcBef>
                <a:spcPct val="0"/>
              </a:spcBef>
            </a:pPr>
            <a:r>
              <a:rPr lang="en-US" altLang="zh-CN" sz="1800" b="1">
                <a:latin typeface="Courier New" pitchFamily="49" charset="0"/>
              </a:rPr>
              <a:t>Accept-Charset: ISO-8859-1,utf-8;q=0.7\r\n</a:t>
            </a:r>
          </a:p>
          <a:p>
            <a:pPr marL="342900" indent="-342900">
              <a:lnSpc>
                <a:spcPct val="90000"/>
              </a:lnSpc>
              <a:spcBef>
                <a:spcPct val="0"/>
              </a:spcBef>
            </a:pPr>
            <a:r>
              <a:rPr lang="en-US" altLang="zh-CN" sz="1800" b="1">
                <a:latin typeface="Courier New" pitchFamily="49" charset="0"/>
              </a:rPr>
              <a:t>Keep-Alive: 115\r\n</a:t>
            </a:r>
          </a:p>
          <a:p>
            <a:pPr marL="342900" indent="-342900">
              <a:lnSpc>
                <a:spcPct val="90000"/>
              </a:lnSpc>
              <a:spcBef>
                <a:spcPct val="0"/>
              </a:spcBef>
            </a:pPr>
            <a:r>
              <a:rPr lang="en-US" altLang="zh-CN" sz="1800" b="1">
                <a:latin typeface="Courier New" pitchFamily="49" charset="0"/>
              </a:rPr>
              <a:t>Connection: keep-alive\r\n</a:t>
            </a:r>
          </a:p>
          <a:p>
            <a:pPr marL="342900" indent="-342900">
              <a:lnSpc>
                <a:spcPct val="90000"/>
              </a:lnSpc>
              <a:spcBef>
                <a:spcPct val="0"/>
              </a:spcBef>
            </a:pPr>
            <a:r>
              <a:rPr lang="en-US" altLang="zh-CN" sz="1800" b="1">
                <a:latin typeface="Courier New" pitchFamily="49" charset="0"/>
              </a:rPr>
              <a:t>\r\n</a:t>
            </a:r>
          </a:p>
        </p:txBody>
      </p:sp>
      <p:sp>
        <p:nvSpPr>
          <p:cNvPr id="13" name="Line 17"/>
          <p:cNvSpPr>
            <a:spLocks noChangeShapeType="1"/>
          </p:cNvSpPr>
          <p:nvPr/>
        </p:nvSpPr>
        <p:spPr bwMode="auto">
          <a:xfrm flipH="1">
            <a:off x="6334125" y="2918222"/>
            <a:ext cx="166688" cy="514350"/>
          </a:xfrm>
          <a:prstGeom prst="line">
            <a:avLst/>
          </a:prstGeom>
          <a:noFill/>
          <a:ln w="9525">
            <a:solidFill>
              <a:srgbClr val="000099"/>
            </a:solidFill>
            <a:round/>
            <a:headEnd/>
            <a:tailEnd type="triangle" w="med" len="med"/>
          </a:ln>
        </p:spPr>
        <p:txBody>
          <a:bodyPr/>
          <a:lstStyle/>
          <a:p>
            <a:endParaRPr lang="zh-CN" altLang="en-US"/>
          </a:p>
        </p:txBody>
      </p:sp>
      <p:sp>
        <p:nvSpPr>
          <p:cNvPr id="14" name="Text Box 18"/>
          <p:cNvSpPr txBox="1">
            <a:spLocks noChangeArrowheads="1"/>
          </p:cNvSpPr>
          <p:nvPr/>
        </p:nvSpPr>
        <p:spPr bwMode="auto">
          <a:xfrm>
            <a:off x="6384925" y="2630884"/>
            <a:ext cx="800219" cy="338554"/>
          </a:xfrm>
          <a:prstGeom prst="rect">
            <a:avLst/>
          </a:prstGeom>
          <a:noFill/>
          <a:ln w="9525">
            <a:noFill/>
            <a:miter lim="800000"/>
            <a:headEnd/>
            <a:tailEnd/>
          </a:ln>
        </p:spPr>
        <p:txBody>
          <a:bodyPr wrap="none">
            <a:spAutoFit/>
          </a:bodyPr>
          <a:lstStyle/>
          <a:p>
            <a:pPr marL="342900" indent="-342900"/>
            <a:r>
              <a:rPr lang="zh-CN" altLang="en-US" sz="1600" dirty="0"/>
              <a:t>回车符</a:t>
            </a:r>
            <a:endParaRPr lang="en-US" altLang="zh-CN" sz="1600" dirty="0"/>
          </a:p>
        </p:txBody>
      </p:sp>
      <p:sp>
        <p:nvSpPr>
          <p:cNvPr id="15" name="Text Box 19"/>
          <p:cNvSpPr txBox="1">
            <a:spLocks noChangeArrowheads="1"/>
          </p:cNvSpPr>
          <p:nvPr/>
        </p:nvSpPr>
        <p:spPr bwMode="auto">
          <a:xfrm>
            <a:off x="6537325" y="2927747"/>
            <a:ext cx="800219" cy="338554"/>
          </a:xfrm>
          <a:prstGeom prst="rect">
            <a:avLst/>
          </a:prstGeom>
          <a:noFill/>
          <a:ln w="9525">
            <a:noFill/>
            <a:miter lim="800000"/>
            <a:headEnd/>
            <a:tailEnd/>
          </a:ln>
        </p:spPr>
        <p:txBody>
          <a:bodyPr wrap="none">
            <a:spAutoFit/>
          </a:bodyPr>
          <a:lstStyle/>
          <a:p>
            <a:pPr marL="342900" indent="-342900"/>
            <a:r>
              <a:rPr lang="zh-CN" altLang="en-US" sz="1600" dirty="0"/>
              <a:t>换行符</a:t>
            </a:r>
            <a:endParaRPr lang="en-US" altLang="zh-CN" sz="1600" dirty="0"/>
          </a:p>
        </p:txBody>
      </p:sp>
      <p:sp>
        <p:nvSpPr>
          <p:cNvPr id="16" name="Line 20"/>
          <p:cNvSpPr>
            <a:spLocks noChangeShapeType="1"/>
          </p:cNvSpPr>
          <p:nvPr/>
        </p:nvSpPr>
        <p:spPr bwMode="auto">
          <a:xfrm flipH="1">
            <a:off x="6615113" y="3227784"/>
            <a:ext cx="80962" cy="252413"/>
          </a:xfrm>
          <a:prstGeom prst="line">
            <a:avLst/>
          </a:prstGeom>
          <a:noFill/>
          <a:ln w="9525">
            <a:solidFill>
              <a:srgbClr val="000099"/>
            </a:solidFill>
            <a:round/>
            <a:headEnd/>
            <a:tailEnd type="triangle" w="med" len="med"/>
          </a:ln>
        </p:spPr>
        <p:txBody>
          <a:bodyPr/>
          <a:lstStyle/>
          <a:p>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Text Box 9"/>
          <p:cNvSpPr txBox="1">
            <a:spLocks noChangeArrowheads="1"/>
          </p:cNvSpPr>
          <p:nvPr/>
        </p:nvSpPr>
        <p:spPr bwMode="auto">
          <a:xfrm>
            <a:off x="6967538" y="1977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请求行</a:t>
            </a:r>
            <a:endParaRPr lang="en-US" altLang="zh-CN" dirty="0">
              <a:solidFill>
                <a:srgbClr val="CC0000"/>
              </a:solidFill>
            </a:endParaRPr>
          </a:p>
        </p:txBody>
      </p:sp>
      <p:sp>
        <p:nvSpPr>
          <p:cNvPr id="6" name="Text Box 11"/>
          <p:cNvSpPr txBox="1">
            <a:spLocks noChangeArrowheads="1"/>
          </p:cNvSpPr>
          <p:nvPr/>
        </p:nvSpPr>
        <p:spPr bwMode="auto">
          <a:xfrm>
            <a:off x="6962775" y="2993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头部行</a:t>
            </a:r>
            <a:endParaRPr lang="en-US" altLang="zh-CN" dirty="0">
              <a:solidFill>
                <a:srgbClr val="CC0000"/>
              </a:solidFill>
            </a:endParaRPr>
          </a:p>
        </p:txBody>
      </p:sp>
      <p:sp>
        <p:nvSpPr>
          <p:cNvPr id="7" name="Rectangle 12"/>
          <p:cNvSpPr>
            <a:spLocks noChangeArrowheads="1"/>
          </p:cNvSpPr>
          <p:nvPr/>
        </p:nvSpPr>
        <p:spPr bwMode="auto">
          <a:xfrm>
            <a:off x="6578600" y="2563142"/>
            <a:ext cx="346075" cy="1819275"/>
          </a:xfrm>
          <a:prstGeom prst="rect">
            <a:avLst/>
          </a:prstGeom>
          <a:noFill/>
          <a:ln w="19050">
            <a:solidFill>
              <a:srgbClr val="CC0000"/>
            </a:solidFill>
            <a:miter lim="800000"/>
            <a:headEnd/>
            <a:tailEnd/>
          </a:ln>
        </p:spPr>
        <p:txBody>
          <a:bodyPr wrap="none" anchor="ctr"/>
          <a:lstStyle/>
          <a:p>
            <a:endParaRPr lang="zh-CN" altLang="zh-CN"/>
          </a:p>
        </p:txBody>
      </p:sp>
      <p:sp>
        <p:nvSpPr>
          <p:cNvPr id="8" name="Rectangle 13"/>
          <p:cNvSpPr>
            <a:spLocks noChangeArrowheads="1"/>
          </p:cNvSpPr>
          <p:nvPr/>
        </p:nvSpPr>
        <p:spPr bwMode="auto">
          <a:xfrm>
            <a:off x="6445250" y="2512342"/>
            <a:ext cx="290513" cy="2017713"/>
          </a:xfrm>
          <a:prstGeom prst="rect">
            <a:avLst/>
          </a:prstGeom>
          <a:solidFill>
            <a:schemeClr val="bg1"/>
          </a:solidFill>
          <a:ln w="9525">
            <a:noFill/>
            <a:miter lim="800000"/>
            <a:headEnd/>
            <a:tailEnd/>
          </a:ln>
        </p:spPr>
        <p:txBody>
          <a:bodyPr wrap="none" anchor="ctr"/>
          <a:lstStyle/>
          <a:p>
            <a:endParaRPr lang="zh-CN" altLang="zh-CN"/>
          </a:p>
        </p:txBody>
      </p:sp>
      <p:sp>
        <p:nvSpPr>
          <p:cNvPr id="9" name="Rectangle 15"/>
          <p:cNvSpPr>
            <a:spLocks noChangeArrowheads="1"/>
          </p:cNvSpPr>
          <p:nvPr/>
        </p:nvSpPr>
        <p:spPr bwMode="auto">
          <a:xfrm>
            <a:off x="6813550" y="4618955"/>
            <a:ext cx="712788" cy="1216025"/>
          </a:xfrm>
          <a:prstGeom prst="rect">
            <a:avLst/>
          </a:prstGeom>
          <a:solidFill>
            <a:schemeClr val="bg1"/>
          </a:solidFill>
          <a:ln w="9525">
            <a:noFill/>
            <a:miter lim="800000"/>
            <a:headEnd/>
            <a:tailEnd/>
          </a:ln>
        </p:spPr>
        <p:txBody>
          <a:bodyPr wrap="none" anchor="ctr"/>
          <a:lstStyle/>
          <a:p>
            <a:endParaRPr lang="zh-CN" altLang="zh-CN"/>
          </a:p>
        </p:txBody>
      </p:sp>
      <p:sp>
        <p:nvSpPr>
          <p:cNvPr id="10" name="Text Box 16"/>
          <p:cNvSpPr txBox="1">
            <a:spLocks noChangeArrowheads="1"/>
          </p:cNvSpPr>
          <p:nvPr/>
        </p:nvSpPr>
        <p:spPr bwMode="auto">
          <a:xfrm>
            <a:off x="6964363" y="5184105"/>
            <a:ext cx="646331"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主体</a:t>
            </a:r>
            <a:endParaRPr lang="en-US" altLang="zh-CN" dirty="0">
              <a:solidFill>
                <a:srgbClr val="CC0000"/>
              </a:solidFill>
            </a:endParaRPr>
          </a:p>
        </p:txBody>
      </p:sp>
      <p:sp>
        <p:nvSpPr>
          <p:cNvPr id="11" name="Rectangle 20"/>
          <p:cNvSpPr>
            <a:spLocks noChangeArrowheads="1"/>
          </p:cNvSpPr>
          <p:nvPr/>
        </p:nvSpPr>
        <p:spPr bwMode="auto">
          <a:xfrm>
            <a:off x="1143000" y="2013867"/>
            <a:ext cx="5638800" cy="446088"/>
          </a:xfrm>
          <a:prstGeom prst="rect">
            <a:avLst/>
          </a:prstGeom>
          <a:noFill/>
          <a:ln w="19050">
            <a:solidFill>
              <a:schemeClr val="tx1"/>
            </a:solidFill>
            <a:miter lim="800000"/>
            <a:headEnd/>
            <a:tailEnd/>
          </a:ln>
        </p:spPr>
        <p:txBody>
          <a:bodyPr wrap="none" anchor="ctr"/>
          <a:lstStyle/>
          <a:p>
            <a:endParaRPr lang="zh-CN" altLang="zh-CN"/>
          </a:p>
        </p:txBody>
      </p:sp>
      <p:sp>
        <p:nvSpPr>
          <p:cNvPr id="12" name="Line 22"/>
          <p:cNvSpPr>
            <a:spLocks noChangeShapeType="1"/>
          </p:cNvSpPr>
          <p:nvPr/>
        </p:nvSpPr>
        <p:spPr bwMode="auto">
          <a:xfrm>
            <a:off x="2451100" y="2017042"/>
            <a:ext cx="0" cy="438150"/>
          </a:xfrm>
          <a:prstGeom prst="line">
            <a:avLst/>
          </a:prstGeom>
          <a:noFill/>
          <a:ln w="19050">
            <a:solidFill>
              <a:schemeClr val="tx1"/>
            </a:solidFill>
            <a:round/>
            <a:headEnd/>
            <a:tailEnd/>
          </a:ln>
        </p:spPr>
        <p:txBody>
          <a:bodyPr/>
          <a:lstStyle/>
          <a:p>
            <a:endParaRPr lang="zh-CN" altLang="en-US"/>
          </a:p>
        </p:txBody>
      </p:sp>
      <p:sp>
        <p:nvSpPr>
          <p:cNvPr id="13" name="Line 23"/>
          <p:cNvSpPr>
            <a:spLocks noChangeShapeType="1"/>
          </p:cNvSpPr>
          <p:nvPr/>
        </p:nvSpPr>
        <p:spPr bwMode="auto">
          <a:xfrm>
            <a:off x="2895600" y="2017042"/>
            <a:ext cx="0" cy="438150"/>
          </a:xfrm>
          <a:prstGeom prst="line">
            <a:avLst/>
          </a:prstGeom>
          <a:noFill/>
          <a:ln w="19050">
            <a:solidFill>
              <a:schemeClr val="tx1"/>
            </a:solidFill>
            <a:round/>
            <a:headEnd/>
            <a:tailEnd/>
          </a:ln>
        </p:spPr>
        <p:txBody>
          <a:bodyPr/>
          <a:lstStyle/>
          <a:p>
            <a:endParaRPr lang="zh-CN" altLang="en-US"/>
          </a:p>
        </p:txBody>
      </p:sp>
      <p:sp>
        <p:nvSpPr>
          <p:cNvPr id="14" name="Line 24"/>
          <p:cNvSpPr>
            <a:spLocks noChangeShapeType="1"/>
          </p:cNvSpPr>
          <p:nvPr/>
        </p:nvSpPr>
        <p:spPr bwMode="auto">
          <a:xfrm>
            <a:off x="4203700" y="2017042"/>
            <a:ext cx="0" cy="438150"/>
          </a:xfrm>
          <a:prstGeom prst="line">
            <a:avLst/>
          </a:prstGeom>
          <a:noFill/>
          <a:ln w="19050">
            <a:solidFill>
              <a:schemeClr val="tx1"/>
            </a:solidFill>
            <a:round/>
            <a:headEnd/>
            <a:tailEnd/>
          </a:ln>
        </p:spPr>
        <p:txBody>
          <a:bodyPr/>
          <a:lstStyle/>
          <a:p>
            <a:endParaRPr lang="zh-CN" altLang="en-US"/>
          </a:p>
        </p:txBody>
      </p:sp>
      <p:sp>
        <p:nvSpPr>
          <p:cNvPr id="15" name="Line 25"/>
          <p:cNvSpPr>
            <a:spLocks noChangeShapeType="1"/>
          </p:cNvSpPr>
          <p:nvPr/>
        </p:nvSpPr>
        <p:spPr bwMode="auto">
          <a:xfrm>
            <a:off x="4629150" y="2010692"/>
            <a:ext cx="0" cy="438150"/>
          </a:xfrm>
          <a:prstGeom prst="line">
            <a:avLst/>
          </a:prstGeom>
          <a:noFill/>
          <a:ln w="19050">
            <a:solidFill>
              <a:schemeClr val="tx1"/>
            </a:solidFill>
            <a:round/>
            <a:headEnd/>
            <a:tailEnd/>
          </a:ln>
        </p:spPr>
        <p:txBody>
          <a:bodyPr/>
          <a:lstStyle/>
          <a:p>
            <a:endParaRPr lang="zh-CN" altLang="en-US"/>
          </a:p>
        </p:txBody>
      </p:sp>
      <p:sp>
        <p:nvSpPr>
          <p:cNvPr id="16" name="Line 26"/>
          <p:cNvSpPr>
            <a:spLocks noChangeShapeType="1"/>
          </p:cNvSpPr>
          <p:nvPr/>
        </p:nvSpPr>
        <p:spPr bwMode="auto">
          <a:xfrm>
            <a:off x="5930900" y="2017042"/>
            <a:ext cx="0" cy="438150"/>
          </a:xfrm>
          <a:prstGeom prst="line">
            <a:avLst/>
          </a:prstGeom>
          <a:noFill/>
          <a:ln w="19050">
            <a:solidFill>
              <a:schemeClr val="tx1"/>
            </a:solidFill>
            <a:round/>
            <a:headEnd/>
            <a:tailEnd/>
          </a:ln>
        </p:spPr>
        <p:txBody>
          <a:bodyPr/>
          <a:lstStyle/>
          <a:p>
            <a:endParaRPr lang="zh-CN" altLang="en-US"/>
          </a:p>
        </p:txBody>
      </p:sp>
      <p:sp>
        <p:nvSpPr>
          <p:cNvPr id="17" name="Line 27"/>
          <p:cNvSpPr>
            <a:spLocks noChangeShapeType="1"/>
          </p:cNvSpPr>
          <p:nvPr/>
        </p:nvSpPr>
        <p:spPr bwMode="auto">
          <a:xfrm>
            <a:off x="6369050" y="2017042"/>
            <a:ext cx="0" cy="438150"/>
          </a:xfrm>
          <a:prstGeom prst="line">
            <a:avLst/>
          </a:prstGeom>
          <a:noFill/>
          <a:ln w="19050">
            <a:solidFill>
              <a:schemeClr val="tx1"/>
            </a:solidFill>
            <a:round/>
            <a:headEnd/>
            <a:tailEnd/>
          </a:ln>
        </p:spPr>
        <p:txBody>
          <a:bodyPr/>
          <a:lstStyle/>
          <a:p>
            <a:endParaRPr lang="zh-CN" altLang="en-US"/>
          </a:p>
        </p:txBody>
      </p:sp>
      <p:sp>
        <p:nvSpPr>
          <p:cNvPr id="18" name="Text Box 28"/>
          <p:cNvSpPr txBox="1">
            <a:spLocks noChangeArrowheads="1"/>
          </p:cNvSpPr>
          <p:nvPr/>
        </p:nvSpPr>
        <p:spPr bwMode="auto">
          <a:xfrm>
            <a:off x="1266825" y="2040855"/>
            <a:ext cx="103028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method</a:t>
            </a:r>
          </a:p>
        </p:txBody>
      </p:sp>
      <p:sp>
        <p:nvSpPr>
          <p:cNvPr id="19" name="Text Box 29"/>
          <p:cNvSpPr txBox="1">
            <a:spLocks noChangeArrowheads="1"/>
          </p:cNvSpPr>
          <p:nvPr/>
        </p:nvSpPr>
        <p:spPr bwMode="auto">
          <a:xfrm>
            <a:off x="2428875" y="202180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0" name="Text Box 30"/>
          <p:cNvSpPr txBox="1">
            <a:spLocks noChangeArrowheads="1"/>
          </p:cNvSpPr>
          <p:nvPr/>
        </p:nvSpPr>
        <p:spPr bwMode="auto">
          <a:xfrm>
            <a:off x="4194175" y="202815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1" name="Text Box 31"/>
          <p:cNvSpPr txBox="1">
            <a:spLocks noChangeArrowheads="1"/>
          </p:cNvSpPr>
          <p:nvPr/>
        </p:nvSpPr>
        <p:spPr bwMode="auto">
          <a:xfrm>
            <a:off x="5946775" y="2034505"/>
            <a:ext cx="403225" cy="400050"/>
          </a:xfrm>
          <a:prstGeom prst="rect">
            <a:avLst/>
          </a:prstGeom>
          <a:noFill/>
          <a:ln w="9525">
            <a:noFill/>
            <a:miter lim="800000"/>
            <a:headEnd/>
            <a:tailEnd/>
          </a:ln>
        </p:spPr>
        <p:txBody>
          <a:bodyPr wrap="none">
            <a:spAutoFit/>
          </a:bodyPr>
          <a:lstStyle/>
          <a:p>
            <a:pPr marL="342900" indent="-342900"/>
            <a:r>
              <a:rPr lang="en-US" altLang="zh-CN"/>
              <a:t>cr</a:t>
            </a:r>
          </a:p>
        </p:txBody>
      </p:sp>
      <p:sp>
        <p:nvSpPr>
          <p:cNvPr id="22" name="Text Box 32"/>
          <p:cNvSpPr txBox="1">
            <a:spLocks noChangeArrowheads="1"/>
          </p:cNvSpPr>
          <p:nvPr/>
        </p:nvSpPr>
        <p:spPr bwMode="auto">
          <a:xfrm>
            <a:off x="6416675" y="2045617"/>
            <a:ext cx="311150" cy="396875"/>
          </a:xfrm>
          <a:prstGeom prst="rect">
            <a:avLst/>
          </a:prstGeom>
          <a:noFill/>
          <a:ln w="9525">
            <a:noFill/>
            <a:miter lim="800000"/>
            <a:headEnd/>
            <a:tailEnd/>
          </a:ln>
        </p:spPr>
        <p:txBody>
          <a:bodyPr wrap="none">
            <a:spAutoFit/>
          </a:bodyPr>
          <a:lstStyle/>
          <a:p>
            <a:pPr marL="342900" indent="-342900"/>
            <a:r>
              <a:rPr lang="en-US" altLang="zh-CN"/>
              <a:t>lf</a:t>
            </a:r>
          </a:p>
        </p:txBody>
      </p:sp>
      <p:sp>
        <p:nvSpPr>
          <p:cNvPr id="23" name="Text Box 33"/>
          <p:cNvSpPr txBox="1">
            <a:spLocks noChangeArrowheads="1"/>
          </p:cNvSpPr>
          <p:nvPr/>
        </p:nvSpPr>
        <p:spPr bwMode="auto">
          <a:xfrm>
            <a:off x="4784725" y="2028155"/>
            <a:ext cx="1003300"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version</a:t>
            </a:r>
          </a:p>
        </p:txBody>
      </p:sp>
      <p:sp>
        <p:nvSpPr>
          <p:cNvPr id="24" name="Text Box 34"/>
          <p:cNvSpPr txBox="1">
            <a:spLocks noChangeArrowheads="1"/>
          </p:cNvSpPr>
          <p:nvPr/>
        </p:nvSpPr>
        <p:spPr bwMode="auto">
          <a:xfrm>
            <a:off x="3159125" y="2040855"/>
            <a:ext cx="69373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URL</a:t>
            </a:r>
          </a:p>
        </p:txBody>
      </p:sp>
      <p:grpSp>
        <p:nvGrpSpPr>
          <p:cNvPr id="25" name="Group 45"/>
          <p:cNvGrpSpPr>
            <a:grpSpLocks/>
          </p:cNvGrpSpPr>
          <p:nvPr/>
        </p:nvGrpSpPr>
        <p:grpSpPr bwMode="auto">
          <a:xfrm>
            <a:off x="1143000" y="2458367"/>
            <a:ext cx="4565650" cy="446088"/>
            <a:chOff x="192" y="1894"/>
            <a:chExt cx="2876" cy="281"/>
          </a:xfrm>
        </p:grpSpPr>
        <p:sp>
          <p:nvSpPr>
            <p:cNvPr id="26" name="Rectangle 35"/>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27" name="Line 36"/>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28" name="Line 37"/>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29" name="Line 39"/>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30" name="Line 40"/>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31" name="Text Box 41"/>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32" name="Text Box 42"/>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33" name="Text Box 43"/>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34" name="Text Box 44"/>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grpSp>
        <p:nvGrpSpPr>
          <p:cNvPr id="35" name="Group 46"/>
          <p:cNvGrpSpPr>
            <a:grpSpLocks/>
          </p:cNvGrpSpPr>
          <p:nvPr/>
        </p:nvGrpSpPr>
        <p:grpSpPr bwMode="auto">
          <a:xfrm>
            <a:off x="1139825" y="3934742"/>
            <a:ext cx="4565650" cy="446088"/>
            <a:chOff x="192" y="1894"/>
            <a:chExt cx="2876" cy="281"/>
          </a:xfrm>
        </p:grpSpPr>
        <p:sp>
          <p:nvSpPr>
            <p:cNvPr id="36" name="Rectangle 47"/>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37" name="Line 48"/>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38" name="Line 49"/>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39" name="Line 50"/>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40" name="Line 51"/>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41" name="Text Box 52"/>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42" name="Text Box 53"/>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43" name="Text Box 54"/>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44" name="Text Box 55"/>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sp>
        <p:nvSpPr>
          <p:cNvPr id="45" name="Line 56"/>
          <p:cNvSpPr>
            <a:spLocks noChangeShapeType="1"/>
          </p:cNvSpPr>
          <p:nvPr/>
        </p:nvSpPr>
        <p:spPr bwMode="auto">
          <a:xfrm>
            <a:off x="1143000" y="2906042"/>
            <a:ext cx="0" cy="1041400"/>
          </a:xfrm>
          <a:prstGeom prst="line">
            <a:avLst/>
          </a:prstGeom>
          <a:noFill/>
          <a:ln w="19050">
            <a:solidFill>
              <a:schemeClr val="tx1"/>
            </a:solidFill>
            <a:round/>
            <a:headEnd/>
            <a:tailEnd/>
          </a:ln>
        </p:spPr>
        <p:txBody>
          <a:bodyPr/>
          <a:lstStyle/>
          <a:p>
            <a:endParaRPr lang="zh-CN" altLang="en-US"/>
          </a:p>
        </p:txBody>
      </p:sp>
      <p:grpSp>
        <p:nvGrpSpPr>
          <p:cNvPr id="46" name="Group 61"/>
          <p:cNvGrpSpPr>
            <a:grpSpLocks/>
          </p:cNvGrpSpPr>
          <p:nvPr/>
        </p:nvGrpSpPr>
        <p:grpSpPr bwMode="auto">
          <a:xfrm>
            <a:off x="974725" y="3129880"/>
            <a:ext cx="331788" cy="461962"/>
            <a:chOff x="462" y="1727"/>
            <a:chExt cx="209" cy="291"/>
          </a:xfrm>
        </p:grpSpPr>
        <p:sp>
          <p:nvSpPr>
            <p:cNvPr id="47" name="Rectangle 59"/>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48" name="Text Box 5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49" name="Text Box 5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
        <p:nvSpPr>
          <p:cNvPr id="50" name="Line 62"/>
          <p:cNvSpPr>
            <a:spLocks noChangeShapeType="1"/>
          </p:cNvSpPr>
          <p:nvPr/>
        </p:nvSpPr>
        <p:spPr bwMode="auto">
          <a:xfrm>
            <a:off x="5707063" y="2893342"/>
            <a:ext cx="0" cy="1041400"/>
          </a:xfrm>
          <a:prstGeom prst="line">
            <a:avLst/>
          </a:prstGeom>
          <a:noFill/>
          <a:ln w="19050">
            <a:solidFill>
              <a:schemeClr val="tx1"/>
            </a:solidFill>
            <a:round/>
            <a:headEnd/>
            <a:tailEnd/>
          </a:ln>
        </p:spPr>
        <p:txBody>
          <a:bodyPr/>
          <a:lstStyle/>
          <a:p>
            <a:endParaRPr lang="zh-CN" altLang="en-US"/>
          </a:p>
        </p:txBody>
      </p:sp>
      <p:grpSp>
        <p:nvGrpSpPr>
          <p:cNvPr id="51" name="Group 63"/>
          <p:cNvGrpSpPr>
            <a:grpSpLocks/>
          </p:cNvGrpSpPr>
          <p:nvPr/>
        </p:nvGrpSpPr>
        <p:grpSpPr bwMode="auto">
          <a:xfrm>
            <a:off x="5538788" y="3117180"/>
            <a:ext cx="331787" cy="461962"/>
            <a:chOff x="462" y="1727"/>
            <a:chExt cx="209" cy="291"/>
          </a:xfrm>
        </p:grpSpPr>
        <p:sp>
          <p:nvSpPr>
            <p:cNvPr id="52" name="Rectangle 64"/>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53" name="Text Box 65"/>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54" name="Text Box 66"/>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55" name="Group 77"/>
          <p:cNvGrpSpPr>
            <a:grpSpLocks/>
          </p:cNvGrpSpPr>
          <p:nvPr/>
        </p:nvGrpSpPr>
        <p:grpSpPr bwMode="auto">
          <a:xfrm>
            <a:off x="1138238" y="4380830"/>
            <a:ext cx="963612" cy="446087"/>
            <a:chOff x="3105" y="2650"/>
            <a:chExt cx="607" cy="281"/>
          </a:xfrm>
        </p:grpSpPr>
        <p:sp>
          <p:nvSpPr>
            <p:cNvPr id="56" name="Rectangle 68"/>
            <p:cNvSpPr>
              <a:spLocks noChangeArrowheads="1"/>
            </p:cNvSpPr>
            <p:nvPr/>
          </p:nvSpPr>
          <p:spPr bwMode="auto">
            <a:xfrm>
              <a:off x="3105" y="2650"/>
              <a:ext cx="607" cy="281"/>
            </a:xfrm>
            <a:prstGeom prst="rect">
              <a:avLst/>
            </a:prstGeom>
            <a:noFill/>
            <a:ln w="19050">
              <a:solidFill>
                <a:schemeClr val="tx1"/>
              </a:solidFill>
              <a:miter lim="800000"/>
              <a:headEnd/>
              <a:tailEnd/>
            </a:ln>
          </p:spPr>
          <p:txBody>
            <a:bodyPr wrap="none" anchor="ctr"/>
            <a:lstStyle/>
            <a:p>
              <a:endParaRPr lang="zh-CN" altLang="zh-CN"/>
            </a:p>
          </p:txBody>
        </p:sp>
        <p:sp>
          <p:nvSpPr>
            <p:cNvPr id="57" name="Line 72"/>
            <p:cNvSpPr>
              <a:spLocks noChangeShapeType="1"/>
            </p:cNvSpPr>
            <p:nvPr/>
          </p:nvSpPr>
          <p:spPr bwMode="auto">
            <a:xfrm>
              <a:off x="3406" y="2652"/>
              <a:ext cx="0" cy="276"/>
            </a:xfrm>
            <a:prstGeom prst="line">
              <a:avLst/>
            </a:prstGeom>
            <a:noFill/>
            <a:ln w="19050">
              <a:solidFill>
                <a:schemeClr val="tx1"/>
              </a:solidFill>
              <a:round/>
              <a:headEnd/>
              <a:tailEnd/>
            </a:ln>
          </p:spPr>
          <p:txBody>
            <a:bodyPr/>
            <a:lstStyle/>
            <a:p>
              <a:endParaRPr lang="zh-CN" altLang="en-US"/>
            </a:p>
          </p:txBody>
        </p:sp>
        <p:sp>
          <p:nvSpPr>
            <p:cNvPr id="58" name="Text Box 73"/>
            <p:cNvSpPr txBox="1">
              <a:spLocks noChangeArrowheads="1"/>
            </p:cNvSpPr>
            <p:nvPr/>
          </p:nvSpPr>
          <p:spPr bwMode="auto">
            <a:xfrm>
              <a:off x="3140" y="2663"/>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59" name="Text Box 74"/>
            <p:cNvSpPr txBox="1">
              <a:spLocks noChangeArrowheads="1"/>
            </p:cNvSpPr>
            <p:nvPr/>
          </p:nvSpPr>
          <p:spPr bwMode="auto">
            <a:xfrm>
              <a:off x="3436" y="2670"/>
              <a:ext cx="196" cy="250"/>
            </a:xfrm>
            <a:prstGeom prst="rect">
              <a:avLst/>
            </a:prstGeom>
            <a:noFill/>
            <a:ln w="9525">
              <a:noFill/>
              <a:miter lim="800000"/>
              <a:headEnd/>
              <a:tailEnd/>
            </a:ln>
          </p:spPr>
          <p:txBody>
            <a:bodyPr wrap="none">
              <a:spAutoFit/>
            </a:bodyPr>
            <a:lstStyle/>
            <a:p>
              <a:pPr marL="342900" indent="-342900"/>
              <a:r>
                <a:rPr lang="en-US" altLang="zh-CN"/>
                <a:t>lf</a:t>
              </a:r>
            </a:p>
          </p:txBody>
        </p:sp>
      </p:grpSp>
      <p:sp>
        <p:nvSpPr>
          <p:cNvPr id="60" name="Rectangle 78"/>
          <p:cNvSpPr>
            <a:spLocks noChangeArrowheads="1"/>
          </p:cNvSpPr>
          <p:nvPr/>
        </p:nvSpPr>
        <p:spPr bwMode="auto">
          <a:xfrm>
            <a:off x="1138238" y="4828505"/>
            <a:ext cx="5170487" cy="1120775"/>
          </a:xfrm>
          <a:prstGeom prst="rect">
            <a:avLst/>
          </a:prstGeom>
          <a:noFill/>
          <a:ln w="19050">
            <a:solidFill>
              <a:schemeClr val="tx1"/>
            </a:solidFill>
            <a:miter lim="800000"/>
            <a:headEnd/>
            <a:tailEnd/>
          </a:ln>
        </p:spPr>
        <p:txBody>
          <a:bodyPr wrap="none" anchor="ctr"/>
          <a:lstStyle/>
          <a:p>
            <a:endParaRPr lang="zh-CN" altLang="zh-CN"/>
          </a:p>
        </p:txBody>
      </p:sp>
      <p:sp>
        <p:nvSpPr>
          <p:cNvPr id="61" name="Text Box 80"/>
          <p:cNvSpPr txBox="1">
            <a:spLocks noChangeArrowheads="1"/>
          </p:cNvSpPr>
          <p:nvPr/>
        </p:nvSpPr>
        <p:spPr bwMode="auto">
          <a:xfrm>
            <a:off x="3074988" y="5152355"/>
            <a:ext cx="1411287"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entity body</a:t>
            </a:r>
          </a:p>
        </p:txBody>
      </p:sp>
      <p:grpSp>
        <p:nvGrpSpPr>
          <p:cNvPr id="62" name="Group 81"/>
          <p:cNvGrpSpPr>
            <a:grpSpLocks/>
          </p:cNvGrpSpPr>
          <p:nvPr/>
        </p:nvGrpSpPr>
        <p:grpSpPr bwMode="auto">
          <a:xfrm>
            <a:off x="974725" y="5166642"/>
            <a:ext cx="331788" cy="461963"/>
            <a:chOff x="462" y="1727"/>
            <a:chExt cx="209" cy="291"/>
          </a:xfrm>
        </p:grpSpPr>
        <p:sp>
          <p:nvSpPr>
            <p:cNvPr id="63" name="Rectangle 82"/>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4" name="Text Box 83"/>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5" name="Text Box 84"/>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66" name="Group 85"/>
          <p:cNvGrpSpPr>
            <a:grpSpLocks/>
          </p:cNvGrpSpPr>
          <p:nvPr/>
        </p:nvGrpSpPr>
        <p:grpSpPr bwMode="auto">
          <a:xfrm>
            <a:off x="6134100" y="5157117"/>
            <a:ext cx="331788" cy="461963"/>
            <a:chOff x="462" y="1727"/>
            <a:chExt cx="209" cy="291"/>
          </a:xfrm>
        </p:grpSpPr>
        <p:sp>
          <p:nvSpPr>
            <p:cNvPr id="67" name="Rectangle 86"/>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8" name="Text Box 8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9" name="Text Box 8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网络应用程序</a:t>
            </a:r>
          </a:p>
        </p:txBody>
      </p:sp>
      <p:sp>
        <p:nvSpPr>
          <p:cNvPr id="3" name="内容占位符 2"/>
          <p:cNvSpPr>
            <a:spLocks noGrp="1"/>
          </p:cNvSpPr>
          <p:nvPr>
            <p:ph idx="1"/>
          </p:nvPr>
        </p:nvSpPr>
        <p:spPr>
          <a:xfrm>
            <a:off x="250825" y="1844675"/>
            <a:ext cx="4177159" cy="4287838"/>
          </a:xfrm>
        </p:spPr>
        <p:txBody>
          <a:bodyPr/>
          <a:lstStyle/>
          <a:p>
            <a:r>
              <a:rPr lang="zh-CN" altLang="en-US" dirty="0"/>
              <a:t>电子邮件</a:t>
            </a:r>
            <a:endParaRPr lang="en-US" altLang="zh-CN" dirty="0"/>
          </a:p>
          <a:p>
            <a:r>
              <a:rPr lang="en-US" altLang="zh-CN" dirty="0"/>
              <a:t>Web</a:t>
            </a:r>
            <a:r>
              <a:rPr lang="zh-CN" altLang="en-US" dirty="0"/>
              <a:t>浏览器</a:t>
            </a:r>
            <a:endParaRPr lang="en-US" altLang="zh-CN" dirty="0"/>
          </a:p>
          <a:p>
            <a:r>
              <a:rPr lang="zh-CN" altLang="en-US" dirty="0"/>
              <a:t>远程登录（</a:t>
            </a:r>
            <a:r>
              <a:rPr lang="en-US" altLang="zh-CN" dirty="0" err="1"/>
              <a:t>ssh</a:t>
            </a:r>
            <a:r>
              <a:rPr lang="zh-CN" altLang="en-US" dirty="0"/>
              <a:t>、远程桌面）</a:t>
            </a:r>
            <a:endParaRPr lang="en-US" altLang="zh-CN" dirty="0"/>
          </a:p>
          <a:p>
            <a:r>
              <a:rPr lang="en-US" altLang="zh-CN" dirty="0"/>
              <a:t>P2P</a:t>
            </a:r>
            <a:r>
              <a:rPr lang="zh-CN" altLang="en-US" dirty="0"/>
              <a:t>文件共享</a:t>
            </a:r>
            <a:endParaRPr lang="en-US" altLang="zh-CN" dirty="0"/>
          </a:p>
          <a:p>
            <a:r>
              <a:rPr lang="zh-CN" altLang="en-US" dirty="0"/>
              <a:t>多人在线网游</a:t>
            </a:r>
            <a:endParaRPr lang="en-US" altLang="zh-CN" dirty="0"/>
          </a:p>
          <a:p>
            <a:r>
              <a:rPr lang="zh-CN" altLang="en-US" dirty="0"/>
              <a:t>视频（优酷、腾讯视频）</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内容占位符 2"/>
          <p:cNvSpPr txBox="1">
            <a:spLocks/>
          </p:cNvSpPr>
          <p:nvPr/>
        </p:nvSpPr>
        <p:spPr bwMode="auto">
          <a:xfrm>
            <a:off x="4716016" y="1988840"/>
            <a:ext cx="4177159"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网络电话（微信电话）</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视频会议（腾讯会议、网课）</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社交（</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QQ</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、微信）</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搜索引擎</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上传输入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3"/>
          <p:cNvSpPr txBox="1">
            <a:spLocks noChangeArrowheads="1"/>
          </p:cNvSpPr>
          <p:nvPr/>
        </p:nvSpPr>
        <p:spPr bwMode="auto">
          <a:xfrm>
            <a:off x="700088" y="1747738"/>
            <a:ext cx="3810000" cy="2662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POST </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endParaRPr kumimoji="0" lang="en-US" altLang="zh-CN" sz="32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网页包含输入框</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输入被放在实体中上传</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703263" y="3814663"/>
            <a:ext cx="3810000" cy="22066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URL</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GET</a:t>
            </a:r>
            <a:r>
              <a:rPr lang="zh-CN" altLang="en-US" sz="2400" kern="0" dirty="0">
                <a:latin typeface="+mn-ea"/>
              </a:rPr>
              <a:t>命令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输入框输入</a:t>
            </a:r>
            <a:r>
              <a:rPr kumimoji="0" lang="zh-CN" altLang="en-US" sz="2400" b="0" i="0" u="none" strike="noStrike" kern="0" cap="none" spc="0" normalizeH="0" baseline="0" noProof="0" dirty="0">
                <a:ln>
                  <a:noFill/>
                </a:ln>
                <a:solidFill>
                  <a:schemeClr val="tx1"/>
                </a:solidFill>
                <a:effectLst/>
                <a:uLnTx/>
                <a:uFillTx/>
                <a:latin typeface="+mn-ea"/>
                <a:cs typeface="+mn-cs"/>
              </a:rPr>
              <a:t>被放在</a:t>
            </a:r>
            <a:r>
              <a:rPr lang="zh-CN" altLang="en-US" sz="2400" kern="0" dirty="0">
                <a:latin typeface="+mn-ea"/>
              </a:rPr>
              <a:t>请求行的</a:t>
            </a:r>
            <a:r>
              <a:rPr lang="en-US" altLang="zh-CN" sz="2400" kern="0" dirty="0">
                <a:latin typeface="+mn-ea"/>
              </a:rPr>
              <a:t>URL</a:t>
            </a:r>
            <a:r>
              <a:rPr lang="zh-CN" altLang="en-US" sz="2400" kern="0" dirty="0">
                <a:latin typeface="+mn-ea"/>
              </a:rPr>
              <a:t>字段上传</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5"/>
          <p:cNvSpPr txBox="1">
            <a:spLocks noChangeArrowheads="1"/>
          </p:cNvSpPr>
          <p:nvPr/>
        </p:nvSpPr>
        <p:spPr bwMode="auto">
          <a:xfrm>
            <a:off x="1820242" y="5661248"/>
            <a:ext cx="6280150" cy="369888"/>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err="1">
                <a:latin typeface="Courier New" pitchFamily="49" charset="0"/>
              </a:rPr>
              <a:t>www.somesite.com/animalsearch?monkeys&amp;banana</a:t>
            </a:r>
            <a:endParaRPr lang="en-US" altLang="zh-CN" sz="1800" b="1" dirty="0">
              <a:latin typeface="Courier New" pitchFamily="49" charset="0"/>
            </a:endParaRPr>
          </a:p>
        </p:txBody>
      </p:sp>
      <p:pic>
        <p:nvPicPr>
          <p:cNvPr id="8" name="Picture 10" descr="http://cdn.inmotionhosting.com/support/images/stories/contactform.gif">
            <a:extLst>
              <a:ext uri="{FF2B5EF4-FFF2-40B4-BE49-F238E27FC236}">
                <a16:creationId xmlns:a16="http://schemas.microsoft.com/office/drawing/2014/main" id="{C036320E-7CE8-43D9-BF4E-49D2A7515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963" y="1736725"/>
            <a:ext cx="4086225" cy="3162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9">
            <a:extLst>
              <a:ext uri="{FF2B5EF4-FFF2-40B4-BE49-F238E27FC236}">
                <a16:creationId xmlns:a16="http://schemas.microsoft.com/office/drawing/2014/main" id="{EC3FB1DB-2C30-4167-A39A-C68D7389FFB5}"/>
              </a:ext>
            </a:extLst>
          </p:cNvPr>
          <p:cNvSpPr txBox="1">
            <a:spLocks noChangeArrowheads="1"/>
          </p:cNvSpPr>
          <p:nvPr/>
        </p:nvSpPr>
        <p:spPr bwMode="auto">
          <a:xfrm>
            <a:off x="5173663" y="1262063"/>
            <a:ext cx="328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zh-CN" dirty="0">
                <a:latin typeface="+mn-ea"/>
                <a:ea typeface="+mn-ea"/>
              </a:rPr>
              <a:t> </a:t>
            </a:r>
            <a:r>
              <a:rPr lang="zh-CN" altLang="en-US" dirty="0">
                <a:latin typeface="+mn-ea"/>
                <a:ea typeface="+mn-ea"/>
              </a:rPr>
              <a:t>包含输入框的网页</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方法类型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31</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POST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HEAD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类似</a:t>
            </a:r>
            <a:r>
              <a:rPr kumimoji="0" lang="en-US" altLang="zh-CN" sz="2800" b="0" i="0" u="none" strike="noStrike" kern="0" cap="none" spc="0" normalizeH="0" baseline="0" noProof="0" dirty="0">
                <a:ln>
                  <a:noFill/>
                </a:ln>
                <a:solidFill>
                  <a:schemeClr val="tx1"/>
                </a:solidFill>
                <a:effectLst/>
                <a:uLnTx/>
                <a:uFillTx/>
                <a:latin typeface="+mn-ea"/>
              </a:rPr>
              <a:t>GET</a:t>
            </a:r>
            <a:r>
              <a:rPr kumimoji="0" lang="zh-CN" altLang="en-US" sz="2800" b="0" i="0" u="none" strike="noStrike" kern="0" cap="none" spc="0" normalizeH="0" baseline="0" noProof="0" dirty="0">
                <a:ln>
                  <a:noFill/>
                </a:ln>
                <a:solidFill>
                  <a:schemeClr val="tx1"/>
                </a:solidFill>
                <a:effectLst/>
                <a:uLnTx/>
                <a:uFillTx/>
                <a:latin typeface="+mn-ea"/>
              </a:rPr>
              <a:t>，但是</a:t>
            </a:r>
            <a:r>
              <a:rPr lang="zh-CN" altLang="en-US" sz="2800" kern="0" dirty="0">
                <a:latin typeface="+mn-ea"/>
              </a:rPr>
              <a:t>服务器端</a:t>
            </a:r>
            <a:r>
              <a:rPr kumimoji="0" lang="zh-CN" altLang="en-US" sz="2800" b="0" i="0" u="none" strike="noStrike" kern="0" cap="none" spc="0" normalizeH="0" baseline="0" noProof="0" dirty="0">
                <a:ln>
                  <a:noFill/>
                </a:ln>
                <a:solidFill>
                  <a:schemeClr val="tx1"/>
                </a:solidFill>
                <a:effectLst/>
                <a:uLnTx/>
                <a:uFillTx/>
                <a:latin typeface="+mn-ea"/>
              </a:rPr>
              <a:t>仅返回消息头部，不返回实体</a:t>
            </a:r>
            <a:endParaRPr kumimoji="0" lang="en-US" altLang="zh-CN" sz="28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800" kern="0" dirty="0">
                <a:latin typeface="+mn-ea"/>
              </a:rPr>
              <a:t>用于测试</a:t>
            </a:r>
            <a:r>
              <a:rPr lang="en-US" altLang="zh-CN" sz="2800" kern="0" dirty="0">
                <a:latin typeface="+mn-ea"/>
              </a:rPr>
              <a:t>URL</a:t>
            </a:r>
            <a:r>
              <a:rPr lang="zh-CN" altLang="en-US" sz="2800" kern="0" dirty="0">
                <a:latin typeface="+mn-ea"/>
              </a:rPr>
              <a:t>的有效性</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958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 POST, HEAD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PUT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将实体部分中的文件上传到</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指定的路径</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DELETE</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删除</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指定路径的文件</a:t>
            </a:r>
            <a:endParaRPr kumimoji="0" lang="en-US" altLang="zh-CN" sz="28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3AC89-7B5F-4E59-B42D-3BC17706C0A2}"/>
              </a:ext>
            </a:extLst>
          </p:cNvPr>
          <p:cNvSpPr>
            <a:spLocks noGrp="1"/>
          </p:cNvSpPr>
          <p:nvPr>
            <p:ph type="title"/>
          </p:nvPr>
        </p:nvSpPr>
        <p:spPr/>
        <p:txBody>
          <a:bodyPr/>
          <a:lstStyle/>
          <a:p>
            <a:r>
              <a:rPr lang="en-US" altLang="zh-CN" dirty="0"/>
              <a:t>HTTP</a:t>
            </a:r>
            <a:r>
              <a:rPr lang="zh-CN" altLang="en-US" dirty="0"/>
              <a:t>请求消息：头部行</a:t>
            </a:r>
          </a:p>
        </p:txBody>
      </p:sp>
      <p:sp>
        <p:nvSpPr>
          <p:cNvPr id="3" name="内容占位符 2">
            <a:extLst>
              <a:ext uri="{FF2B5EF4-FFF2-40B4-BE49-F238E27FC236}">
                <a16:creationId xmlns:a16="http://schemas.microsoft.com/office/drawing/2014/main" id="{C8C9D585-FC84-4931-ACDD-1B64430051EF}"/>
              </a:ext>
            </a:extLst>
          </p:cNvPr>
          <p:cNvSpPr>
            <a:spLocks noGrp="1"/>
          </p:cNvSpPr>
          <p:nvPr>
            <p:ph idx="1"/>
          </p:nvPr>
        </p:nvSpPr>
        <p:spPr/>
        <p:txBody>
          <a:bodyPr/>
          <a:lstStyle/>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Host</a:t>
            </a:r>
            <a:r>
              <a:rPr lang="en-US" altLang="zh-CN" sz="2400" kern="0" dirty="0">
                <a:latin typeface="+mn-ea"/>
              </a:rPr>
              <a:t>: </a:t>
            </a:r>
            <a:r>
              <a:rPr lang="zh-CN" altLang="en-US" sz="2400" kern="0" dirty="0">
                <a:latin typeface="+mn-ea"/>
              </a:rPr>
              <a:t>存放对象的主机</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Connection:</a:t>
            </a: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keep-alive: </a:t>
            </a:r>
            <a:r>
              <a:rPr lang="en-US" altLang="zh-CN" sz="2400" kern="0" dirty="0">
                <a:latin typeface="+mn-ea"/>
              </a:rPr>
              <a:t> </a:t>
            </a:r>
            <a:r>
              <a:rPr lang="zh-CN" altLang="en-US" sz="2400" kern="0" dirty="0">
                <a:latin typeface="+mn-ea"/>
              </a:rPr>
              <a:t>指定时间内维持</a:t>
            </a:r>
            <a:r>
              <a:rPr lang="en-US" altLang="zh-CN" sz="2400" kern="0" dirty="0">
                <a:latin typeface="+mn-ea"/>
              </a:rPr>
              <a:t>TCP</a:t>
            </a:r>
            <a:r>
              <a:rPr lang="zh-CN" altLang="en-US" sz="2400" kern="0" dirty="0">
                <a:latin typeface="+mn-ea"/>
              </a:rPr>
              <a:t>连接</a:t>
            </a:r>
            <a:endParaRPr lang="en-US" altLang="zh-CN" sz="2400" kern="0" dirty="0">
              <a:latin typeface="+mn-ea"/>
            </a:endParaRP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close: </a:t>
            </a:r>
            <a:r>
              <a:rPr lang="zh-CN" altLang="en-US" sz="2400" kern="0" dirty="0">
                <a:latin typeface="+mn-ea"/>
              </a:rPr>
              <a:t>关闭持久连接</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User-agent</a:t>
            </a:r>
            <a:r>
              <a:rPr lang="en-US" altLang="zh-CN" sz="2400" kern="0" dirty="0">
                <a:latin typeface="+mn-ea"/>
              </a:rPr>
              <a:t>: </a:t>
            </a:r>
            <a:r>
              <a:rPr lang="zh-CN" altLang="en-US" sz="2400" kern="0" dirty="0">
                <a:latin typeface="+mn-ea"/>
              </a:rPr>
              <a:t>浏览器名称和版本</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Accept-language</a:t>
            </a:r>
            <a:r>
              <a:rPr lang="en-US" altLang="zh-CN" sz="2400" kern="0" dirty="0">
                <a:latin typeface="+mn-ea"/>
              </a:rPr>
              <a:t>: </a:t>
            </a:r>
          </a:p>
          <a:p>
            <a:endParaRPr lang="zh-CN" altLang="en-US" dirty="0">
              <a:latin typeface="+mn-ea"/>
            </a:endParaRPr>
          </a:p>
        </p:txBody>
      </p:sp>
      <p:sp>
        <p:nvSpPr>
          <p:cNvPr id="4" name="灯片编号占位符 3">
            <a:extLst>
              <a:ext uri="{FF2B5EF4-FFF2-40B4-BE49-F238E27FC236}">
                <a16:creationId xmlns:a16="http://schemas.microsoft.com/office/drawing/2014/main" id="{3E03F945-9CE1-44F5-9CBA-A6B880991A5C}"/>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7" name="Text Box 16">
            <a:extLst>
              <a:ext uri="{FF2B5EF4-FFF2-40B4-BE49-F238E27FC236}">
                <a16:creationId xmlns:a16="http://schemas.microsoft.com/office/drawing/2014/main" id="{BEC518E5-F863-45FF-AD42-EF29DB6B0034}"/>
              </a:ext>
            </a:extLst>
          </p:cNvPr>
          <p:cNvSpPr txBox="1">
            <a:spLocks noChangeArrowheads="1"/>
          </p:cNvSpPr>
          <p:nvPr/>
        </p:nvSpPr>
        <p:spPr bwMode="auto">
          <a:xfrm>
            <a:off x="2246313" y="4152155"/>
            <a:ext cx="614045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zh-CN" sz="1800" b="1" dirty="0">
                <a:latin typeface="Courier New" panose="02070309020205020404" pitchFamily="49" charset="0"/>
              </a:rPr>
              <a:t>GET /index.html HTTP/1.1\r\n</a:t>
            </a:r>
          </a:p>
          <a:p>
            <a:pPr>
              <a:lnSpc>
                <a:spcPct val="90000"/>
              </a:lnSpc>
              <a:spcBef>
                <a:spcPct val="0"/>
              </a:spcBef>
            </a:pPr>
            <a:r>
              <a:rPr lang="en-US" altLang="zh-CN" sz="1800" b="1" dirty="0">
                <a:latin typeface="Courier New" panose="02070309020205020404" pitchFamily="49" charset="0"/>
              </a:rPr>
              <a:t>Host: www.ustc.edu.cn\r\n</a:t>
            </a:r>
          </a:p>
          <a:p>
            <a:pPr>
              <a:lnSpc>
                <a:spcPct val="90000"/>
              </a:lnSpc>
              <a:spcBef>
                <a:spcPct val="0"/>
              </a:spcBef>
            </a:pPr>
            <a:r>
              <a:rPr lang="en-US" altLang="zh-CN" sz="1800" b="1" dirty="0">
                <a:latin typeface="Courier New" panose="02070309020205020404" pitchFamily="49" charset="0"/>
              </a:rPr>
              <a:t>User-Agent: Firefox/3.6.10\r\n</a:t>
            </a:r>
          </a:p>
          <a:p>
            <a:pPr>
              <a:lnSpc>
                <a:spcPct val="90000"/>
              </a:lnSpc>
              <a:spcBef>
                <a:spcPct val="0"/>
              </a:spcBef>
            </a:pPr>
            <a:r>
              <a:rPr lang="en-US" altLang="zh-CN" sz="1800" b="1" dirty="0">
                <a:latin typeface="Courier New" panose="02070309020205020404" pitchFamily="49" charset="0"/>
              </a:rPr>
              <a:t>Accept: text/</a:t>
            </a:r>
            <a:r>
              <a:rPr lang="en-US" altLang="zh-CN" sz="1800" b="1" dirty="0" err="1">
                <a:latin typeface="Courier New" panose="02070309020205020404" pitchFamily="49" charset="0"/>
              </a:rPr>
              <a:t>html,application</a:t>
            </a:r>
            <a:r>
              <a:rPr lang="en-US" altLang="zh-CN" sz="1800" b="1" dirty="0">
                <a:latin typeface="Courier New" panose="02070309020205020404" pitchFamily="49" charset="0"/>
              </a:rPr>
              <a:t>/</a:t>
            </a:r>
            <a:r>
              <a:rPr lang="en-US" altLang="zh-CN" sz="1800" b="1" dirty="0" err="1">
                <a:latin typeface="Courier New" panose="02070309020205020404" pitchFamily="49" charset="0"/>
              </a:rPr>
              <a:t>xhtml+xml</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Accept-Language: </a:t>
            </a:r>
            <a:r>
              <a:rPr lang="en-US" altLang="zh-CN" sz="1800" b="1" dirty="0" err="1">
                <a:latin typeface="Courier New" panose="02070309020205020404" pitchFamily="49" charset="0"/>
              </a:rPr>
              <a:t>en-us,en;q</a:t>
            </a:r>
            <a:r>
              <a:rPr lang="en-US" altLang="zh-CN" sz="1800" b="1" dirty="0">
                <a:latin typeface="Courier New" panose="02070309020205020404" pitchFamily="49" charset="0"/>
              </a:rPr>
              <a:t>=0.5\r\n</a:t>
            </a:r>
          </a:p>
          <a:p>
            <a:pPr>
              <a:lnSpc>
                <a:spcPct val="90000"/>
              </a:lnSpc>
              <a:spcBef>
                <a:spcPct val="0"/>
              </a:spcBef>
            </a:pPr>
            <a:r>
              <a:rPr lang="en-US" altLang="zh-CN" sz="1800" b="1" dirty="0">
                <a:latin typeface="Courier New" panose="02070309020205020404" pitchFamily="49" charset="0"/>
              </a:rPr>
              <a:t>Accept-Encoding: </a:t>
            </a:r>
            <a:r>
              <a:rPr lang="en-US" altLang="zh-CN" sz="1800" b="1" dirty="0" err="1">
                <a:latin typeface="Courier New" panose="02070309020205020404" pitchFamily="49" charset="0"/>
              </a:rPr>
              <a:t>gzip,deflate</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Accept-Charset: ISO-8859-1,utf-8;q=0.7\r\n</a:t>
            </a:r>
          </a:p>
          <a:p>
            <a:pPr>
              <a:lnSpc>
                <a:spcPct val="90000"/>
              </a:lnSpc>
              <a:spcBef>
                <a:spcPct val="0"/>
              </a:spcBef>
            </a:pPr>
            <a:r>
              <a:rPr lang="en-US" altLang="zh-CN" sz="1800" b="1" dirty="0">
                <a:latin typeface="Courier New" panose="02070309020205020404" pitchFamily="49" charset="0"/>
              </a:rPr>
              <a:t>Keep-Alive: 115\r\n</a:t>
            </a:r>
          </a:p>
          <a:p>
            <a:pPr>
              <a:lnSpc>
                <a:spcPct val="90000"/>
              </a:lnSpc>
              <a:spcBef>
                <a:spcPct val="0"/>
              </a:spcBef>
            </a:pPr>
            <a:r>
              <a:rPr lang="en-US" altLang="zh-CN" sz="1800" b="1" dirty="0">
                <a:latin typeface="Courier New" panose="02070309020205020404" pitchFamily="49" charset="0"/>
              </a:rPr>
              <a:t>Connection: keep-alive\r\n</a:t>
            </a:r>
          </a:p>
          <a:p>
            <a:pPr>
              <a:lnSpc>
                <a:spcPct val="90000"/>
              </a:lnSpc>
              <a:spcBef>
                <a:spcPct val="0"/>
              </a:spcBef>
            </a:pPr>
            <a:r>
              <a:rPr lang="en-US" altLang="zh-CN" sz="1800" b="1" dirty="0">
                <a:latin typeface="Courier New" panose="02070309020205020404" pitchFamily="49" charset="0"/>
              </a:rPr>
              <a:t>\r\n</a:t>
            </a:r>
          </a:p>
        </p:txBody>
      </p:sp>
    </p:spTree>
    <p:extLst>
      <p:ext uri="{BB962C8B-B14F-4D97-AF65-F5344CB8AC3E}">
        <p14:creationId xmlns:p14="http://schemas.microsoft.com/office/powerpoint/2010/main" val="8865110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Text Box 5"/>
          <p:cNvSpPr txBox="1">
            <a:spLocks noChangeArrowheads="1"/>
          </p:cNvSpPr>
          <p:nvPr/>
        </p:nvSpPr>
        <p:spPr bwMode="auto">
          <a:xfrm>
            <a:off x="139700" y="1709191"/>
            <a:ext cx="118494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状态行</a:t>
            </a:r>
            <a:endParaRPr lang="en-US" altLang="zh-CN" dirty="0">
              <a:solidFill>
                <a:srgbClr val="CC0000"/>
              </a:solidFill>
            </a:endParaRPr>
          </a:p>
          <a:p>
            <a:pPr>
              <a:spcBef>
                <a:spcPct val="0"/>
              </a:spcBef>
              <a:buClrTx/>
              <a:buSzTx/>
              <a:buFontTx/>
              <a:buNone/>
            </a:pPr>
            <a:r>
              <a:rPr lang="en-US" altLang="zh-CN" dirty="0">
                <a:solidFill>
                  <a:srgbClr val="CC0000"/>
                </a:solidFill>
              </a:rPr>
              <a:t>(</a:t>
            </a:r>
            <a:r>
              <a:rPr lang="zh-CN" altLang="en-US" dirty="0">
                <a:solidFill>
                  <a:srgbClr val="CC0000"/>
                </a:solidFill>
              </a:rPr>
              <a:t>状态代码</a:t>
            </a:r>
            <a:br>
              <a:rPr lang="en-US" altLang="zh-CN" dirty="0">
                <a:solidFill>
                  <a:srgbClr val="CC0000"/>
                </a:solidFill>
              </a:rPr>
            </a:br>
            <a:r>
              <a:rPr lang="zh-CN" altLang="en-US" dirty="0">
                <a:solidFill>
                  <a:srgbClr val="CC0000"/>
                </a:solidFill>
              </a:rPr>
              <a:t>和短语</a:t>
            </a:r>
            <a:r>
              <a:rPr lang="en-US" altLang="zh-CN" dirty="0">
                <a:solidFill>
                  <a:srgbClr val="CC0000"/>
                </a:solidFill>
              </a:rPr>
              <a:t>)</a:t>
            </a:r>
            <a:endParaRPr lang="en-US" altLang="zh-CN" sz="2400" dirty="0">
              <a:solidFill>
                <a:srgbClr val="CC0000"/>
              </a:solidFill>
            </a:endParaRPr>
          </a:p>
        </p:txBody>
      </p:sp>
      <p:sp>
        <p:nvSpPr>
          <p:cNvPr id="6" name="Line 6"/>
          <p:cNvSpPr>
            <a:spLocks noChangeShapeType="1"/>
          </p:cNvSpPr>
          <p:nvPr/>
        </p:nvSpPr>
        <p:spPr bwMode="auto">
          <a:xfrm>
            <a:off x="1358900" y="2226716"/>
            <a:ext cx="923925" cy="25717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7" name="Freeform 7"/>
          <p:cNvSpPr>
            <a:spLocks/>
          </p:cNvSpPr>
          <p:nvPr/>
        </p:nvSpPr>
        <p:spPr bwMode="auto">
          <a:xfrm>
            <a:off x="2057400" y="2617241"/>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p:spPr>
        <p:txBody>
          <a:bodyPr wrap="none" anchor="ctr"/>
          <a:lstStyle/>
          <a:p>
            <a:endParaRPr lang="zh-CN" altLang="en-US"/>
          </a:p>
        </p:txBody>
      </p:sp>
      <p:sp>
        <p:nvSpPr>
          <p:cNvPr id="8" name="Text Box 8"/>
          <p:cNvSpPr txBox="1">
            <a:spLocks noChangeArrowheads="1"/>
          </p:cNvSpPr>
          <p:nvPr/>
        </p:nvSpPr>
        <p:spPr bwMode="auto">
          <a:xfrm>
            <a:off x="991325" y="3598316"/>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CC0000"/>
                </a:solidFill>
              </a:rPr>
              <a:t>头部行</a:t>
            </a:r>
            <a:endParaRPr lang="en-US" altLang="zh-CN" dirty="0">
              <a:solidFill>
                <a:srgbClr val="CC0000"/>
              </a:solidFill>
            </a:endParaRPr>
          </a:p>
        </p:txBody>
      </p:sp>
      <p:sp>
        <p:nvSpPr>
          <p:cNvPr id="9" name="Line 9"/>
          <p:cNvSpPr>
            <a:spLocks noChangeShapeType="1"/>
          </p:cNvSpPr>
          <p:nvPr/>
        </p:nvSpPr>
        <p:spPr bwMode="auto">
          <a:xfrm flipV="1">
            <a:off x="1543050" y="5730329"/>
            <a:ext cx="757238" cy="2127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0" name="Text Box 10"/>
          <p:cNvSpPr txBox="1">
            <a:spLocks noChangeArrowheads="1"/>
          </p:cNvSpPr>
          <p:nvPr/>
        </p:nvSpPr>
        <p:spPr bwMode="auto">
          <a:xfrm>
            <a:off x="242888" y="5158829"/>
            <a:ext cx="1338828"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数据，例如</a:t>
            </a:r>
            <a:br>
              <a:rPr lang="en-US" altLang="zh-CN" dirty="0">
                <a:solidFill>
                  <a:srgbClr val="CC0000"/>
                </a:solidFill>
              </a:rPr>
            </a:br>
            <a:r>
              <a:rPr lang="zh-CN" altLang="en-US" dirty="0">
                <a:solidFill>
                  <a:srgbClr val="CC0000"/>
                </a:solidFill>
              </a:rPr>
              <a:t>被请求的</a:t>
            </a:r>
            <a:br>
              <a:rPr lang="en-US" altLang="zh-CN" dirty="0">
                <a:solidFill>
                  <a:srgbClr val="CC0000"/>
                </a:solidFill>
              </a:rPr>
            </a:br>
            <a:r>
              <a:rPr lang="en-US" altLang="zh-CN" dirty="0">
                <a:solidFill>
                  <a:srgbClr val="CC0000"/>
                </a:solidFill>
              </a:rPr>
              <a:t>HTML</a:t>
            </a:r>
            <a:r>
              <a:rPr lang="zh-CN" altLang="en-US" dirty="0">
                <a:solidFill>
                  <a:srgbClr val="CC0000"/>
                </a:solidFill>
              </a:rPr>
              <a:t>文件</a:t>
            </a:r>
            <a:endParaRPr lang="en-US" altLang="zh-CN" sz="2400" dirty="0">
              <a:solidFill>
                <a:srgbClr val="CC0000"/>
              </a:solidFill>
            </a:endParaRPr>
          </a:p>
        </p:txBody>
      </p:sp>
      <p:sp>
        <p:nvSpPr>
          <p:cNvPr id="11" name="Rectangle 15"/>
          <p:cNvSpPr>
            <a:spLocks noChangeArrowheads="1"/>
          </p:cNvSpPr>
          <p:nvPr/>
        </p:nvSpPr>
        <p:spPr bwMode="auto">
          <a:xfrm>
            <a:off x="2243138" y="2356891"/>
            <a:ext cx="6311900" cy="3559175"/>
          </a:xfrm>
          <a:prstGeom prst="rect">
            <a:avLst/>
          </a:prstGeom>
          <a:noFill/>
          <a:ln w="9525">
            <a:noFill/>
            <a:miter lim="800000"/>
            <a:headEnd/>
            <a:tailEnd/>
          </a:ln>
        </p:spPr>
        <p:txBody>
          <a:bodyPr>
            <a:spAutoFit/>
          </a:bodyPr>
          <a:lstStyle/>
          <a:p>
            <a:pPr marL="342900" indent="-342900">
              <a:lnSpc>
                <a:spcPct val="90000"/>
              </a:lnSpc>
              <a:spcBef>
                <a:spcPct val="0"/>
              </a:spcBef>
            </a:pPr>
            <a:r>
              <a:rPr lang="en-US" altLang="zh-CN" sz="1800" b="1" dirty="0">
                <a:latin typeface="Courier New" pitchFamily="49" charset="0"/>
              </a:rPr>
              <a:t>HTTP/1.1 200 OK\r\n</a:t>
            </a:r>
          </a:p>
          <a:p>
            <a:pPr marL="342900" indent="-342900">
              <a:lnSpc>
                <a:spcPct val="90000"/>
              </a:lnSpc>
              <a:spcBef>
                <a:spcPct val="0"/>
              </a:spcBef>
            </a:pPr>
            <a:r>
              <a:rPr lang="en-US" altLang="zh-CN" sz="1800" b="1" dirty="0">
                <a:latin typeface="Courier New" pitchFamily="49" charset="0"/>
              </a:rPr>
              <a:t>Date: Sun, 26 Sep 2010 20:09:20 GMT\r\n</a:t>
            </a:r>
          </a:p>
          <a:p>
            <a:pPr marL="342900" indent="-342900">
              <a:lnSpc>
                <a:spcPct val="90000"/>
              </a:lnSpc>
              <a:spcBef>
                <a:spcPct val="0"/>
              </a:spcBef>
            </a:pPr>
            <a:r>
              <a:rPr lang="en-US" altLang="zh-CN" sz="1800" b="1" dirty="0">
                <a:latin typeface="Courier New" pitchFamily="49" charset="0"/>
              </a:rPr>
              <a:t>Server: Apache/2.0.52 (CentOS)\r\n</a:t>
            </a:r>
          </a:p>
          <a:p>
            <a:pPr marL="342900" indent="-342900">
              <a:lnSpc>
                <a:spcPct val="90000"/>
              </a:lnSpc>
              <a:spcBef>
                <a:spcPct val="0"/>
              </a:spcBef>
            </a:pPr>
            <a:r>
              <a:rPr lang="en-US" altLang="zh-CN" sz="1800" b="1" dirty="0">
                <a:latin typeface="Courier New" pitchFamily="49" charset="0"/>
              </a:rPr>
              <a:t>Last-Modified: Tue, 30 Oct 2007 17:00:02 GMT\r\n</a:t>
            </a:r>
          </a:p>
          <a:p>
            <a:pPr marL="342900" indent="-342900">
              <a:lnSpc>
                <a:spcPct val="90000"/>
              </a:lnSpc>
              <a:spcBef>
                <a:spcPct val="0"/>
              </a:spcBef>
            </a:pPr>
            <a:r>
              <a:rPr lang="en-US" altLang="zh-CN" sz="1800" b="1" dirty="0">
                <a:latin typeface="Courier New" pitchFamily="49" charset="0"/>
              </a:rPr>
              <a:t>ETag: "17dc6-a5c-bf716880"\r\n</a:t>
            </a:r>
          </a:p>
          <a:p>
            <a:pPr marL="342900" indent="-342900">
              <a:lnSpc>
                <a:spcPct val="90000"/>
              </a:lnSpc>
              <a:spcBef>
                <a:spcPct val="0"/>
              </a:spcBef>
            </a:pPr>
            <a:r>
              <a:rPr lang="en-US" altLang="zh-CN" sz="1800" b="1" dirty="0">
                <a:latin typeface="Courier New" pitchFamily="49" charset="0"/>
              </a:rPr>
              <a:t>Accept-Ranges: bytes\r\n</a:t>
            </a:r>
          </a:p>
          <a:p>
            <a:pPr marL="342900" indent="-342900">
              <a:lnSpc>
                <a:spcPct val="90000"/>
              </a:lnSpc>
              <a:spcBef>
                <a:spcPct val="0"/>
              </a:spcBef>
            </a:pPr>
            <a:r>
              <a:rPr lang="en-US" altLang="zh-CN" sz="1800" b="1" dirty="0">
                <a:latin typeface="Courier New" pitchFamily="49" charset="0"/>
              </a:rPr>
              <a:t>Content-Length: 2652\r\n</a:t>
            </a:r>
          </a:p>
          <a:p>
            <a:pPr marL="342900" indent="-342900">
              <a:lnSpc>
                <a:spcPct val="90000"/>
              </a:lnSpc>
              <a:spcBef>
                <a:spcPct val="0"/>
              </a:spcBef>
            </a:pPr>
            <a:r>
              <a:rPr lang="en-US" altLang="zh-CN" sz="1800" b="1" dirty="0">
                <a:latin typeface="Courier New" pitchFamily="49" charset="0"/>
              </a:rPr>
              <a:t>Keep-Alive: timeout=10, max=100\r\n</a:t>
            </a:r>
          </a:p>
          <a:p>
            <a:pPr marL="342900" indent="-342900">
              <a:lnSpc>
                <a:spcPct val="90000"/>
              </a:lnSpc>
              <a:spcBef>
                <a:spcPct val="0"/>
              </a:spcBef>
            </a:pPr>
            <a:r>
              <a:rPr lang="en-US" altLang="zh-CN" sz="1800" b="1" dirty="0">
                <a:latin typeface="Courier New" pitchFamily="49" charset="0"/>
              </a:rPr>
              <a:t>Connection: Keep-Alive\r\n</a:t>
            </a:r>
          </a:p>
          <a:p>
            <a:pPr marL="342900" indent="-342900">
              <a:lnSpc>
                <a:spcPct val="90000"/>
              </a:lnSpc>
              <a:spcBef>
                <a:spcPct val="0"/>
              </a:spcBef>
            </a:pPr>
            <a:r>
              <a:rPr lang="en-US" altLang="zh-CN" sz="1800" b="1" dirty="0">
                <a:latin typeface="Courier New" pitchFamily="49" charset="0"/>
              </a:rPr>
              <a:t>Content-Type: text/html; charset=ISO-8859-1\r\n</a:t>
            </a:r>
          </a:p>
          <a:p>
            <a:pPr marL="342900" indent="-342900">
              <a:lnSpc>
                <a:spcPct val="90000"/>
              </a:lnSpc>
              <a:spcBef>
                <a:spcPct val="0"/>
              </a:spcBef>
            </a:pPr>
            <a:r>
              <a:rPr lang="en-US" altLang="zh-CN" sz="1800" b="1" dirty="0">
                <a:latin typeface="Courier New" pitchFamily="49" charset="0"/>
              </a:rPr>
              <a:t>\r\n</a:t>
            </a:r>
          </a:p>
          <a:p>
            <a:pPr marL="342900" indent="-342900">
              <a:lnSpc>
                <a:spcPct val="90000"/>
              </a:lnSpc>
              <a:spcBef>
                <a:spcPct val="0"/>
              </a:spcBef>
            </a:pPr>
            <a:r>
              <a:rPr lang="it-IT" sz="1800" b="1" dirty="0">
                <a:latin typeface="Courier New" pitchFamily="49" charset="0"/>
              </a:rPr>
              <a:t>data data data data data ... </a:t>
            </a:r>
            <a:endParaRPr lang="en-US" altLang="zh-CN" sz="1800" b="1" dirty="0">
              <a:latin typeface="Courier New" pitchFamily="49"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响应状态代码</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Rectangle 3"/>
          <p:cNvSpPr txBox="1">
            <a:spLocks noChangeArrowheads="1"/>
          </p:cNvSpPr>
          <p:nvPr/>
        </p:nvSpPr>
        <p:spPr bwMode="auto">
          <a:xfrm>
            <a:off x="889000" y="2788617"/>
            <a:ext cx="8075613"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200 OK</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lang="zh-CN" altLang="en-US" sz="2000" kern="0" noProof="0" dirty="0">
                <a:latin typeface="+mn-ea"/>
              </a:rPr>
              <a:t>请求成功，被请求对象在此消息的数据部分</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301 Moved Permanently</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被请求的对象移走了，它的新位置（</a:t>
            </a:r>
            <a:r>
              <a:rPr kumimoji="0" lang="en-US" altLang="zh-CN" sz="2000" b="0" i="0" u="none" strike="noStrike" kern="0" cap="none" spc="0" normalizeH="0" baseline="0" noProof="0" dirty="0">
                <a:ln>
                  <a:noFill/>
                </a:ln>
                <a:solidFill>
                  <a:schemeClr val="tx1"/>
                </a:solidFill>
                <a:effectLst/>
                <a:uLnTx/>
                <a:uFillTx/>
                <a:latin typeface="+mn-ea"/>
              </a:rPr>
              <a:t>URL</a:t>
            </a:r>
            <a:r>
              <a:rPr kumimoji="0" lang="zh-CN" altLang="en-US" sz="2000" b="0" i="0" u="none" strike="noStrike" kern="0" cap="none" spc="0" normalizeH="0" baseline="0" noProof="0" dirty="0">
                <a:ln>
                  <a:noFill/>
                </a:ln>
                <a:solidFill>
                  <a:schemeClr val="tx1"/>
                </a:solidFill>
                <a:effectLst/>
                <a:uLnTx/>
                <a:uFillTx/>
                <a:latin typeface="+mn-ea"/>
              </a:rPr>
              <a:t>）在消息的</a:t>
            </a:r>
            <a:r>
              <a:rPr kumimoji="0" lang="en-US" altLang="zh-CN" sz="2000" b="0" i="0" u="none" strike="noStrike" kern="0" cap="none" spc="0" normalizeH="0" baseline="0" noProof="0" dirty="0">
                <a:ln>
                  <a:noFill/>
                </a:ln>
                <a:solidFill>
                  <a:schemeClr val="tx1"/>
                </a:solidFill>
                <a:effectLst/>
                <a:uLnTx/>
                <a:uFillTx/>
                <a:latin typeface="+mn-ea"/>
              </a:rPr>
              <a:t>Location</a:t>
            </a:r>
            <a:r>
              <a:rPr kumimoji="0" lang="zh-CN" altLang="en-US" sz="2000" b="0" i="0" u="none" strike="noStrike" kern="0" cap="none" spc="0" normalizeH="0" baseline="0" noProof="0" dirty="0">
                <a:ln>
                  <a:noFill/>
                </a:ln>
                <a:solidFill>
                  <a:schemeClr val="tx1"/>
                </a:solidFill>
                <a:effectLst/>
                <a:uLnTx/>
                <a:uFillTx/>
                <a:latin typeface="+mn-ea"/>
              </a:rPr>
              <a:t>头部行</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400 Bad Request</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请求消息不被服务器理解</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404 Not Found</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在服务器上没有找到所请求的对象</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505 HTTP Version Not Supported</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5"/>
          <p:cNvSpPr>
            <a:spLocks noChangeArrowheads="1"/>
          </p:cNvSpPr>
          <p:nvPr/>
        </p:nvSpPr>
        <p:spPr bwMode="auto">
          <a:xfrm>
            <a:off x="488950" y="1978546"/>
            <a:ext cx="8112125" cy="514350"/>
          </a:xfrm>
          <a:prstGeom prst="rect">
            <a:avLst/>
          </a:prstGeom>
          <a:noFill/>
          <a:ln w="9525">
            <a:noFill/>
            <a:miter lim="800000"/>
            <a:headEnd/>
            <a:tailEnd/>
          </a:ln>
        </p:spPr>
        <p:txBody>
          <a:bodyPr/>
          <a:lstStyle/>
          <a:p>
            <a:pPr marL="350838" indent="-350838">
              <a:lnSpc>
                <a:spcPct val="90000"/>
              </a:lnSpc>
              <a:buClr>
                <a:srgbClr val="000099"/>
              </a:buClr>
              <a:buSzPct val="100000"/>
              <a:buFont typeface="Wingdings" pitchFamily="2" charset="2"/>
              <a:buChar char="§"/>
            </a:pPr>
            <a:r>
              <a:rPr lang="zh-CN" altLang="en-US" sz="2800" dirty="0"/>
              <a:t>出现在服务器发向客户端的响应消息的第一行</a:t>
            </a:r>
            <a:endParaRPr lang="en-US" altLang="zh-CN" sz="2800" dirty="0"/>
          </a:p>
          <a:p>
            <a:pPr marL="350838" indent="-350838">
              <a:buClr>
                <a:srgbClr val="000099"/>
              </a:buClr>
              <a:buSzPct val="100000"/>
              <a:buFont typeface="Wingdings" pitchFamily="2" charset="2"/>
              <a:buChar char="§"/>
            </a:pPr>
            <a:r>
              <a:rPr lang="zh-CN" altLang="en-US" sz="2400" dirty="0">
                <a:latin typeface="Comic Sans MS" pitchFamily="66" charset="0"/>
              </a:rPr>
              <a:t>一些状态代码和短语</a:t>
            </a:r>
            <a:r>
              <a:rPr lang="en-US" altLang="zh-CN" sz="2400" dirty="0">
                <a:latin typeface="Comic Sans MS" pitchFamily="66" charset="0"/>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动手尝试客户端</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3"/>
          <p:cNvSpPr txBox="1">
            <a:spLocks noChangeArrowheads="1"/>
          </p:cNvSpPr>
          <p:nvPr/>
        </p:nvSpPr>
        <p:spPr bwMode="auto">
          <a:xfrm>
            <a:off x="390525" y="1706835"/>
            <a:ext cx="8096250"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1. </a:t>
            </a:r>
            <a:r>
              <a:rPr kumimoji="0" lang="zh-CN" altLang="en-US" sz="2400" b="0" i="0" u="none" strike="noStrike" kern="0" cap="none" spc="0" normalizeH="0" baseline="0" noProof="0" dirty="0">
                <a:ln>
                  <a:noFill/>
                </a:ln>
                <a:solidFill>
                  <a:schemeClr val="tx1"/>
                </a:solidFill>
                <a:effectLst/>
                <a:uLnTx/>
                <a:uFillTx/>
                <a:latin typeface="+mn-ea"/>
                <a:cs typeface="+mn-cs"/>
              </a:rPr>
              <a:t>使用</a:t>
            </a:r>
            <a:r>
              <a:rPr lang="en-US" altLang="zh-CN" sz="2400" kern="0" dirty="0">
                <a:latin typeface="+mn-ea"/>
              </a:rPr>
              <a:t>t</a:t>
            </a:r>
            <a:r>
              <a:rPr kumimoji="0" lang="en-US" altLang="zh-CN" sz="2400" b="0" i="0" u="none" strike="noStrike" kern="0" cap="none" spc="0" normalizeH="0" baseline="0" noProof="0" dirty="0" err="1">
                <a:ln>
                  <a:noFill/>
                </a:ln>
                <a:solidFill>
                  <a:schemeClr val="tx1"/>
                </a:solidFill>
                <a:effectLst/>
                <a:uLnTx/>
                <a:uFillTx/>
                <a:latin typeface="+mn-ea"/>
                <a:cs typeface="+mn-cs"/>
              </a:rPr>
              <a:t>elnet</a:t>
            </a:r>
            <a:r>
              <a:rPr kumimoji="0" lang="zh-CN" altLang="en-US" sz="2400" b="0" i="0" u="none" strike="noStrike" kern="0" cap="none" spc="0" normalizeH="0" baseline="0" noProof="0" dirty="0">
                <a:ln>
                  <a:noFill/>
                </a:ln>
                <a:solidFill>
                  <a:schemeClr val="tx1"/>
                </a:solidFill>
                <a:effectLst/>
                <a:uLnTx/>
                <a:uFillTx/>
                <a:latin typeface="+mn-ea"/>
                <a:cs typeface="+mn-cs"/>
              </a:rPr>
              <a:t>登录</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p>
          <a:p>
            <a:pPr marL="1143000" marR="0" lvl="2" indent="-228600" algn="l" defTabSz="914400" rtl="0" eaLnBrk="1" fontAlgn="base" latinLnBrk="0" hangingPunct="1">
              <a:lnSpc>
                <a:spcPct val="100000"/>
              </a:lnSpc>
              <a:spcBef>
                <a:spcPct val="20000"/>
              </a:spcBef>
              <a:spcAft>
                <a:spcPct val="0"/>
              </a:spcAft>
              <a:buClr>
                <a:schemeClr val="folHlink"/>
              </a:buClr>
              <a:buSzPct val="50000"/>
              <a:buFontTx/>
              <a:buNone/>
              <a:tabLst/>
              <a:defRPr/>
            </a:pPr>
            <a:endParaRPr kumimoji="0" lang="en-US" altLang="zh-CN" sz="1800" b="0" i="0" u="none" strike="noStrike" kern="0" cap="none" spc="0" normalizeH="0" baseline="0" noProof="0" dirty="0">
              <a:ln>
                <a:noFill/>
              </a:ln>
              <a:solidFill>
                <a:schemeClr val="tx1"/>
              </a:solidFill>
              <a:effectLst/>
              <a:uLnTx/>
              <a:uFillTx/>
              <a:latin typeface="+mn-ea"/>
            </a:endParaRPr>
          </a:p>
        </p:txBody>
      </p:sp>
      <p:sp>
        <p:nvSpPr>
          <p:cNvPr id="6" name="Text Box 5"/>
          <p:cNvSpPr txBox="1">
            <a:spLocks noChangeArrowheads="1"/>
          </p:cNvSpPr>
          <p:nvPr/>
        </p:nvSpPr>
        <p:spPr bwMode="auto">
          <a:xfrm>
            <a:off x="4479925" y="2200548"/>
            <a:ext cx="3877985" cy="1200329"/>
          </a:xfrm>
          <a:prstGeom prst="rect">
            <a:avLst/>
          </a:prstGeom>
          <a:noFill/>
          <a:ln w="25400">
            <a:noFill/>
            <a:miter lim="800000"/>
            <a:headEnd/>
            <a:tailEnd/>
          </a:ln>
        </p:spPr>
        <p:txBody>
          <a:bodyPr wrap="none">
            <a:spAutoFit/>
          </a:bodyPr>
          <a:lstStyle/>
          <a:p>
            <a:pPr>
              <a:spcBef>
                <a:spcPct val="0"/>
              </a:spcBef>
              <a:buClrTx/>
              <a:buSzTx/>
              <a:buFontTx/>
              <a:buNone/>
            </a:pPr>
            <a:r>
              <a:rPr lang="zh-CN" altLang="en-US" sz="1800" dirty="0">
                <a:latin typeface="+mn-ea"/>
              </a:rPr>
              <a:t>在</a:t>
            </a:r>
            <a:r>
              <a:rPr lang="zh-CN" altLang="en-US" dirty="0">
                <a:latin typeface="+mn-ea"/>
              </a:rPr>
              <a:t>服务器</a:t>
            </a:r>
            <a:r>
              <a:rPr lang="en-US" altLang="zh-CN" dirty="0">
                <a:latin typeface="+mn-ea"/>
              </a:rPr>
              <a:t>80</a:t>
            </a:r>
            <a:r>
              <a:rPr lang="zh-CN" altLang="en-US" dirty="0">
                <a:latin typeface="+mn-ea"/>
              </a:rPr>
              <a:t>端口建立</a:t>
            </a:r>
            <a:r>
              <a:rPr lang="en-US" altLang="zh-CN" dirty="0">
                <a:latin typeface="+mn-ea"/>
              </a:rPr>
              <a:t>TCP</a:t>
            </a:r>
            <a:r>
              <a:rPr lang="zh-CN" altLang="en-US" dirty="0">
                <a:latin typeface="+mn-ea"/>
              </a:rPr>
              <a:t>连接</a:t>
            </a:r>
            <a:endParaRPr lang="en-US" altLang="zh-CN" sz="1800" dirty="0">
              <a:latin typeface="+mn-ea"/>
            </a:endParaRPr>
          </a:p>
          <a:p>
            <a:pPr>
              <a:spcBef>
                <a:spcPct val="0"/>
              </a:spcBef>
              <a:buClrTx/>
              <a:buSzTx/>
              <a:buFontTx/>
              <a:buNone/>
            </a:pPr>
            <a:r>
              <a:rPr lang="en-US" altLang="zh-CN" sz="1800" dirty="0">
                <a:latin typeface="+mn-ea"/>
              </a:rPr>
              <a:t>    (80</a:t>
            </a:r>
            <a:r>
              <a:rPr lang="zh-CN" altLang="en-US" sz="1800" dirty="0">
                <a:latin typeface="+mn-ea"/>
              </a:rPr>
              <a:t>是缺省的</a:t>
            </a:r>
            <a:r>
              <a:rPr lang="en-US" altLang="zh-CN" sz="1800" dirty="0">
                <a:latin typeface="+mn-ea"/>
              </a:rPr>
              <a:t>HTTP</a:t>
            </a:r>
            <a:r>
              <a:rPr lang="zh-CN" altLang="en-US" sz="1800" dirty="0">
                <a:latin typeface="+mn-ea"/>
              </a:rPr>
              <a:t>服务器端口</a:t>
            </a:r>
            <a:r>
              <a:rPr lang="en-US" altLang="zh-CN" sz="1800" dirty="0">
                <a:latin typeface="+mn-ea"/>
              </a:rPr>
              <a:t>) .</a:t>
            </a:r>
          </a:p>
          <a:p>
            <a:pPr>
              <a:spcBef>
                <a:spcPct val="0"/>
              </a:spcBef>
              <a:buClrTx/>
              <a:buSzTx/>
              <a:buFontTx/>
              <a:buNone/>
            </a:pPr>
            <a:r>
              <a:rPr lang="zh-CN" altLang="en-US" sz="1800" dirty="0">
                <a:latin typeface="+mn-ea"/>
              </a:rPr>
              <a:t>之后任何输入字符都会被送到</a:t>
            </a:r>
            <a:br>
              <a:rPr lang="en-US" altLang="zh-CN" sz="1800" dirty="0">
                <a:latin typeface="+mn-ea"/>
              </a:rPr>
            </a:br>
            <a:r>
              <a:rPr lang="en-US" altLang="zh-CN" sz="1800" dirty="0" err="1">
                <a:latin typeface="+mn-ea"/>
              </a:rPr>
              <a:t>gaia.cs.umass.edu</a:t>
            </a:r>
            <a:r>
              <a:rPr lang="zh-CN" altLang="en-US" sz="1800" dirty="0">
                <a:latin typeface="+mn-ea"/>
              </a:rPr>
              <a:t>的</a:t>
            </a:r>
            <a:r>
              <a:rPr lang="en-US" altLang="zh-CN" sz="1800" dirty="0">
                <a:latin typeface="+mn-ea"/>
              </a:rPr>
              <a:t>80</a:t>
            </a:r>
            <a:r>
              <a:rPr lang="zh-CN" altLang="en-US" sz="1800" dirty="0">
                <a:latin typeface="+mn-ea"/>
              </a:rPr>
              <a:t>端口</a:t>
            </a:r>
            <a:endParaRPr lang="en-US" altLang="zh-CN" sz="2400" dirty="0">
              <a:latin typeface="+mn-ea"/>
            </a:endParaRPr>
          </a:p>
        </p:txBody>
      </p:sp>
      <p:sp>
        <p:nvSpPr>
          <p:cNvPr id="7" name="Text Box 6"/>
          <p:cNvSpPr txBox="1">
            <a:spLocks noChangeArrowheads="1"/>
          </p:cNvSpPr>
          <p:nvPr/>
        </p:nvSpPr>
        <p:spPr bwMode="auto">
          <a:xfrm>
            <a:off x="423068" y="2249760"/>
            <a:ext cx="3906840"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b="1" dirty="0">
                <a:solidFill>
                  <a:srgbClr val="CC0000"/>
                </a:solidFill>
                <a:latin typeface="Courier New" pitchFamily="49" charset="0"/>
              </a:rPr>
              <a:t>telnet </a:t>
            </a:r>
            <a:r>
              <a:rPr lang="en-US" altLang="zh-CN" b="1" dirty="0" err="1">
                <a:solidFill>
                  <a:srgbClr val="CC0000"/>
                </a:solidFill>
                <a:latin typeface="Courier New" pitchFamily="49" charset="0"/>
              </a:rPr>
              <a:t>gaia.cs.umass.edu</a:t>
            </a:r>
            <a:r>
              <a:rPr lang="en-US" altLang="zh-CN" b="1" dirty="0">
                <a:solidFill>
                  <a:srgbClr val="CC0000"/>
                </a:solidFill>
                <a:latin typeface="Courier New" pitchFamily="49" charset="0"/>
              </a:rPr>
              <a:t> </a:t>
            </a:r>
            <a:r>
              <a:rPr lang="en-US" altLang="zh-CN" sz="1800" b="1" dirty="0">
                <a:solidFill>
                  <a:srgbClr val="CC0000"/>
                </a:solidFill>
                <a:latin typeface="Courier New" pitchFamily="49" charset="0"/>
              </a:rPr>
              <a:t>80</a:t>
            </a:r>
            <a:endParaRPr lang="en-US" altLang="zh-CN" sz="2800" dirty="0">
              <a:solidFill>
                <a:srgbClr val="CC0000"/>
              </a:solidFill>
            </a:endParaRPr>
          </a:p>
        </p:txBody>
      </p:sp>
      <p:sp>
        <p:nvSpPr>
          <p:cNvPr id="8" name="Rectangle 7"/>
          <p:cNvSpPr>
            <a:spLocks noChangeArrowheads="1"/>
          </p:cNvSpPr>
          <p:nvPr/>
        </p:nvSpPr>
        <p:spPr bwMode="auto">
          <a:xfrm>
            <a:off x="422275" y="3780110"/>
            <a:ext cx="8096250" cy="466725"/>
          </a:xfrm>
          <a:prstGeom prst="rect">
            <a:avLst/>
          </a:prstGeom>
          <a:noFill/>
          <a:ln w="9525">
            <a:noFill/>
            <a:miter lim="800000"/>
            <a:headEnd/>
            <a:tailEnd/>
          </a:ln>
        </p:spPr>
        <p:txBody>
          <a:bodyPr/>
          <a:lstStyle/>
          <a:p>
            <a:pPr marL="342900" indent="-342900"/>
            <a:r>
              <a:rPr lang="en-US" altLang="zh-CN" sz="2400" dirty="0">
                <a:latin typeface="+mn-ea"/>
              </a:rPr>
              <a:t>2. </a:t>
            </a:r>
            <a:r>
              <a:rPr lang="zh-CN" altLang="en-US" sz="2400" dirty="0">
                <a:latin typeface="+mn-ea"/>
              </a:rPr>
              <a:t>输入</a:t>
            </a:r>
            <a:r>
              <a:rPr lang="en-US" altLang="zh-CN" sz="2400" dirty="0">
                <a:latin typeface="+mn-ea"/>
              </a:rPr>
              <a:t>GET HTTP</a:t>
            </a:r>
            <a:r>
              <a:rPr lang="zh-CN" altLang="en-US" sz="2400" dirty="0">
                <a:latin typeface="+mn-ea"/>
              </a:rPr>
              <a:t>请求消息</a:t>
            </a:r>
            <a:r>
              <a:rPr lang="en-US" altLang="zh-CN" sz="2400" dirty="0">
                <a:latin typeface="+mn-ea"/>
              </a:rPr>
              <a:t>:</a:t>
            </a:r>
          </a:p>
          <a:p>
            <a:pPr marL="1143000" lvl="2" indent="-228600">
              <a:buClrTx/>
              <a:buSzTx/>
              <a:buFontTx/>
              <a:buNone/>
            </a:pPr>
            <a:endParaRPr lang="en-US" altLang="zh-CN" sz="1800" dirty="0">
              <a:latin typeface="+mn-ea"/>
            </a:endParaRPr>
          </a:p>
        </p:txBody>
      </p:sp>
      <p:sp>
        <p:nvSpPr>
          <p:cNvPr id="9" name="Text Box 8"/>
          <p:cNvSpPr txBox="1">
            <a:spLocks noChangeArrowheads="1"/>
          </p:cNvSpPr>
          <p:nvPr/>
        </p:nvSpPr>
        <p:spPr bwMode="auto">
          <a:xfrm>
            <a:off x="671513" y="4303985"/>
            <a:ext cx="6696075" cy="646113"/>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a:solidFill>
                  <a:srgbClr val="CC0000"/>
                </a:solidFill>
                <a:latin typeface="Courier New" pitchFamily="49" charset="0"/>
              </a:rPr>
              <a:t>GET /</a:t>
            </a:r>
            <a:r>
              <a:rPr lang="en-US" altLang="zh-CN" sz="1800" b="1" dirty="0" err="1">
                <a:solidFill>
                  <a:srgbClr val="CC0000"/>
                </a:solidFill>
                <a:latin typeface="Courier New" pitchFamily="49" charset="0"/>
              </a:rPr>
              <a:t>kurose_ross</a:t>
            </a:r>
            <a:r>
              <a:rPr lang="en-US" altLang="zh-CN" sz="1800" b="1" dirty="0">
                <a:solidFill>
                  <a:srgbClr val="CC0000"/>
                </a:solidFill>
                <a:latin typeface="Courier New" pitchFamily="49" charset="0"/>
              </a:rPr>
              <a:t>/interactive/</a:t>
            </a:r>
            <a:r>
              <a:rPr lang="en-US" altLang="zh-CN" sz="1800" b="1" dirty="0" err="1">
                <a:solidFill>
                  <a:srgbClr val="CC0000"/>
                </a:solidFill>
                <a:latin typeface="Courier New" pitchFamily="49" charset="0"/>
              </a:rPr>
              <a:t>index.php</a:t>
            </a:r>
            <a:r>
              <a:rPr lang="en-US" altLang="zh-CN" sz="1800" b="1" dirty="0">
                <a:solidFill>
                  <a:srgbClr val="CC0000"/>
                </a:solidFill>
                <a:latin typeface="Courier New" pitchFamily="49" charset="0"/>
              </a:rPr>
              <a:t> HTTP/1.1</a:t>
            </a:r>
          </a:p>
          <a:p>
            <a:pPr>
              <a:spcBef>
                <a:spcPct val="0"/>
              </a:spcBef>
              <a:buClrTx/>
              <a:buSzTx/>
              <a:buFontTx/>
              <a:buNone/>
            </a:pPr>
            <a:r>
              <a:rPr lang="en-US" altLang="zh-CN" sz="1800" b="1" dirty="0">
                <a:solidFill>
                  <a:srgbClr val="CC0000"/>
                </a:solidFill>
                <a:latin typeface="Courier New" pitchFamily="49" charset="0"/>
              </a:rPr>
              <a:t>Host: gaia.cs.umass.edu</a:t>
            </a:r>
            <a:endParaRPr lang="en-US" altLang="zh-CN" sz="1800" dirty="0">
              <a:solidFill>
                <a:srgbClr val="CC0000"/>
              </a:solidFill>
              <a:latin typeface="Courier New" pitchFamily="49" charset="0"/>
            </a:endParaRPr>
          </a:p>
        </p:txBody>
      </p:sp>
      <p:sp>
        <p:nvSpPr>
          <p:cNvPr id="10" name="Text Box 11"/>
          <p:cNvSpPr txBox="1">
            <a:spLocks noChangeArrowheads="1"/>
          </p:cNvSpPr>
          <p:nvPr/>
        </p:nvSpPr>
        <p:spPr bwMode="auto">
          <a:xfrm>
            <a:off x="4848225" y="4656410"/>
            <a:ext cx="3877985"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latin typeface="+mn-ea"/>
              </a:rPr>
              <a:t>向</a:t>
            </a:r>
            <a:r>
              <a:rPr lang="en-US" altLang="zh-CN" dirty="0">
                <a:latin typeface="+mn-ea"/>
              </a:rPr>
              <a:t>HTTP</a:t>
            </a:r>
            <a:r>
              <a:rPr lang="zh-CN" altLang="en-US" dirty="0">
                <a:latin typeface="+mn-ea"/>
              </a:rPr>
              <a:t>服务器发送</a:t>
            </a:r>
            <a:r>
              <a:rPr lang="zh-CN" altLang="en-US" sz="1800" dirty="0">
                <a:latin typeface="+mn-ea"/>
              </a:rPr>
              <a:t>一个最小但完整的</a:t>
            </a:r>
            <a:br>
              <a:rPr lang="en-US" altLang="zh-CN" sz="1800" dirty="0">
                <a:latin typeface="+mn-ea"/>
              </a:rPr>
            </a:br>
            <a:r>
              <a:rPr lang="en-US" altLang="zh-CN" sz="1800" dirty="0">
                <a:latin typeface="+mn-ea"/>
              </a:rPr>
              <a:t>HTTP</a:t>
            </a:r>
            <a:r>
              <a:rPr lang="zh-CN" altLang="en-US" sz="1800" dirty="0">
                <a:latin typeface="+mn-ea"/>
              </a:rPr>
              <a:t>请求消息</a:t>
            </a:r>
            <a:endParaRPr lang="en-US" altLang="zh-CN" sz="1800" dirty="0">
              <a:latin typeface="+mn-ea"/>
            </a:endParaRPr>
          </a:p>
          <a:p>
            <a:pPr>
              <a:spcBef>
                <a:spcPct val="0"/>
              </a:spcBef>
              <a:buClrTx/>
              <a:buSzTx/>
              <a:buFontTx/>
              <a:buNone/>
            </a:pPr>
            <a:r>
              <a:rPr lang="zh-CN" altLang="en-US" dirty="0">
                <a:latin typeface="+mn-ea"/>
              </a:rPr>
              <a:t>两次回车换行结束消息</a:t>
            </a:r>
            <a:endParaRPr lang="en-US" altLang="zh-CN" sz="2400" dirty="0">
              <a:latin typeface="+mn-ea"/>
            </a:endParaRPr>
          </a:p>
        </p:txBody>
      </p:sp>
      <p:sp>
        <p:nvSpPr>
          <p:cNvPr id="11" name="Rectangle 14"/>
          <p:cNvSpPr>
            <a:spLocks noChangeArrowheads="1"/>
          </p:cNvSpPr>
          <p:nvPr/>
        </p:nvSpPr>
        <p:spPr bwMode="auto">
          <a:xfrm>
            <a:off x="407988" y="5881960"/>
            <a:ext cx="8096250" cy="466725"/>
          </a:xfrm>
          <a:prstGeom prst="rect">
            <a:avLst/>
          </a:prstGeom>
          <a:noFill/>
          <a:ln w="9525">
            <a:noFill/>
            <a:miter lim="800000"/>
            <a:headEnd/>
            <a:tailEnd/>
          </a:ln>
        </p:spPr>
        <p:txBody>
          <a:bodyPr/>
          <a:lstStyle/>
          <a:p>
            <a:pPr marL="342900" indent="-342900"/>
            <a:r>
              <a:rPr lang="en-US" altLang="zh-CN" sz="2400" dirty="0">
                <a:latin typeface="+mn-ea"/>
              </a:rPr>
              <a:t>3. </a:t>
            </a:r>
            <a:r>
              <a:rPr lang="zh-CN" altLang="en-US" sz="2400" dirty="0">
                <a:latin typeface="+mn-ea"/>
              </a:rPr>
              <a:t>观察</a:t>
            </a:r>
            <a:r>
              <a:rPr lang="en-US" altLang="zh-CN" sz="2400" dirty="0">
                <a:latin typeface="+mn-ea"/>
              </a:rPr>
              <a:t>HTTP</a:t>
            </a:r>
            <a:r>
              <a:rPr lang="zh-CN" altLang="en-US" sz="2400" dirty="0">
                <a:latin typeface="+mn-ea"/>
              </a:rPr>
              <a:t>服务器返回的响应消息</a:t>
            </a:r>
            <a:r>
              <a:rPr lang="en-US" altLang="zh-CN" sz="2400" dirty="0">
                <a:latin typeface="+mn-ea"/>
              </a:rPr>
              <a:t>!</a:t>
            </a:r>
          </a:p>
        </p:txBody>
      </p:sp>
      <p:sp>
        <p:nvSpPr>
          <p:cNvPr id="12" name="Text Box 17"/>
          <p:cNvSpPr txBox="1">
            <a:spLocks noChangeArrowheads="1"/>
          </p:cNvSpPr>
          <p:nvPr/>
        </p:nvSpPr>
        <p:spPr bwMode="auto">
          <a:xfrm>
            <a:off x="711200" y="6269310"/>
            <a:ext cx="4224233" cy="369332"/>
          </a:xfrm>
          <a:prstGeom prst="rect">
            <a:avLst/>
          </a:prstGeom>
          <a:noFill/>
          <a:ln w="9525">
            <a:noFill/>
            <a:miter lim="800000"/>
            <a:headEnd/>
            <a:tailEnd/>
          </a:ln>
        </p:spPr>
        <p:txBody>
          <a:bodyPr wrap="none">
            <a:spAutoFit/>
          </a:bodyPr>
          <a:lstStyle/>
          <a:p>
            <a:pPr marL="342900" indent="-342900"/>
            <a:r>
              <a:rPr lang="en-US" altLang="zh-CN" dirty="0">
                <a:latin typeface="+mn-ea"/>
              </a:rPr>
              <a:t>(</a:t>
            </a:r>
            <a:r>
              <a:rPr lang="zh-CN" altLang="en-US" dirty="0">
                <a:latin typeface="+mn-ea"/>
              </a:rPr>
              <a:t>或者用</a:t>
            </a:r>
            <a:r>
              <a:rPr lang="en-US" altLang="zh-CN" dirty="0" err="1">
                <a:latin typeface="+mn-ea"/>
              </a:rPr>
              <a:t>wireshark</a:t>
            </a:r>
            <a:r>
              <a:rPr lang="zh-CN" altLang="en-US" dirty="0">
                <a:latin typeface="+mn-ea"/>
              </a:rPr>
              <a:t>抓包观察请求和响应</a:t>
            </a:r>
            <a:r>
              <a:rPr lang="en-US" altLang="zh-CN" dirty="0">
                <a:latin typeface="+mn-ea"/>
              </a:rPr>
              <a:t>)</a:t>
            </a:r>
          </a:p>
        </p:txBody>
      </p:sp>
      <p:sp>
        <p:nvSpPr>
          <p:cNvPr id="13" name="Left Brace 2"/>
          <p:cNvSpPr>
            <a:spLocks/>
          </p:cNvSpPr>
          <p:nvPr/>
        </p:nvSpPr>
        <p:spPr bwMode="auto">
          <a:xfrm>
            <a:off x="4264025" y="2371998"/>
            <a:ext cx="257175" cy="1179512"/>
          </a:xfrm>
          <a:prstGeom prst="leftBrace">
            <a:avLst>
              <a:gd name="adj1" fmla="val 8323"/>
              <a:gd name="adj2" fmla="val 50000"/>
            </a:avLst>
          </a:prstGeom>
          <a:noFill/>
          <a:ln w="25400">
            <a:solidFill>
              <a:srgbClr val="000090"/>
            </a:solidFill>
            <a:round/>
            <a:headEnd/>
            <a:tailEnd/>
          </a:ln>
        </p:spPr>
        <p:txBody>
          <a:bodyPr anchor="ctr"/>
          <a:lstStyle/>
          <a:p>
            <a:pPr algn="ctr"/>
            <a:endParaRPr lang="zh-CN" altLang="zh-CN"/>
          </a:p>
        </p:txBody>
      </p:sp>
      <p:sp>
        <p:nvSpPr>
          <p:cNvPr id="14" name="Left Brace 17"/>
          <p:cNvSpPr>
            <a:spLocks/>
          </p:cNvSpPr>
          <p:nvPr/>
        </p:nvSpPr>
        <p:spPr bwMode="auto">
          <a:xfrm>
            <a:off x="4627563" y="4792935"/>
            <a:ext cx="285750" cy="950913"/>
          </a:xfrm>
          <a:prstGeom prst="leftBrace">
            <a:avLst>
              <a:gd name="adj1" fmla="val 8335"/>
              <a:gd name="adj2" fmla="val 50000"/>
            </a:avLst>
          </a:prstGeom>
          <a:noFill/>
          <a:ln w="25400">
            <a:solidFill>
              <a:srgbClr val="000090"/>
            </a:solidFill>
            <a:round/>
            <a:headEnd/>
            <a:tailEnd/>
          </a:ln>
        </p:spPr>
        <p:txBody>
          <a:bodyPr anchor="ctr"/>
          <a:lstStyle/>
          <a:p>
            <a:pPr algn="ctr"/>
            <a:endParaRPr lang="zh-CN" alt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36</a:t>
            </a:fld>
            <a:endParaRPr lang="zh-CN" altLang="en-US"/>
          </a:p>
        </p:txBody>
      </p:sp>
      <p:sp>
        <p:nvSpPr>
          <p:cNvPr id="5" name="Rectangle 3"/>
          <p:cNvSpPr txBox="1">
            <a:spLocks noChangeArrowheads="1"/>
          </p:cNvSpPr>
          <p:nvPr/>
        </p:nvSpPr>
        <p:spPr bwMode="auto">
          <a:xfrm>
            <a:off x="395536" y="1853456"/>
            <a:ext cx="3947864" cy="4887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2400" kern="0" noProof="0" dirty="0">
                <a:latin typeface="+mn-ea"/>
              </a:rPr>
              <a:t>许多网站使用</a:t>
            </a:r>
            <a:r>
              <a:rPr lang="en-US" altLang="zh-CN" sz="2400" kern="0" noProof="0" dirty="0">
                <a:latin typeface="+mn-ea"/>
              </a:rPr>
              <a:t>Cookie</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四部分构成</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rPr>
              <a:t>1) </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响应消息中包含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2) </a:t>
            </a:r>
            <a:r>
              <a:rPr kumimoji="0" lang="zh-CN" altLang="en-US" sz="2400" b="0" i="0" u="none" strike="noStrike" kern="0" cap="none" spc="0" normalizeH="0" baseline="0" noProof="0" dirty="0">
                <a:ln>
                  <a:noFill/>
                </a:ln>
                <a:solidFill>
                  <a:schemeClr val="tx1"/>
                </a:solidFill>
                <a:effectLst/>
                <a:uLnTx/>
                <a:uFillTx/>
                <a:latin typeface="+mn-ea"/>
              </a:rPr>
              <a:t>下一个</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请求消息中包含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3) </a:t>
            </a:r>
            <a:r>
              <a:rPr kumimoji="0" lang="zh-CN" altLang="en-US" sz="2400" b="0" i="0" u="none" strike="noStrike" kern="0" cap="none" spc="0" normalizeH="0" baseline="0" noProof="0" dirty="0">
                <a:ln>
                  <a:noFill/>
                </a:ln>
                <a:solidFill>
                  <a:schemeClr val="tx1"/>
                </a:solidFill>
                <a:effectLst/>
                <a:uLnTx/>
                <a:uFillTx/>
                <a:latin typeface="+mn-ea"/>
              </a:rPr>
              <a:t>用户在主机的浏览器中上持有一个</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文件</a:t>
            </a:r>
            <a:endParaRPr kumimoji="0" lang="en-US" altLang="ja-JP"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4) </a:t>
            </a:r>
            <a:r>
              <a:rPr kumimoji="0" lang="zh-CN" altLang="en-US" sz="2400" b="0" i="0" u="none" strike="noStrike" kern="0" cap="none" spc="0" normalizeH="0" baseline="0" noProof="0" dirty="0">
                <a:ln>
                  <a:noFill/>
                </a:ln>
                <a:solidFill>
                  <a:schemeClr val="tx1"/>
                </a:solidFill>
                <a:effectLst/>
                <a:uLnTx/>
                <a:uFillTx/>
                <a:latin typeface="+mn-ea"/>
              </a:rPr>
              <a:t>网站的后端数据库存储用户的</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信息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25950" y="1634381"/>
            <a:ext cx="40592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lang="zh-CN" altLang="en-US" sz="2400" kern="0" dirty="0">
                <a:solidFill>
                  <a:srgbClr val="CC0000"/>
                </a:solidFill>
                <a:latin typeface="+mn-ea"/>
              </a:rPr>
              <a:t>举例</a:t>
            </a:r>
            <a:r>
              <a:rPr kumimoji="0" lang="en-US" sz="2400" b="0" i="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张三一直用他的</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上网</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张三用</a:t>
            </a:r>
            <a:r>
              <a:rPr lang="en-US" altLang="zh-CN" sz="2400" kern="0" dirty="0">
                <a:latin typeface="+mn-ea"/>
              </a:rPr>
              <a:t>PC</a:t>
            </a:r>
            <a:r>
              <a:rPr lang="zh-CN" altLang="en-US" sz="2400" kern="0" dirty="0">
                <a:latin typeface="+mn-ea"/>
              </a:rPr>
              <a:t>第一次访问淘宝</a:t>
            </a:r>
            <a:endParaRPr kumimoji="0" lang="en-US"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当张三的浏览器发出第一条</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请求信息时，淘宝网站意识到这是一个新的用户或用户设备，并为张三的这台</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创建</a:t>
            </a:r>
            <a:r>
              <a:rPr kumimoji="0" lang="en-US" sz="2400" b="0" i="0" u="none" strike="noStrike" kern="0" cap="none" spc="0" normalizeH="0" baseline="0" noProof="0" dirty="0">
                <a:ln>
                  <a:noFill/>
                </a:ln>
                <a:solidFill>
                  <a:schemeClr val="tx1"/>
                </a:solidFill>
                <a:effectLst/>
                <a:uLnTx/>
                <a:uFillTx/>
                <a:latin typeface="+mn-ea"/>
                <a:cs typeface="+mn-cs"/>
              </a:rPr>
              <a:t>: </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独一无二的用户</a:t>
            </a:r>
            <a:r>
              <a:rPr kumimoji="0" lang="en-US" altLang="zh-CN" sz="2400" b="0" i="0" u="none" strike="noStrike" kern="0" cap="none" spc="0" normalizeH="0" baseline="0" noProof="0" dirty="0">
                <a:ln>
                  <a:noFill/>
                </a:ln>
                <a:solidFill>
                  <a:schemeClr val="tx1"/>
                </a:solidFill>
                <a:effectLst/>
                <a:uLnTx/>
                <a:uFillTx/>
                <a:latin typeface="+mn-ea"/>
              </a:rPr>
              <a:t>ID</a:t>
            </a:r>
            <a:endParaRPr kumimoji="0" lang="en-US"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在后台数据库添加</a:t>
            </a:r>
            <a:r>
              <a:rPr kumimoji="0" lang="en-US" altLang="zh-CN" sz="2400" b="0" i="0" u="none" strike="noStrike" kern="0" cap="none" spc="0" normalizeH="0" baseline="0" noProof="0" dirty="0">
                <a:ln>
                  <a:noFill/>
                </a:ln>
                <a:solidFill>
                  <a:schemeClr val="tx1"/>
                </a:solidFill>
                <a:effectLst/>
                <a:uLnTx/>
                <a:uFillTx/>
                <a:latin typeface="+mn-ea"/>
              </a:rPr>
              <a:t>ID</a:t>
            </a:r>
            <a:r>
              <a:rPr kumimoji="0" lang="zh-CN" altLang="en-US" sz="2400" b="0" i="0" u="none" strike="noStrike" kern="0" cap="none" spc="0" normalizeH="0" baseline="0" noProof="0" dirty="0">
                <a:ln>
                  <a:noFill/>
                </a:ln>
                <a:solidFill>
                  <a:schemeClr val="tx1"/>
                </a:solidFill>
                <a:effectLst/>
                <a:uLnTx/>
                <a:uFillTx/>
                <a:latin typeface="+mn-ea"/>
              </a:rPr>
              <a:t>条目</a:t>
            </a:r>
            <a:endParaRPr kumimoji="0" lang="en-US"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Text Box 5"/>
          <p:cNvSpPr txBox="1">
            <a:spLocks noChangeArrowheads="1"/>
          </p:cNvSpPr>
          <p:nvPr/>
        </p:nvSpPr>
        <p:spPr bwMode="auto">
          <a:xfrm>
            <a:off x="1002869" y="1738338"/>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客户端</a:t>
            </a:r>
            <a:endParaRPr lang="en-US" altLang="zh-CN" dirty="0">
              <a:solidFill>
                <a:srgbClr val="CC0000"/>
              </a:solidFill>
              <a:latin typeface="+mn-ea"/>
            </a:endParaRPr>
          </a:p>
        </p:txBody>
      </p:sp>
      <p:sp>
        <p:nvSpPr>
          <p:cNvPr id="6" name="Text Box 6"/>
          <p:cNvSpPr txBox="1">
            <a:spLocks noChangeArrowheads="1"/>
          </p:cNvSpPr>
          <p:nvPr/>
        </p:nvSpPr>
        <p:spPr bwMode="auto">
          <a:xfrm>
            <a:off x="5979680" y="1784375"/>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服务器</a:t>
            </a:r>
            <a:endParaRPr lang="en-US" altLang="zh-CN" dirty="0">
              <a:solidFill>
                <a:srgbClr val="CC0000"/>
              </a:solidFill>
              <a:latin typeface="+mn-ea"/>
            </a:endParaRPr>
          </a:p>
        </p:txBody>
      </p:sp>
      <p:grpSp>
        <p:nvGrpSpPr>
          <p:cNvPr id="7" name="Group 90"/>
          <p:cNvGrpSpPr>
            <a:grpSpLocks/>
          </p:cNvGrpSpPr>
          <p:nvPr/>
        </p:nvGrpSpPr>
        <p:grpSpPr bwMode="auto">
          <a:xfrm>
            <a:off x="2200275" y="4738713"/>
            <a:ext cx="3305175" cy="419100"/>
            <a:chOff x="1386" y="2663"/>
            <a:chExt cx="2082" cy="264"/>
          </a:xfrm>
        </p:grpSpPr>
        <p:sp>
          <p:nvSpPr>
            <p:cNvPr id="8"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grpSp>
          <p:nvGrpSpPr>
            <p:cNvPr id="9" name="Group 17"/>
            <p:cNvGrpSpPr>
              <a:grpSpLocks/>
            </p:cNvGrpSpPr>
            <p:nvPr/>
          </p:nvGrpSpPr>
          <p:grpSpPr bwMode="auto">
            <a:xfrm>
              <a:off x="1553" y="2694"/>
              <a:ext cx="1743" cy="233"/>
              <a:chOff x="3268" y="2846"/>
              <a:chExt cx="1743" cy="233"/>
            </a:xfrm>
          </p:grpSpPr>
          <p:sp>
            <p:nvSpPr>
              <p:cNvPr id="10"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zh-CN" altLang="zh-CN" sz="2400">
                  <a:latin typeface="+mn-ea"/>
                </a:endParaRPr>
              </a:p>
            </p:txBody>
          </p:sp>
          <p:sp>
            <p:nvSpPr>
              <p:cNvPr id="11" name="Text Box 19"/>
              <p:cNvSpPr txBox="1">
                <a:spLocks noChangeArrowheads="1"/>
              </p:cNvSpPr>
              <p:nvPr/>
            </p:nvSpPr>
            <p:spPr bwMode="auto">
              <a:xfrm>
                <a:off x="3268" y="2846"/>
                <a:ext cx="1743"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响应消息</a:t>
                </a:r>
                <a:endParaRPr lang="en-US" altLang="zh-CN" sz="2400" dirty="0">
                  <a:latin typeface="+mn-ea"/>
                </a:endParaRPr>
              </a:p>
            </p:txBody>
          </p:sp>
        </p:grpSp>
      </p:grpSp>
      <p:sp>
        <p:nvSpPr>
          <p:cNvPr id="12" name="Text Box 59"/>
          <p:cNvSpPr txBox="1">
            <a:spLocks noChangeArrowheads="1"/>
          </p:cNvSpPr>
          <p:nvPr/>
        </p:nvSpPr>
        <p:spPr bwMode="auto">
          <a:xfrm>
            <a:off x="981075" y="2965475"/>
            <a:ext cx="1787525" cy="336550"/>
          </a:xfrm>
          <a:prstGeom prst="rect">
            <a:avLst/>
          </a:prstGeom>
          <a:noFill/>
          <a:ln w="9525">
            <a:noFill/>
            <a:miter lim="800000"/>
            <a:headEnd/>
            <a:tailEnd/>
          </a:ln>
        </p:spPr>
        <p:txBody>
          <a:bodyPr>
            <a:spAutoFit/>
          </a:bodyPr>
          <a:lstStyle/>
          <a:p>
            <a:pPr>
              <a:spcBef>
                <a:spcPct val="0"/>
              </a:spcBef>
              <a:buClrTx/>
              <a:buSzTx/>
              <a:buFontTx/>
              <a:buNone/>
            </a:pPr>
            <a:r>
              <a:rPr lang="en-US" altLang="zh-CN" sz="1600" dirty="0">
                <a:latin typeface="+mn-ea"/>
              </a:rPr>
              <a:t>Cookie</a:t>
            </a:r>
            <a:r>
              <a:rPr lang="zh-CN" altLang="en-US" sz="1600" dirty="0">
                <a:latin typeface="+mn-ea"/>
              </a:rPr>
              <a:t>文件</a:t>
            </a:r>
            <a:endParaRPr lang="en-US" altLang="zh-CN" sz="1600" dirty="0">
              <a:latin typeface="+mn-ea"/>
            </a:endParaRPr>
          </a:p>
        </p:txBody>
      </p:sp>
      <p:sp>
        <p:nvSpPr>
          <p:cNvPr id="13" name="Text Box 66"/>
          <p:cNvSpPr txBox="1">
            <a:spLocks noChangeArrowheads="1"/>
          </p:cNvSpPr>
          <p:nvPr/>
        </p:nvSpPr>
        <p:spPr bwMode="auto">
          <a:xfrm>
            <a:off x="0" y="5389588"/>
            <a:ext cx="1223412"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一周以后</a:t>
            </a:r>
            <a:r>
              <a:rPr lang="en-US" altLang="zh-CN" sz="1800" dirty="0">
                <a:latin typeface="+mn-ea"/>
              </a:rPr>
              <a:t>:</a:t>
            </a:r>
          </a:p>
        </p:txBody>
      </p:sp>
      <p:grpSp>
        <p:nvGrpSpPr>
          <p:cNvPr id="14" name="Group 89"/>
          <p:cNvGrpSpPr>
            <a:grpSpLocks/>
          </p:cNvGrpSpPr>
          <p:nvPr/>
        </p:nvGrpSpPr>
        <p:grpSpPr bwMode="auto">
          <a:xfrm>
            <a:off x="2209800" y="4100543"/>
            <a:ext cx="5638800" cy="758826"/>
            <a:chOff x="1392" y="2261"/>
            <a:chExt cx="3552" cy="478"/>
          </a:xfrm>
        </p:grpSpPr>
        <p:sp>
          <p:nvSpPr>
            <p:cNvPr id="15"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16" name="Text Box 15"/>
            <p:cNvSpPr txBox="1">
              <a:spLocks noChangeArrowheads="1"/>
            </p:cNvSpPr>
            <p:nvPr/>
          </p:nvSpPr>
          <p:spPr bwMode="auto">
            <a:xfrm>
              <a:off x="1548" y="226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17" name="Text Box 28"/>
            <p:cNvSpPr txBox="1">
              <a:spLocks noChangeArrowheads="1"/>
            </p:cNvSpPr>
            <p:nvPr/>
          </p:nvSpPr>
          <p:spPr bwMode="auto">
            <a:xfrm>
              <a:off x="3430" y="233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latin typeface="+mn-ea"/>
                </a:rPr>
                <a:t>关联</a:t>
              </a:r>
              <a:r>
                <a:rPr lang="en-US" altLang="zh-CN" sz="1800" dirty="0">
                  <a:solidFill>
                    <a:srgbClr val="000099"/>
                  </a:solidFill>
                  <a:latin typeface="+mn-ea"/>
                </a:rPr>
                <a:t>cookie</a:t>
              </a:r>
              <a:br>
                <a:rPr lang="en-US" altLang="zh-CN" sz="1800" dirty="0">
                  <a:solidFill>
                    <a:srgbClr val="000099"/>
                  </a:solidFill>
                  <a:latin typeface="+mn-ea"/>
                </a:rPr>
              </a:br>
              <a:r>
                <a:rPr lang="zh-CN" altLang="en-US" sz="1800" dirty="0">
                  <a:solidFill>
                    <a:srgbClr val="000099"/>
                  </a:solidFill>
                  <a:latin typeface="+mn-ea"/>
                </a:rPr>
                <a:t>的操作</a:t>
              </a:r>
              <a:endParaRPr lang="en-US" altLang="zh-CN" sz="1800" dirty="0">
                <a:solidFill>
                  <a:srgbClr val="000099"/>
                </a:solidFill>
                <a:latin typeface="+mn-ea"/>
              </a:endParaRPr>
            </a:p>
          </p:txBody>
        </p:sp>
        <p:sp>
          <p:nvSpPr>
            <p:cNvPr id="18"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grpSp>
          <p:nvGrpSpPr>
            <p:cNvPr id="19" name="Group 83"/>
            <p:cNvGrpSpPr>
              <a:grpSpLocks/>
            </p:cNvGrpSpPr>
            <p:nvPr/>
          </p:nvGrpSpPr>
          <p:grpSpPr bwMode="auto">
            <a:xfrm>
              <a:off x="4306" y="2363"/>
              <a:ext cx="487" cy="233"/>
              <a:chOff x="4306" y="2273"/>
              <a:chExt cx="487" cy="233"/>
            </a:xfrm>
          </p:grpSpPr>
          <p:sp>
            <p:nvSpPr>
              <p:cNvPr id="20" name="Rectangle 72"/>
              <p:cNvSpPr>
                <a:spLocks noChangeArrowheads="1"/>
              </p:cNvSpPr>
              <p:nvPr/>
            </p:nvSpPr>
            <p:spPr bwMode="auto">
              <a:xfrm>
                <a:off x="4409" y="2365"/>
                <a:ext cx="384" cy="96"/>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21" name="Text Box 43"/>
              <p:cNvSpPr txBox="1">
                <a:spLocks noChangeArrowheads="1"/>
              </p:cNvSpPr>
              <p:nvPr/>
            </p:nvSpPr>
            <p:spPr bwMode="auto">
              <a:xfrm>
                <a:off x="4306" y="2273"/>
                <a:ext cx="407" cy="233"/>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访问</a:t>
                </a:r>
                <a:endParaRPr lang="en-US" altLang="zh-CN" sz="1800" dirty="0">
                  <a:latin typeface="+mn-ea"/>
                </a:endParaRPr>
              </a:p>
            </p:txBody>
          </p:sp>
        </p:grpSp>
      </p:grpSp>
      <p:grpSp>
        <p:nvGrpSpPr>
          <p:cNvPr id="22" name="Group 81"/>
          <p:cNvGrpSpPr>
            <a:grpSpLocks/>
          </p:cNvGrpSpPr>
          <p:nvPr/>
        </p:nvGrpSpPr>
        <p:grpSpPr bwMode="auto">
          <a:xfrm>
            <a:off x="936625" y="2433663"/>
            <a:ext cx="1172161" cy="565150"/>
            <a:chOff x="476" y="1047"/>
            <a:chExt cx="994" cy="486"/>
          </a:xfrm>
        </p:grpSpPr>
        <p:sp>
          <p:nvSpPr>
            <p:cNvPr id="23"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24" name="Text Box 60"/>
            <p:cNvSpPr txBox="1">
              <a:spLocks noChangeArrowheads="1"/>
            </p:cNvSpPr>
            <p:nvPr/>
          </p:nvSpPr>
          <p:spPr bwMode="auto">
            <a:xfrm>
              <a:off x="476" y="1134"/>
              <a:ext cx="994" cy="265"/>
            </a:xfrm>
            <a:prstGeom prst="rect">
              <a:avLst/>
            </a:prstGeom>
            <a:noFill/>
            <a:ln w="9525">
              <a:noFill/>
              <a:miter lim="800000"/>
              <a:headEnd/>
              <a:tailEnd/>
            </a:ln>
          </p:spPr>
          <p:txBody>
            <a:bodyPr wrap="none">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p:txBody>
        </p:sp>
      </p:grpSp>
      <p:grpSp>
        <p:nvGrpSpPr>
          <p:cNvPr id="25" name="Group 95"/>
          <p:cNvGrpSpPr>
            <a:grpSpLocks/>
          </p:cNvGrpSpPr>
          <p:nvPr/>
        </p:nvGrpSpPr>
        <p:grpSpPr bwMode="auto">
          <a:xfrm>
            <a:off x="2200275" y="2617813"/>
            <a:ext cx="5921375" cy="1296987"/>
            <a:chOff x="1386" y="1327"/>
            <a:chExt cx="3730" cy="817"/>
          </a:xfrm>
        </p:grpSpPr>
        <p:sp>
          <p:nvSpPr>
            <p:cNvPr id="26"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27" name="Text Box 8"/>
            <p:cNvSpPr txBox="1">
              <a:spLocks noChangeArrowheads="1"/>
            </p:cNvSpPr>
            <p:nvPr/>
          </p:nvSpPr>
          <p:spPr bwMode="auto">
            <a:xfrm>
              <a:off x="1554" y="1327"/>
              <a:ext cx="1689"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请求</a:t>
              </a:r>
              <a:r>
                <a:rPr lang="zh-CN" altLang="en-US" dirty="0">
                  <a:latin typeface="+mn-ea"/>
                </a:rPr>
                <a:t>消息</a:t>
              </a:r>
              <a:endParaRPr lang="en-US" altLang="zh-CN" sz="1800" dirty="0">
                <a:latin typeface="+mn-ea"/>
              </a:endParaRPr>
            </a:p>
          </p:txBody>
        </p:sp>
        <p:sp>
          <p:nvSpPr>
            <p:cNvPr id="28" name="Text Box 31"/>
            <p:cNvSpPr txBox="1">
              <a:spLocks noChangeArrowheads="1"/>
            </p:cNvSpPr>
            <p:nvPr/>
          </p:nvSpPr>
          <p:spPr bwMode="auto">
            <a:xfrm>
              <a:off x="3461" y="1390"/>
              <a:ext cx="843" cy="58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京东服务器</a:t>
              </a:r>
              <a:br>
                <a:rPr lang="en-US" altLang="zh-CN" dirty="0">
                  <a:solidFill>
                    <a:srgbClr val="000099"/>
                  </a:solidFill>
                  <a:latin typeface="+mn-ea"/>
                </a:rPr>
              </a:br>
              <a:r>
                <a:rPr lang="zh-CN" altLang="en-US" dirty="0">
                  <a:solidFill>
                    <a:srgbClr val="000099"/>
                  </a:solidFill>
                  <a:latin typeface="+mn-ea"/>
                </a:rPr>
                <a:t>为用户创建</a:t>
              </a:r>
              <a:br>
                <a:rPr lang="en-US" altLang="zh-CN" dirty="0">
                  <a:solidFill>
                    <a:srgbClr val="000099"/>
                  </a:solidFill>
                  <a:latin typeface="+mn-ea"/>
                </a:rPr>
              </a:br>
              <a:r>
                <a:rPr lang="en-US" altLang="zh-CN" dirty="0">
                  <a:solidFill>
                    <a:srgbClr val="000099"/>
                  </a:solidFill>
                  <a:latin typeface="+mn-ea"/>
                </a:rPr>
                <a:t>ID </a:t>
              </a:r>
              <a:r>
                <a:rPr lang="en-US" altLang="zh-CN" sz="1800" dirty="0">
                  <a:solidFill>
                    <a:srgbClr val="000099"/>
                  </a:solidFill>
                  <a:latin typeface="+mn-ea"/>
                </a:rPr>
                <a:t>1678</a:t>
              </a:r>
            </a:p>
          </p:txBody>
        </p:sp>
        <p:grpSp>
          <p:nvGrpSpPr>
            <p:cNvPr id="29" name="Group 82"/>
            <p:cNvGrpSpPr>
              <a:grpSpLocks/>
            </p:cNvGrpSpPr>
            <p:nvPr/>
          </p:nvGrpSpPr>
          <p:grpSpPr bwMode="auto">
            <a:xfrm>
              <a:off x="4377" y="1730"/>
              <a:ext cx="739" cy="414"/>
              <a:chOff x="4377" y="1640"/>
              <a:chExt cx="739" cy="414"/>
            </a:xfrm>
          </p:grpSpPr>
          <p:sp>
            <p:nvSpPr>
              <p:cNvPr id="30"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1" name="Rectangle 73"/>
              <p:cNvSpPr>
                <a:spLocks noChangeArrowheads="1"/>
              </p:cNvSpPr>
              <p:nvPr/>
            </p:nvSpPr>
            <p:spPr bwMode="auto">
              <a:xfrm>
                <a:off x="4470" y="1729"/>
                <a:ext cx="602" cy="243"/>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32" name="Text Box 41"/>
              <p:cNvSpPr txBox="1">
                <a:spLocks noChangeArrowheads="1"/>
              </p:cNvSpPr>
              <p:nvPr/>
            </p:nvSpPr>
            <p:spPr bwMode="auto">
              <a:xfrm>
                <a:off x="4381" y="1702"/>
                <a:ext cx="735" cy="320"/>
              </a:xfrm>
              <a:prstGeom prst="rect">
                <a:avLst/>
              </a:prstGeom>
              <a:noFill/>
              <a:ln w="9525">
                <a:noFill/>
                <a:miter lim="800000"/>
                <a:headEnd/>
                <a:tailEnd/>
              </a:ln>
            </p:spPr>
            <p:txBody>
              <a:bodyPr>
                <a:spAutoFit/>
              </a:bodyPr>
              <a:lstStyle/>
              <a:p>
                <a:pPr>
                  <a:lnSpc>
                    <a:spcPct val="75000"/>
                  </a:lnSpc>
                  <a:spcBef>
                    <a:spcPct val="0"/>
                  </a:spcBef>
                  <a:buClrTx/>
                  <a:buSzTx/>
                  <a:buFontTx/>
                  <a:buNone/>
                </a:pPr>
                <a:r>
                  <a:rPr lang="zh-CN" altLang="en-US" sz="1800" dirty="0">
                    <a:latin typeface="+mn-ea"/>
                  </a:rPr>
                  <a:t>添加数据库条目</a:t>
                </a:r>
                <a:endParaRPr lang="en-US" altLang="zh-CN" sz="1800" dirty="0">
                  <a:latin typeface="+mn-ea"/>
                </a:endParaRPr>
              </a:p>
            </p:txBody>
          </p:sp>
        </p:grpSp>
      </p:grpSp>
      <p:grpSp>
        <p:nvGrpSpPr>
          <p:cNvPr id="33" name="Group 88"/>
          <p:cNvGrpSpPr>
            <a:grpSpLocks/>
          </p:cNvGrpSpPr>
          <p:nvPr/>
        </p:nvGrpSpPr>
        <p:grpSpPr bwMode="auto">
          <a:xfrm>
            <a:off x="919163" y="3187725"/>
            <a:ext cx="4392612" cy="877888"/>
            <a:chOff x="459" y="1637"/>
            <a:chExt cx="3027" cy="709"/>
          </a:xfrm>
        </p:grpSpPr>
        <p:sp>
          <p:nvSpPr>
            <p:cNvPr id="34"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35" name="Text Box 11"/>
            <p:cNvSpPr txBox="1">
              <a:spLocks noChangeArrowheads="1"/>
            </p:cNvSpPr>
            <p:nvPr/>
          </p:nvSpPr>
          <p:spPr bwMode="auto">
            <a:xfrm>
              <a:off x="1552" y="1650"/>
              <a:ext cx="1665" cy="47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响应消息</a:t>
              </a:r>
              <a:endParaRPr lang="en-US" altLang="zh-CN" sz="2400" dirty="0">
                <a:latin typeface="+mn-ea"/>
              </a:endParaRPr>
            </a:p>
            <a:p>
              <a:pPr algn="ctr">
                <a:lnSpc>
                  <a:spcPct val="80000"/>
                </a:lnSpc>
                <a:spcBef>
                  <a:spcPct val="0"/>
                </a:spcBef>
                <a:buClrTx/>
                <a:buSzTx/>
                <a:buFontTx/>
                <a:buNone/>
              </a:pPr>
              <a:r>
                <a:rPr lang="en-US" altLang="zh-CN" b="1" dirty="0">
                  <a:latin typeface="+mn-ea"/>
                </a:rPr>
                <a:t>set-cookie: 1678 </a:t>
              </a:r>
            </a:p>
          </p:txBody>
        </p:sp>
        <p:grpSp>
          <p:nvGrpSpPr>
            <p:cNvPr id="36" name="Group 76"/>
            <p:cNvGrpSpPr>
              <a:grpSpLocks/>
            </p:cNvGrpSpPr>
            <p:nvPr/>
          </p:nvGrpSpPr>
          <p:grpSpPr bwMode="auto">
            <a:xfrm>
              <a:off x="459" y="1836"/>
              <a:ext cx="1004" cy="510"/>
              <a:chOff x="684" y="1746"/>
              <a:chExt cx="1004" cy="510"/>
            </a:xfrm>
          </p:grpSpPr>
          <p:sp>
            <p:nvSpPr>
              <p:cNvPr id="37"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38" name="Text Box 75"/>
              <p:cNvSpPr txBox="1">
                <a:spLocks noChangeArrowheads="1"/>
              </p:cNvSpPr>
              <p:nvPr/>
            </p:nvSpPr>
            <p:spPr bwMode="auto">
              <a:xfrm>
                <a:off x="684" y="1833"/>
                <a:ext cx="1004" cy="423"/>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grpSp>
      <p:grpSp>
        <p:nvGrpSpPr>
          <p:cNvPr id="39" name="Group 93"/>
          <p:cNvGrpSpPr>
            <a:grpSpLocks/>
          </p:cNvGrpSpPr>
          <p:nvPr/>
        </p:nvGrpSpPr>
        <p:grpSpPr bwMode="auto">
          <a:xfrm>
            <a:off x="2181225" y="5114950"/>
            <a:ext cx="5705475" cy="1631950"/>
            <a:chOff x="1374" y="2641"/>
            <a:chExt cx="3594" cy="1028"/>
          </a:xfrm>
        </p:grpSpPr>
        <p:sp>
          <p:nvSpPr>
            <p:cNvPr id="40"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41" name="Text Box 23"/>
            <p:cNvSpPr txBox="1">
              <a:spLocks noChangeArrowheads="1"/>
            </p:cNvSpPr>
            <p:nvPr/>
          </p:nvSpPr>
          <p:spPr bwMode="auto">
            <a:xfrm>
              <a:off x="1561" y="317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请求消息</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42" name="Text Box 29"/>
            <p:cNvSpPr txBox="1">
              <a:spLocks noChangeArrowheads="1"/>
            </p:cNvSpPr>
            <p:nvPr/>
          </p:nvSpPr>
          <p:spPr bwMode="auto">
            <a:xfrm>
              <a:off x="3460" y="326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关联</a:t>
              </a:r>
              <a:r>
                <a:rPr lang="en-US" altLang="zh-CN" dirty="0">
                  <a:solidFill>
                    <a:srgbClr val="000099"/>
                  </a:solidFill>
                  <a:latin typeface="+mn-ea"/>
                </a:rPr>
                <a:t>cookie</a:t>
              </a:r>
              <a:br>
                <a:rPr lang="en-US" altLang="zh-CN" dirty="0">
                  <a:solidFill>
                    <a:srgbClr val="000099"/>
                  </a:solidFill>
                  <a:latin typeface="+mn-ea"/>
                </a:rPr>
              </a:br>
              <a:r>
                <a:rPr lang="zh-CN" altLang="en-US" dirty="0">
                  <a:solidFill>
                    <a:srgbClr val="000099"/>
                  </a:solidFill>
                  <a:latin typeface="+mn-ea"/>
                </a:rPr>
                <a:t>的操作</a:t>
              </a:r>
              <a:endParaRPr lang="en-US" altLang="zh-CN" dirty="0">
                <a:solidFill>
                  <a:srgbClr val="000099"/>
                </a:solidFill>
                <a:latin typeface="+mn-ea"/>
              </a:endParaRPr>
            </a:p>
          </p:txBody>
        </p:sp>
        <p:sp>
          <p:nvSpPr>
            <p:cNvPr id="43"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sp>
          <p:nvSpPr>
            <p:cNvPr id="44" name="Text Box 71"/>
            <p:cNvSpPr txBox="1">
              <a:spLocks noChangeArrowheads="1"/>
            </p:cNvSpPr>
            <p:nvPr/>
          </p:nvSpPr>
          <p:spPr bwMode="auto">
            <a:xfrm>
              <a:off x="4287" y="2939"/>
              <a:ext cx="407" cy="233"/>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zh-CN" altLang="en-US" dirty="0">
                  <a:latin typeface="+mn-ea"/>
                </a:rPr>
                <a:t>访问</a:t>
              </a:r>
              <a:endParaRPr lang="en-US" altLang="zh-CN" sz="1800" dirty="0">
                <a:latin typeface="+mn-ea"/>
              </a:endParaRPr>
            </a:p>
          </p:txBody>
        </p:sp>
      </p:grpSp>
      <p:grpSp>
        <p:nvGrpSpPr>
          <p:cNvPr id="45" name="Group 77"/>
          <p:cNvGrpSpPr>
            <a:grpSpLocks/>
          </p:cNvGrpSpPr>
          <p:nvPr/>
        </p:nvGrpSpPr>
        <p:grpSpPr bwMode="auto">
          <a:xfrm>
            <a:off x="865188" y="5862663"/>
            <a:ext cx="1389062" cy="636587"/>
            <a:chOff x="684" y="1746"/>
            <a:chExt cx="1004" cy="488"/>
          </a:xfrm>
        </p:grpSpPr>
        <p:sp>
          <p:nvSpPr>
            <p:cNvPr id="46"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47" name="Text Box 79"/>
            <p:cNvSpPr txBox="1">
              <a:spLocks noChangeArrowheads="1"/>
            </p:cNvSpPr>
            <p:nvPr/>
          </p:nvSpPr>
          <p:spPr bwMode="auto">
            <a:xfrm>
              <a:off x="684" y="1833"/>
              <a:ext cx="1004" cy="401"/>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sp>
        <p:nvSpPr>
          <p:cNvPr id="48" name="Text Box 80"/>
          <p:cNvSpPr txBox="1">
            <a:spLocks noChangeArrowheads="1"/>
          </p:cNvSpPr>
          <p:nvPr/>
        </p:nvSpPr>
        <p:spPr bwMode="auto">
          <a:xfrm>
            <a:off x="7842250" y="3203600"/>
            <a:ext cx="1338828"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solidFill>
                  <a:srgbClr val="CC0000"/>
                </a:solidFill>
                <a:latin typeface="+mn-ea"/>
              </a:rPr>
              <a:t>后端数据库</a:t>
            </a:r>
            <a:endParaRPr lang="en-US" altLang="zh-CN" sz="1800" dirty="0">
              <a:solidFill>
                <a:srgbClr val="CC0000"/>
              </a:solidFill>
              <a:latin typeface="+mn-ea"/>
            </a:endParaRPr>
          </a:p>
        </p:txBody>
      </p:sp>
      <p:sp>
        <p:nvSpPr>
          <p:cNvPr id="49" name="AutoShape 327"/>
          <p:cNvSpPr>
            <a:spLocks noChangeArrowheads="1"/>
          </p:cNvSpPr>
          <p:nvPr/>
        </p:nvSpPr>
        <p:spPr bwMode="auto">
          <a:xfrm>
            <a:off x="8112125" y="3824313"/>
            <a:ext cx="592138" cy="908050"/>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50" name="Group 63"/>
          <p:cNvGrpSpPr>
            <a:grpSpLocks/>
          </p:cNvGrpSpPr>
          <p:nvPr/>
        </p:nvGrpSpPr>
        <p:grpSpPr bwMode="auto">
          <a:xfrm>
            <a:off x="5475288" y="1630388"/>
            <a:ext cx="411162" cy="771525"/>
            <a:chOff x="4140" y="429"/>
            <a:chExt cx="1425" cy="2396"/>
          </a:xfrm>
        </p:grpSpPr>
        <p:sp>
          <p:nvSpPr>
            <p:cNvPr id="51" name="Freeform 6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52"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53" name="Freeform 6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54" name="Freeform 6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5"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6" name="Group 69"/>
            <p:cNvGrpSpPr>
              <a:grpSpLocks/>
            </p:cNvGrpSpPr>
            <p:nvPr/>
          </p:nvGrpSpPr>
          <p:grpSpPr bwMode="auto">
            <a:xfrm>
              <a:off x="4749" y="668"/>
              <a:ext cx="581" cy="145"/>
              <a:chOff x="614" y="2568"/>
              <a:chExt cx="725" cy="139"/>
            </a:xfrm>
          </p:grpSpPr>
          <p:sp>
            <p:nvSpPr>
              <p:cNvPr id="81" name="AutoShape 70"/>
              <p:cNvSpPr>
                <a:spLocks noChangeArrowheads="1"/>
              </p:cNvSpPr>
              <p:nvPr/>
            </p:nvSpPr>
            <p:spPr bwMode="auto">
              <a:xfrm>
                <a:off x="616" y="2566"/>
                <a:ext cx="721" cy="142"/>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2"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8" name="Group 73"/>
            <p:cNvGrpSpPr>
              <a:grpSpLocks/>
            </p:cNvGrpSpPr>
            <p:nvPr/>
          </p:nvGrpSpPr>
          <p:grpSpPr bwMode="auto">
            <a:xfrm>
              <a:off x="4747" y="994"/>
              <a:ext cx="581" cy="134"/>
              <a:chOff x="614" y="2568"/>
              <a:chExt cx="725" cy="139"/>
            </a:xfrm>
          </p:grpSpPr>
          <p:sp>
            <p:nvSpPr>
              <p:cNvPr id="79" name="AutoShape 74"/>
              <p:cNvSpPr>
                <a:spLocks noChangeArrowheads="1"/>
              </p:cNvSpPr>
              <p:nvPr/>
            </p:nvSpPr>
            <p:spPr bwMode="auto">
              <a:xfrm>
                <a:off x="612" y="2570"/>
                <a:ext cx="728"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0"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9"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60"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61" name="Group 78"/>
            <p:cNvGrpSpPr>
              <a:grpSpLocks/>
            </p:cNvGrpSpPr>
            <p:nvPr/>
          </p:nvGrpSpPr>
          <p:grpSpPr bwMode="auto">
            <a:xfrm>
              <a:off x="4735" y="1627"/>
              <a:ext cx="582" cy="151"/>
              <a:chOff x="614" y="2568"/>
              <a:chExt cx="725" cy="139"/>
            </a:xfrm>
          </p:grpSpPr>
          <p:sp>
            <p:nvSpPr>
              <p:cNvPr id="77" name="AutoShape 79"/>
              <p:cNvSpPr>
                <a:spLocks noChangeArrowheads="1"/>
              </p:cNvSpPr>
              <p:nvPr/>
            </p:nvSpPr>
            <p:spPr bwMode="auto">
              <a:xfrm>
                <a:off x="613" y="2568"/>
                <a:ext cx="727"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8"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2" name="Freeform 8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63" name="Group 82"/>
            <p:cNvGrpSpPr>
              <a:grpSpLocks/>
            </p:cNvGrpSpPr>
            <p:nvPr/>
          </p:nvGrpSpPr>
          <p:grpSpPr bwMode="auto">
            <a:xfrm>
              <a:off x="4739" y="1327"/>
              <a:ext cx="582" cy="139"/>
              <a:chOff x="614" y="2568"/>
              <a:chExt cx="725" cy="139"/>
            </a:xfrm>
          </p:grpSpPr>
          <p:sp>
            <p:nvSpPr>
              <p:cNvPr id="75" name="AutoShape 83"/>
              <p:cNvSpPr>
                <a:spLocks noChangeArrowheads="1"/>
              </p:cNvSpPr>
              <p:nvPr/>
            </p:nvSpPr>
            <p:spPr bwMode="auto">
              <a:xfrm>
                <a:off x="615" y="2567"/>
                <a:ext cx="727"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6"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4"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65" name="Freeform 8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6" name="Freeform 8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7" name="Oval 88"/>
            <p:cNvSpPr>
              <a:spLocks noChangeArrowheads="1"/>
            </p:cNvSpPr>
            <p:nvPr/>
          </p:nvSpPr>
          <p:spPr bwMode="auto">
            <a:xfrm>
              <a:off x="5515" y="2613"/>
              <a:ext cx="50"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8" name="Freeform 8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9"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70"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71" name="Oval 92"/>
            <p:cNvSpPr>
              <a:spLocks noChangeArrowheads="1"/>
            </p:cNvSpPr>
            <p:nvPr/>
          </p:nvSpPr>
          <p:spPr bwMode="auto">
            <a:xfrm>
              <a:off x="4311" y="2381"/>
              <a:ext cx="154"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2" name="Oval 93"/>
            <p:cNvSpPr>
              <a:spLocks noChangeArrowheads="1"/>
            </p:cNvSpPr>
            <p:nvPr/>
          </p:nvSpPr>
          <p:spPr bwMode="auto">
            <a:xfrm>
              <a:off x="4487" y="2386"/>
              <a:ext cx="160"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73" name="Oval 94"/>
            <p:cNvSpPr>
              <a:spLocks noChangeArrowheads="1"/>
            </p:cNvSpPr>
            <p:nvPr/>
          </p:nvSpPr>
          <p:spPr bwMode="auto">
            <a:xfrm>
              <a:off x="4663" y="2381"/>
              <a:ext cx="160"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4"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83" name="Group 96"/>
          <p:cNvGrpSpPr>
            <a:grpSpLocks/>
          </p:cNvGrpSpPr>
          <p:nvPr/>
        </p:nvGrpSpPr>
        <p:grpSpPr bwMode="auto">
          <a:xfrm>
            <a:off x="1806575" y="1628800"/>
            <a:ext cx="687388" cy="731838"/>
            <a:chOff x="-44" y="1473"/>
            <a:chExt cx="981" cy="1105"/>
          </a:xfrm>
        </p:grpSpPr>
        <p:pic>
          <p:nvPicPr>
            <p:cNvPr id="8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8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left)">
                                      <p:cBhvr>
                                        <p:cTn id="9" dur="20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3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0"/>
                                        <p:tgtEl>
                                          <p:spTgt spid="1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38</a:t>
            </a:fld>
            <a:endParaRPr lang="zh-CN" altLang="en-US"/>
          </a:p>
        </p:txBody>
      </p:sp>
      <p:sp>
        <p:nvSpPr>
          <p:cNvPr id="5" name="Rectangle 3"/>
          <p:cNvSpPr txBox="1">
            <a:spLocks noChangeArrowheads="1"/>
          </p:cNvSpPr>
          <p:nvPr/>
        </p:nvSpPr>
        <p:spPr bwMode="auto">
          <a:xfrm>
            <a:off x="533400" y="1686322"/>
            <a:ext cx="3810000" cy="264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Cookie</a:t>
            </a:r>
            <a:r>
              <a:rPr kumimoji="0" lang="zh-CN" altLang="en-US" sz="3200" b="0" u="none" strike="noStrike" kern="0" cap="none" spc="0" normalizeH="0" baseline="0" noProof="0" dirty="0">
                <a:ln>
                  <a:noFill/>
                </a:ln>
                <a:solidFill>
                  <a:srgbClr val="CC0000"/>
                </a:solidFill>
                <a:effectLst/>
                <a:uLnTx/>
                <a:uFillTx/>
                <a:latin typeface="+mn-ea"/>
                <a:cs typeface="+mn-cs"/>
              </a:rPr>
              <a:t>有什么用</a:t>
            </a:r>
            <a:r>
              <a:rPr kumimoji="0" lang="en-US" altLang="zh-CN" sz="32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认证</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购物车</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推荐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保持用户会话状态</a:t>
            </a:r>
            <a:br>
              <a:rPr kumimoji="0" lang="en-US" altLang="zh-CN" sz="2400" b="0" u="none" strike="noStrike" kern="0" cap="none" spc="0" normalizeH="0" baseline="0" noProof="0" dirty="0">
                <a:ln>
                  <a:noFill/>
                </a:ln>
                <a:solidFill>
                  <a:schemeClr val="tx1"/>
                </a:solidFill>
                <a:effectLst/>
                <a:uLnTx/>
                <a:uFillTx/>
                <a:latin typeface="+mn-ea"/>
                <a:cs typeface="+mn-cs"/>
              </a:rPr>
            </a:br>
            <a:r>
              <a:rPr kumimoji="0" lang="zh-CN" altLang="en-US" sz="2400" b="0" u="none" strike="noStrike" kern="0" cap="none" spc="0" normalizeH="0" baseline="0" noProof="0" dirty="0">
                <a:ln>
                  <a:noFill/>
                </a:ln>
                <a:solidFill>
                  <a:schemeClr val="tx1"/>
                </a:solidFill>
                <a:effectLst/>
                <a:uLnTx/>
                <a:uFillTx/>
                <a:latin typeface="+mn-ea"/>
                <a:cs typeface="+mn-cs"/>
              </a:rPr>
              <a:t>（例如：写了一半的</a:t>
            </a:r>
            <a:r>
              <a:rPr kumimoji="0" lang="en-US" altLang="zh-CN" sz="2400" b="0" u="none" strike="noStrike" kern="0" cap="none" spc="0" normalizeH="0" baseline="0" noProof="0" dirty="0">
                <a:ln>
                  <a:noFill/>
                </a:ln>
                <a:solidFill>
                  <a:schemeClr val="tx1"/>
                </a:solidFill>
                <a:effectLst/>
                <a:uLnTx/>
                <a:uFillTx/>
                <a:latin typeface="+mn-ea"/>
                <a:cs typeface="+mn-cs"/>
              </a:rPr>
              <a:t>email</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13"/>
          <p:cNvSpPr>
            <a:spLocks noChangeArrowheads="1"/>
          </p:cNvSpPr>
          <p:nvPr/>
        </p:nvSpPr>
        <p:spPr bwMode="auto">
          <a:xfrm>
            <a:off x="4670425" y="1768872"/>
            <a:ext cx="3810000" cy="2452216"/>
          </a:xfrm>
          <a:prstGeom prst="rect">
            <a:avLst/>
          </a:prstGeom>
          <a:noFill/>
          <a:ln w="19050">
            <a:solidFill>
              <a:srgbClr val="000099"/>
            </a:solidFill>
            <a:miter lim="800000"/>
            <a:headEnd/>
            <a:tailEnd/>
          </a:ln>
        </p:spPr>
        <p:txBody>
          <a:bodyPr/>
          <a:lstStyle/>
          <a:p>
            <a:pPr marL="342900" indent="-342900"/>
            <a:r>
              <a:rPr lang="zh-CN" altLang="en-US" sz="2400" dirty="0">
                <a:solidFill>
                  <a:srgbClr val="CC0000"/>
                </a:solidFill>
                <a:latin typeface="+mn-ea"/>
              </a:rPr>
              <a:t>隐私问题</a:t>
            </a:r>
            <a:r>
              <a:rPr lang="en-US" altLang="zh-CN" sz="2400" dirty="0">
                <a:solidFill>
                  <a:srgbClr val="CC0000"/>
                </a:solidFill>
                <a:latin typeface="+mn-ea"/>
              </a:rPr>
              <a:t>:</a:t>
            </a:r>
          </a:p>
          <a:p>
            <a:pPr marL="342900" indent="-342900">
              <a:lnSpc>
                <a:spcPct val="90000"/>
              </a:lnSpc>
              <a:buClr>
                <a:srgbClr val="000099"/>
              </a:buClr>
              <a:buSzPct val="100000"/>
              <a:buFont typeface="Wingdings" pitchFamily="2" charset="2"/>
              <a:buChar char="§"/>
            </a:pPr>
            <a:r>
              <a:rPr lang="en-US" altLang="zh-CN" sz="2400" dirty="0">
                <a:latin typeface="+mn-ea"/>
              </a:rPr>
              <a:t>Cookie</a:t>
            </a:r>
            <a:r>
              <a:rPr lang="zh-CN" altLang="en-US" sz="2400" dirty="0">
                <a:latin typeface="+mn-ea"/>
              </a:rPr>
              <a:t>使网站能够持续了解用户</a:t>
            </a:r>
            <a:endParaRPr lang="en-US" altLang="zh-CN" sz="2400" dirty="0">
              <a:latin typeface="+mn-ea"/>
            </a:endParaRPr>
          </a:p>
          <a:p>
            <a:pPr marL="342900" indent="-342900">
              <a:lnSpc>
                <a:spcPct val="90000"/>
              </a:lnSpc>
              <a:buClr>
                <a:srgbClr val="000099"/>
              </a:buClr>
              <a:buSzPct val="100000"/>
              <a:buFont typeface="Wingdings" pitchFamily="2" charset="2"/>
              <a:buChar char="§"/>
            </a:pPr>
            <a:r>
              <a:rPr lang="zh-CN" altLang="en-US" sz="2400" dirty="0">
                <a:latin typeface="+mn-ea"/>
              </a:rPr>
              <a:t>可以将网络浏览、购物等行为和真实的人关联起来</a:t>
            </a:r>
            <a:endParaRPr lang="en-US" altLang="zh-CN" sz="2400" dirty="0">
              <a:latin typeface="+mn-ea"/>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缓存（代理服务器）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grpSp>
        <p:nvGrpSpPr>
          <p:cNvPr id="5" name="Group 171"/>
          <p:cNvGrpSpPr>
            <a:grpSpLocks/>
          </p:cNvGrpSpPr>
          <p:nvPr/>
        </p:nvGrpSpPr>
        <p:grpSpPr bwMode="auto">
          <a:xfrm>
            <a:off x="4027488" y="3074565"/>
            <a:ext cx="687387" cy="763588"/>
            <a:chOff x="-44" y="1473"/>
            <a:chExt cx="981" cy="1105"/>
          </a:xfrm>
        </p:grpSpPr>
        <p:pic>
          <p:nvPicPr>
            <p:cNvPr id="6" name="Picture 17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 name="Freeform 17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8" name="Group 102"/>
          <p:cNvGrpSpPr>
            <a:grpSpLocks/>
          </p:cNvGrpSpPr>
          <p:nvPr/>
        </p:nvGrpSpPr>
        <p:grpSpPr bwMode="auto">
          <a:xfrm>
            <a:off x="4092575" y="4947815"/>
            <a:ext cx="687388" cy="763588"/>
            <a:chOff x="-44" y="1473"/>
            <a:chExt cx="981" cy="1105"/>
          </a:xfrm>
        </p:grpSpPr>
        <p:pic>
          <p:nvPicPr>
            <p:cNvPr id="9" name="Picture 10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0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 name="Group 138"/>
          <p:cNvGrpSpPr>
            <a:grpSpLocks/>
          </p:cNvGrpSpPr>
          <p:nvPr/>
        </p:nvGrpSpPr>
        <p:grpSpPr bwMode="auto">
          <a:xfrm>
            <a:off x="6230938" y="3836565"/>
            <a:ext cx="400050" cy="715963"/>
            <a:chOff x="4140" y="429"/>
            <a:chExt cx="1425" cy="2396"/>
          </a:xfrm>
        </p:grpSpPr>
        <p:sp>
          <p:nvSpPr>
            <p:cNvPr id="12" name="Freeform 13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40"/>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4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4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43"/>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44"/>
            <p:cNvGrpSpPr>
              <a:grpSpLocks/>
            </p:cNvGrpSpPr>
            <p:nvPr/>
          </p:nvGrpSpPr>
          <p:grpSpPr bwMode="auto">
            <a:xfrm>
              <a:off x="4749" y="668"/>
              <a:ext cx="581" cy="145"/>
              <a:chOff x="614" y="2568"/>
              <a:chExt cx="725" cy="139"/>
            </a:xfrm>
          </p:grpSpPr>
          <p:sp>
            <p:nvSpPr>
              <p:cNvPr id="42" name="AutoShape 145"/>
              <p:cNvSpPr>
                <a:spLocks noChangeArrowheads="1"/>
              </p:cNvSpPr>
              <p:nvPr/>
            </p:nvSpPr>
            <p:spPr bwMode="auto">
              <a:xfrm>
                <a:off x="616" y="2568"/>
                <a:ext cx="720"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6"/>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47"/>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8"/>
            <p:cNvGrpSpPr>
              <a:grpSpLocks/>
            </p:cNvGrpSpPr>
            <p:nvPr/>
          </p:nvGrpSpPr>
          <p:grpSpPr bwMode="auto">
            <a:xfrm>
              <a:off x="4747" y="994"/>
              <a:ext cx="581" cy="134"/>
              <a:chOff x="614" y="2568"/>
              <a:chExt cx="725" cy="139"/>
            </a:xfrm>
          </p:grpSpPr>
          <p:sp>
            <p:nvSpPr>
              <p:cNvPr id="40" name="AutoShape 149"/>
              <p:cNvSpPr>
                <a:spLocks noChangeArrowheads="1"/>
              </p:cNvSpPr>
              <p:nvPr/>
            </p:nvSpPr>
            <p:spPr bwMode="auto">
              <a:xfrm>
                <a:off x="612"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50"/>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51"/>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52"/>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53"/>
            <p:cNvGrpSpPr>
              <a:grpSpLocks/>
            </p:cNvGrpSpPr>
            <p:nvPr/>
          </p:nvGrpSpPr>
          <p:grpSpPr bwMode="auto">
            <a:xfrm>
              <a:off x="4735" y="1627"/>
              <a:ext cx="582" cy="151"/>
              <a:chOff x="614" y="2568"/>
              <a:chExt cx="725" cy="139"/>
            </a:xfrm>
          </p:grpSpPr>
          <p:sp>
            <p:nvSpPr>
              <p:cNvPr id="38" name="AutoShape 154"/>
              <p:cNvSpPr>
                <a:spLocks noChangeArrowheads="1"/>
              </p:cNvSpPr>
              <p:nvPr/>
            </p:nvSpPr>
            <p:spPr bwMode="auto">
              <a:xfrm>
                <a:off x="612" y="2570"/>
                <a:ext cx="726"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5"/>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5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57"/>
            <p:cNvGrpSpPr>
              <a:grpSpLocks/>
            </p:cNvGrpSpPr>
            <p:nvPr/>
          </p:nvGrpSpPr>
          <p:grpSpPr bwMode="auto">
            <a:xfrm>
              <a:off x="4739" y="1327"/>
              <a:ext cx="582" cy="139"/>
              <a:chOff x="614" y="2568"/>
              <a:chExt cx="725" cy="139"/>
            </a:xfrm>
          </p:grpSpPr>
          <p:sp>
            <p:nvSpPr>
              <p:cNvPr id="36" name="AutoShape 158"/>
              <p:cNvSpPr>
                <a:spLocks noChangeArrowheads="1"/>
              </p:cNvSpPr>
              <p:nvPr/>
            </p:nvSpPr>
            <p:spPr bwMode="auto">
              <a:xfrm>
                <a:off x="615" y="2568"/>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9"/>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60"/>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6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6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63"/>
            <p:cNvSpPr>
              <a:spLocks noChangeArrowheads="1"/>
            </p:cNvSpPr>
            <p:nvPr/>
          </p:nvSpPr>
          <p:spPr bwMode="auto">
            <a:xfrm>
              <a:off x="5520" y="2612"/>
              <a:ext cx="45" cy="96"/>
            </a:xfrm>
            <a:prstGeom prst="ellipse">
              <a:avLst/>
            </a:prstGeom>
            <a:solidFill>
              <a:srgbClr val="333333"/>
            </a:solidFill>
            <a:ln w="9525">
              <a:noFill/>
              <a:round/>
              <a:headEnd/>
              <a:tailEnd/>
            </a:ln>
          </p:spPr>
          <p:txBody>
            <a:bodyPr wrap="none" anchor="ctr"/>
            <a:lstStyle/>
            <a:p>
              <a:endParaRPr lang="zh-CN" altLang="zh-CN"/>
            </a:p>
          </p:txBody>
        </p:sp>
        <p:sp>
          <p:nvSpPr>
            <p:cNvPr id="29" name="Freeform 16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65"/>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66"/>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67"/>
            <p:cNvSpPr>
              <a:spLocks noChangeArrowheads="1"/>
            </p:cNvSpPr>
            <p:nvPr/>
          </p:nvSpPr>
          <p:spPr bwMode="auto">
            <a:xfrm>
              <a:off x="4310" y="2384"/>
              <a:ext cx="158" cy="143"/>
            </a:xfrm>
            <a:prstGeom prst="ellipse">
              <a:avLst/>
            </a:prstGeom>
            <a:solidFill>
              <a:srgbClr val="33CC33"/>
            </a:solidFill>
            <a:ln w="9525">
              <a:noFill/>
              <a:round/>
              <a:headEnd/>
              <a:tailEnd/>
            </a:ln>
          </p:spPr>
          <p:txBody>
            <a:bodyPr wrap="none" anchor="ctr"/>
            <a:lstStyle/>
            <a:p>
              <a:endParaRPr lang="zh-CN" altLang="zh-CN"/>
            </a:p>
          </p:txBody>
        </p:sp>
        <p:sp>
          <p:nvSpPr>
            <p:cNvPr id="33" name="Oval 168"/>
            <p:cNvSpPr>
              <a:spLocks noChangeArrowheads="1"/>
            </p:cNvSpPr>
            <p:nvPr/>
          </p:nvSpPr>
          <p:spPr bwMode="auto">
            <a:xfrm>
              <a:off x="4485" y="2384"/>
              <a:ext cx="158"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9"/>
            <p:cNvSpPr>
              <a:spLocks noChangeArrowheads="1"/>
            </p:cNvSpPr>
            <p:nvPr/>
          </p:nvSpPr>
          <p:spPr bwMode="auto">
            <a:xfrm>
              <a:off x="4660" y="2379"/>
              <a:ext cx="158"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70"/>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105"/>
          <p:cNvGrpSpPr>
            <a:grpSpLocks/>
          </p:cNvGrpSpPr>
          <p:nvPr/>
        </p:nvGrpSpPr>
        <p:grpSpPr bwMode="auto">
          <a:xfrm>
            <a:off x="8178800" y="3215853"/>
            <a:ext cx="433388" cy="715962"/>
            <a:chOff x="4140" y="429"/>
            <a:chExt cx="1425" cy="2396"/>
          </a:xfrm>
        </p:grpSpPr>
        <p:sp>
          <p:nvSpPr>
            <p:cNvPr id="45" name="Freeform 10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107"/>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10"/>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11"/>
            <p:cNvGrpSpPr>
              <a:grpSpLocks/>
            </p:cNvGrpSpPr>
            <p:nvPr/>
          </p:nvGrpSpPr>
          <p:grpSpPr bwMode="auto">
            <a:xfrm>
              <a:off x="4749" y="668"/>
              <a:ext cx="581" cy="145"/>
              <a:chOff x="614" y="2568"/>
              <a:chExt cx="725" cy="139"/>
            </a:xfrm>
          </p:grpSpPr>
          <p:sp>
            <p:nvSpPr>
              <p:cNvPr id="75" name="AutoShape 112"/>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13"/>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14"/>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15"/>
            <p:cNvGrpSpPr>
              <a:grpSpLocks/>
            </p:cNvGrpSpPr>
            <p:nvPr/>
          </p:nvGrpSpPr>
          <p:grpSpPr bwMode="auto">
            <a:xfrm>
              <a:off x="4747" y="994"/>
              <a:ext cx="581" cy="134"/>
              <a:chOff x="614" y="2568"/>
              <a:chExt cx="725" cy="139"/>
            </a:xfrm>
          </p:grpSpPr>
          <p:sp>
            <p:nvSpPr>
              <p:cNvPr id="73" name="AutoShape 116"/>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7"/>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8"/>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9"/>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20"/>
            <p:cNvGrpSpPr>
              <a:grpSpLocks/>
            </p:cNvGrpSpPr>
            <p:nvPr/>
          </p:nvGrpSpPr>
          <p:grpSpPr bwMode="auto">
            <a:xfrm>
              <a:off x="4735" y="1627"/>
              <a:ext cx="582" cy="151"/>
              <a:chOff x="614" y="2568"/>
              <a:chExt cx="725" cy="139"/>
            </a:xfrm>
          </p:grpSpPr>
          <p:sp>
            <p:nvSpPr>
              <p:cNvPr id="71" name="AutoShape 121"/>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22"/>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2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24"/>
            <p:cNvGrpSpPr>
              <a:grpSpLocks/>
            </p:cNvGrpSpPr>
            <p:nvPr/>
          </p:nvGrpSpPr>
          <p:grpSpPr bwMode="auto">
            <a:xfrm>
              <a:off x="4739" y="1327"/>
              <a:ext cx="582" cy="139"/>
              <a:chOff x="614" y="2568"/>
              <a:chExt cx="725" cy="139"/>
            </a:xfrm>
          </p:grpSpPr>
          <p:sp>
            <p:nvSpPr>
              <p:cNvPr id="69" name="AutoShape 125"/>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26"/>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27"/>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30"/>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62" name="Freeform 13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32"/>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33"/>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34"/>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66" name="Oval 135"/>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36"/>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37"/>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77" name="Rectangle 3"/>
          <p:cNvSpPr txBox="1">
            <a:spLocks noChangeArrowheads="1"/>
          </p:cNvSpPr>
          <p:nvPr/>
        </p:nvSpPr>
        <p:spPr bwMode="auto">
          <a:xfrm>
            <a:off x="346075" y="2336378"/>
            <a:ext cx="3767138" cy="3762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用户设置浏览器通过代理缓存访问</a:t>
            </a:r>
            <a:r>
              <a:rPr kumimoji="0" lang="en-US" altLang="zh-CN" sz="2400" b="0" i="0" u="none" strike="noStrike" kern="0" cap="none" spc="0" normalizeH="0" baseline="0" noProof="0" dirty="0">
                <a:ln>
                  <a:noFill/>
                </a:ln>
                <a:solidFill>
                  <a:schemeClr val="tx1"/>
                </a:solidFill>
                <a:effectLst/>
                <a:uLnTx/>
                <a:uFillTx/>
                <a:latin typeface="+mn-ea"/>
                <a:cs typeface="+mn-cs"/>
              </a:rPr>
              <a:t>web</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浏览器将所有</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请求发给缓存</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noProof="0" dirty="0">
                <a:latin typeface="+mn-ea"/>
              </a:rPr>
              <a:t>对象在缓存中：返回给客户端</a:t>
            </a:r>
            <a:endParaRPr kumimoji="0" lang="en-US" altLang="zh-CN"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否则向源服务器请求对象，并返回给客户端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78" name="Rectangle 4"/>
          <p:cNvSpPr>
            <a:spLocks noChangeArrowheads="1"/>
          </p:cNvSpPr>
          <p:nvPr/>
        </p:nvSpPr>
        <p:spPr bwMode="auto">
          <a:xfrm>
            <a:off x="393700" y="1644228"/>
            <a:ext cx="8750300" cy="596900"/>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目的：</a:t>
            </a:r>
            <a:r>
              <a:rPr lang="en-US" altLang="zh-CN" sz="2800" dirty="0">
                <a:latin typeface="+mn-ea"/>
              </a:rPr>
              <a:t> </a:t>
            </a:r>
            <a:r>
              <a:rPr lang="zh-CN" altLang="en-US" sz="2800" dirty="0">
                <a:latin typeface="+mn-ea"/>
              </a:rPr>
              <a:t>在不访问源服务器的情况下满足客户端请求</a:t>
            </a:r>
            <a:endParaRPr lang="en-US" altLang="zh-CN" sz="2800" dirty="0">
              <a:latin typeface="+mn-ea"/>
            </a:endParaRPr>
          </a:p>
        </p:txBody>
      </p:sp>
      <p:sp>
        <p:nvSpPr>
          <p:cNvPr id="79" name="Text Box 6"/>
          <p:cNvSpPr txBox="1">
            <a:spLocks noChangeArrowheads="1"/>
          </p:cNvSpPr>
          <p:nvPr/>
        </p:nvSpPr>
        <p:spPr bwMode="auto">
          <a:xfrm>
            <a:off x="4100453" y="3747665"/>
            <a:ext cx="800219"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客户端</a:t>
            </a:r>
            <a:endParaRPr lang="en-US" altLang="zh-CN" sz="2400" dirty="0"/>
          </a:p>
        </p:txBody>
      </p:sp>
      <p:sp>
        <p:nvSpPr>
          <p:cNvPr id="80" name="Text Box 8"/>
          <p:cNvSpPr txBox="1">
            <a:spLocks noChangeArrowheads="1"/>
          </p:cNvSpPr>
          <p:nvPr/>
        </p:nvSpPr>
        <p:spPr bwMode="auto">
          <a:xfrm>
            <a:off x="5963806" y="315394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代理</a:t>
            </a:r>
            <a:br>
              <a:rPr lang="en-US" altLang="zh-CN" dirty="0"/>
            </a:br>
            <a:r>
              <a:rPr lang="zh-CN" altLang="en-US" dirty="0"/>
              <a:t>服务器</a:t>
            </a:r>
            <a:endParaRPr lang="en-US" altLang="zh-CN" sz="2400" dirty="0"/>
          </a:p>
        </p:txBody>
      </p:sp>
      <p:sp>
        <p:nvSpPr>
          <p:cNvPr id="81" name="Text Box 21"/>
          <p:cNvSpPr txBox="1">
            <a:spLocks noChangeArrowheads="1"/>
          </p:cNvSpPr>
          <p:nvPr/>
        </p:nvSpPr>
        <p:spPr bwMode="auto">
          <a:xfrm>
            <a:off x="4222691" y="5719340"/>
            <a:ext cx="800219" cy="338554"/>
          </a:xfrm>
          <a:prstGeom prst="rect">
            <a:avLst/>
          </a:prstGeom>
          <a:noFill/>
          <a:ln w="9525">
            <a:noFill/>
            <a:miter lim="800000"/>
            <a:headEnd/>
            <a:tailEnd/>
          </a:ln>
        </p:spPr>
        <p:txBody>
          <a:bodyPr wrap="none">
            <a:spAutoFit/>
          </a:bodyPr>
          <a:lstStyle/>
          <a:p>
            <a:pPr algn="ctr">
              <a:spcBef>
                <a:spcPct val="0"/>
              </a:spcBef>
            </a:pPr>
            <a:r>
              <a:rPr lang="zh-CN" altLang="en-US" sz="1600" dirty="0"/>
              <a:t>客户端</a:t>
            </a:r>
            <a:endParaRPr lang="en-US" altLang="zh-CN" sz="2400" dirty="0"/>
          </a:p>
        </p:txBody>
      </p:sp>
      <p:grpSp>
        <p:nvGrpSpPr>
          <p:cNvPr id="82" name="Group 53"/>
          <p:cNvGrpSpPr>
            <a:grpSpLocks/>
          </p:cNvGrpSpPr>
          <p:nvPr/>
        </p:nvGrpSpPr>
        <p:grpSpPr bwMode="auto">
          <a:xfrm>
            <a:off x="4746625" y="4474740"/>
            <a:ext cx="1414463" cy="760413"/>
            <a:chOff x="2990" y="2580"/>
            <a:chExt cx="891" cy="479"/>
          </a:xfrm>
        </p:grpSpPr>
        <p:sp>
          <p:nvSpPr>
            <p:cNvPr id="83" name="Line 19"/>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4" name="Text Box 23"/>
            <p:cNvSpPr txBox="1">
              <a:spLocks noChangeArrowheads="1"/>
            </p:cNvSpPr>
            <p:nvPr/>
          </p:nvSpPr>
          <p:spPr bwMode="auto">
            <a:xfrm rot="19907361">
              <a:off x="2990" y="264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85" name="Group 54"/>
          <p:cNvGrpSpPr>
            <a:grpSpLocks/>
          </p:cNvGrpSpPr>
          <p:nvPr/>
        </p:nvGrpSpPr>
        <p:grpSpPr bwMode="auto">
          <a:xfrm>
            <a:off x="4810124" y="4562053"/>
            <a:ext cx="1403350" cy="785812"/>
            <a:chOff x="3030" y="2635"/>
            <a:chExt cx="884" cy="495"/>
          </a:xfrm>
        </p:grpSpPr>
        <p:sp>
          <p:nvSpPr>
            <p:cNvPr id="86" name="Line 20"/>
            <p:cNvSpPr>
              <a:spLocks noChangeShapeType="1"/>
            </p:cNvSpPr>
            <p:nvPr/>
          </p:nvSpPr>
          <p:spPr bwMode="auto">
            <a:xfrm flipH="1">
              <a:off x="3030" y="2635"/>
              <a:ext cx="884" cy="49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7" name="Text Box 25"/>
            <p:cNvSpPr txBox="1">
              <a:spLocks noChangeArrowheads="1"/>
            </p:cNvSpPr>
            <p:nvPr/>
          </p:nvSpPr>
          <p:spPr bwMode="auto">
            <a:xfrm rot="19862217">
              <a:off x="3155" y="2846"/>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88" name="Group 49"/>
          <p:cNvGrpSpPr>
            <a:grpSpLocks/>
          </p:cNvGrpSpPr>
          <p:nvPr/>
        </p:nvGrpSpPr>
        <p:grpSpPr bwMode="auto">
          <a:xfrm>
            <a:off x="4765675" y="3503190"/>
            <a:ext cx="3251200" cy="730250"/>
            <a:chOff x="3002" y="1979"/>
            <a:chExt cx="2048" cy="460"/>
          </a:xfrm>
        </p:grpSpPr>
        <p:sp>
          <p:nvSpPr>
            <p:cNvPr id="89"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p:spPr>
          <p:txBody>
            <a:bodyPr wrap="none" anchor="ctr"/>
            <a:lstStyle/>
            <a:p>
              <a:endParaRPr lang="zh-CN" altLang="en-US"/>
            </a:p>
          </p:txBody>
        </p:sp>
        <p:sp>
          <p:nvSpPr>
            <p:cNvPr id="90" name="Text Box 22"/>
            <p:cNvSpPr txBox="1">
              <a:spLocks noChangeArrowheads="1"/>
            </p:cNvSpPr>
            <p:nvPr/>
          </p:nvSpPr>
          <p:spPr bwMode="auto">
            <a:xfrm rot="1422049">
              <a:off x="3177" y="20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sp>
          <p:nvSpPr>
            <p:cNvPr id="91" name="Text Box 45"/>
            <p:cNvSpPr txBox="1">
              <a:spLocks noChangeArrowheads="1"/>
            </p:cNvSpPr>
            <p:nvPr/>
          </p:nvSpPr>
          <p:spPr bwMode="auto">
            <a:xfrm rot="20180032">
              <a:off x="4208" y="201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sp>
        <p:nvSpPr>
          <p:cNvPr id="92" name="Text Box 47"/>
          <p:cNvSpPr txBox="1">
            <a:spLocks noChangeArrowheads="1"/>
          </p:cNvSpPr>
          <p:nvPr/>
        </p:nvSpPr>
        <p:spPr bwMode="auto">
          <a:xfrm>
            <a:off x="7845714" y="5800303"/>
            <a:ext cx="105670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r>
              <a:rPr lang="en-US" altLang="zh-CN" sz="1600" dirty="0"/>
              <a:t> </a:t>
            </a:r>
          </a:p>
        </p:txBody>
      </p:sp>
      <p:sp>
        <p:nvSpPr>
          <p:cNvPr id="93" name="Text Box 48"/>
          <p:cNvSpPr txBox="1">
            <a:spLocks noChangeArrowheads="1"/>
          </p:cNvSpPr>
          <p:nvPr/>
        </p:nvSpPr>
        <p:spPr bwMode="auto">
          <a:xfrm>
            <a:off x="7888824" y="3863553"/>
            <a:ext cx="1005403"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endParaRPr lang="en-US" altLang="zh-CN" sz="2400" dirty="0"/>
          </a:p>
        </p:txBody>
      </p:sp>
      <p:sp>
        <p:nvSpPr>
          <p:cNvPr id="94" name="Rectangle 55"/>
          <p:cNvSpPr>
            <a:spLocks noChangeArrowheads="1"/>
          </p:cNvSpPr>
          <p:nvPr/>
        </p:nvSpPr>
        <p:spPr bwMode="auto">
          <a:xfrm>
            <a:off x="6946900" y="4728740"/>
            <a:ext cx="406400" cy="393700"/>
          </a:xfrm>
          <a:prstGeom prst="rect">
            <a:avLst/>
          </a:prstGeom>
          <a:noFill/>
          <a:ln w="9525">
            <a:noFill/>
            <a:miter lim="800000"/>
            <a:headEnd/>
            <a:tailEnd/>
          </a:ln>
        </p:spPr>
        <p:txBody>
          <a:bodyPr wrap="none" anchor="ctr"/>
          <a:lstStyle/>
          <a:p>
            <a:endParaRPr lang="zh-CN" altLang="zh-CN" sz="2400">
              <a:latin typeface="Comic Sans MS" pitchFamily="66" charset="0"/>
            </a:endParaRPr>
          </a:p>
        </p:txBody>
      </p:sp>
      <p:pic>
        <p:nvPicPr>
          <p:cNvPr id="95" name="Picture 56"/>
          <p:cNvPicPr>
            <a:picLocks noChangeAspect="1" noChangeArrowheads="1"/>
          </p:cNvPicPr>
          <p:nvPr/>
        </p:nvPicPr>
        <p:blipFill>
          <a:blip r:embed="rId3" cstate="print"/>
          <a:srcRect/>
          <a:stretch>
            <a:fillRect/>
          </a:stretch>
        </p:blipFill>
        <p:spPr bwMode="auto">
          <a:xfrm>
            <a:off x="8297863" y="3011065"/>
            <a:ext cx="527050" cy="433388"/>
          </a:xfrm>
          <a:prstGeom prst="rect">
            <a:avLst/>
          </a:prstGeom>
          <a:noFill/>
          <a:ln w="9525">
            <a:noFill/>
            <a:miter lim="800000"/>
            <a:headEnd/>
            <a:tailEnd/>
          </a:ln>
        </p:spPr>
      </p:pic>
      <p:grpSp>
        <p:nvGrpSpPr>
          <p:cNvPr id="96" name="Group 60"/>
          <p:cNvGrpSpPr>
            <a:grpSpLocks/>
          </p:cNvGrpSpPr>
          <p:nvPr/>
        </p:nvGrpSpPr>
        <p:grpSpPr bwMode="auto">
          <a:xfrm>
            <a:off x="3992563" y="3050753"/>
            <a:ext cx="4110038" cy="1814512"/>
            <a:chOff x="2515" y="1687"/>
            <a:chExt cx="2589" cy="1143"/>
          </a:xfrm>
        </p:grpSpPr>
        <p:sp>
          <p:nvSpPr>
            <p:cNvPr id="97"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p:spPr>
          <p:txBody>
            <a:bodyPr wrap="none" anchor="ctr"/>
            <a:lstStyle/>
            <a:p>
              <a:endParaRPr lang="zh-CN" altLang="en-US"/>
            </a:p>
          </p:txBody>
        </p:sp>
        <p:sp>
          <p:nvSpPr>
            <p:cNvPr id="98" name="Text Box 24"/>
            <p:cNvSpPr txBox="1">
              <a:spLocks noChangeArrowheads="1"/>
            </p:cNvSpPr>
            <p:nvPr/>
          </p:nvSpPr>
          <p:spPr bwMode="auto">
            <a:xfrm rot="1411598">
              <a:off x="3049" y="2243"/>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sp>
          <p:nvSpPr>
            <p:cNvPr id="99" name="Text Box 46"/>
            <p:cNvSpPr txBox="1">
              <a:spLocks noChangeArrowheads="1"/>
            </p:cNvSpPr>
            <p:nvPr/>
          </p:nvSpPr>
          <p:spPr bwMode="auto">
            <a:xfrm rot="20184211">
              <a:off x="4279" y="2231"/>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pic>
          <p:nvPicPr>
            <p:cNvPr id="100" name="Picture 57"/>
            <p:cNvPicPr>
              <a:picLocks noChangeAspect="1" noChangeArrowheads="1"/>
            </p:cNvPicPr>
            <p:nvPr/>
          </p:nvPicPr>
          <p:blipFill>
            <a:blip r:embed="rId3" cstate="print"/>
            <a:srcRect/>
            <a:stretch>
              <a:fillRect/>
            </a:stretch>
          </p:blipFill>
          <p:spPr bwMode="auto">
            <a:xfrm>
              <a:off x="3979" y="2557"/>
              <a:ext cx="332" cy="273"/>
            </a:xfrm>
            <a:prstGeom prst="rect">
              <a:avLst/>
            </a:prstGeom>
            <a:noFill/>
            <a:ln w="9525">
              <a:noFill/>
              <a:miter lim="800000"/>
              <a:headEnd/>
              <a:tailEnd/>
            </a:ln>
          </p:spPr>
        </p:pic>
        <p:pic>
          <p:nvPicPr>
            <p:cNvPr id="101" name="Picture 59"/>
            <p:cNvPicPr>
              <a:picLocks noChangeAspect="1" noChangeArrowheads="1"/>
            </p:cNvPicPr>
            <p:nvPr/>
          </p:nvPicPr>
          <p:blipFill>
            <a:blip r:embed="rId3" cstate="print"/>
            <a:srcRect/>
            <a:stretch>
              <a:fillRect/>
            </a:stretch>
          </p:blipFill>
          <p:spPr bwMode="auto">
            <a:xfrm>
              <a:off x="2515" y="1687"/>
              <a:ext cx="332" cy="273"/>
            </a:xfrm>
            <a:prstGeom prst="rect">
              <a:avLst/>
            </a:prstGeom>
            <a:noFill/>
            <a:ln w="9525">
              <a:noFill/>
              <a:miter lim="800000"/>
              <a:headEnd/>
              <a:tailEnd/>
            </a:ln>
          </p:spPr>
        </p:pic>
      </p:grpSp>
      <p:pic>
        <p:nvPicPr>
          <p:cNvPr id="102" name="Picture 61"/>
          <p:cNvPicPr>
            <a:picLocks noChangeAspect="1" noChangeArrowheads="1"/>
          </p:cNvPicPr>
          <p:nvPr/>
        </p:nvPicPr>
        <p:blipFill>
          <a:blip r:embed="rId3" cstate="print"/>
          <a:srcRect/>
          <a:stretch>
            <a:fillRect/>
          </a:stretch>
        </p:blipFill>
        <p:spPr bwMode="auto">
          <a:xfrm>
            <a:off x="4040188" y="4992265"/>
            <a:ext cx="527050" cy="433388"/>
          </a:xfrm>
          <a:prstGeom prst="rect">
            <a:avLst/>
          </a:prstGeom>
          <a:noFill/>
          <a:ln w="9525">
            <a:noFill/>
            <a:miter lim="800000"/>
            <a:headEnd/>
            <a:tailEnd/>
          </a:ln>
        </p:spPr>
      </p:pic>
      <p:grpSp>
        <p:nvGrpSpPr>
          <p:cNvPr id="103" name="Group 69"/>
          <p:cNvGrpSpPr>
            <a:grpSpLocks/>
          </p:cNvGrpSpPr>
          <p:nvPr/>
        </p:nvGrpSpPr>
        <p:grpSpPr bwMode="auto">
          <a:xfrm>
            <a:off x="8112125" y="5143078"/>
            <a:ext cx="433388" cy="715962"/>
            <a:chOff x="4140" y="429"/>
            <a:chExt cx="1425" cy="2396"/>
          </a:xfrm>
        </p:grpSpPr>
        <p:sp>
          <p:nvSpPr>
            <p:cNvPr id="104" name="Freeform 7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5" name="Rectangle 7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6" name="Freeform 7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7" name="Freeform 7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8" name="Rectangle 74"/>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9" name="Group 75"/>
            <p:cNvGrpSpPr>
              <a:grpSpLocks/>
            </p:cNvGrpSpPr>
            <p:nvPr/>
          </p:nvGrpSpPr>
          <p:grpSpPr bwMode="auto">
            <a:xfrm>
              <a:off x="4749" y="668"/>
              <a:ext cx="581" cy="145"/>
              <a:chOff x="614" y="2568"/>
              <a:chExt cx="725" cy="139"/>
            </a:xfrm>
          </p:grpSpPr>
          <p:sp>
            <p:nvSpPr>
              <p:cNvPr id="134" name="AutoShape 76"/>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5" name="AutoShape 77"/>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0" name="Rectangle 7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1" name="Group 79"/>
            <p:cNvGrpSpPr>
              <a:grpSpLocks/>
            </p:cNvGrpSpPr>
            <p:nvPr/>
          </p:nvGrpSpPr>
          <p:grpSpPr bwMode="auto">
            <a:xfrm>
              <a:off x="4747" y="994"/>
              <a:ext cx="581" cy="134"/>
              <a:chOff x="614" y="2568"/>
              <a:chExt cx="725" cy="139"/>
            </a:xfrm>
          </p:grpSpPr>
          <p:sp>
            <p:nvSpPr>
              <p:cNvPr id="132" name="AutoShape 80"/>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3" name="AutoShape 81"/>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2" name="Rectangle 8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3" name="Rectangle 83"/>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4" name="Group 84"/>
            <p:cNvGrpSpPr>
              <a:grpSpLocks/>
            </p:cNvGrpSpPr>
            <p:nvPr/>
          </p:nvGrpSpPr>
          <p:grpSpPr bwMode="auto">
            <a:xfrm>
              <a:off x="4735" y="1627"/>
              <a:ext cx="582" cy="151"/>
              <a:chOff x="614" y="2568"/>
              <a:chExt cx="725" cy="139"/>
            </a:xfrm>
          </p:grpSpPr>
          <p:sp>
            <p:nvSpPr>
              <p:cNvPr id="130" name="AutoShape 85"/>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86"/>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5" name="Freeform 8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6" name="Group 88"/>
            <p:cNvGrpSpPr>
              <a:grpSpLocks/>
            </p:cNvGrpSpPr>
            <p:nvPr/>
          </p:nvGrpSpPr>
          <p:grpSpPr bwMode="auto">
            <a:xfrm>
              <a:off x="4739" y="1327"/>
              <a:ext cx="582" cy="139"/>
              <a:chOff x="614" y="2568"/>
              <a:chExt cx="725" cy="139"/>
            </a:xfrm>
          </p:grpSpPr>
          <p:sp>
            <p:nvSpPr>
              <p:cNvPr id="128" name="AutoShape 89"/>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90"/>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7" name="Rectangle 91"/>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8" name="Freeform 9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Freeform 9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Oval 9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1" name="Freeform 9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2" name="AutoShape 96"/>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3" name="AutoShape 97"/>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4" name="Oval 98"/>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125" name="Oval 99"/>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6" name="Oval 100"/>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127" name="Rectangle 101"/>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2000"/>
                                        <p:tgtEl>
                                          <p:spTgt spid="88"/>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right)">
                                      <p:cBhvr>
                                        <p:cTn id="11" dur="20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2000"/>
                                        <p:tgtEl>
                                          <p:spTgt spid="82"/>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right)">
                                      <p:cBhvr>
                                        <p:cTn id="20" dur="2000"/>
                                        <p:tgtEl>
                                          <p:spTgt spid="85"/>
                                        </p:tgtEl>
                                      </p:cBhvr>
                                    </p:animEffect>
                                  </p:childTnLst>
                                </p:cTn>
                              </p:par>
                            </p:childTnLst>
                          </p:cTn>
                        </p:par>
                        <p:par>
                          <p:cTn id="21" fill="hold">
                            <p:stCondLst>
                              <p:cond delay="4000"/>
                            </p:stCondLst>
                            <p:childTnLst>
                              <p:par>
                                <p:cTn id="22" presetID="22" presetClass="entr" presetSubtype="2"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wipe(right)">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如何编写网络应用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a:t>
            </a:fld>
            <a:endParaRPr lang="zh-CN" altLang="en-US"/>
          </a:p>
        </p:txBody>
      </p:sp>
      <p:grpSp>
        <p:nvGrpSpPr>
          <p:cNvPr id="5" name="Group 1037"/>
          <p:cNvGrpSpPr>
            <a:grpSpLocks/>
          </p:cNvGrpSpPr>
          <p:nvPr/>
        </p:nvGrpSpPr>
        <p:grpSpPr bwMode="auto">
          <a:xfrm>
            <a:off x="5124450" y="1257300"/>
            <a:ext cx="3540125" cy="4545013"/>
            <a:chOff x="3277" y="974"/>
            <a:chExt cx="2230" cy="2863"/>
          </a:xfrm>
        </p:grpSpPr>
        <p:sp>
          <p:nvSpPr>
            <p:cNvPr id="6" name="Freeform 1038"/>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1039"/>
            <p:cNvGrpSpPr>
              <a:grpSpLocks/>
            </p:cNvGrpSpPr>
            <p:nvPr/>
          </p:nvGrpSpPr>
          <p:grpSpPr bwMode="auto">
            <a:xfrm>
              <a:off x="3383" y="1920"/>
              <a:ext cx="919" cy="588"/>
              <a:chOff x="2889" y="1631"/>
              <a:chExt cx="980" cy="743"/>
            </a:xfrm>
          </p:grpSpPr>
          <p:sp>
            <p:nvSpPr>
              <p:cNvPr id="382" name="Rectangle 1040"/>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3" name="AutoShape 1041"/>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1043"/>
            <p:cNvSpPr>
              <a:spLocks noChangeShapeType="1"/>
            </p:cNvSpPr>
            <p:nvPr/>
          </p:nvSpPr>
          <p:spPr bwMode="auto">
            <a:xfrm rot="-5400000">
              <a:off x="4942" y="3252"/>
              <a:ext cx="330" cy="88"/>
            </a:xfrm>
            <a:prstGeom prst="line">
              <a:avLst/>
            </a:prstGeom>
            <a:noFill/>
            <a:ln w="12700">
              <a:solidFill>
                <a:schemeClr val="bg2"/>
              </a:solidFill>
              <a:round/>
              <a:headEnd/>
              <a:tailEnd/>
            </a:ln>
          </p:spPr>
          <p:txBody>
            <a:bodyPr wrap="none" anchor="ctr"/>
            <a:lstStyle/>
            <a:p>
              <a:endParaRPr lang="zh-CN" altLang="en-US"/>
            </a:p>
          </p:txBody>
        </p:sp>
        <p:sp>
          <p:nvSpPr>
            <p:cNvPr id="10" name="Line 1044"/>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1045"/>
            <p:cNvSpPr>
              <a:spLocks noChangeShapeType="1"/>
            </p:cNvSpPr>
            <p:nvPr/>
          </p:nvSpPr>
          <p:spPr bwMode="auto">
            <a:xfrm rot="-5400000">
              <a:off x="5151" y="3225"/>
              <a:ext cx="0" cy="72"/>
            </a:xfrm>
            <a:prstGeom prst="line">
              <a:avLst/>
            </a:prstGeom>
            <a:noFill/>
            <a:ln w="12700">
              <a:solidFill>
                <a:schemeClr val="bg2"/>
              </a:solidFill>
              <a:round/>
              <a:headEnd/>
              <a:tailEnd/>
            </a:ln>
          </p:spPr>
          <p:txBody>
            <a:bodyPr wrap="none" anchor="ctr"/>
            <a:lstStyle/>
            <a:p>
              <a:endParaRPr lang="zh-CN" altLang="en-US"/>
            </a:p>
          </p:txBody>
        </p:sp>
        <p:sp>
          <p:nvSpPr>
            <p:cNvPr id="12" name="Line 1047"/>
            <p:cNvSpPr>
              <a:spLocks noChangeShapeType="1"/>
            </p:cNvSpPr>
            <p:nvPr/>
          </p:nvSpPr>
          <p:spPr bwMode="auto">
            <a:xfrm>
              <a:off x="3843" y="3009"/>
              <a:ext cx="124" cy="0"/>
            </a:xfrm>
            <a:prstGeom prst="line">
              <a:avLst/>
            </a:prstGeom>
            <a:noFill/>
            <a:ln w="9525">
              <a:solidFill>
                <a:schemeClr val="bg2"/>
              </a:solidFill>
              <a:round/>
              <a:headEnd/>
              <a:tailEnd/>
            </a:ln>
          </p:spPr>
          <p:txBody>
            <a:bodyPr/>
            <a:lstStyle/>
            <a:p>
              <a:endParaRPr lang="zh-CN" altLang="en-US"/>
            </a:p>
          </p:txBody>
        </p:sp>
        <p:sp>
          <p:nvSpPr>
            <p:cNvPr id="13" name="Line 1048"/>
            <p:cNvSpPr>
              <a:spLocks noChangeShapeType="1"/>
            </p:cNvSpPr>
            <p:nvPr/>
          </p:nvSpPr>
          <p:spPr bwMode="auto">
            <a:xfrm flipV="1">
              <a:off x="3680" y="3155"/>
              <a:ext cx="248" cy="66"/>
            </a:xfrm>
            <a:prstGeom prst="line">
              <a:avLst/>
            </a:prstGeom>
            <a:noFill/>
            <a:ln w="9525">
              <a:solidFill>
                <a:schemeClr val="bg2"/>
              </a:solidFill>
              <a:round/>
              <a:headEnd/>
              <a:tailEnd/>
            </a:ln>
          </p:spPr>
          <p:txBody>
            <a:bodyPr/>
            <a:lstStyle/>
            <a:p>
              <a:endParaRPr lang="zh-CN" altLang="en-US"/>
            </a:p>
          </p:txBody>
        </p:sp>
        <p:sp>
          <p:nvSpPr>
            <p:cNvPr id="14" name="Line 1051"/>
            <p:cNvSpPr>
              <a:spLocks noChangeShapeType="1"/>
            </p:cNvSpPr>
            <p:nvPr/>
          </p:nvSpPr>
          <p:spPr bwMode="auto">
            <a:xfrm flipH="1">
              <a:off x="3948" y="3208"/>
              <a:ext cx="96" cy="113"/>
            </a:xfrm>
            <a:prstGeom prst="line">
              <a:avLst/>
            </a:prstGeom>
            <a:noFill/>
            <a:ln w="9525">
              <a:solidFill>
                <a:schemeClr val="bg2"/>
              </a:solidFill>
              <a:round/>
              <a:headEnd/>
              <a:tailEnd/>
            </a:ln>
          </p:spPr>
          <p:txBody>
            <a:bodyPr/>
            <a:lstStyle/>
            <a:p>
              <a:endParaRPr lang="zh-CN" altLang="en-US"/>
            </a:p>
          </p:txBody>
        </p:sp>
        <p:sp>
          <p:nvSpPr>
            <p:cNvPr id="15" name="Line 1052"/>
            <p:cNvSpPr>
              <a:spLocks noChangeShapeType="1"/>
            </p:cNvSpPr>
            <p:nvPr/>
          </p:nvSpPr>
          <p:spPr bwMode="auto">
            <a:xfrm flipH="1" flipV="1">
              <a:off x="4144" y="3212"/>
              <a:ext cx="53" cy="110"/>
            </a:xfrm>
            <a:prstGeom prst="line">
              <a:avLst/>
            </a:prstGeom>
            <a:noFill/>
            <a:ln w="9525">
              <a:solidFill>
                <a:schemeClr val="bg2"/>
              </a:solidFill>
              <a:round/>
              <a:headEnd/>
              <a:tailEnd/>
            </a:ln>
          </p:spPr>
          <p:txBody>
            <a:bodyPr/>
            <a:lstStyle/>
            <a:p>
              <a:endParaRPr lang="zh-CN" altLang="en-US"/>
            </a:p>
          </p:txBody>
        </p:sp>
        <p:sp>
          <p:nvSpPr>
            <p:cNvPr id="16" name="Line 1053"/>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1054"/>
            <p:cNvSpPr>
              <a:spLocks noChangeShapeType="1"/>
            </p:cNvSpPr>
            <p:nvPr/>
          </p:nvSpPr>
          <p:spPr bwMode="auto">
            <a:xfrm>
              <a:off x="3898" y="3025"/>
              <a:ext cx="56" cy="60"/>
            </a:xfrm>
            <a:prstGeom prst="line">
              <a:avLst/>
            </a:prstGeom>
            <a:noFill/>
            <a:ln w="9525">
              <a:solidFill>
                <a:schemeClr val="bg2"/>
              </a:solidFill>
              <a:round/>
              <a:headEnd/>
              <a:tailEnd/>
            </a:ln>
          </p:spPr>
          <p:txBody>
            <a:bodyPr/>
            <a:lstStyle/>
            <a:p>
              <a:endParaRPr lang="zh-CN" altLang="en-US"/>
            </a:p>
          </p:txBody>
        </p:sp>
        <p:sp>
          <p:nvSpPr>
            <p:cNvPr id="18" name="Line 1055"/>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9" name="Line 1056"/>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20" name="Group 1057"/>
            <p:cNvGrpSpPr>
              <a:grpSpLocks/>
            </p:cNvGrpSpPr>
            <p:nvPr/>
          </p:nvGrpSpPr>
          <p:grpSpPr bwMode="auto">
            <a:xfrm>
              <a:off x="3535" y="2207"/>
              <a:ext cx="319" cy="222"/>
              <a:chOff x="2967" y="478"/>
              <a:chExt cx="788" cy="625"/>
            </a:xfrm>
          </p:grpSpPr>
          <p:pic>
            <p:nvPicPr>
              <p:cNvPr id="380" name="Picture 1058"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1" name="Picture 1059"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1"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2" name="Freeform 1061"/>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3" name="Line 1062"/>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4" name="Line 1063"/>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5" name="Line 1064"/>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6" name="Line 1065"/>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7" name="Line 1066"/>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8" name="Line 1067"/>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9" name="Line 1068"/>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30" name="Line 1069"/>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1" name="Line 1070"/>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2" name="Line 1071"/>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3" name="Line 1072"/>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4" name="Line 1073"/>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5" name="Line 1074"/>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6" name="Line 1075"/>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7" name="Line 1076"/>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8" name="Line 1077"/>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9" name="Line 1078"/>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40" name="Group 1079"/>
            <p:cNvGrpSpPr>
              <a:grpSpLocks/>
            </p:cNvGrpSpPr>
            <p:nvPr/>
          </p:nvGrpSpPr>
          <p:grpSpPr bwMode="auto">
            <a:xfrm>
              <a:off x="3813" y="1163"/>
              <a:ext cx="295" cy="391"/>
              <a:chOff x="1653" y="3023"/>
              <a:chExt cx="622" cy="911"/>
            </a:xfrm>
          </p:grpSpPr>
          <p:sp>
            <p:nvSpPr>
              <p:cNvPr id="363"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4"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5"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7"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8"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9"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70"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1"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2"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3"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4"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5"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6"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7"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8"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9" name="Picture 1096"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1" name="Group 1097"/>
            <p:cNvGrpSpPr>
              <a:grpSpLocks/>
            </p:cNvGrpSpPr>
            <p:nvPr/>
          </p:nvGrpSpPr>
          <p:grpSpPr bwMode="auto">
            <a:xfrm>
              <a:off x="3962" y="1516"/>
              <a:ext cx="286" cy="160"/>
              <a:chOff x="3843" y="1516"/>
              <a:chExt cx="286" cy="160"/>
            </a:xfrm>
          </p:grpSpPr>
          <p:sp>
            <p:nvSpPr>
              <p:cNvPr id="354" name="Line 1098"/>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5"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6"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7"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8" name="Group 1102"/>
              <p:cNvGrpSpPr>
                <a:grpSpLocks/>
              </p:cNvGrpSpPr>
              <p:nvPr/>
            </p:nvGrpSpPr>
            <p:grpSpPr bwMode="auto">
              <a:xfrm>
                <a:off x="3932" y="1587"/>
                <a:ext cx="138" cy="33"/>
                <a:chOff x="2468" y="1332"/>
                <a:chExt cx="310" cy="60"/>
              </a:xfrm>
            </p:grpSpPr>
            <p:sp>
              <p:nvSpPr>
                <p:cNvPr id="361"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2"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9" name="Line 1105"/>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60" name="Line 1106"/>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2" name="Group 1107"/>
            <p:cNvGrpSpPr>
              <a:grpSpLocks/>
            </p:cNvGrpSpPr>
            <p:nvPr/>
          </p:nvGrpSpPr>
          <p:grpSpPr bwMode="auto">
            <a:xfrm>
              <a:off x="4537" y="1571"/>
              <a:ext cx="246" cy="110"/>
              <a:chOff x="4334" y="1470"/>
              <a:chExt cx="246" cy="107"/>
            </a:xfrm>
          </p:grpSpPr>
          <p:sp>
            <p:nvSpPr>
              <p:cNvPr id="34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9" name="Group 1111"/>
              <p:cNvGrpSpPr>
                <a:grpSpLocks/>
              </p:cNvGrpSpPr>
              <p:nvPr/>
            </p:nvGrpSpPr>
            <p:grpSpPr bwMode="auto">
              <a:xfrm>
                <a:off x="4383" y="1488"/>
                <a:ext cx="138" cy="33"/>
                <a:chOff x="2468" y="1332"/>
                <a:chExt cx="310" cy="60"/>
              </a:xfrm>
            </p:grpSpPr>
            <p:sp>
              <p:nvSpPr>
                <p:cNvPr id="352"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3"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0" name="Line 11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1" name="Line 111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1116"/>
            <p:cNvGrpSpPr>
              <a:grpSpLocks/>
            </p:cNvGrpSpPr>
            <p:nvPr/>
          </p:nvGrpSpPr>
          <p:grpSpPr bwMode="auto">
            <a:xfrm>
              <a:off x="4544" y="1737"/>
              <a:ext cx="246" cy="110"/>
              <a:chOff x="4334" y="1470"/>
              <a:chExt cx="246" cy="107"/>
            </a:xfrm>
          </p:grpSpPr>
          <p:sp>
            <p:nvSpPr>
              <p:cNvPr id="33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1" name="Group 1120"/>
              <p:cNvGrpSpPr>
                <a:grpSpLocks/>
              </p:cNvGrpSpPr>
              <p:nvPr/>
            </p:nvGrpSpPr>
            <p:grpSpPr bwMode="auto">
              <a:xfrm>
                <a:off x="4383" y="1488"/>
                <a:ext cx="138" cy="33"/>
                <a:chOff x="2468" y="1332"/>
                <a:chExt cx="310" cy="60"/>
              </a:xfrm>
            </p:grpSpPr>
            <p:sp>
              <p:nvSpPr>
                <p:cNvPr id="344"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5"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2" name="Line 11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3" name="Line 112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1125"/>
            <p:cNvGrpSpPr>
              <a:grpSpLocks/>
            </p:cNvGrpSpPr>
            <p:nvPr/>
          </p:nvGrpSpPr>
          <p:grpSpPr bwMode="auto">
            <a:xfrm>
              <a:off x="4890" y="1738"/>
              <a:ext cx="246" cy="110"/>
              <a:chOff x="4334" y="1470"/>
              <a:chExt cx="246" cy="107"/>
            </a:xfrm>
          </p:grpSpPr>
          <p:sp>
            <p:nvSpPr>
              <p:cNvPr id="33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3" name="Group 1129"/>
              <p:cNvGrpSpPr>
                <a:grpSpLocks/>
              </p:cNvGrpSpPr>
              <p:nvPr/>
            </p:nvGrpSpPr>
            <p:grpSpPr bwMode="auto">
              <a:xfrm>
                <a:off x="4383" y="1488"/>
                <a:ext cx="138" cy="33"/>
                <a:chOff x="2468" y="1332"/>
                <a:chExt cx="310" cy="60"/>
              </a:xfrm>
            </p:grpSpPr>
            <p:sp>
              <p:nvSpPr>
                <p:cNvPr id="336"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7"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4" name="Line 11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5" name="Line 113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1134"/>
            <p:cNvGrpSpPr>
              <a:grpSpLocks/>
            </p:cNvGrpSpPr>
            <p:nvPr/>
          </p:nvGrpSpPr>
          <p:grpSpPr bwMode="auto">
            <a:xfrm>
              <a:off x="4844" y="1508"/>
              <a:ext cx="246" cy="110"/>
              <a:chOff x="4334" y="1470"/>
              <a:chExt cx="246" cy="107"/>
            </a:xfrm>
          </p:grpSpPr>
          <p:sp>
            <p:nvSpPr>
              <p:cNvPr id="32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5" name="Group 1138"/>
              <p:cNvGrpSpPr>
                <a:grpSpLocks/>
              </p:cNvGrpSpPr>
              <p:nvPr/>
            </p:nvGrpSpPr>
            <p:grpSpPr bwMode="auto">
              <a:xfrm>
                <a:off x="4383" y="1488"/>
                <a:ext cx="138" cy="33"/>
                <a:chOff x="2468" y="1332"/>
                <a:chExt cx="310" cy="60"/>
              </a:xfrm>
            </p:grpSpPr>
            <p:sp>
              <p:nvSpPr>
                <p:cNvPr id="328"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9"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6" name="Line 11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7" name="Line 114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6" name="Group 1143"/>
            <p:cNvGrpSpPr>
              <a:grpSpLocks/>
            </p:cNvGrpSpPr>
            <p:nvPr/>
          </p:nvGrpSpPr>
          <p:grpSpPr bwMode="auto">
            <a:xfrm>
              <a:off x="4874" y="2296"/>
              <a:ext cx="310" cy="130"/>
              <a:chOff x="4334" y="1470"/>
              <a:chExt cx="246" cy="107"/>
            </a:xfrm>
          </p:grpSpPr>
          <p:sp>
            <p:nvSpPr>
              <p:cNvPr id="31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7" name="Group 1147"/>
              <p:cNvGrpSpPr>
                <a:grpSpLocks/>
              </p:cNvGrpSpPr>
              <p:nvPr/>
            </p:nvGrpSpPr>
            <p:grpSpPr bwMode="auto">
              <a:xfrm>
                <a:off x="4383" y="1488"/>
                <a:ext cx="138" cy="33"/>
                <a:chOff x="2468" y="1332"/>
                <a:chExt cx="310" cy="60"/>
              </a:xfrm>
            </p:grpSpPr>
            <p:sp>
              <p:nvSpPr>
                <p:cNvPr id="320"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1"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8" name="Line 115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9" name="Line 115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7" name="Line 1152"/>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8" name="Group 1153"/>
            <p:cNvGrpSpPr>
              <a:grpSpLocks/>
            </p:cNvGrpSpPr>
            <p:nvPr/>
          </p:nvGrpSpPr>
          <p:grpSpPr bwMode="auto">
            <a:xfrm>
              <a:off x="4464" y="2288"/>
              <a:ext cx="310" cy="130"/>
              <a:chOff x="4334" y="1470"/>
              <a:chExt cx="246" cy="107"/>
            </a:xfrm>
          </p:grpSpPr>
          <p:sp>
            <p:nvSpPr>
              <p:cNvPr id="30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9" name="Group 1157"/>
              <p:cNvGrpSpPr>
                <a:grpSpLocks/>
              </p:cNvGrpSpPr>
              <p:nvPr/>
            </p:nvGrpSpPr>
            <p:grpSpPr bwMode="auto">
              <a:xfrm>
                <a:off x="4383" y="1488"/>
                <a:ext cx="138" cy="33"/>
                <a:chOff x="2468" y="1332"/>
                <a:chExt cx="310" cy="60"/>
              </a:xfrm>
            </p:grpSpPr>
            <p:sp>
              <p:nvSpPr>
                <p:cNvPr id="312"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3"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0" name="Line 116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1" name="Line 116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1162"/>
            <p:cNvGrpSpPr>
              <a:grpSpLocks/>
            </p:cNvGrpSpPr>
            <p:nvPr/>
          </p:nvGrpSpPr>
          <p:grpSpPr bwMode="auto">
            <a:xfrm>
              <a:off x="4660" y="2464"/>
              <a:ext cx="310" cy="130"/>
              <a:chOff x="4334" y="1470"/>
              <a:chExt cx="246" cy="107"/>
            </a:xfrm>
          </p:grpSpPr>
          <p:sp>
            <p:nvSpPr>
              <p:cNvPr id="29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1" name="Group 1166"/>
              <p:cNvGrpSpPr>
                <a:grpSpLocks/>
              </p:cNvGrpSpPr>
              <p:nvPr/>
            </p:nvGrpSpPr>
            <p:grpSpPr bwMode="auto">
              <a:xfrm>
                <a:off x="4383" y="1488"/>
                <a:ext cx="138" cy="33"/>
                <a:chOff x="2468" y="1332"/>
                <a:chExt cx="310" cy="60"/>
              </a:xfrm>
            </p:grpSpPr>
            <p:sp>
              <p:nvSpPr>
                <p:cNvPr id="304"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5"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2" name="Line 116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3" name="Line 117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50" name="Group 1171"/>
            <p:cNvGrpSpPr>
              <a:grpSpLocks/>
            </p:cNvGrpSpPr>
            <p:nvPr/>
          </p:nvGrpSpPr>
          <p:grpSpPr bwMode="auto">
            <a:xfrm>
              <a:off x="4782" y="3028"/>
              <a:ext cx="392" cy="154"/>
              <a:chOff x="4334" y="1470"/>
              <a:chExt cx="246" cy="107"/>
            </a:xfrm>
          </p:grpSpPr>
          <p:sp>
            <p:nvSpPr>
              <p:cNvPr id="2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3" name="Group 1175"/>
              <p:cNvGrpSpPr>
                <a:grpSpLocks/>
              </p:cNvGrpSpPr>
              <p:nvPr/>
            </p:nvGrpSpPr>
            <p:grpSpPr bwMode="auto">
              <a:xfrm>
                <a:off x="4383" y="1488"/>
                <a:ext cx="138" cy="33"/>
                <a:chOff x="2468" y="1332"/>
                <a:chExt cx="310" cy="60"/>
              </a:xfrm>
            </p:grpSpPr>
            <p:sp>
              <p:nvSpPr>
                <p:cNvPr id="296"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7"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4" name="Line 117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5" name="Line 117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1180"/>
            <p:cNvGrpSpPr>
              <a:grpSpLocks/>
            </p:cNvGrpSpPr>
            <p:nvPr/>
          </p:nvGrpSpPr>
          <p:grpSpPr bwMode="auto">
            <a:xfrm>
              <a:off x="4388" y="2840"/>
              <a:ext cx="392" cy="154"/>
              <a:chOff x="4334" y="1470"/>
              <a:chExt cx="246" cy="107"/>
            </a:xfrm>
          </p:grpSpPr>
          <p:sp>
            <p:nvSpPr>
              <p:cNvPr id="2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5" name="Group 1184"/>
              <p:cNvGrpSpPr>
                <a:grpSpLocks/>
              </p:cNvGrpSpPr>
              <p:nvPr/>
            </p:nvGrpSpPr>
            <p:grpSpPr bwMode="auto">
              <a:xfrm>
                <a:off x="4383" y="1488"/>
                <a:ext cx="138" cy="33"/>
                <a:chOff x="2468" y="1332"/>
                <a:chExt cx="310" cy="60"/>
              </a:xfrm>
            </p:grpSpPr>
            <p:sp>
              <p:nvSpPr>
                <p:cNvPr id="288"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9"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6" name="Line 118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7" name="Line 118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1189"/>
            <p:cNvGrpSpPr>
              <a:grpSpLocks/>
            </p:cNvGrpSpPr>
            <p:nvPr/>
          </p:nvGrpSpPr>
          <p:grpSpPr bwMode="auto">
            <a:xfrm>
              <a:off x="3932" y="3056"/>
              <a:ext cx="392" cy="154"/>
              <a:chOff x="4334" y="1470"/>
              <a:chExt cx="246" cy="107"/>
            </a:xfrm>
          </p:grpSpPr>
          <p:sp>
            <p:nvSpPr>
              <p:cNvPr id="2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7" name="Group 1193"/>
              <p:cNvGrpSpPr>
                <a:grpSpLocks/>
              </p:cNvGrpSpPr>
              <p:nvPr/>
            </p:nvGrpSpPr>
            <p:grpSpPr bwMode="auto">
              <a:xfrm>
                <a:off x="4383" y="1488"/>
                <a:ext cx="138" cy="33"/>
                <a:chOff x="2468" y="1332"/>
                <a:chExt cx="310" cy="60"/>
              </a:xfrm>
            </p:grpSpPr>
            <p:sp>
              <p:nvSpPr>
                <p:cNvPr id="280"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1"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8" name="Line 11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9" name="Line 119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3" name="Group 1198"/>
            <p:cNvGrpSpPr>
              <a:grpSpLocks/>
            </p:cNvGrpSpPr>
            <p:nvPr/>
          </p:nvGrpSpPr>
          <p:grpSpPr bwMode="auto">
            <a:xfrm>
              <a:off x="3812" y="2296"/>
              <a:ext cx="246" cy="108"/>
              <a:chOff x="4334" y="1470"/>
              <a:chExt cx="246" cy="107"/>
            </a:xfrm>
          </p:grpSpPr>
          <p:sp>
            <p:nvSpPr>
              <p:cNvPr id="2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9" name="Group 1202"/>
              <p:cNvGrpSpPr>
                <a:grpSpLocks/>
              </p:cNvGrpSpPr>
              <p:nvPr/>
            </p:nvGrpSpPr>
            <p:grpSpPr bwMode="auto">
              <a:xfrm>
                <a:off x="4383" y="1488"/>
                <a:ext cx="138" cy="33"/>
                <a:chOff x="2468" y="1332"/>
                <a:chExt cx="310" cy="60"/>
              </a:xfrm>
            </p:grpSpPr>
            <p:sp>
              <p:nvSpPr>
                <p:cNvPr id="272"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3"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0" name="Line 120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1" name="Line 120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4" name="Group 1207"/>
            <p:cNvGrpSpPr>
              <a:grpSpLocks/>
            </p:cNvGrpSpPr>
            <p:nvPr/>
          </p:nvGrpSpPr>
          <p:grpSpPr bwMode="auto">
            <a:xfrm>
              <a:off x="4511" y="3153"/>
              <a:ext cx="281" cy="266"/>
              <a:chOff x="5072" y="3611"/>
              <a:chExt cx="459" cy="380"/>
            </a:xfrm>
          </p:grpSpPr>
          <p:grpSp>
            <p:nvGrpSpPr>
              <p:cNvPr id="252" name="Group 1208"/>
              <p:cNvGrpSpPr>
                <a:grpSpLocks/>
              </p:cNvGrpSpPr>
              <p:nvPr/>
            </p:nvGrpSpPr>
            <p:grpSpPr bwMode="auto">
              <a:xfrm>
                <a:off x="5144" y="3611"/>
                <a:ext cx="387" cy="99"/>
                <a:chOff x="5030" y="2639"/>
                <a:chExt cx="387" cy="99"/>
              </a:xfrm>
            </p:grpSpPr>
            <p:sp>
              <p:nvSpPr>
                <p:cNvPr id="254"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5"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6"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7"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8"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9"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60"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5"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3" name="Picture 122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5" name="Group 1222"/>
            <p:cNvGrpSpPr>
              <a:grpSpLocks/>
            </p:cNvGrpSpPr>
            <p:nvPr/>
          </p:nvGrpSpPr>
          <p:grpSpPr bwMode="auto">
            <a:xfrm>
              <a:off x="3552" y="2211"/>
              <a:ext cx="251" cy="226"/>
              <a:chOff x="5072" y="3611"/>
              <a:chExt cx="459" cy="380"/>
            </a:xfrm>
          </p:grpSpPr>
          <p:grpSp>
            <p:nvGrpSpPr>
              <p:cNvPr id="238" name="Group 1223"/>
              <p:cNvGrpSpPr>
                <a:grpSpLocks/>
              </p:cNvGrpSpPr>
              <p:nvPr/>
            </p:nvGrpSpPr>
            <p:grpSpPr bwMode="auto">
              <a:xfrm>
                <a:off x="5144" y="3611"/>
                <a:ext cx="387" cy="99"/>
                <a:chOff x="5030" y="2639"/>
                <a:chExt cx="387" cy="99"/>
              </a:xfrm>
            </p:grpSpPr>
            <p:sp>
              <p:nvSpPr>
                <p:cNvPr id="240"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1"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2"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3"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4"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5"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6"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1"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9" name="Picture 123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6" name="Line 1237"/>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7" name="Group 1238"/>
            <p:cNvGrpSpPr>
              <a:grpSpLocks/>
            </p:cNvGrpSpPr>
            <p:nvPr/>
          </p:nvGrpSpPr>
          <p:grpSpPr bwMode="auto">
            <a:xfrm flipH="1">
              <a:off x="3638" y="2856"/>
              <a:ext cx="261" cy="235"/>
              <a:chOff x="2839" y="3501"/>
              <a:chExt cx="755" cy="803"/>
            </a:xfrm>
          </p:grpSpPr>
          <p:pic>
            <p:nvPicPr>
              <p:cNvPr id="236" name="Picture 1239"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7"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1241"/>
            <p:cNvGrpSpPr>
              <a:grpSpLocks/>
            </p:cNvGrpSpPr>
            <p:nvPr/>
          </p:nvGrpSpPr>
          <p:grpSpPr bwMode="auto">
            <a:xfrm flipH="1">
              <a:off x="3438" y="3121"/>
              <a:ext cx="304" cy="256"/>
              <a:chOff x="2839" y="3501"/>
              <a:chExt cx="755" cy="803"/>
            </a:xfrm>
          </p:grpSpPr>
          <p:pic>
            <p:nvPicPr>
              <p:cNvPr id="234" name="Picture 1242"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5"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1244"/>
            <p:cNvGrpSpPr>
              <a:grpSpLocks/>
            </p:cNvGrpSpPr>
            <p:nvPr/>
          </p:nvGrpSpPr>
          <p:grpSpPr bwMode="auto">
            <a:xfrm flipH="1">
              <a:off x="3739" y="3311"/>
              <a:ext cx="269" cy="220"/>
              <a:chOff x="2839" y="3501"/>
              <a:chExt cx="755" cy="803"/>
            </a:xfrm>
          </p:grpSpPr>
          <p:pic>
            <p:nvPicPr>
              <p:cNvPr id="232" name="Picture 1245"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3"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0" name="Group 1247"/>
            <p:cNvGrpSpPr>
              <a:grpSpLocks/>
            </p:cNvGrpSpPr>
            <p:nvPr/>
          </p:nvGrpSpPr>
          <p:grpSpPr bwMode="auto">
            <a:xfrm>
              <a:off x="4126" y="3300"/>
              <a:ext cx="269" cy="221"/>
              <a:chOff x="2839" y="3501"/>
              <a:chExt cx="755" cy="803"/>
            </a:xfrm>
          </p:grpSpPr>
          <p:pic>
            <p:nvPicPr>
              <p:cNvPr id="230" name="Picture 1248"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1"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1" name="Picture 1250"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2" name="Group 1251"/>
            <p:cNvGrpSpPr>
              <a:grpSpLocks/>
            </p:cNvGrpSpPr>
            <p:nvPr/>
          </p:nvGrpSpPr>
          <p:grpSpPr bwMode="auto">
            <a:xfrm>
              <a:off x="3536" y="974"/>
              <a:ext cx="262" cy="243"/>
              <a:chOff x="2751" y="1851"/>
              <a:chExt cx="462" cy="478"/>
            </a:xfrm>
          </p:grpSpPr>
          <p:pic>
            <p:nvPicPr>
              <p:cNvPr id="228" name="Picture 1252"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9" name="Picture 1253"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3" name="Group 1254"/>
            <p:cNvGrpSpPr>
              <a:grpSpLocks/>
            </p:cNvGrpSpPr>
            <p:nvPr/>
          </p:nvGrpSpPr>
          <p:grpSpPr bwMode="auto">
            <a:xfrm>
              <a:off x="5191" y="3151"/>
              <a:ext cx="143" cy="303"/>
              <a:chOff x="4140" y="429"/>
              <a:chExt cx="1425" cy="2396"/>
            </a:xfrm>
          </p:grpSpPr>
          <p:sp>
            <p:nvSpPr>
              <p:cNvPr id="196" name="Freeform 125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7"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8" name="Freeform 125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9" name="Freeform 125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0"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1" name="Group 1260"/>
              <p:cNvGrpSpPr>
                <a:grpSpLocks/>
              </p:cNvGrpSpPr>
              <p:nvPr/>
            </p:nvGrpSpPr>
            <p:grpSpPr bwMode="auto">
              <a:xfrm>
                <a:off x="4749" y="668"/>
                <a:ext cx="581" cy="145"/>
                <a:chOff x="614" y="2568"/>
                <a:chExt cx="725" cy="139"/>
              </a:xfrm>
            </p:grpSpPr>
            <p:sp>
              <p:nvSpPr>
                <p:cNvPr id="226" name="AutoShape 126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7"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2"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3" name="Group 1264"/>
              <p:cNvGrpSpPr>
                <a:grpSpLocks/>
              </p:cNvGrpSpPr>
              <p:nvPr/>
            </p:nvGrpSpPr>
            <p:grpSpPr bwMode="auto">
              <a:xfrm>
                <a:off x="4747" y="994"/>
                <a:ext cx="581" cy="134"/>
                <a:chOff x="614" y="2568"/>
                <a:chExt cx="725" cy="139"/>
              </a:xfrm>
            </p:grpSpPr>
            <p:sp>
              <p:nvSpPr>
                <p:cNvPr id="224" name="AutoShape 126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5"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4"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5"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6" name="Group 1269"/>
              <p:cNvGrpSpPr>
                <a:grpSpLocks/>
              </p:cNvGrpSpPr>
              <p:nvPr/>
            </p:nvGrpSpPr>
            <p:grpSpPr bwMode="auto">
              <a:xfrm>
                <a:off x="4735" y="1627"/>
                <a:ext cx="582" cy="151"/>
                <a:chOff x="614" y="2568"/>
                <a:chExt cx="725" cy="139"/>
              </a:xfrm>
            </p:grpSpPr>
            <p:sp>
              <p:nvSpPr>
                <p:cNvPr id="222" name="AutoShape 1270"/>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3"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7" name="Freeform 127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8" name="Group 1273"/>
              <p:cNvGrpSpPr>
                <a:grpSpLocks/>
              </p:cNvGrpSpPr>
              <p:nvPr/>
            </p:nvGrpSpPr>
            <p:grpSpPr bwMode="auto">
              <a:xfrm>
                <a:off x="4739" y="1327"/>
                <a:ext cx="582" cy="139"/>
                <a:chOff x="614" y="2568"/>
                <a:chExt cx="725" cy="139"/>
              </a:xfrm>
            </p:grpSpPr>
            <p:sp>
              <p:nvSpPr>
                <p:cNvPr id="220" name="AutoShape 127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1"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9"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10" name="Freeform 127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Freeform 127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2" name="Oval 127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3" name="Freeform 128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4"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5"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6" name="Oval 128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7" name="Oval 128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8" name="Oval 128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9"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1287"/>
            <p:cNvGrpSpPr>
              <a:grpSpLocks/>
            </p:cNvGrpSpPr>
            <p:nvPr/>
          </p:nvGrpSpPr>
          <p:grpSpPr bwMode="auto">
            <a:xfrm>
              <a:off x="4992" y="3341"/>
              <a:ext cx="143" cy="303"/>
              <a:chOff x="4140" y="429"/>
              <a:chExt cx="1425" cy="2396"/>
            </a:xfrm>
          </p:grpSpPr>
          <p:sp>
            <p:nvSpPr>
              <p:cNvPr id="164" name="Freeform 128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5"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6" name="Freeform 129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7" name="Freeform 129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8"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9" name="Group 1293"/>
              <p:cNvGrpSpPr>
                <a:grpSpLocks/>
              </p:cNvGrpSpPr>
              <p:nvPr/>
            </p:nvGrpSpPr>
            <p:grpSpPr bwMode="auto">
              <a:xfrm>
                <a:off x="4749" y="668"/>
                <a:ext cx="581" cy="145"/>
                <a:chOff x="614" y="2568"/>
                <a:chExt cx="725" cy="139"/>
              </a:xfrm>
            </p:grpSpPr>
            <p:sp>
              <p:nvSpPr>
                <p:cNvPr id="194" name="AutoShape 129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5"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0"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1" name="Group 1297"/>
              <p:cNvGrpSpPr>
                <a:grpSpLocks/>
              </p:cNvGrpSpPr>
              <p:nvPr/>
            </p:nvGrpSpPr>
            <p:grpSpPr bwMode="auto">
              <a:xfrm>
                <a:off x="4747" y="994"/>
                <a:ext cx="581" cy="134"/>
                <a:chOff x="614" y="2568"/>
                <a:chExt cx="725" cy="139"/>
              </a:xfrm>
            </p:grpSpPr>
            <p:sp>
              <p:nvSpPr>
                <p:cNvPr id="192" name="AutoShape 129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3"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2"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3"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1302"/>
              <p:cNvGrpSpPr>
                <a:grpSpLocks/>
              </p:cNvGrpSpPr>
              <p:nvPr/>
            </p:nvGrpSpPr>
            <p:grpSpPr bwMode="auto">
              <a:xfrm>
                <a:off x="4735" y="1627"/>
                <a:ext cx="582" cy="151"/>
                <a:chOff x="614" y="2568"/>
                <a:chExt cx="725" cy="139"/>
              </a:xfrm>
            </p:grpSpPr>
            <p:sp>
              <p:nvSpPr>
                <p:cNvPr id="190" name="AutoShape 1303"/>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1"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Freeform 130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6" name="Group 1306"/>
              <p:cNvGrpSpPr>
                <a:grpSpLocks/>
              </p:cNvGrpSpPr>
              <p:nvPr/>
            </p:nvGrpSpPr>
            <p:grpSpPr bwMode="auto">
              <a:xfrm>
                <a:off x="4739" y="1327"/>
                <a:ext cx="582" cy="139"/>
                <a:chOff x="614" y="2568"/>
                <a:chExt cx="725" cy="139"/>
              </a:xfrm>
            </p:grpSpPr>
            <p:sp>
              <p:nvSpPr>
                <p:cNvPr id="188" name="AutoShape 130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9"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8" name="Freeform 131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Freeform 131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0" name="Oval 131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1" name="Freeform 131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2"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3"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4" name="Oval 131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5" name="Oval 131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6" name="Oval 131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7"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5" name="Group 1320"/>
            <p:cNvGrpSpPr>
              <a:grpSpLocks/>
            </p:cNvGrpSpPr>
            <p:nvPr/>
          </p:nvGrpSpPr>
          <p:grpSpPr bwMode="auto">
            <a:xfrm>
              <a:off x="3340" y="1287"/>
              <a:ext cx="337" cy="257"/>
              <a:chOff x="877" y="1008"/>
              <a:chExt cx="2747" cy="2591"/>
            </a:xfrm>
          </p:grpSpPr>
          <p:pic>
            <p:nvPicPr>
              <p:cNvPr id="141" name="Picture 1321"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2" name="Picture 1322"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3" name="Freeform 132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4" name="Picture 1324"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5" name="Freeform 132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6"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7" name="Freeform 132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8" name="Freeform 132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9" name="Freeform 132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50" name="Freeform 133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1" name="Group 1331"/>
              <p:cNvGrpSpPr>
                <a:grpSpLocks/>
              </p:cNvGrpSpPr>
              <p:nvPr/>
            </p:nvGrpSpPr>
            <p:grpSpPr bwMode="auto">
              <a:xfrm>
                <a:off x="1709" y="3008"/>
                <a:ext cx="507" cy="234"/>
                <a:chOff x="1740" y="2642"/>
                <a:chExt cx="752" cy="327"/>
              </a:xfrm>
            </p:grpSpPr>
            <p:sp>
              <p:nvSpPr>
                <p:cNvPr id="158"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9"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60"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1"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2"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3"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2" name="Freeform 133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3" name="Freeform 133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4"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5" name="Freeform 134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6" name="Freeform 134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7"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1344"/>
            <p:cNvGrpSpPr>
              <a:grpSpLocks/>
            </p:cNvGrpSpPr>
            <p:nvPr/>
          </p:nvGrpSpPr>
          <p:grpSpPr bwMode="auto">
            <a:xfrm>
              <a:off x="4329" y="3456"/>
              <a:ext cx="299" cy="257"/>
              <a:chOff x="877" y="1008"/>
              <a:chExt cx="2747" cy="2591"/>
            </a:xfrm>
          </p:grpSpPr>
          <p:pic>
            <p:nvPicPr>
              <p:cNvPr id="118" name="Picture 134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9" name="Picture 134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20" name="Freeform 134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1" name="Picture 134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2" name="Freeform 134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3"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4" name="Freeform 135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5" name="Freeform 135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6" name="Freeform 135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7" name="Freeform 135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8" name="Group 1355"/>
              <p:cNvGrpSpPr>
                <a:grpSpLocks/>
              </p:cNvGrpSpPr>
              <p:nvPr/>
            </p:nvGrpSpPr>
            <p:grpSpPr bwMode="auto">
              <a:xfrm>
                <a:off x="1709" y="3008"/>
                <a:ext cx="507" cy="234"/>
                <a:chOff x="1740" y="2642"/>
                <a:chExt cx="752" cy="327"/>
              </a:xfrm>
            </p:grpSpPr>
            <p:sp>
              <p:nvSpPr>
                <p:cNvPr id="135"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6"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7"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8"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9"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40"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9" name="Freeform 136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30" name="Freeform 136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1"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2" name="Freeform 136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3" name="Freeform 136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4"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1368"/>
            <p:cNvGrpSpPr>
              <a:grpSpLocks/>
            </p:cNvGrpSpPr>
            <p:nvPr/>
          </p:nvGrpSpPr>
          <p:grpSpPr bwMode="auto">
            <a:xfrm>
              <a:off x="3503" y="1916"/>
              <a:ext cx="280" cy="257"/>
              <a:chOff x="877" y="1008"/>
              <a:chExt cx="2747" cy="2591"/>
            </a:xfrm>
          </p:grpSpPr>
          <p:pic>
            <p:nvPicPr>
              <p:cNvPr id="95" name="Picture 1369"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6" name="Picture 1370"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7" name="Freeform 1371"/>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8" name="Picture 1372"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9" name="Freeform 1373"/>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00"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1" name="Freeform 137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2" name="Freeform 1376"/>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3" name="Freeform 1377"/>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4" name="Freeform 1378"/>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5" name="Group 1379"/>
              <p:cNvGrpSpPr>
                <a:grpSpLocks/>
              </p:cNvGrpSpPr>
              <p:nvPr/>
            </p:nvGrpSpPr>
            <p:grpSpPr bwMode="auto">
              <a:xfrm>
                <a:off x="1709" y="3008"/>
                <a:ext cx="507" cy="234"/>
                <a:chOff x="1740" y="2642"/>
                <a:chExt cx="752" cy="327"/>
              </a:xfrm>
            </p:grpSpPr>
            <p:sp>
              <p:nvSpPr>
                <p:cNvPr id="112"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3"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4"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5"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6"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7"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6" name="Freeform 1386"/>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7" name="Freeform 1387"/>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8"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9" name="Freeform 138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10" name="Freeform 139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1"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8" name="Group 1392"/>
            <p:cNvGrpSpPr>
              <a:grpSpLocks/>
            </p:cNvGrpSpPr>
            <p:nvPr/>
          </p:nvGrpSpPr>
          <p:grpSpPr bwMode="auto">
            <a:xfrm flipH="1">
              <a:off x="3742" y="2030"/>
              <a:ext cx="261" cy="235"/>
              <a:chOff x="2839" y="3501"/>
              <a:chExt cx="755" cy="803"/>
            </a:xfrm>
          </p:grpSpPr>
          <p:pic>
            <p:nvPicPr>
              <p:cNvPr id="93" name="Picture 1393"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4"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9" name="Group 1395"/>
            <p:cNvGrpSpPr>
              <a:grpSpLocks/>
            </p:cNvGrpSpPr>
            <p:nvPr/>
          </p:nvGrpSpPr>
          <p:grpSpPr bwMode="auto">
            <a:xfrm>
              <a:off x="4603" y="3416"/>
              <a:ext cx="299" cy="257"/>
              <a:chOff x="877" y="1008"/>
              <a:chExt cx="2747" cy="2591"/>
            </a:xfrm>
          </p:grpSpPr>
          <p:pic>
            <p:nvPicPr>
              <p:cNvPr id="70" name="Picture 1396"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1" name="Picture 1397"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2" name="Freeform 139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3" name="Picture 1399"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4" name="Freeform 140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5"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6" name="Freeform 14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7" name="Freeform 140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8" name="Freeform 140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9" name="Freeform 140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80" name="Group 1406"/>
              <p:cNvGrpSpPr>
                <a:grpSpLocks/>
              </p:cNvGrpSpPr>
              <p:nvPr/>
            </p:nvGrpSpPr>
            <p:grpSpPr bwMode="auto">
              <a:xfrm>
                <a:off x="1709" y="3008"/>
                <a:ext cx="507" cy="234"/>
                <a:chOff x="1740" y="2642"/>
                <a:chExt cx="752" cy="327"/>
              </a:xfrm>
            </p:grpSpPr>
            <p:sp>
              <p:nvSpPr>
                <p:cNvPr id="87"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8"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9"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90"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1"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2"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1" name="Freeform 141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2" name="Freeform 141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3"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4" name="Freeform 14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5" name="Freeform 14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6"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4" name="Line 913"/>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911"/>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p:spPr>
        <p:txBody>
          <a:bodyPr/>
          <a:lstStyle/>
          <a:p>
            <a:endParaRPr lang="zh-CN" altLang="en-US"/>
          </a:p>
        </p:txBody>
      </p:sp>
      <p:grpSp>
        <p:nvGrpSpPr>
          <p:cNvPr id="386" name="Group 618"/>
          <p:cNvGrpSpPr>
            <a:grpSpLocks/>
          </p:cNvGrpSpPr>
          <p:nvPr/>
        </p:nvGrpSpPr>
        <p:grpSpPr bwMode="auto">
          <a:xfrm>
            <a:off x="5857875" y="503238"/>
            <a:ext cx="1044575" cy="965200"/>
            <a:chOff x="4047" y="420"/>
            <a:chExt cx="658" cy="608"/>
          </a:xfrm>
        </p:grpSpPr>
        <p:sp>
          <p:nvSpPr>
            <p:cNvPr id="387"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88"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89"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0" name="Text Box 230"/>
            <p:cNvSpPr txBox="1">
              <a:spLocks noChangeArrowheads="1"/>
            </p:cNvSpPr>
            <p:nvPr/>
          </p:nvSpPr>
          <p:spPr bwMode="auto">
            <a:xfrm>
              <a:off x="4192" y="420"/>
              <a:ext cx="513" cy="543"/>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391"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392"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393"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394"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395" name="Group 619"/>
          <p:cNvGrpSpPr>
            <a:grpSpLocks/>
          </p:cNvGrpSpPr>
          <p:nvPr/>
        </p:nvGrpSpPr>
        <p:grpSpPr bwMode="auto">
          <a:xfrm>
            <a:off x="7956550" y="4087813"/>
            <a:ext cx="1044575" cy="965200"/>
            <a:chOff x="4047" y="420"/>
            <a:chExt cx="658" cy="608"/>
          </a:xfrm>
        </p:grpSpPr>
        <p:sp>
          <p:nvSpPr>
            <p:cNvPr id="396"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9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98"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9"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0"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01"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02"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0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404" name="Group 628"/>
          <p:cNvGrpSpPr>
            <a:grpSpLocks/>
          </p:cNvGrpSpPr>
          <p:nvPr/>
        </p:nvGrpSpPr>
        <p:grpSpPr bwMode="auto">
          <a:xfrm>
            <a:off x="5815013" y="3651250"/>
            <a:ext cx="1044575" cy="965200"/>
            <a:chOff x="4047" y="420"/>
            <a:chExt cx="658" cy="608"/>
          </a:xfrm>
        </p:grpSpPr>
        <p:sp>
          <p:nvSpPr>
            <p:cNvPr id="405"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406"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407"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408"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9"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10"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11"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12"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sp>
        <p:nvSpPr>
          <p:cNvPr id="413" name="Rectangle 3"/>
          <p:cNvSpPr txBox="1">
            <a:spLocks noChangeArrowheads="1"/>
          </p:cNvSpPr>
          <p:nvPr/>
        </p:nvSpPr>
        <p:spPr bwMode="auto">
          <a:xfrm>
            <a:off x="477838" y="1844824"/>
            <a:ext cx="4300537" cy="4476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编写程序</a:t>
            </a:r>
            <a:r>
              <a:rPr kumimoji="0" lang="en-US" altLang="zh-CN" sz="28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运行在（不同的）终端系统上</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通过网络进行通信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例如：</a:t>
            </a:r>
            <a:r>
              <a:rPr lang="en-US" altLang="zh-CN" sz="2000" kern="0" dirty="0">
                <a:latin typeface="+mn-ea"/>
              </a:rPr>
              <a:t>web</a:t>
            </a:r>
            <a:r>
              <a:rPr lang="zh-CN" altLang="en-US" sz="2000" kern="0" dirty="0">
                <a:latin typeface="+mn-ea"/>
              </a:rPr>
              <a:t>服务器和浏览器软件通过网络通信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8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无需对网络核心部分的设备编程</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网络核心部分的设备</a:t>
            </a:r>
            <a:r>
              <a:rPr lang="zh-CN" altLang="en-US" sz="2000" kern="0" noProof="0" dirty="0">
                <a:latin typeface="+mn-ea"/>
              </a:rPr>
              <a:t>（交换机、路由器）</a:t>
            </a:r>
            <a:r>
              <a:rPr kumimoji="0" lang="zh-CN" altLang="en-US" sz="2000" b="0" i="0" u="none" strike="noStrike" kern="0" cap="none" spc="0" normalizeH="0" baseline="0" noProof="0" dirty="0">
                <a:ln>
                  <a:noFill/>
                </a:ln>
                <a:solidFill>
                  <a:schemeClr val="tx1"/>
                </a:solidFill>
                <a:effectLst/>
                <a:uLnTx/>
                <a:uFillTx/>
                <a:latin typeface="+mn-ea"/>
                <a:cs typeface="+mn-cs"/>
              </a:rPr>
              <a:t>不运行用户应用程序</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终端系统上的应用程序便于快速开发和传播</a:t>
            </a:r>
            <a:endParaRPr kumimoji="0" lang="en-US" altLang="zh-CN" sz="2000" b="0" i="0" u="none" strike="noStrike" kern="0" cap="none" spc="0" normalizeH="0" baseline="0" noProof="0" dirty="0">
              <a:ln>
                <a:noFill/>
              </a:ln>
              <a:solidFill>
                <a:srgbClr val="FF0000"/>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wipe(left)">
                                      <p:cBhvr>
                                        <p:cTn id="7" dur="1000"/>
                                        <p:tgtEl>
                                          <p:spTgt spid="386"/>
                                        </p:tgtEl>
                                      </p:cBhvr>
                                    </p:animEffect>
                                  </p:childTnLst>
                                </p:cTn>
                              </p:par>
                              <p:par>
                                <p:cTn id="8" presetID="22" presetClass="entr" presetSubtype="8"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Effect transition="in" filter="wipe(left)">
                                      <p:cBhvr>
                                        <p:cTn id="10" dur="1000"/>
                                        <p:tgtEl>
                                          <p:spTgt spid="395"/>
                                        </p:tgtEl>
                                      </p:cBhvr>
                                    </p:animEffect>
                                  </p:childTnLst>
                                </p:cTn>
                              </p:par>
                              <p:par>
                                <p:cTn id="11" presetID="22" presetClass="entr" presetSubtype="8" fill="hold" nodeType="withEffect">
                                  <p:stCondLst>
                                    <p:cond delay="0"/>
                                  </p:stCondLst>
                                  <p:childTnLst>
                                    <p:set>
                                      <p:cBhvr>
                                        <p:cTn id="12" dur="1" fill="hold">
                                          <p:stCondLst>
                                            <p:cond delay="0"/>
                                          </p:stCondLst>
                                        </p:cTn>
                                        <p:tgtEl>
                                          <p:spTgt spid="404"/>
                                        </p:tgtEl>
                                        <p:attrNameLst>
                                          <p:attrName>style.visibility</p:attrName>
                                        </p:attrNameLst>
                                      </p:cBhvr>
                                      <p:to>
                                        <p:strVal val="visible"/>
                                      </p:to>
                                    </p:set>
                                    <p:animEffect transition="in" filter="wipe(left)">
                                      <p:cBhvr>
                                        <p:cTn id="13" dur="1000"/>
                                        <p:tgtEl>
                                          <p:spTgt spid="40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5"/>
                                        </p:tgtEl>
                                        <p:attrNameLst>
                                          <p:attrName>style.visibility</p:attrName>
                                        </p:attrNameLst>
                                      </p:cBhvr>
                                      <p:to>
                                        <p:strVal val="visible"/>
                                      </p:to>
                                    </p:set>
                                    <p:animEffect transition="in" filter="dissolve">
                                      <p:cBhvr>
                                        <p:cTn id="18" dur="500"/>
                                        <p:tgtEl>
                                          <p:spTgt spid="38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4"/>
                                        </p:tgtEl>
                                        <p:attrNameLst>
                                          <p:attrName>style.visibility</p:attrName>
                                        </p:attrNameLst>
                                      </p:cBhvr>
                                      <p:to>
                                        <p:strVal val="visible"/>
                                      </p:to>
                                    </p:set>
                                    <p:animEffect transition="in" filter="dissolve">
                                      <p:cBhvr>
                                        <p:cTn id="21"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animBg="1"/>
      <p:bldP spid="3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代理服务器同时扮演客户端和服务器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对于发起请求的客户端，缓存是服务器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对于源服务器，缓存是客户端</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缓存通常由因特网服务提供商</a:t>
            </a:r>
            <a:r>
              <a:rPr kumimoji="0" lang="en-US" altLang="zh-CN" sz="2800" b="0" i="0" u="none" strike="noStrike" kern="0" cap="none" spc="0" normalizeH="0" baseline="0" noProof="0" dirty="0">
                <a:ln>
                  <a:noFill/>
                </a:ln>
                <a:solidFill>
                  <a:schemeClr val="tx1"/>
                </a:solidFill>
                <a:effectLst/>
                <a:uLnTx/>
                <a:uFillTx/>
                <a:latin typeface="+mn-ea"/>
                <a:cs typeface="+mn-cs"/>
              </a:rPr>
              <a:t>(ISP)</a:t>
            </a:r>
            <a:r>
              <a:rPr kumimoji="0" lang="zh-CN" altLang="en-US" sz="2800" b="0" i="0" u="none" strike="noStrike" kern="0" cap="none" spc="0" normalizeH="0" baseline="0" noProof="0" dirty="0">
                <a:ln>
                  <a:noFill/>
                </a:ln>
                <a:solidFill>
                  <a:schemeClr val="tx1"/>
                </a:solidFill>
                <a:effectLst/>
                <a:uLnTx/>
                <a:uFillTx/>
                <a:latin typeface="+mn-ea"/>
                <a:cs typeface="+mn-cs"/>
              </a:rPr>
              <a:t>设置</a:t>
            </a:r>
            <a:r>
              <a:rPr kumimoji="0" lang="en-US" altLang="zh-CN" sz="2800" b="0" i="0" u="none" strike="noStrike" kern="0" cap="none" spc="0" normalizeH="0" baseline="0" noProof="0" dirty="0">
                <a:ln>
                  <a:noFill/>
                </a:ln>
                <a:solidFill>
                  <a:schemeClr val="tx1"/>
                </a:solidFill>
                <a:effectLst/>
                <a:uLnTx/>
                <a:uFillTx/>
                <a:latin typeface="+mn-ea"/>
                <a:cs typeface="+mn-cs"/>
              </a:rPr>
              <a:t> (</a:t>
            </a:r>
            <a:r>
              <a:rPr kumimoji="0" lang="zh-CN" altLang="en-US" sz="2800" b="0" i="0" u="none" strike="noStrike" kern="0" cap="none" spc="0" normalizeH="0" baseline="0" noProof="0" dirty="0">
                <a:ln>
                  <a:noFill/>
                </a:ln>
                <a:solidFill>
                  <a:schemeClr val="tx1"/>
                </a:solidFill>
                <a:effectLst/>
                <a:uLnTx/>
                <a:uFillTx/>
                <a:latin typeface="+mn-ea"/>
                <a:cs typeface="+mn-cs"/>
              </a:rPr>
              <a:t>大学、企业、运营商</a:t>
            </a:r>
            <a:r>
              <a:rPr kumimoji="0" lang="en-US" altLang="zh-CN" sz="2800" b="0" i="0" u="none" strike="noStrike" kern="0" cap="none" spc="0" normalizeH="0" baseline="0" noProof="0" dirty="0">
                <a:ln>
                  <a:noFill/>
                </a:ln>
                <a:solidFill>
                  <a:schemeClr val="tx1"/>
                </a:solidFill>
                <a:effectLst/>
                <a:uLnTx/>
                <a:uFillTx/>
                <a:latin typeface="+mn-ea"/>
                <a:cs typeface="+mn-cs"/>
              </a:rPr>
              <a:t>)</a:t>
            </a:r>
          </a:p>
        </p:txBody>
      </p:sp>
      <p:sp>
        <p:nvSpPr>
          <p:cNvPr id="6" name="Rectangle 4"/>
          <p:cNvSpPr txBox="1">
            <a:spLocks noChangeArrowheads="1"/>
          </p:cNvSpPr>
          <p:nvPr/>
        </p:nvSpPr>
        <p:spPr>
          <a:xfrm>
            <a:off x="4495800" y="1628800"/>
            <a:ext cx="415925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为何需要缓存？</a:t>
            </a:r>
            <a:endParaRPr kumimoji="0" lang="en-US" altLang="zh-CN" sz="2800" b="0" i="1"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缩短客户端请求的响应时间</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降低机构（大学、企业）接入链路的流量</a:t>
            </a:r>
            <a:endParaRPr kumimoji="0" lang="en-US" altLang="ja-JP"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a:t>
            </a:r>
            <a:r>
              <a:rPr lang="zh-CN" altLang="en-US" sz="2800" kern="0" noProof="0" dirty="0">
                <a:latin typeface="+mn-ea"/>
              </a:rPr>
              <a:t>大量</a:t>
            </a:r>
            <a:r>
              <a:rPr kumimoji="0" lang="zh-CN" altLang="en-US" sz="2800" b="0" i="0" u="none" strike="noStrike" kern="0" cap="none" spc="0" normalizeH="0" baseline="0" noProof="0" dirty="0">
                <a:ln>
                  <a:noFill/>
                </a:ln>
                <a:solidFill>
                  <a:schemeClr val="tx1"/>
                </a:solidFill>
                <a:effectLst/>
                <a:uLnTx/>
                <a:uFillTx/>
                <a:latin typeface="+mn-ea"/>
                <a:cs typeface="+mn-cs"/>
              </a:rPr>
              <a:t>部署在因特网上：有助于用户访问那些无法部署大量源服务器的内容提供者发布的内容</a:t>
            </a:r>
            <a:r>
              <a:rPr kumimoji="0" lang="en-US" altLang="ja-JP" sz="2800" b="0" i="0" u="none" strike="noStrike" kern="0" cap="none" spc="0" normalizeH="0" baseline="0" noProof="0" dirty="0">
                <a:ln>
                  <a:noFill/>
                </a:ln>
                <a:solidFill>
                  <a:schemeClr val="tx1"/>
                </a:solidFill>
                <a:effectLst/>
                <a:uLnTx/>
                <a:uFillTx/>
                <a:latin typeface="+mn-ea"/>
                <a:cs typeface="+mn-cs"/>
              </a:rPr>
              <a:t>(</a:t>
            </a:r>
            <a:r>
              <a:rPr kumimoji="0" lang="en-US" altLang="zh-CN" sz="2800" b="0" i="0" u="none" strike="noStrike" kern="0" cap="none" spc="0" normalizeH="0" baseline="0" noProof="0" dirty="0">
                <a:ln>
                  <a:noFill/>
                </a:ln>
                <a:solidFill>
                  <a:schemeClr val="tx1"/>
                </a:solidFill>
                <a:effectLst/>
                <a:uLnTx/>
                <a:uFillTx/>
                <a:latin typeface="+mn-ea"/>
                <a:cs typeface="+mn-cs"/>
              </a:rPr>
              <a:t>P2P</a:t>
            </a:r>
            <a:r>
              <a:rPr kumimoji="0" lang="zh-CN" altLang="en-US" sz="2800" b="0" i="0" u="none" strike="noStrike" kern="0" cap="none" spc="0" normalizeH="0" baseline="0" noProof="0" dirty="0">
                <a:ln>
                  <a:noFill/>
                </a:ln>
                <a:solidFill>
                  <a:schemeClr val="tx1"/>
                </a:solidFill>
                <a:effectLst/>
                <a:uLnTx/>
                <a:uFillTx/>
                <a:latin typeface="+mn-ea"/>
                <a:cs typeface="+mn-cs"/>
              </a:rPr>
              <a:t>文件共享有类似效果</a:t>
            </a:r>
            <a:r>
              <a:rPr kumimoji="0" lang="en-US" altLang="ja-JP" sz="2800" b="0" i="0" u="none" strike="noStrike" kern="0" cap="none" spc="0" normalizeH="0" baseline="0" noProof="0" dirty="0">
                <a:ln>
                  <a:noFill/>
                </a:ln>
                <a:solidFill>
                  <a:schemeClr val="tx1"/>
                </a:solidFill>
                <a:effectLst/>
                <a:uLnTx/>
                <a:uFillTx/>
                <a:latin typeface="+mn-ea"/>
                <a:cs typeface="+mn-cs"/>
              </a:rPr>
              <a:t>)</a:t>
            </a:r>
            <a:endParaRPr kumimoji="0" lang="en-US" altLang="zh-CN" sz="28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51" name="Oval 137"/>
          <p:cNvSpPr>
            <a:spLocks noChangeArrowheads="1"/>
          </p:cNvSpPr>
          <p:nvPr/>
        </p:nvSpPr>
        <p:spPr bwMode="auto">
          <a:xfrm>
            <a:off x="3779912" y="4837088"/>
            <a:ext cx="838200" cy="392112"/>
          </a:xfrm>
          <a:prstGeom prst="ellipse">
            <a:avLst/>
          </a:prstGeom>
          <a:noFill/>
          <a:ln w="19050">
            <a:solidFill>
              <a:srgbClr val="CC0000"/>
            </a:solidFill>
            <a:round/>
            <a:headEnd/>
            <a:tailEnd/>
          </a:ln>
        </p:spPr>
        <p:txBody>
          <a:bodyPr wrap="none" anchor="ctr"/>
          <a:lstStyle/>
          <a:p>
            <a:endParaRPr lang="zh-CN" altLang="zh-CN"/>
          </a:p>
        </p:txBody>
      </p:sp>
      <p:sp>
        <p:nvSpPr>
          <p:cNvPr id="252" name="Text Box 138"/>
          <p:cNvSpPr txBox="1">
            <a:spLocks noChangeArrowheads="1"/>
          </p:cNvSpPr>
          <p:nvPr/>
        </p:nvSpPr>
        <p:spPr bwMode="auto">
          <a:xfrm>
            <a:off x="4133925" y="4483075"/>
            <a:ext cx="723275" cy="369332"/>
          </a:xfrm>
          <a:prstGeom prst="rect">
            <a:avLst/>
          </a:prstGeom>
          <a:noFill/>
          <a:ln w="9525">
            <a:noFill/>
            <a:miter lim="800000"/>
            <a:headEnd/>
            <a:tailEnd/>
          </a:ln>
        </p:spPr>
        <p:txBody>
          <a:bodyPr wrap="none">
            <a:spAutoFit/>
          </a:bodyPr>
          <a:lstStyle/>
          <a:p>
            <a:pPr marL="342900" indent="-342900"/>
            <a:r>
              <a:rPr lang="zh-CN" altLang="en-US" dirty="0">
                <a:solidFill>
                  <a:srgbClr val="CC0000"/>
                </a:solidFill>
              </a:rPr>
              <a:t>拥塞</a:t>
            </a:r>
            <a:r>
              <a:rPr lang="en-US" altLang="zh-CN" dirty="0">
                <a:solidFill>
                  <a:srgbClr val="CC0000"/>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dissolve">
                                      <p:cBhvr>
                                        <p:cTn id="7" dur="500"/>
                                        <p:tgtEl>
                                          <p:spTgt spid="2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dissolve">
                                      <p:cBhvr>
                                        <p:cTn id="1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缓存示例：增加接入带宽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48" name="Line 53"/>
          <p:cNvSpPr>
            <a:spLocks noChangeShapeType="1"/>
          </p:cNvSpPr>
          <p:nvPr/>
        </p:nvSpPr>
        <p:spPr bwMode="auto">
          <a:xfrm>
            <a:off x="6811963" y="4182095"/>
            <a:ext cx="1154112" cy="174625"/>
          </a:xfrm>
          <a:prstGeom prst="line">
            <a:avLst/>
          </a:prstGeom>
          <a:noFill/>
          <a:ln w="38100">
            <a:solidFill>
              <a:srgbClr val="CC0000"/>
            </a:solidFill>
            <a:round/>
            <a:headEnd/>
            <a:tailEnd type="triangle" w="med" len="med"/>
          </a:ln>
        </p:spPr>
        <p:txBody>
          <a:bodyPr/>
          <a:lstStyle/>
          <a:p>
            <a:endParaRPr lang="zh-CN" altLang="en-US"/>
          </a:p>
        </p:txBody>
      </p:sp>
      <p:sp>
        <p:nvSpPr>
          <p:cNvPr id="249" name="Text Box 54"/>
          <p:cNvSpPr txBox="1">
            <a:spLocks noChangeArrowheads="1"/>
          </p:cNvSpPr>
          <p:nvPr/>
        </p:nvSpPr>
        <p:spPr bwMode="auto">
          <a:xfrm>
            <a:off x="7894638" y="4172570"/>
            <a:ext cx="1063112" cy="338554"/>
          </a:xfrm>
          <a:prstGeom prst="rect">
            <a:avLst/>
          </a:prstGeom>
          <a:noFill/>
          <a:ln w="9525">
            <a:noFill/>
            <a:miter lim="800000"/>
            <a:headEnd/>
            <a:tailEnd/>
          </a:ln>
        </p:spPr>
        <p:txBody>
          <a:bodyPr wrap="none">
            <a:spAutoFit/>
          </a:bodyPr>
          <a:lstStyle/>
          <a:p>
            <a:pPr marL="342900" indent="-342900"/>
            <a:r>
              <a:rPr lang="en-US" altLang="zh-CN" sz="1600" dirty="0"/>
              <a:t>15.4 Mbps</a:t>
            </a:r>
          </a:p>
        </p:txBody>
      </p:sp>
      <p:sp>
        <p:nvSpPr>
          <p:cNvPr id="250" name="Line 51"/>
          <p:cNvSpPr>
            <a:spLocks noChangeShapeType="1"/>
          </p:cNvSpPr>
          <p:nvPr/>
        </p:nvSpPr>
        <p:spPr bwMode="auto">
          <a:xfrm>
            <a:off x="3235250" y="3907333"/>
            <a:ext cx="990600" cy="150813"/>
          </a:xfrm>
          <a:prstGeom prst="line">
            <a:avLst/>
          </a:prstGeom>
          <a:noFill/>
          <a:ln w="38100">
            <a:solidFill>
              <a:srgbClr val="CC0000"/>
            </a:solidFill>
            <a:round/>
            <a:headEnd/>
            <a:tailEnd type="triangle" w="med" len="med"/>
          </a:ln>
        </p:spPr>
        <p:txBody>
          <a:bodyPr/>
          <a:lstStyle/>
          <a:p>
            <a:endParaRPr lang="zh-CN" altLang="en-US"/>
          </a:p>
        </p:txBody>
      </p:sp>
      <p:sp>
        <p:nvSpPr>
          <p:cNvPr id="251" name="Text Box 52"/>
          <p:cNvSpPr txBox="1">
            <a:spLocks noChangeArrowheads="1"/>
          </p:cNvSpPr>
          <p:nvPr/>
        </p:nvSpPr>
        <p:spPr bwMode="auto">
          <a:xfrm>
            <a:off x="4163938" y="3896221"/>
            <a:ext cx="1200150" cy="369332"/>
          </a:xfrm>
          <a:prstGeom prst="rect">
            <a:avLst/>
          </a:prstGeom>
          <a:noFill/>
          <a:ln w="9525">
            <a:noFill/>
            <a:miter lim="800000"/>
            <a:headEnd/>
            <a:tailEnd/>
          </a:ln>
        </p:spPr>
        <p:txBody>
          <a:bodyPr>
            <a:spAutoFit/>
          </a:bodyPr>
          <a:lstStyle/>
          <a:p>
            <a:pPr marL="342900" indent="-342900"/>
            <a:r>
              <a:rPr lang="en-US" altLang="zh-CN" dirty="0"/>
              <a:t>15.4 Mbps</a:t>
            </a:r>
          </a:p>
        </p:txBody>
      </p:sp>
      <p:sp>
        <p:nvSpPr>
          <p:cNvPr id="252" name="Line 59"/>
          <p:cNvSpPr>
            <a:spLocks noChangeShapeType="1"/>
          </p:cNvSpPr>
          <p:nvPr/>
        </p:nvSpPr>
        <p:spPr bwMode="auto">
          <a:xfrm>
            <a:off x="3738811" y="5012035"/>
            <a:ext cx="706437" cy="117475"/>
          </a:xfrm>
          <a:prstGeom prst="line">
            <a:avLst/>
          </a:prstGeom>
          <a:noFill/>
          <a:ln w="38100">
            <a:solidFill>
              <a:srgbClr val="CC0000"/>
            </a:solidFill>
            <a:round/>
            <a:headEnd/>
            <a:tailEnd type="triangle" w="med" len="med"/>
          </a:ln>
        </p:spPr>
        <p:txBody>
          <a:bodyPr/>
          <a:lstStyle/>
          <a:p>
            <a:endParaRPr lang="zh-CN" altLang="en-US"/>
          </a:p>
        </p:txBody>
      </p:sp>
      <p:sp>
        <p:nvSpPr>
          <p:cNvPr id="253" name="Text Box 60"/>
          <p:cNvSpPr txBox="1">
            <a:spLocks noChangeArrowheads="1"/>
          </p:cNvSpPr>
          <p:nvPr/>
        </p:nvSpPr>
        <p:spPr bwMode="auto">
          <a:xfrm>
            <a:off x="4338886" y="4869160"/>
            <a:ext cx="665567" cy="369332"/>
          </a:xfrm>
          <a:prstGeom prst="rect">
            <a:avLst/>
          </a:prstGeom>
          <a:noFill/>
          <a:ln w="9525">
            <a:noFill/>
            <a:miter lim="800000"/>
            <a:headEnd/>
            <a:tailEnd/>
          </a:ln>
        </p:spPr>
        <p:txBody>
          <a:bodyPr wrap="none">
            <a:spAutoFit/>
          </a:bodyPr>
          <a:lstStyle/>
          <a:p>
            <a:pPr marL="342900" indent="-342900"/>
            <a:r>
              <a:rPr lang="en-US" altLang="zh-CN" dirty="0"/>
              <a:t>9.9%</a:t>
            </a:r>
          </a:p>
        </p:txBody>
      </p:sp>
      <p:sp>
        <p:nvSpPr>
          <p:cNvPr id="254" name="Line 55"/>
          <p:cNvSpPr>
            <a:spLocks noChangeShapeType="1"/>
          </p:cNvSpPr>
          <p:nvPr/>
        </p:nvSpPr>
        <p:spPr bwMode="auto">
          <a:xfrm>
            <a:off x="2070175" y="5793383"/>
            <a:ext cx="969962" cy="239712"/>
          </a:xfrm>
          <a:prstGeom prst="line">
            <a:avLst/>
          </a:prstGeom>
          <a:noFill/>
          <a:ln w="38100">
            <a:solidFill>
              <a:srgbClr val="CC0000"/>
            </a:solidFill>
            <a:round/>
            <a:headEnd/>
            <a:tailEnd type="triangle" w="med" len="med"/>
          </a:ln>
        </p:spPr>
        <p:txBody>
          <a:bodyPr/>
          <a:lstStyle/>
          <a:p>
            <a:endParaRPr lang="zh-CN" altLang="en-US"/>
          </a:p>
        </p:txBody>
      </p:sp>
      <p:sp>
        <p:nvSpPr>
          <p:cNvPr id="255" name="Text Box 56"/>
          <p:cNvSpPr txBox="1">
            <a:spLocks noChangeArrowheads="1"/>
          </p:cNvSpPr>
          <p:nvPr/>
        </p:nvSpPr>
        <p:spPr bwMode="auto">
          <a:xfrm>
            <a:off x="2915816" y="6011996"/>
            <a:ext cx="1107996" cy="369332"/>
          </a:xfrm>
          <a:prstGeom prst="rect">
            <a:avLst/>
          </a:prstGeom>
          <a:noFill/>
          <a:ln w="9525">
            <a:noFill/>
            <a:miter lim="800000"/>
            <a:headEnd/>
            <a:tailEnd/>
          </a:ln>
        </p:spPr>
        <p:txBody>
          <a:bodyPr wrap="none">
            <a:spAutoFit/>
          </a:bodyPr>
          <a:lstStyle/>
          <a:p>
            <a:pPr marL="342900" indent="-342900"/>
            <a:r>
              <a:rPr lang="zh-CN" altLang="en-US" dirty="0">
                <a:latin typeface="Gill Sans MT" pitchFamily="34" charset="0"/>
              </a:rPr>
              <a:t>若干毫秒</a:t>
            </a:r>
            <a:endParaRPr lang="en-US" altLang="zh-CN" dirty="0">
              <a:latin typeface="Gill Sans MT" pitchFamily="34" charset="0"/>
            </a:endParaRPr>
          </a:p>
        </p:txBody>
      </p:sp>
      <p:sp>
        <p:nvSpPr>
          <p:cNvPr id="256" name="Text Box 57"/>
          <p:cNvSpPr txBox="1">
            <a:spLocks noChangeArrowheads="1"/>
          </p:cNvSpPr>
          <p:nvPr/>
        </p:nvSpPr>
        <p:spPr bwMode="auto">
          <a:xfrm>
            <a:off x="1774135" y="6351711"/>
            <a:ext cx="3877985"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接入网带宽并不便宜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dissolve">
                                      <p:cBhvr>
                                        <p:cTn id="7" dur="1000"/>
                                        <p:tgtEl>
                                          <p:spTgt spid="2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dissolve">
                                      <p:cBhvr>
                                        <p:cTn id="10" dur="1000"/>
                                        <p:tgtEl>
                                          <p:spTgt spid="249"/>
                                        </p:tgtEl>
                                      </p:cBhvr>
                                    </p:animEffect>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Effect transition="in" filter="dissolve">
                                      <p:cBhvr>
                                        <p:cTn id="14" dur="1000"/>
                                        <p:tgtEl>
                                          <p:spTgt spid="250"/>
                                        </p:tgtEl>
                                      </p:cBhvr>
                                    </p:animEffect>
                                  </p:childTnLst>
                                </p:cTn>
                              </p:par>
                              <p:par>
                                <p:cTn id="15" presetID="9" presetClass="entr" presetSubtype="0" fill="hold" nodeType="withEffect">
                                  <p:stCondLst>
                                    <p:cond delay="0"/>
                                  </p:stCondLst>
                                  <p:childTnLst>
                                    <p:set>
                                      <p:cBhvr>
                                        <p:cTn id="16" dur="1" fill="hold">
                                          <p:stCondLst>
                                            <p:cond delay="0"/>
                                          </p:stCondLst>
                                        </p:cTn>
                                        <p:tgtEl>
                                          <p:spTgt spid="251">
                                            <p:txEl>
                                              <p:pRg st="0" end="0"/>
                                            </p:txEl>
                                          </p:spTgt>
                                        </p:tgtEl>
                                        <p:attrNameLst>
                                          <p:attrName>style.visibility</p:attrName>
                                        </p:attrNameLst>
                                      </p:cBhvr>
                                      <p:to>
                                        <p:strVal val="visible"/>
                                      </p:to>
                                    </p:set>
                                    <p:animEffect transition="in" filter="dissolve">
                                      <p:cBhvr>
                                        <p:cTn id="17" dur="500"/>
                                        <p:tgtEl>
                                          <p:spTgt spid="251">
                                            <p:txEl>
                                              <p:pRg st="0" end="0"/>
                                            </p:txEl>
                                          </p:spTgt>
                                        </p:tgtEl>
                                      </p:cBhvr>
                                    </p:animEffect>
                                  </p:childTnLst>
                                </p:cTn>
                              </p:par>
                            </p:childTnLst>
                          </p:cTn>
                        </p:par>
                        <p:par>
                          <p:cTn id="18" fill="hold">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252"/>
                                        </p:tgtEl>
                                        <p:attrNameLst>
                                          <p:attrName>style.visibility</p:attrName>
                                        </p:attrNameLst>
                                      </p:cBhvr>
                                      <p:to>
                                        <p:strVal val="visible"/>
                                      </p:to>
                                    </p:set>
                                    <p:animEffect transition="in" filter="dissolve">
                                      <p:cBhvr>
                                        <p:cTn id="21" dur="1000"/>
                                        <p:tgtEl>
                                          <p:spTgt spid="2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dissolve">
                                      <p:cBhvr>
                                        <p:cTn id="24" dur="1000"/>
                                        <p:tgtEl>
                                          <p:spTgt spid="253"/>
                                        </p:tgtEl>
                                      </p:cBhvr>
                                    </p:animEffect>
                                  </p:childTnLst>
                                </p:cTn>
                              </p:par>
                            </p:childTnLst>
                          </p:cTn>
                        </p:par>
                        <p:par>
                          <p:cTn id="25" fill="hold">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254"/>
                                        </p:tgtEl>
                                        <p:attrNameLst>
                                          <p:attrName>style.visibility</p:attrName>
                                        </p:attrNameLst>
                                      </p:cBhvr>
                                      <p:to>
                                        <p:strVal val="visible"/>
                                      </p:to>
                                    </p:set>
                                    <p:animEffect transition="in" filter="dissolve">
                                      <p:cBhvr>
                                        <p:cTn id="28" dur="1000"/>
                                        <p:tgtEl>
                                          <p:spTgt spid="25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dissolve">
                                      <p:cBhvr>
                                        <p:cTn id="31" dur="1000"/>
                                        <p:tgtEl>
                                          <p:spTgt spid="25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6"/>
                                        </p:tgtEl>
                                        <p:attrNameLst>
                                          <p:attrName>style.visibility</p:attrName>
                                        </p:attrNameLst>
                                      </p:cBhvr>
                                      <p:to>
                                        <p:strVal val="visible"/>
                                      </p:to>
                                    </p:set>
                                    <p:animEffect transition="in" filter="dissolve">
                                      <p:cBhvr>
                                        <p:cTn id="36"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p:bldP spid="250" grpId="0" animBg="1"/>
      <p:bldP spid="252" grpId="0" animBg="1"/>
      <p:bldP spid="253" grpId="0"/>
      <p:bldP spid="254" grpId="0" animBg="1"/>
      <p:bldP spid="255" grpId="0"/>
      <p:bldP spid="2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zh-CN" altLang="en-US" dirty="0">
                <a:solidFill>
                  <a:srgbClr val="CC0000"/>
                </a:solidFill>
                <a:latin typeface="+mn-ea"/>
              </a:rPr>
              <a:t>？？</a:t>
            </a:r>
            <a:endParaRPr lang="en-US" altLang="zh-CN" dirty="0">
              <a:solidFill>
                <a:srgbClr val="CC0000"/>
              </a:solidFill>
              <a:latin typeface="+mn-ea"/>
            </a:endParaRP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solidFill>
                  <a:srgbClr val="C00000"/>
                </a:solidFill>
                <a:latin typeface="+mn-ea"/>
              </a:rPr>
              <a:t>？？</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50" name="Group 308"/>
          <p:cNvGrpSpPr>
            <a:grpSpLocks/>
          </p:cNvGrpSpPr>
          <p:nvPr/>
        </p:nvGrpSpPr>
        <p:grpSpPr bwMode="auto">
          <a:xfrm>
            <a:off x="6858007" y="5355687"/>
            <a:ext cx="1685927" cy="758826"/>
            <a:chOff x="4237" y="3611"/>
            <a:chExt cx="1062" cy="478"/>
          </a:xfrm>
        </p:grpSpPr>
        <p:sp>
          <p:nvSpPr>
            <p:cNvPr id="251"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52"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
        <p:nvSpPr>
          <p:cNvPr id="253" name="Text Box 76"/>
          <p:cNvSpPr txBox="1">
            <a:spLocks noChangeArrowheads="1"/>
          </p:cNvSpPr>
          <p:nvPr/>
        </p:nvSpPr>
        <p:spPr bwMode="auto">
          <a:xfrm>
            <a:off x="1595676" y="5495181"/>
            <a:ext cx="1723549" cy="387798"/>
          </a:xfrm>
          <a:prstGeom prst="rect">
            <a:avLst/>
          </a:prstGeom>
          <a:noFill/>
          <a:ln w="9525">
            <a:noFill/>
            <a:miter lim="800000"/>
            <a:headEnd/>
            <a:tailEnd/>
          </a:ln>
        </p:spPr>
        <p:txBody>
          <a:bodyPr wrap="none">
            <a:spAutoFit/>
          </a:bodyPr>
          <a:lstStyle/>
          <a:p>
            <a:pPr marL="342900" indent="-342900" algn="ctr">
              <a:lnSpc>
                <a:spcPct val="80000"/>
              </a:lnSpc>
              <a:spcBef>
                <a:spcPct val="0"/>
              </a:spcBef>
            </a:pPr>
            <a:r>
              <a:rPr lang="zh-CN" altLang="en-US" sz="2400" dirty="0">
                <a:solidFill>
                  <a:srgbClr val="CC0000"/>
                </a:solidFill>
                <a:latin typeface="Gill Sans MT" pitchFamily="34" charset="0"/>
              </a:rPr>
              <a:t>如何计算？</a:t>
            </a:r>
            <a:endParaRPr lang="en-US" altLang="zh-CN" sz="2400" dirty="0">
              <a:solidFill>
                <a:srgbClr val="CC0000"/>
              </a:solidFill>
              <a:latin typeface="Gill Sans MT" pitchFamily="34" charset="0"/>
            </a:endParaRPr>
          </a:p>
        </p:txBody>
      </p:sp>
      <p:sp>
        <p:nvSpPr>
          <p:cNvPr id="255" name="Text Box 57"/>
          <p:cNvSpPr txBox="1">
            <a:spLocks noChangeArrowheads="1"/>
          </p:cNvSpPr>
          <p:nvPr/>
        </p:nvSpPr>
        <p:spPr bwMode="auto">
          <a:xfrm>
            <a:off x="1774135" y="6351711"/>
            <a:ext cx="3570208"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缓存服务器，便宜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dissolv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3">
                                            <p:txEl>
                                              <p:pRg st="0" end="0"/>
                                            </p:txEl>
                                          </p:spTgt>
                                        </p:tgtEl>
                                        <p:attrNameLst>
                                          <p:attrName>style.visibility</p:attrName>
                                        </p:attrNameLst>
                                      </p:cBhvr>
                                      <p:to>
                                        <p:strVal val="visible"/>
                                      </p:to>
                                    </p:set>
                                    <p:animEffect transition="in" filter="dissolve">
                                      <p:cBhvr>
                                        <p:cTn id="12" dur="500"/>
                                        <p:tgtEl>
                                          <p:spTgt spid="2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5"/>
                                        </p:tgtEl>
                                        <p:attrNameLst>
                                          <p:attrName>style.visibility</p:attrName>
                                        </p:attrNameLst>
                                      </p:cBhvr>
                                      <p:to>
                                        <p:strVal val="visible"/>
                                      </p:to>
                                    </p:set>
                                    <p:animEffect transition="in" filter="dissolve">
                                      <p:cBhvr>
                                        <p:cTn id="1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Rectangle 4"/>
          <p:cNvSpPr txBox="1">
            <a:spLocks noChangeArrowheads="1"/>
          </p:cNvSpPr>
          <p:nvPr/>
        </p:nvSpPr>
        <p:spPr bwMode="auto">
          <a:xfrm>
            <a:off x="232044" y="1546225"/>
            <a:ext cx="4896544"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76263" algn="l"/>
              </a:tabLst>
              <a:defRPr/>
            </a:pPr>
            <a:r>
              <a:rPr kumimoji="0" lang="zh-CN" altLang="en-US" sz="2400" b="0" u="none" strike="noStrike" kern="0" cap="none" spc="0" normalizeH="0" baseline="0" noProof="0" dirty="0">
                <a:ln>
                  <a:noFill/>
                </a:ln>
                <a:solidFill>
                  <a:srgbClr val="CC0000"/>
                </a:solidFill>
                <a:effectLst/>
                <a:uLnTx/>
                <a:uFillTx/>
                <a:latin typeface="+mn-ea"/>
                <a:cs typeface="+mn-cs"/>
              </a:rPr>
              <a:t>安装缓存后计算带宽利用率和时延</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tab pos="576263" algn="l"/>
              </a:tabLst>
              <a:defRPr/>
            </a:pPr>
            <a:r>
              <a:rPr kumimoji="0" lang="zh-CN" altLang="en-US" sz="2400" b="0" u="none" strike="noStrike" kern="0" cap="none" spc="0" normalizeH="0" baseline="0" noProof="0" dirty="0">
                <a:ln>
                  <a:noFill/>
                </a:ln>
                <a:solidFill>
                  <a:schemeClr val="tx1"/>
                </a:solidFill>
                <a:effectLst/>
                <a:uLnTx/>
                <a:uFillTx/>
                <a:latin typeface="+mn-ea"/>
                <a:cs typeface="+mn-cs"/>
              </a:rPr>
              <a:t>假设缓存命中率是</a:t>
            </a:r>
            <a:r>
              <a:rPr kumimoji="0" lang="en-US" altLang="zh-CN" sz="2400" b="0" u="none" strike="noStrike" kern="0" cap="none" spc="0" normalizeH="0" baseline="0" noProof="0" dirty="0">
                <a:ln>
                  <a:noFill/>
                </a:ln>
                <a:solidFill>
                  <a:schemeClr val="tx1"/>
                </a:solidFill>
                <a:effectLst/>
                <a:uLnTx/>
                <a:uFillTx/>
                <a:latin typeface="+mn-ea"/>
                <a:cs typeface="+mn-cs"/>
              </a:rPr>
              <a:t>0.4</a:t>
            </a:r>
          </a:p>
          <a:p>
            <a:pPr marL="5762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tab pos="576263" algn="l"/>
              </a:tabLst>
              <a:defRPr/>
            </a:pPr>
            <a:r>
              <a:rPr kumimoji="0" lang="en-US" altLang="zh-CN" sz="2000" b="0" u="none" strike="noStrike" kern="0" cap="none" spc="0" normalizeH="0" baseline="0" noProof="0" dirty="0">
                <a:ln>
                  <a:noFill/>
                </a:ln>
                <a:solidFill>
                  <a:schemeClr val="tx1"/>
                </a:solidFill>
                <a:effectLst/>
                <a:uLnTx/>
                <a:uFillTx/>
                <a:latin typeface="+mn-ea"/>
              </a:rPr>
              <a:t>40%</a:t>
            </a:r>
            <a:r>
              <a:rPr kumimoji="0" lang="zh-CN" altLang="en-US" sz="2000" b="0" u="none" strike="noStrike" kern="0" cap="none" spc="0" normalizeH="0" baseline="0" noProof="0" dirty="0">
                <a:ln>
                  <a:noFill/>
                </a:ln>
                <a:solidFill>
                  <a:schemeClr val="tx1"/>
                </a:solidFill>
                <a:effectLst/>
                <a:uLnTx/>
                <a:uFillTx/>
                <a:latin typeface="+mn-ea"/>
              </a:rPr>
              <a:t>的请求被缓存满足</a:t>
            </a:r>
            <a:r>
              <a:rPr kumimoji="0" lang="en-US" altLang="zh-CN" sz="2000" b="0" u="none" strike="noStrike" kern="0" cap="none" spc="0" normalizeH="0" baseline="0" noProof="0" dirty="0">
                <a:ln>
                  <a:noFill/>
                </a:ln>
                <a:solidFill>
                  <a:schemeClr val="tx1"/>
                </a:solidFill>
                <a:effectLst/>
                <a:uLnTx/>
                <a:uFillTx/>
                <a:latin typeface="+mn-ea"/>
              </a:rPr>
              <a:t>, 60%</a:t>
            </a:r>
            <a:r>
              <a:rPr kumimoji="0" lang="zh-CN" altLang="en-US" sz="2000" b="0" u="none" strike="noStrike" kern="0" cap="none" spc="0" normalizeH="0" baseline="0" noProof="0" dirty="0">
                <a:ln>
                  <a:noFill/>
                </a:ln>
                <a:solidFill>
                  <a:schemeClr val="tx1"/>
                </a:solidFill>
                <a:effectLst/>
                <a:uLnTx/>
                <a:uFillTx/>
                <a:latin typeface="+mn-ea"/>
              </a:rPr>
              <a:t>的请求被源服务器满足</a:t>
            </a:r>
            <a:endParaRPr kumimoji="0" lang="en-US" altLang="zh-CN" sz="2000" b="0" u="none" strike="noStrike" kern="0" cap="none" spc="0" normalizeH="0" baseline="0" noProof="0" dirty="0">
              <a:ln>
                <a:noFill/>
              </a:ln>
              <a:solidFill>
                <a:schemeClr val="tx1"/>
              </a:solidFill>
              <a:effectLst/>
              <a:uLnTx/>
              <a:uFillTx/>
              <a:latin typeface="+mn-ea"/>
            </a:endParaRP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tab pos="576263" algn="l"/>
              </a:tabLst>
              <a:defRPr/>
            </a:pPr>
            <a:r>
              <a:rPr kumimoji="0" lang="en-US" altLang="zh-CN" sz="2400" b="0" u="none" strike="noStrike" kern="0" cap="none" spc="0" normalizeH="0" baseline="0" noProof="0" dirty="0">
                <a:ln>
                  <a:noFill/>
                </a:ln>
                <a:solidFill>
                  <a:schemeClr val="tx1"/>
                </a:solidFill>
                <a:effectLst/>
                <a:uLnTx/>
                <a:uFillTx/>
                <a:latin typeface="+mn-ea"/>
                <a:cs typeface="+mn-cs"/>
              </a:rPr>
              <a:t>  </a:t>
            </a:r>
          </a:p>
        </p:txBody>
      </p:sp>
      <p:sp>
        <p:nvSpPr>
          <p:cNvPr id="6" name="Rectangle 4"/>
          <p:cNvSpPr>
            <a:spLocks noChangeArrowheads="1"/>
          </p:cNvSpPr>
          <p:nvPr/>
        </p:nvSpPr>
        <p:spPr bwMode="auto">
          <a:xfrm>
            <a:off x="179512" y="2996952"/>
            <a:ext cx="5216992"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接入链路的带宽利用率</a:t>
            </a:r>
            <a:r>
              <a:rPr lang="en-US" sz="2400" dirty="0">
                <a:latin typeface="+mn-ea"/>
                <a:cs typeface="ＭＳ Ｐゴシック" charset="0"/>
              </a:rPr>
              <a:t>: </a:t>
            </a:r>
          </a:p>
          <a:p>
            <a:pPr marL="628650" lvl="1" indent="-285750">
              <a:buClr>
                <a:srgbClr val="000099"/>
              </a:buClr>
              <a:buSzTx/>
              <a:buFont typeface="Wingdings" charset="2"/>
              <a:buChar char="§"/>
              <a:tabLst>
                <a:tab pos="576263" algn="l"/>
              </a:tabLst>
              <a:defRPr/>
            </a:pPr>
            <a:r>
              <a:rPr lang="en-US" sz="1800" dirty="0">
                <a:latin typeface="+mn-ea"/>
                <a:cs typeface="ＭＳ Ｐゴシック" charset="0"/>
              </a:rPr>
              <a:t>60% </a:t>
            </a:r>
            <a:r>
              <a:rPr lang="zh-CN" altLang="en-US" sz="1800" dirty="0">
                <a:latin typeface="+mn-ea"/>
                <a:cs typeface="ＭＳ Ｐゴシック" charset="0"/>
              </a:rPr>
              <a:t>的请求对象通过接入链路传输</a:t>
            </a:r>
            <a:endParaRPr lang="en-US" sz="1800" dirty="0">
              <a:latin typeface="+mn-ea"/>
              <a:cs typeface="ＭＳ Ｐゴシック" charset="0"/>
            </a:endParaRPr>
          </a:p>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所请求对象在接入链路上的数据速率 </a:t>
            </a:r>
            <a:r>
              <a:rPr lang="en-US" sz="2000" dirty="0">
                <a:latin typeface="+mn-ea"/>
                <a:cs typeface="ＭＳ Ｐゴシック" charset="0"/>
              </a:rPr>
              <a:t>= 0.6*1.50 Mbps = 0.9 Mbps </a:t>
            </a: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利用率</a:t>
            </a:r>
            <a:r>
              <a:rPr lang="en-US" altLang="zh-CN" dirty="0">
                <a:latin typeface="+mn-ea"/>
                <a:cs typeface="ＭＳ Ｐゴシック" charset="0"/>
              </a:rPr>
              <a:t>=</a:t>
            </a:r>
            <a:r>
              <a:rPr lang="en-US" sz="1800" dirty="0">
                <a:latin typeface="+mn-ea"/>
                <a:cs typeface="ＭＳ Ｐゴシック" charset="0"/>
              </a:rPr>
              <a:t> 0.9/1.54 = 0.58</a:t>
            </a:r>
          </a:p>
        </p:txBody>
      </p:sp>
      <p:sp>
        <p:nvSpPr>
          <p:cNvPr id="7" name="Rectangle 4"/>
          <p:cNvSpPr>
            <a:spLocks noChangeArrowheads="1"/>
          </p:cNvSpPr>
          <p:nvPr/>
        </p:nvSpPr>
        <p:spPr bwMode="auto">
          <a:xfrm>
            <a:off x="232043" y="4745062"/>
            <a:ext cx="4756473"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总的时延</a:t>
            </a:r>
            <a:endParaRPr lang="en-US" sz="2400" dirty="0">
              <a:latin typeface="+mn-ea"/>
              <a:cs typeface="ＭＳ Ｐゴシック" charset="0"/>
            </a:endParaRP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 (</a:t>
            </a:r>
            <a:r>
              <a:rPr lang="zh-CN" altLang="en-US" sz="1800" dirty="0">
                <a:latin typeface="+mn-ea"/>
                <a:cs typeface="ＭＳ Ｐゴシック" charset="0"/>
              </a:rPr>
              <a:t>浏览器到源服务器时延</a:t>
            </a:r>
            <a:r>
              <a:rPr lang="en-US" sz="1800" dirty="0">
                <a:latin typeface="+mn-ea"/>
                <a:cs typeface="ＭＳ Ｐゴシック" charset="0"/>
              </a:rPr>
              <a:t>) +0.4 * (</a:t>
            </a:r>
            <a:r>
              <a:rPr lang="zh-CN" altLang="en-US" sz="1800" dirty="0">
                <a:latin typeface="+mn-ea"/>
                <a:cs typeface="ＭＳ Ｐゴシック" charset="0"/>
              </a:rPr>
              <a:t>浏览器到缓存</a:t>
            </a:r>
            <a:r>
              <a:rPr lang="zh-CN" altLang="en-US" dirty="0">
                <a:latin typeface="+mn-ea"/>
                <a:cs typeface="ＭＳ Ｐゴシック" charset="0"/>
              </a:rPr>
              <a:t>的时延</a:t>
            </a:r>
            <a:r>
              <a:rPr lang="en-US" sz="1800" dirty="0">
                <a:latin typeface="+mn-ea"/>
                <a:cs typeface="ＭＳ Ｐゴシック" charset="0"/>
              </a:rPr>
              <a:t>)</a:t>
            </a: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(2.01</a:t>
            </a:r>
            <a:r>
              <a:rPr lang="zh-CN" altLang="en-US" sz="1800" dirty="0">
                <a:latin typeface="+mn-ea"/>
                <a:cs typeface="ＭＳ Ｐゴシック" charset="0"/>
              </a:rPr>
              <a:t>秒</a:t>
            </a:r>
            <a:r>
              <a:rPr lang="en-US" sz="1800" dirty="0">
                <a:latin typeface="+mn-ea"/>
                <a:cs typeface="ＭＳ Ｐゴシック" charset="0"/>
              </a:rPr>
              <a:t>) + 0.4 (</a:t>
            </a:r>
            <a:r>
              <a:rPr lang="zh-CN" altLang="en-US" sz="1800" dirty="0">
                <a:latin typeface="+mn-ea"/>
                <a:cs typeface="ＭＳ Ｐゴシック" charset="0"/>
              </a:rPr>
              <a:t>若干毫秒</a:t>
            </a:r>
            <a:r>
              <a:rPr lang="en-US" sz="1800" dirty="0">
                <a:latin typeface="+mn-ea"/>
                <a:cs typeface="ＭＳ Ｐゴシック" charset="0"/>
              </a:rPr>
              <a:t>) = </a:t>
            </a:r>
            <a:r>
              <a:rPr lang="zh-CN" altLang="en-US" sz="1800" dirty="0">
                <a:latin typeface="+mn-ea"/>
                <a:cs typeface="ＭＳ Ｐゴシック" charset="0"/>
              </a:rPr>
              <a:t>约</a:t>
            </a:r>
            <a:r>
              <a:rPr lang="en-US" sz="1800" dirty="0">
                <a:latin typeface="+mn-ea"/>
                <a:cs typeface="ＭＳ Ｐゴシック" charset="0"/>
              </a:rPr>
              <a:t> 1.2</a:t>
            </a:r>
            <a:r>
              <a:rPr lang="zh-CN" altLang="en-US" sz="1800" dirty="0">
                <a:latin typeface="+mn-ea"/>
                <a:cs typeface="ＭＳ Ｐゴシック" charset="0"/>
              </a:rPr>
              <a:t>秒</a:t>
            </a:r>
            <a:endParaRPr lang="en-US" sz="1800" dirty="0">
              <a:latin typeface="+mn-ea"/>
              <a:cs typeface="ＭＳ Ｐゴシック" charset="0"/>
            </a:endParaRP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比使用</a:t>
            </a:r>
            <a:r>
              <a:rPr lang="en-US" sz="1800" dirty="0">
                <a:latin typeface="+mn-ea"/>
                <a:cs typeface="ＭＳ Ｐゴシック" charset="0"/>
              </a:rPr>
              <a:t>15.4 Mbps</a:t>
            </a:r>
            <a:r>
              <a:rPr lang="zh-CN" altLang="en-US" sz="1800" dirty="0">
                <a:latin typeface="+mn-ea"/>
                <a:cs typeface="ＭＳ Ｐゴシック" charset="0"/>
              </a:rPr>
              <a:t>接入链路的时延更短，而且更便宜</a:t>
            </a:r>
            <a:endParaRPr lang="en-US" sz="2400" dirty="0">
              <a:latin typeface="+mn-ea"/>
              <a:cs typeface="ＭＳ Ｐゴシック" charset="0"/>
            </a:endParaRPr>
          </a:p>
        </p:txBody>
      </p:sp>
      <p:sp>
        <p:nvSpPr>
          <p:cNvPr id="8" name="Line 2"/>
          <p:cNvSpPr>
            <a:spLocks noChangeShapeType="1"/>
          </p:cNvSpPr>
          <p:nvPr/>
        </p:nvSpPr>
        <p:spPr bwMode="auto">
          <a:xfrm>
            <a:off x="5517704"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Text Box 50"/>
          <p:cNvSpPr txBox="1">
            <a:spLocks noChangeArrowheads="1"/>
          </p:cNvSpPr>
          <p:nvPr/>
        </p:nvSpPr>
        <p:spPr bwMode="auto">
          <a:xfrm>
            <a:off x="7772033"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10" name="Line 51"/>
          <p:cNvSpPr>
            <a:spLocks noChangeShapeType="1"/>
          </p:cNvSpPr>
          <p:nvPr/>
        </p:nvSpPr>
        <p:spPr bwMode="auto">
          <a:xfrm>
            <a:off x="6327329"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Line 52"/>
          <p:cNvSpPr>
            <a:spLocks noChangeShapeType="1"/>
          </p:cNvSpPr>
          <p:nvPr/>
        </p:nvSpPr>
        <p:spPr bwMode="auto">
          <a:xfrm flipH="1">
            <a:off x="6955979"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2" name="Line 53"/>
          <p:cNvSpPr>
            <a:spLocks noChangeShapeType="1"/>
          </p:cNvSpPr>
          <p:nvPr/>
        </p:nvSpPr>
        <p:spPr bwMode="auto">
          <a:xfrm flipH="1">
            <a:off x="7413179"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3" name="Line 54"/>
          <p:cNvSpPr>
            <a:spLocks noChangeShapeType="1"/>
          </p:cNvSpPr>
          <p:nvPr/>
        </p:nvSpPr>
        <p:spPr bwMode="auto">
          <a:xfrm flipH="1" flipV="1">
            <a:off x="7575104"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4" name="Freeform 55"/>
          <p:cNvSpPr>
            <a:spLocks/>
          </p:cNvSpPr>
          <p:nvPr/>
        </p:nvSpPr>
        <p:spPr bwMode="auto">
          <a:xfrm>
            <a:off x="5601841"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5" name="Text Box 70"/>
          <p:cNvSpPr txBox="1">
            <a:spLocks noChangeArrowheads="1"/>
          </p:cNvSpPr>
          <p:nvPr/>
        </p:nvSpPr>
        <p:spPr bwMode="auto">
          <a:xfrm>
            <a:off x="6168916"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6" name="Freeform 71"/>
          <p:cNvSpPr>
            <a:spLocks/>
          </p:cNvSpPr>
          <p:nvPr/>
        </p:nvSpPr>
        <p:spPr bwMode="auto">
          <a:xfrm>
            <a:off x="5182741"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7" name="Line 77"/>
          <p:cNvSpPr>
            <a:spLocks noChangeShapeType="1"/>
          </p:cNvSpPr>
          <p:nvPr/>
        </p:nvSpPr>
        <p:spPr bwMode="auto">
          <a:xfrm flipH="1">
            <a:off x="5632004"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78"/>
          <p:cNvSpPr>
            <a:spLocks noChangeShapeType="1"/>
          </p:cNvSpPr>
          <p:nvPr/>
        </p:nvSpPr>
        <p:spPr bwMode="auto">
          <a:xfrm flipH="1">
            <a:off x="6141591"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Line 79"/>
          <p:cNvSpPr>
            <a:spLocks noChangeShapeType="1"/>
          </p:cNvSpPr>
          <p:nvPr/>
        </p:nvSpPr>
        <p:spPr bwMode="auto">
          <a:xfrm flipH="1">
            <a:off x="6679754"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0" name="Line 80"/>
          <p:cNvSpPr>
            <a:spLocks noChangeShapeType="1"/>
          </p:cNvSpPr>
          <p:nvPr/>
        </p:nvSpPr>
        <p:spPr bwMode="auto">
          <a:xfrm>
            <a:off x="7046466"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1" name="Line 95"/>
          <p:cNvSpPr>
            <a:spLocks noChangeShapeType="1"/>
          </p:cNvSpPr>
          <p:nvPr/>
        </p:nvSpPr>
        <p:spPr bwMode="auto">
          <a:xfrm>
            <a:off x="6841679"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2" name="Text Box 97"/>
          <p:cNvSpPr txBox="1">
            <a:spLocks noChangeArrowheads="1"/>
          </p:cNvSpPr>
          <p:nvPr/>
        </p:nvSpPr>
        <p:spPr bwMode="auto">
          <a:xfrm>
            <a:off x="5101124"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3" name="Text Box 98"/>
          <p:cNvSpPr txBox="1">
            <a:spLocks noChangeArrowheads="1"/>
          </p:cNvSpPr>
          <p:nvPr/>
        </p:nvSpPr>
        <p:spPr bwMode="auto">
          <a:xfrm>
            <a:off x="7210355"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4" name="Text Box 99"/>
          <p:cNvSpPr txBox="1">
            <a:spLocks noChangeArrowheads="1"/>
          </p:cNvSpPr>
          <p:nvPr/>
        </p:nvSpPr>
        <p:spPr bwMode="auto">
          <a:xfrm>
            <a:off x="6843266"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5" name="Group 111"/>
          <p:cNvGrpSpPr>
            <a:grpSpLocks/>
          </p:cNvGrpSpPr>
          <p:nvPr/>
        </p:nvGrpSpPr>
        <p:grpSpPr bwMode="auto">
          <a:xfrm>
            <a:off x="6425754" y="3545284"/>
            <a:ext cx="881062" cy="307975"/>
            <a:chOff x="2356" y="1300"/>
            <a:chExt cx="555" cy="194"/>
          </a:xfrm>
        </p:grpSpPr>
        <p:sp>
          <p:nvSpPr>
            <p:cNvPr id="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9" name="Group 115"/>
            <p:cNvGrpSpPr>
              <a:grpSpLocks/>
            </p:cNvGrpSpPr>
            <p:nvPr/>
          </p:nvGrpSpPr>
          <p:grpSpPr bwMode="auto">
            <a:xfrm>
              <a:off x="2468" y="1332"/>
              <a:ext cx="310" cy="60"/>
              <a:chOff x="2468" y="1332"/>
              <a:chExt cx="310" cy="60"/>
            </a:xfrm>
          </p:grpSpPr>
          <p:sp>
            <p:nvSpPr>
              <p:cNvPr id="32"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3"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0"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1"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4" name="Group 120"/>
          <p:cNvGrpSpPr>
            <a:grpSpLocks/>
          </p:cNvGrpSpPr>
          <p:nvPr/>
        </p:nvGrpSpPr>
        <p:grpSpPr bwMode="auto">
          <a:xfrm>
            <a:off x="6405116" y="4840684"/>
            <a:ext cx="881063" cy="307975"/>
            <a:chOff x="2356" y="1300"/>
            <a:chExt cx="555" cy="194"/>
          </a:xfrm>
        </p:grpSpPr>
        <p:sp>
          <p:nvSpPr>
            <p:cNvPr id="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8" name="Group 124"/>
            <p:cNvGrpSpPr>
              <a:grpSpLocks/>
            </p:cNvGrpSpPr>
            <p:nvPr/>
          </p:nvGrpSpPr>
          <p:grpSpPr bwMode="auto">
            <a:xfrm>
              <a:off x="2468" y="1332"/>
              <a:ext cx="310" cy="60"/>
              <a:chOff x="2468" y="1332"/>
              <a:chExt cx="310" cy="60"/>
            </a:xfrm>
          </p:grpSpPr>
          <p:sp>
            <p:nvSpPr>
              <p:cNvPr id="41"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42"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9"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40"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43" name="Group 139"/>
          <p:cNvGrpSpPr>
            <a:grpSpLocks/>
          </p:cNvGrpSpPr>
          <p:nvPr/>
        </p:nvGrpSpPr>
        <p:grpSpPr bwMode="auto">
          <a:xfrm>
            <a:off x="5170041" y="2337197"/>
            <a:ext cx="377825" cy="576262"/>
            <a:chOff x="4140" y="429"/>
            <a:chExt cx="1425" cy="2396"/>
          </a:xfrm>
        </p:grpSpPr>
        <p:sp>
          <p:nvSpPr>
            <p:cNvPr id="44"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5"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6"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7"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8"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5"/>
            <p:cNvGrpSpPr>
              <a:grpSpLocks/>
            </p:cNvGrpSpPr>
            <p:nvPr/>
          </p:nvGrpSpPr>
          <p:grpSpPr bwMode="auto">
            <a:xfrm>
              <a:off x="4749" y="668"/>
              <a:ext cx="581" cy="145"/>
              <a:chOff x="614" y="2568"/>
              <a:chExt cx="725" cy="139"/>
            </a:xfrm>
          </p:grpSpPr>
          <p:sp>
            <p:nvSpPr>
              <p:cNvPr id="74"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5"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1" name="Group 149"/>
            <p:cNvGrpSpPr>
              <a:grpSpLocks/>
            </p:cNvGrpSpPr>
            <p:nvPr/>
          </p:nvGrpSpPr>
          <p:grpSpPr bwMode="auto">
            <a:xfrm>
              <a:off x="4747" y="994"/>
              <a:ext cx="581" cy="134"/>
              <a:chOff x="614" y="2568"/>
              <a:chExt cx="725" cy="139"/>
            </a:xfrm>
          </p:grpSpPr>
          <p:sp>
            <p:nvSpPr>
              <p:cNvPr id="72"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2"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3"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4" name="Group 154"/>
            <p:cNvGrpSpPr>
              <a:grpSpLocks/>
            </p:cNvGrpSpPr>
            <p:nvPr/>
          </p:nvGrpSpPr>
          <p:grpSpPr bwMode="auto">
            <a:xfrm>
              <a:off x="4735" y="1627"/>
              <a:ext cx="582" cy="151"/>
              <a:chOff x="614" y="2568"/>
              <a:chExt cx="725" cy="139"/>
            </a:xfrm>
          </p:grpSpPr>
          <p:sp>
            <p:nvSpPr>
              <p:cNvPr id="70"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6" name="Group 158"/>
            <p:cNvGrpSpPr>
              <a:grpSpLocks/>
            </p:cNvGrpSpPr>
            <p:nvPr/>
          </p:nvGrpSpPr>
          <p:grpSpPr bwMode="auto">
            <a:xfrm>
              <a:off x="4739" y="1327"/>
              <a:ext cx="582" cy="139"/>
              <a:chOff x="614" y="2568"/>
              <a:chExt cx="725" cy="139"/>
            </a:xfrm>
          </p:grpSpPr>
          <p:sp>
            <p:nvSpPr>
              <p:cNvPr id="68"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8"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9"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0"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1"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2"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3"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4"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6"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7"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6" name="Group 172"/>
          <p:cNvGrpSpPr>
            <a:grpSpLocks/>
          </p:cNvGrpSpPr>
          <p:nvPr/>
        </p:nvGrpSpPr>
        <p:grpSpPr bwMode="auto">
          <a:xfrm>
            <a:off x="5319266" y="5450284"/>
            <a:ext cx="525463" cy="557213"/>
            <a:chOff x="-44" y="1473"/>
            <a:chExt cx="981" cy="1105"/>
          </a:xfrm>
        </p:grpSpPr>
        <p:pic>
          <p:nvPicPr>
            <p:cNvPr id="77"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8"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9" name="Group 175"/>
          <p:cNvGrpSpPr>
            <a:grpSpLocks/>
          </p:cNvGrpSpPr>
          <p:nvPr/>
        </p:nvGrpSpPr>
        <p:grpSpPr bwMode="auto">
          <a:xfrm>
            <a:off x="6084441" y="1859359"/>
            <a:ext cx="377825" cy="576263"/>
            <a:chOff x="4140" y="429"/>
            <a:chExt cx="1425" cy="2396"/>
          </a:xfrm>
        </p:grpSpPr>
        <p:sp>
          <p:nvSpPr>
            <p:cNvPr id="80"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81"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2"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3"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4"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1"/>
            <p:cNvGrpSpPr>
              <a:grpSpLocks/>
            </p:cNvGrpSpPr>
            <p:nvPr/>
          </p:nvGrpSpPr>
          <p:grpSpPr bwMode="auto">
            <a:xfrm>
              <a:off x="4749" y="668"/>
              <a:ext cx="581" cy="145"/>
              <a:chOff x="614" y="2568"/>
              <a:chExt cx="725" cy="139"/>
            </a:xfrm>
          </p:grpSpPr>
          <p:sp>
            <p:nvSpPr>
              <p:cNvPr id="110"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11"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7" name="Group 185"/>
            <p:cNvGrpSpPr>
              <a:grpSpLocks/>
            </p:cNvGrpSpPr>
            <p:nvPr/>
          </p:nvGrpSpPr>
          <p:grpSpPr bwMode="auto">
            <a:xfrm>
              <a:off x="4747" y="994"/>
              <a:ext cx="581" cy="134"/>
              <a:chOff x="614" y="2568"/>
              <a:chExt cx="725" cy="139"/>
            </a:xfrm>
          </p:grpSpPr>
          <p:sp>
            <p:nvSpPr>
              <p:cNvPr id="108"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8"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9"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90" name="Group 190"/>
            <p:cNvGrpSpPr>
              <a:grpSpLocks/>
            </p:cNvGrpSpPr>
            <p:nvPr/>
          </p:nvGrpSpPr>
          <p:grpSpPr bwMode="auto">
            <a:xfrm>
              <a:off x="4735" y="1627"/>
              <a:ext cx="582" cy="151"/>
              <a:chOff x="614" y="2568"/>
              <a:chExt cx="725" cy="139"/>
            </a:xfrm>
          </p:grpSpPr>
          <p:sp>
            <p:nvSpPr>
              <p:cNvPr id="106"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2" name="Group 194"/>
            <p:cNvGrpSpPr>
              <a:grpSpLocks/>
            </p:cNvGrpSpPr>
            <p:nvPr/>
          </p:nvGrpSpPr>
          <p:grpSpPr bwMode="auto">
            <a:xfrm>
              <a:off x="4739" y="1327"/>
              <a:ext cx="582" cy="139"/>
              <a:chOff x="614" y="2568"/>
              <a:chExt cx="725" cy="139"/>
            </a:xfrm>
          </p:grpSpPr>
          <p:sp>
            <p:nvSpPr>
              <p:cNvPr id="104"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3"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4"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5"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6"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7"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8"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9"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00"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2"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3"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2" name="Group 208"/>
          <p:cNvGrpSpPr>
            <a:grpSpLocks/>
          </p:cNvGrpSpPr>
          <p:nvPr/>
        </p:nvGrpSpPr>
        <p:grpSpPr bwMode="auto">
          <a:xfrm>
            <a:off x="6836916" y="1891109"/>
            <a:ext cx="377825" cy="576263"/>
            <a:chOff x="4140" y="429"/>
            <a:chExt cx="1425" cy="2396"/>
          </a:xfrm>
        </p:grpSpPr>
        <p:sp>
          <p:nvSpPr>
            <p:cNvPr id="113"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4"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5"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6"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7"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4"/>
            <p:cNvGrpSpPr>
              <a:grpSpLocks/>
            </p:cNvGrpSpPr>
            <p:nvPr/>
          </p:nvGrpSpPr>
          <p:grpSpPr bwMode="auto">
            <a:xfrm>
              <a:off x="4749" y="668"/>
              <a:ext cx="581" cy="145"/>
              <a:chOff x="614" y="2568"/>
              <a:chExt cx="725" cy="139"/>
            </a:xfrm>
          </p:grpSpPr>
          <p:sp>
            <p:nvSpPr>
              <p:cNvPr id="143"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4"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0" name="Group 218"/>
            <p:cNvGrpSpPr>
              <a:grpSpLocks/>
            </p:cNvGrpSpPr>
            <p:nvPr/>
          </p:nvGrpSpPr>
          <p:grpSpPr bwMode="auto">
            <a:xfrm>
              <a:off x="4747" y="994"/>
              <a:ext cx="581" cy="134"/>
              <a:chOff x="614" y="2568"/>
              <a:chExt cx="725" cy="139"/>
            </a:xfrm>
          </p:grpSpPr>
          <p:sp>
            <p:nvSpPr>
              <p:cNvPr id="141"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1"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2"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3" name="Group 223"/>
            <p:cNvGrpSpPr>
              <a:grpSpLocks/>
            </p:cNvGrpSpPr>
            <p:nvPr/>
          </p:nvGrpSpPr>
          <p:grpSpPr bwMode="auto">
            <a:xfrm>
              <a:off x="4735" y="1627"/>
              <a:ext cx="582" cy="151"/>
              <a:chOff x="614" y="2568"/>
              <a:chExt cx="725" cy="139"/>
            </a:xfrm>
          </p:grpSpPr>
          <p:sp>
            <p:nvSpPr>
              <p:cNvPr id="139"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5" name="Group 227"/>
            <p:cNvGrpSpPr>
              <a:grpSpLocks/>
            </p:cNvGrpSpPr>
            <p:nvPr/>
          </p:nvGrpSpPr>
          <p:grpSpPr bwMode="auto">
            <a:xfrm>
              <a:off x="4739" y="1327"/>
              <a:ext cx="582" cy="139"/>
              <a:chOff x="614" y="2568"/>
              <a:chExt cx="725" cy="139"/>
            </a:xfrm>
          </p:grpSpPr>
          <p:sp>
            <p:nvSpPr>
              <p:cNvPr id="137"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6"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7"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8"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9"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30"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31"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2"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3"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5"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6"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5" name="Group 241"/>
          <p:cNvGrpSpPr>
            <a:grpSpLocks/>
          </p:cNvGrpSpPr>
          <p:nvPr/>
        </p:nvGrpSpPr>
        <p:grpSpPr bwMode="auto">
          <a:xfrm>
            <a:off x="7446516" y="2043509"/>
            <a:ext cx="377825" cy="576263"/>
            <a:chOff x="4140" y="429"/>
            <a:chExt cx="1425" cy="2396"/>
          </a:xfrm>
        </p:grpSpPr>
        <p:sp>
          <p:nvSpPr>
            <p:cNvPr id="146"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7"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8"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9"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0"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47"/>
            <p:cNvGrpSpPr>
              <a:grpSpLocks/>
            </p:cNvGrpSpPr>
            <p:nvPr/>
          </p:nvGrpSpPr>
          <p:grpSpPr bwMode="auto">
            <a:xfrm>
              <a:off x="4749" y="668"/>
              <a:ext cx="581" cy="145"/>
              <a:chOff x="614" y="2568"/>
              <a:chExt cx="725" cy="139"/>
            </a:xfrm>
          </p:grpSpPr>
          <p:sp>
            <p:nvSpPr>
              <p:cNvPr id="176"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7"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3" name="Group 251"/>
            <p:cNvGrpSpPr>
              <a:grpSpLocks/>
            </p:cNvGrpSpPr>
            <p:nvPr/>
          </p:nvGrpSpPr>
          <p:grpSpPr bwMode="auto">
            <a:xfrm>
              <a:off x="4747" y="994"/>
              <a:ext cx="581" cy="134"/>
              <a:chOff x="614" y="2568"/>
              <a:chExt cx="725" cy="139"/>
            </a:xfrm>
          </p:grpSpPr>
          <p:sp>
            <p:nvSpPr>
              <p:cNvPr id="174"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4"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5"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6" name="Group 256"/>
            <p:cNvGrpSpPr>
              <a:grpSpLocks/>
            </p:cNvGrpSpPr>
            <p:nvPr/>
          </p:nvGrpSpPr>
          <p:grpSpPr bwMode="auto">
            <a:xfrm>
              <a:off x="4735" y="1627"/>
              <a:ext cx="582" cy="151"/>
              <a:chOff x="614" y="2568"/>
              <a:chExt cx="725" cy="139"/>
            </a:xfrm>
          </p:grpSpPr>
          <p:sp>
            <p:nvSpPr>
              <p:cNvPr id="172"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8" name="Group 260"/>
            <p:cNvGrpSpPr>
              <a:grpSpLocks/>
            </p:cNvGrpSpPr>
            <p:nvPr/>
          </p:nvGrpSpPr>
          <p:grpSpPr bwMode="auto">
            <a:xfrm>
              <a:off x="4739" y="1327"/>
              <a:ext cx="582" cy="139"/>
              <a:chOff x="614" y="2568"/>
              <a:chExt cx="725" cy="139"/>
            </a:xfrm>
          </p:grpSpPr>
          <p:sp>
            <p:nvSpPr>
              <p:cNvPr id="170"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9"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60"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1"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2"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3"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4"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5"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6"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8"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9"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8" name="Group 274"/>
          <p:cNvGrpSpPr>
            <a:grpSpLocks/>
          </p:cNvGrpSpPr>
          <p:nvPr/>
        </p:nvGrpSpPr>
        <p:grpSpPr bwMode="auto">
          <a:xfrm>
            <a:off x="7775129" y="2989659"/>
            <a:ext cx="377825" cy="576263"/>
            <a:chOff x="4140" y="429"/>
            <a:chExt cx="1425" cy="2396"/>
          </a:xfrm>
        </p:grpSpPr>
        <p:sp>
          <p:nvSpPr>
            <p:cNvPr id="179"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80"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81"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2"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3"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0"/>
            <p:cNvGrpSpPr>
              <a:grpSpLocks/>
            </p:cNvGrpSpPr>
            <p:nvPr/>
          </p:nvGrpSpPr>
          <p:grpSpPr bwMode="auto">
            <a:xfrm>
              <a:off x="4749" y="668"/>
              <a:ext cx="581" cy="145"/>
              <a:chOff x="614" y="2568"/>
              <a:chExt cx="725" cy="139"/>
            </a:xfrm>
          </p:grpSpPr>
          <p:sp>
            <p:nvSpPr>
              <p:cNvPr id="209"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10"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6" name="Group 284"/>
            <p:cNvGrpSpPr>
              <a:grpSpLocks/>
            </p:cNvGrpSpPr>
            <p:nvPr/>
          </p:nvGrpSpPr>
          <p:grpSpPr bwMode="auto">
            <a:xfrm>
              <a:off x="4747" y="994"/>
              <a:ext cx="581" cy="134"/>
              <a:chOff x="614" y="2568"/>
              <a:chExt cx="725" cy="139"/>
            </a:xfrm>
          </p:grpSpPr>
          <p:sp>
            <p:nvSpPr>
              <p:cNvPr id="207"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7"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8"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9" name="Group 289"/>
            <p:cNvGrpSpPr>
              <a:grpSpLocks/>
            </p:cNvGrpSpPr>
            <p:nvPr/>
          </p:nvGrpSpPr>
          <p:grpSpPr bwMode="auto">
            <a:xfrm>
              <a:off x="4735" y="1627"/>
              <a:ext cx="582" cy="151"/>
              <a:chOff x="614" y="2568"/>
              <a:chExt cx="725" cy="139"/>
            </a:xfrm>
          </p:grpSpPr>
          <p:sp>
            <p:nvSpPr>
              <p:cNvPr id="205"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91" name="Group 293"/>
            <p:cNvGrpSpPr>
              <a:grpSpLocks/>
            </p:cNvGrpSpPr>
            <p:nvPr/>
          </p:nvGrpSpPr>
          <p:grpSpPr bwMode="auto">
            <a:xfrm>
              <a:off x="4739" y="1327"/>
              <a:ext cx="582" cy="139"/>
              <a:chOff x="614" y="2568"/>
              <a:chExt cx="725" cy="139"/>
            </a:xfrm>
          </p:grpSpPr>
          <p:sp>
            <p:nvSpPr>
              <p:cNvPr id="203"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2"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3"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4"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5"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6"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7"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8"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9"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01"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2"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11" name="Group 340"/>
          <p:cNvGrpSpPr>
            <a:grpSpLocks/>
          </p:cNvGrpSpPr>
          <p:nvPr/>
        </p:nvGrpSpPr>
        <p:grpSpPr bwMode="auto">
          <a:xfrm>
            <a:off x="5830441" y="5472509"/>
            <a:ext cx="525463" cy="557213"/>
            <a:chOff x="-44" y="1473"/>
            <a:chExt cx="981" cy="1105"/>
          </a:xfrm>
        </p:grpSpPr>
        <p:pic>
          <p:nvPicPr>
            <p:cNvPr id="212"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3"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4" name="Group 343"/>
          <p:cNvGrpSpPr>
            <a:grpSpLocks/>
          </p:cNvGrpSpPr>
          <p:nvPr/>
        </p:nvGrpSpPr>
        <p:grpSpPr bwMode="auto">
          <a:xfrm>
            <a:off x="6354316" y="5461397"/>
            <a:ext cx="525463" cy="557212"/>
            <a:chOff x="-44" y="1473"/>
            <a:chExt cx="981" cy="1105"/>
          </a:xfrm>
        </p:grpSpPr>
        <p:pic>
          <p:nvPicPr>
            <p:cNvPr id="215"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6"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7" name="Group 308"/>
          <p:cNvGrpSpPr>
            <a:grpSpLocks/>
          </p:cNvGrpSpPr>
          <p:nvPr/>
        </p:nvGrpSpPr>
        <p:grpSpPr bwMode="auto">
          <a:xfrm>
            <a:off x="7002023" y="5355687"/>
            <a:ext cx="1685927" cy="758826"/>
            <a:chOff x="4237" y="3611"/>
            <a:chExt cx="1062" cy="478"/>
          </a:xfrm>
        </p:grpSpPr>
        <p:sp>
          <p:nvSpPr>
            <p:cNvPr id="218"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19"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20" name="Group 307"/>
          <p:cNvGrpSpPr>
            <a:grpSpLocks/>
          </p:cNvGrpSpPr>
          <p:nvPr/>
        </p:nvGrpSpPr>
        <p:grpSpPr bwMode="auto">
          <a:xfrm>
            <a:off x="7035354" y="5407422"/>
            <a:ext cx="377825" cy="576262"/>
            <a:chOff x="4140" y="429"/>
            <a:chExt cx="1425" cy="2396"/>
          </a:xfrm>
        </p:grpSpPr>
        <p:sp>
          <p:nvSpPr>
            <p:cNvPr id="221"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22"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23"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24"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6" name="Group 313"/>
            <p:cNvGrpSpPr>
              <a:grpSpLocks/>
            </p:cNvGrpSpPr>
            <p:nvPr/>
          </p:nvGrpSpPr>
          <p:grpSpPr bwMode="auto">
            <a:xfrm>
              <a:off x="4749" y="668"/>
              <a:ext cx="581" cy="145"/>
              <a:chOff x="614" y="2568"/>
              <a:chExt cx="725" cy="139"/>
            </a:xfrm>
          </p:grpSpPr>
          <p:sp>
            <p:nvSpPr>
              <p:cNvPr id="251"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2"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7"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8" name="Group 317"/>
            <p:cNvGrpSpPr>
              <a:grpSpLocks/>
            </p:cNvGrpSpPr>
            <p:nvPr/>
          </p:nvGrpSpPr>
          <p:grpSpPr bwMode="auto">
            <a:xfrm>
              <a:off x="4747" y="994"/>
              <a:ext cx="581" cy="134"/>
              <a:chOff x="614" y="2568"/>
              <a:chExt cx="725" cy="139"/>
            </a:xfrm>
          </p:grpSpPr>
          <p:sp>
            <p:nvSpPr>
              <p:cNvPr id="249"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0"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9"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30"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31" name="Group 322"/>
            <p:cNvGrpSpPr>
              <a:grpSpLocks/>
            </p:cNvGrpSpPr>
            <p:nvPr/>
          </p:nvGrpSpPr>
          <p:grpSpPr bwMode="auto">
            <a:xfrm>
              <a:off x="4735" y="1627"/>
              <a:ext cx="582" cy="151"/>
              <a:chOff x="614" y="2568"/>
              <a:chExt cx="725" cy="139"/>
            </a:xfrm>
          </p:grpSpPr>
          <p:sp>
            <p:nvSpPr>
              <p:cNvPr id="247"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8"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2"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33" name="Group 326"/>
            <p:cNvGrpSpPr>
              <a:grpSpLocks/>
            </p:cNvGrpSpPr>
            <p:nvPr/>
          </p:nvGrpSpPr>
          <p:grpSpPr bwMode="auto">
            <a:xfrm>
              <a:off x="4739" y="1327"/>
              <a:ext cx="582" cy="139"/>
              <a:chOff x="614" y="2568"/>
              <a:chExt cx="725" cy="139"/>
            </a:xfrm>
          </p:grpSpPr>
          <p:sp>
            <p:nvSpPr>
              <p:cNvPr id="245"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6"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4"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35"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6"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7"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38"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39"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40"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41"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2"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43"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4"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dissolve">
                                      <p:cBhvr>
                                        <p:cTn id="1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en-US" altLang="zh-CN" dirty="0"/>
              <a:t>GET</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p:cNvSpPr txBox="1">
            <a:spLocks noChangeArrowheads="1"/>
          </p:cNvSpPr>
          <p:nvPr/>
        </p:nvSpPr>
        <p:spPr bwMode="auto">
          <a:xfrm>
            <a:off x="268288" y="1680988"/>
            <a:ext cx="4087688" cy="513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solidFill>
                  <a:srgbClr val="CC0000"/>
                </a:solidFill>
                <a:latin typeface="+mn-ea"/>
              </a:rPr>
              <a:t>目标</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如果缓存</a:t>
            </a:r>
            <a:r>
              <a:rPr lang="zh-CN" altLang="en-US" sz="2400" kern="0" dirty="0">
                <a:latin typeface="+mn-ea"/>
              </a:rPr>
              <a:t>中的对象备份未</a:t>
            </a:r>
            <a:r>
              <a:rPr kumimoji="0" lang="zh-CN" altLang="en-US" sz="2400" b="0" u="none" strike="noStrike" kern="0" cap="none" spc="0" normalizeH="0" baseline="0" noProof="0" dirty="0">
                <a:ln>
                  <a:noFill/>
                </a:ln>
                <a:solidFill>
                  <a:schemeClr val="tx1"/>
                </a:solidFill>
                <a:effectLst/>
                <a:uLnTx/>
                <a:uFillTx/>
                <a:latin typeface="+mn-ea"/>
                <a:cs typeface="+mn-cs"/>
              </a:rPr>
              <a:t>过时，源服务器不传输对象</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没有传输造成的时延</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不消耗链路带宽</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缓存：</a:t>
            </a:r>
            <a:r>
              <a:rPr kumimoji="0" lang="zh-CN" altLang="en-US" sz="2400" b="0" u="none" strike="noStrike" kern="0" cap="none" spc="0" normalizeH="0" baseline="0" noProof="0" dirty="0">
                <a:ln>
                  <a:noFill/>
                </a:ln>
                <a:effectLst/>
                <a:uLnTx/>
                <a:uFillTx/>
                <a:latin typeface="+mn-ea"/>
                <a:cs typeface="+mn-cs"/>
              </a:rPr>
              <a:t>在</a:t>
            </a:r>
            <a:r>
              <a:rPr kumimoji="0" lang="en-US" altLang="zh-CN" sz="2400" b="0" u="none" strike="noStrike" kern="0" cap="none" spc="0" normalizeH="0" baseline="0" noProof="0" dirty="0">
                <a:ln>
                  <a:noFill/>
                </a:ln>
                <a:effectLst/>
                <a:uLnTx/>
                <a:uFillTx/>
                <a:latin typeface="+mn-ea"/>
                <a:cs typeface="+mn-cs"/>
              </a:rPr>
              <a:t>HTTP</a:t>
            </a:r>
            <a:r>
              <a:rPr kumimoji="0" lang="zh-CN" altLang="en-US" sz="2400" b="0" u="none" strike="noStrike" kern="0" cap="none" spc="0" normalizeH="0" baseline="0" noProof="0" dirty="0">
                <a:ln>
                  <a:noFill/>
                </a:ln>
                <a:effectLst/>
                <a:uLnTx/>
                <a:uFillTx/>
                <a:latin typeface="+mn-ea"/>
                <a:cs typeface="+mn-cs"/>
              </a:rPr>
              <a:t>请求中明确本地备份</a:t>
            </a:r>
            <a:r>
              <a:rPr lang="zh-CN" altLang="en-US" sz="2400" kern="0" noProof="0" dirty="0">
                <a:latin typeface="+mn-ea"/>
              </a:rPr>
              <a:t>的时间戳</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If-modified-since: &lt;date&gt;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源服务器</a:t>
            </a:r>
            <a:r>
              <a:rPr kumimoji="0" lang="en-US" altLang="zh-CN" sz="2400" b="0" u="none" strike="noStrike" kern="0" cap="none" spc="0" normalizeH="0" baseline="0" noProof="0" dirty="0">
                <a:ln>
                  <a:noFill/>
                </a:ln>
                <a:solidFill>
                  <a:srgbClr val="000090"/>
                </a:solidFill>
                <a:effectLst/>
                <a:uLnTx/>
                <a:uFillTx/>
                <a:latin typeface="+mn-ea"/>
                <a:cs typeface="+mn-cs"/>
              </a:rPr>
              <a:t>: </a:t>
            </a:r>
            <a:r>
              <a:rPr kumimoji="0" lang="zh-CN" altLang="en-US" sz="2400" b="0" u="none" strike="noStrike" kern="0" cap="none" spc="0" normalizeH="0" baseline="0" noProof="0" dirty="0">
                <a:ln>
                  <a:noFill/>
                </a:ln>
                <a:effectLst/>
                <a:uLnTx/>
                <a:uFillTx/>
                <a:latin typeface="+mn-ea"/>
                <a:cs typeface="+mn-cs"/>
              </a:rPr>
              <a:t>如果源服务器上没有更新的版本，</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响应中不包含对象</a:t>
            </a:r>
            <a:r>
              <a:rPr kumimoji="0" lang="en-US" altLang="zh-CN" sz="24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HTTP/1.0 304 Not Modified</a:t>
            </a:r>
            <a:endParaRPr kumimoji="0" lang="en-US" altLang="zh-CN" sz="2800" b="0" u="none" strike="noStrike" kern="0" cap="none" spc="0" normalizeH="0" baseline="0" noProof="0" dirty="0">
              <a:ln>
                <a:noFill/>
              </a:ln>
              <a:solidFill>
                <a:schemeClr val="tx1"/>
              </a:solidFill>
              <a:effectLst/>
              <a:uLnTx/>
              <a:uFillTx/>
              <a:latin typeface="+mn-ea"/>
            </a:endParaRPr>
          </a:p>
        </p:txBody>
      </p:sp>
      <p:sp>
        <p:nvSpPr>
          <p:cNvPr id="6" name="Line 4"/>
          <p:cNvSpPr>
            <a:spLocks noChangeShapeType="1"/>
          </p:cNvSpPr>
          <p:nvPr/>
        </p:nvSpPr>
        <p:spPr bwMode="auto">
          <a:xfrm>
            <a:off x="4521200" y="2248172"/>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7" name="Text Box 8"/>
          <p:cNvSpPr txBox="1">
            <a:spLocks noChangeArrowheads="1"/>
          </p:cNvSpPr>
          <p:nvPr/>
        </p:nvSpPr>
        <p:spPr bwMode="auto">
          <a:xfrm>
            <a:off x="4827588" y="2132285"/>
            <a:ext cx="2681287" cy="6207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8" name="Line 9"/>
          <p:cNvSpPr>
            <a:spLocks noChangeShapeType="1"/>
          </p:cNvSpPr>
          <p:nvPr/>
        </p:nvSpPr>
        <p:spPr bwMode="auto">
          <a:xfrm flipH="1">
            <a:off x="4540250" y="299429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grpSp>
        <p:nvGrpSpPr>
          <p:cNvPr id="9" name="Group 30"/>
          <p:cNvGrpSpPr>
            <a:grpSpLocks/>
          </p:cNvGrpSpPr>
          <p:nvPr/>
        </p:nvGrpSpPr>
        <p:grpSpPr bwMode="auto">
          <a:xfrm>
            <a:off x="4808538" y="2987945"/>
            <a:ext cx="2931814" cy="793750"/>
            <a:chOff x="2698" y="2036"/>
            <a:chExt cx="1665" cy="500"/>
          </a:xfrm>
        </p:grpSpPr>
        <p:sp>
          <p:nvSpPr>
            <p:cNvPr id="10"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zh-CN" altLang="zh-CN" sz="2400"/>
            </a:p>
          </p:txBody>
        </p:sp>
        <p:sp>
          <p:nvSpPr>
            <p:cNvPr id="11" name="Text Box 11"/>
            <p:cNvSpPr txBox="1">
              <a:spLocks noChangeArrowheads="1"/>
            </p:cNvSpPr>
            <p:nvPr/>
          </p:nvSpPr>
          <p:spPr bwMode="auto">
            <a:xfrm>
              <a:off x="2698" y="2036"/>
              <a:ext cx="1665" cy="388"/>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HTTP/1.0 304 Not Modified</a:t>
              </a:r>
              <a:endParaRPr lang="en-US" altLang="zh-CN" b="1" dirty="0"/>
            </a:p>
          </p:txBody>
        </p:sp>
      </p:grpSp>
      <p:sp>
        <p:nvSpPr>
          <p:cNvPr id="12" name="Text Box 28"/>
          <p:cNvSpPr txBox="1">
            <a:spLocks noChangeArrowheads="1"/>
          </p:cNvSpPr>
          <p:nvPr/>
        </p:nvSpPr>
        <p:spPr bwMode="auto">
          <a:xfrm>
            <a:off x="7875626" y="2283097"/>
            <a:ext cx="1107996"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没有</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之后修改</a:t>
            </a:r>
            <a:br>
              <a:rPr lang="en-US" altLang="zh-CN" sz="1800" dirty="0">
                <a:solidFill>
                  <a:srgbClr val="000099"/>
                </a:solidFill>
              </a:rPr>
            </a:br>
            <a:r>
              <a:rPr lang="zh-CN" altLang="en-US" sz="1800" dirty="0">
                <a:solidFill>
                  <a:srgbClr val="000099"/>
                </a:solidFill>
              </a:rPr>
              <a:t>的版本</a:t>
            </a:r>
            <a:endParaRPr lang="en-US" altLang="zh-CN" sz="1800" dirty="0">
              <a:solidFill>
                <a:srgbClr val="000099"/>
              </a:solidFill>
            </a:endParaRPr>
          </a:p>
        </p:txBody>
      </p:sp>
      <p:sp>
        <p:nvSpPr>
          <p:cNvPr id="13" name="Line 31"/>
          <p:cNvSpPr>
            <a:spLocks noChangeShapeType="1"/>
          </p:cNvSpPr>
          <p:nvPr/>
        </p:nvSpPr>
        <p:spPr bwMode="auto">
          <a:xfrm>
            <a:off x="4278313" y="4213497"/>
            <a:ext cx="3905250" cy="0"/>
          </a:xfrm>
          <a:prstGeom prst="line">
            <a:avLst/>
          </a:prstGeom>
          <a:noFill/>
          <a:ln w="28575">
            <a:solidFill>
              <a:srgbClr val="000099"/>
            </a:solidFill>
            <a:prstDash val="dash"/>
            <a:round/>
            <a:headEnd/>
            <a:tailEnd/>
          </a:ln>
        </p:spPr>
        <p:txBody>
          <a:bodyPr wrap="none" anchor="ctr"/>
          <a:lstStyle/>
          <a:p>
            <a:endParaRPr lang="zh-CN" altLang="en-US"/>
          </a:p>
        </p:txBody>
      </p:sp>
      <p:sp>
        <p:nvSpPr>
          <p:cNvPr id="14" name="Line 32"/>
          <p:cNvSpPr>
            <a:spLocks noChangeShapeType="1"/>
          </p:cNvSpPr>
          <p:nvPr/>
        </p:nvSpPr>
        <p:spPr bwMode="auto">
          <a:xfrm>
            <a:off x="4587875" y="4811985"/>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5" name="Text Box 34"/>
          <p:cNvSpPr txBox="1">
            <a:spLocks noChangeArrowheads="1"/>
          </p:cNvSpPr>
          <p:nvPr/>
        </p:nvSpPr>
        <p:spPr bwMode="auto">
          <a:xfrm>
            <a:off x="4832350" y="4696097"/>
            <a:ext cx="2681288" cy="62071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a:t>
            </a:r>
            <a:r>
              <a:rPr lang="zh-CN" altLang="en-US"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16" name="Line 35"/>
          <p:cNvSpPr>
            <a:spLocks noChangeShapeType="1"/>
          </p:cNvSpPr>
          <p:nvPr/>
        </p:nvSpPr>
        <p:spPr bwMode="auto">
          <a:xfrm flipH="1">
            <a:off x="4606925" y="559144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7" name="Text Box 38"/>
          <p:cNvSpPr txBox="1">
            <a:spLocks noChangeArrowheads="1"/>
          </p:cNvSpPr>
          <p:nvPr/>
        </p:nvSpPr>
        <p:spPr bwMode="auto">
          <a:xfrm>
            <a:off x="4851400" y="5535885"/>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HTTP/1.0 200 OK</a:t>
            </a:r>
          </a:p>
          <a:p>
            <a:pPr algn="ctr">
              <a:spcBef>
                <a:spcPct val="0"/>
              </a:spcBef>
              <a:buClrTx/>
              <a:buSzTx/>
              <a:buFontTx/>
              <a:buNone/>
            </a:pPr>
            <a:r>
              <a:rPr lang="en-US" altLang="zh-CN" b="1" dirty="0"/>
              <a:t>&lt;data&gt;</a:t>
            </a:r>
          </a:p>
        </p:txBody>
      </p:sp>
      <p:sp>
        <p:nvSpPr>
          <p:cNvPr id="18" name="Text Box 39"/>
          <p:cNvSpPr txBox="1">
            <a:spLocks noChangeArrowheads="1"/>
          </p:cNvSpPr>
          <p:nvPr/>
        </p:nvSpPr>
        <p:spPr bwMode="auto">
          <a:xfrm>
            <a:off x="8070418" y="4942160"/>
            <a:ext cx="877163"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对象在</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之后被</a:t>
            </a:r>
            <a:br>
              <a:rPr lang="en-US" altLang="zh-CN" sz="1800" dirty="0">
                <a:solidFill>
                  <a:srgbClr val="000099"/>
                </a:solidFill>
              </a:rPr>
            </a:br>
            <a:r>
              <a:rPr lang="zh-CN" altLang="en-US" sz="1800" dirty="0">
                <a:solidFill>
                  <a:srgbClr val="000099"/>
                </a:solidFill>
              </a:rPr>
              <a:t>修改了</a:t>
            </a:r>
            <a:endParaRPr lang="en-US" altLang="zh-CN" sz="1800" dirty="0">
              <a:solidFill>
                <a:srgbClr val="000099"/>
              </a:solidFill>
            </a:endParaRPr>
          </a:p>
        </p:txBody>
      </p:sp>
      <p:sp>
        <p:nvSpPr>
          <p:cNvPr id="19" name="Text Box 5"/>
          <p:cNvSpPr txBox="1">
            <a:spLocks noChangeArrowheads="1"/>
          </p:cNvSpPr>
          <p:nvPr/>
        </p:nvSpPr>
        <p:spPr bwMode="auto">
          <a:xfrm>
            <a:off x="4499992" y="54868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客户端</a:t>
            </a:r>
            <a:endParaRPr lang="en-US" altLang="zh-CN" dirty="0">
              <a:solidFill>
                <a:srgbClr val="CC0000"/>
              </a:solidFill>
            </a:endParaRPr>
          </a:p>
          <a:p>
            <a:pPr algn="ctr">
              <a:spcBef>
                <a:spcPct val="0"/>
              </a:spcBef>
              <a:buClrTx/>
              <a:buSzTx/>
              <a:buFontTx/>
              <a:buNone/>
            </a:pPr>
            <a:r>
              <a:rPr lang="en-US" altLang="zh-CN" dirty="0">
                <a:solidFill>
                  <a:srgbClr val="CC0000"/>
                </a:solidFill>
              </a:rPr>
              <a:t>/</a:t>
            </a:r>
            <a:r>
              <a:rPr lang="zh-CN" altLang="en-US" dirty="0">
                <a:solidFill>
                  <a:srgbClr val="CC0000"/>
                </a:solidFill>
              </a:rPr>
              <a:t>缓存</a:t>
            </a:r>
            <a:endParaRPr lang="en-US" altLang="zh-CN" dirty="0">
              <a:solidFill>
                <a:srgbClr val="CC0000"/>
              </a:solidFill>
            </a:endParaRPr>
          </a:p>
        </p:txBody>
      </p:sp>
      <p:sp>
        <p:nvSpPr>
          <p:cNvPr id="20" name="Text Box 6"/>
          <p:cNvSpPr txBox="1">
            <a:spLocks noChangeArrowheads="1"/>
          </p:cNvSpPr>
          <p:nvPr/>
        </p:nvSpPr>
        <p:spPr bwMode="auto">
          <a:xfrm>
            <a:off x="6766760" y="692696"/>
            <a:ext cx="1107997"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源服务器</a:t>
            </a:r>
            <a:endParaRPr lang="en-US" altLang="zh-CN" dirty="0">
              <a:solidFill>
                <a:srgbClr val="CC0000"/>
              </a:solidFill>
            </a:endParaRPr>
          </a:p>
        </p:txBody>
      </p:sp>
      <p:grpSp>
        <p:nvGrpSpPr>
          <p:cNvPr id="21" name="Group 34"/>
          <p:cNvGrpSpPr>
            <a:grpSpLocks/>
          </p:cNvGrpSpPr>
          <p:nvPr/>
        </p:nvGrpSpPr>
        <p:grpSpPr bwMode="auto">
          <a:xfrm>
            <a:off x="7073900" y="1111522"/>
            <a:ext cx="422275" cy="685800"/>
            <a:chOff x="4140" y="429"/>
            <a:chExt cx="1425" cy="2396"/>
          </a:xfrm>
        </p:grpSpPr>
        <p:sp>
          <p:nvSpPr>
            <p:cNvPr id="22" name="Freeform 3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3"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4" name="Freeform 3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5" name="Freeform 3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6"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7" name="Group 40"/>
            <p:cNvGrpSpPr>
              <a:grpSpLocks/>
            </p:cNvGrpSpPr>
            <p:nvPr/>
          </p:nvGrpSpPr>
          <p:grpSpPr bwMode="auto">
            <a:xfrm>
              <a:off x="4749" y="668"/>
              <a:ext cx="581" cy="145"/>
              <a:chOff x="614" y="2568"/>
              <a:chExt cx="725" cy="139"/>
            </a:xfrm>
          </p:grpSpPr>
          <p:sp>
            <p:nvSpPr>
              <p:cNvPr id="52" name="AutoShape 41"/>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3"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8"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9" name="Group 44"/>
            <p:cNvGrpSpPr>
              <a:grpSpLocks/>
            </p:cNvGrpSpPr>
            <p:nvPr/>
          </p:nvGrpSpPr>
          <p:grpSpPr bwMode="auto">
            <a:xfrm>
              <a:off x="4747" y="994"/>
              <a:ext cx="581" cy="134"/>
              <a:chOff x="614" y="2568"/>
              <a:chExt cx="725" cy="139"/>
            </a:xfrm>
          </p:grpSpPr>
          <p:sp>
            <p:nvSpPr>
              <p:cNvPr id="50" name="AutoShape 45"/>
              <p:cNvSpPr>
                <a:spLocks noChangeArrowheads="1"/>
              </p:cNvSpPr>
              <p:nvPr/>
            </p:nvSpPr>
            <p:spPr bwMode="auto">
              <a:xfrm>
                <a:off x="612" y="2569"/>
                <a:ext cx="729"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1"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0"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1"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35" y="1627"/>
              <a:ext cx="582" cy="151"/>
              <a:chOff x="614" y="2568"/>
              <a:chExt cx="725" cy="139"/>
            </a:xfrm>
          </p:grpSpPr>
          <p:sp>
            <p:nvSpPr>
              <p:cNvPr id="48" name="AutoShape 50"/>
              <p:cNvSpPr>
                <a:spLocks noChangeArrowheads="1"/>
              </p:cNvSpPr>
              <p:nvPr/>
            </p:nvSpPr>
            <p:spPr bwMode="auto">
              <a:xfrm>
                <a:off x="614" y="2568"/>
                <a:ext cx="727"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9"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Freeform 5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4" name="Group 53"/>
            <p:cNvGrpSpPr>
              <a:grpSpLocks/>
            </p:cNvGrpSpPr>
            <p:nvPr/>
          </p:nvGrpSpPr>
          <p:grpSpPr bwMode="auto">
            <a:xfrm>
              <a:off x="4739" y="1327"/>
              <a:ext cx="582" cy="139"/>
              <a:chOff x="614" y="2568"/>
              <a:chExt cx="725" cy="139"/>
            </a:xfrm>
          </p:grpSpPr>
          <p:sp>
            <p:nvSpPr>
              <p:cNvPr id="46" name="AutoShape 54"/>
              <p:cNvSpPr>
                <a:spLocks noChangeArrowheads="1"/>
              </p:cNvSpPr>
              <p:nvPr/>
            </p:nvSpPr>
            <p:spPr bwMode="auto">
              <a:xfrm>
                <a:off x="615" y="2568"/>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7"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6" name="Freeform 5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7" name="Freeform 5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Oval 59"/>
            <p:cNvSpPr>
              <a:spLocks noChangeArrowheads="1"/>
            </p:cNvSpPr>
            <p:nvPr/>
          </p:nvSpPr>
          <p:spPr bwMode="auto">
            <a:xfrm>
              <a:off x="5517" y="2609"/>
              <a:ext cx="48" cy="100"/>
            </a:xfrm>
            <a:prstGeom prst="ellipse">
              <a:avLst/>
            </a:prstGeom>
            <a:solidFill>
              <a:srgbClr val="333333"/>
            </a:solidFill>
            <a:ln w="9525">
              <a:noFill/>
              <a:round/>
              <a:headEnd/>
              <a:tailEnd/>
            </a:ln>
          </p:spPr>
          <p:txBody>
            <a:bodyPr wrap="none" anchor="ctr"/>
            <a:lstStyle/>
            <a:p>
              <a:endParaRPr lang="zh-CN" altLang="zh-CN"/>
            </a:p>
          </p:txBody>
        </p:sp>
        <p:sp>
          <p:nvSpPr>
            <p:cNvPr id="39" name="Freeform 6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0"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1"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2" name="Oval 63"/>
            <p:cNvSpPr>
              <a:spLocks noChangeArrowheads="1"/>
            </p:cNvSpPr>
            <p:nvPr/>
          </p:nvSpPr>
          <p:spPr bwMode="auto">
            <a:xfrm>
              <a:off x="4306" y="2381"/>
              <a:ext cx="161" cy="144"/>
            </a:xfrm>
            <a:prstGeom prst="ellipse">
              <a:avLst/>
            </a:prstGeom>
            <a:solidFill>
              <a:srgbClr val="33CC33"/>
            </a:solidFill>
            <a:ln w="9525">
              <a:noFill/>
              <a:round/>
              <a:headEnd/>
              <a:tailEnd/>
            </a:ln>
          </p:spPr>
          <p:txBody>
            <a:bodyPr wrap="none" anchor="ctr"/>
            <a:lstStyle/>
            <a:p>
              <a:endParaRPr lang="zh-CN" altLang="zh-CN"/>
            </a:p>
          </p:txBody>
        </p:sp>
        <p:sp>
          <p:nvSpPr>
            <p:cNvPr id="43" name="Oval 64"/>
            <p:cNvSpPr>
              <a:spLocks noChangeArrowheads="1"/>
            </p:cNvSpPr>
            <p:nvPr/>
          </p:nvSpPr>
          <p:spPr bwMode="auto">
            <a:xfrm>
              <a:off x="4488" y="2381"/>
              <a:ext cx="155" cy="144"/>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4" name="Oval 65"/>
            <p:cNvSpPr>
              <a:spLocks noChangeArrowheads="1"/>
            </p:cNvSpPr>
            <p:nvPr/>
          </p:nvSpPr>
          <p:spPr bwMode="auto">
            <a:xfrm>
              <a:off x="4660" y="2381"/>
              <a:ext cx="161" cy="139"/>
            </a:xfrm>
            <a:prstGeom prst="ellipse">
              <a:avLst/>
            </a:prstGeom>
            <a:solidFill>
              <a:srgbClr val="33CC33"/>
            </a:solidFill>
            <a:ln w="9525">
              <a:noFill/>
              <a:round/>
              <a:headEnd/>
              <a:tailEnd/>
            </a:ln>
          </p:spPr>
          <p:txBody>
            <a:bodyPr wrap="none" anchor="ctr"/>
            <a:lstStyle/>
            <a:p>
              <a:endParaRPr lang="zh-CN" altLang="zh-CN"/>
            </a:p>
          </p:txBody>
        </p:sp>
        <p:sp>
          <p:nvSpPr>
            <p:cNvPr id="45"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4" name="Group 67"/>
          <p:cNvGrpSpPr>
            <a:grpSpLocks/>
          </p:cNvGrpSpPr>
          <p:nvPr/>
        </p:nvGrpSpPr>
        <p:grpSpPr bwMode="auto">
          <a:xfrm>
            <a:off x="4373563" y="1155972"/>
            <a:ext cx="742950" cy="742950"/>
            <a:chOff x="-44" y="1473"/>
            <a:chExt cx="981" cy="1105"/>
          </a:xfrm>
        </p:grpSpPr>
        <p:pic>
          <p:nvPicPr>
            <p:cNvPr id="55" name="Picture 6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6" name="Freeform 6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P spid="14" grpId="0" animBg="1"/>
      <p:bldP spid="15" grpId="0" animBg="1"/>
      <p:bldP spid="16" grpId="0" animBg="1"/>
      <p:bldP spid="17"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：文件传输协议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5" name="Freeform 46"/>
          <p:cNvSpPr>
            <a:spLocks/>
          </p:cNvSpPr>
          <p:nvPr/>
        </p:nvSpPr>
        <p:spPr bwMode="auto">
          <a:xfrm>
            <a:off x="6161088" y="2667843"/>
            <a:ext cx="1100137" cy="282575"/>
          </a:xfrm>
          <a:custGeom>
            <a:avLst/>
            <a:gdLst>
              <a:gd name="T0" fmla="*/ 0 w 693"/>
              <a:gd name="T1" fmla="*/ 2147483647 h 178"/>
              <a:gd name="T2" fmla="*/ 2147483647 w 693"/>
              <a:gd name="T3" fmla="*/ 0 h 178"/>
              <a:gd name="T4" fmla="*/ 2147483647 w 693"/>
              <a:gd name="T5" fmla="*/ 0 h 178"/>
              <a:gd name="T6" fmla="*/ 2147483647 w 693"/>
              <a:gd name="T7" fmla="*/ 2147483647 h 178"/>
              <a:gd name="T8" fmla="*/ 0 w 693"/>
              <a:gd name="T9" fmla="*/ 2147483647 h 178"/>
              <a:gd name="T10" fmla="*/ 0 60000 65536"/>
              <a:gd name="T11" fmla="*/ 0 60000 65536"/>
              <a:gd name="T12" fmla="*/ 0 60000 65536"/>
              <a:gd name="T13" fmla="*/ 0 60000 65536"/>
              <a:gd name="T14" fmla="*/ 0 60000 65536"/>
              <a:gd name="T15" fmla="*/ 0 w 693"/>
              <a:gd name="T16" fmla="*/ 0 h 178"/>
              <a:gd name="T17" fmla="*/ 693 w 693"/>
              <a:gd name="T18" fmla="*/ 178 h 178"/>
            </a:gdLst>
            <a:ahLst/>
            <a:cxnLst>
              <a:cxn ang="T10">
                <a:pos x="T0" y="T1"/>
              </a:cxn>
              <a:cxn ang="T11">
                <a:pos x="T2" y="T3"/>
              </a:cxn>
              <a:cxn ang="T12">
                <a:pos x="T4" y="T5"/>
              </a:cxn>
              <a:cxn ang="T13">
                <a:pos x="T6" y="T7"/>
              </a:cxn>
              <a:cxn ang="T14">
                <a:pos x="T8" y="T9"/>
              </a:cxn>
            </a:cxnLst>
            <a:rect l="T15" t="T16" r="T17" b="T18"/>
            <a:pathLst>
              <a:path w="693" h="178">
                <a:moveTo>
                  <a:pt x="0" y="116"/>
                </a:moveTo>
                <a:lnTo>
                  <a:pt x="247" y="0"/>
                </a:lnTo>
                <a:lnTo>
                  <a:pt x="693" y="0"/>
                </a:lnTo>
                <a:lnTo>
                  <a:pt x="137" y="178"/>
                </a:lnTo>
                <a:lnTo>
                  <a:pt x="0" y="116"/>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6" name="Freeform 43"/>
          <p:cNvSpPr>
            <a:spLocks/>
          </p:cNvSpPr>
          <p:nvPr/>
        </p:nvSpPr>
        <p:spPr bwMode="auto">
          <a:xfrm>
            <a:off x="2601913" y="2667843"/>
            <a:ext cx="1784350" cy="282575"/>
          </a:xfrm>
          <a:custGeom>
            <a:avLst/>
            <a:gdLst>
              <a:gd name="T0" fmla="*/ 0 w 1124"/>
              <a:gd name="T1" fmla="*/ 2147483647 h 178"/>
              <a:gd name="T2" fmla="*/ 2147483647 w 1124"/>
              <a:gd name="T3" fmla="*/ 2147483647 h 178"/>
              <a:gd name="T4" fmla="*/ 2147483647 w 1124"/>
              <a:gd name="T5" fmla="*/ 0 h 178"/>
              <a:gd name="T6" fmla="*/ 2147483647 w 1124"/>
              <a:gd name="T7" fmla="*/ 2147483647 h 178"/>
              <a:gd name="T8" fmla="*/ 0 w 1124"/>
              <a:gd name="T9" fmla="*/ 2147483647 h 178"/>
              <a:gd name="T10" fmla="*/ 0 60000 65536"/>
              <a:gd name="T11" fmla="*/ 0 60000 65536"/>
              <a:gd name="T12" fmla="*/ 0 60000 65536"/>
              <a:gd name="T13" fmla="*/ 0 60000 65536"/>
              <a:gd name="T14" fmla="*/ 0 60000 65536"/>
              <a:gd name="T15" fmla="*/ 0 w 1124"/>
              <a:gd name="T16" fmla="*/ 0 h 178"/>
              <a:gd name="T17" fmla="*/ 1124 w 1124"/>
              <a:gd name="T18" fmla="*/ 178 h 178"/>
            </a:gdLst>
            <a:ahLst/>
            <a:cxnLst>
              <a:cxn ang="T10">
                <a:pos x="T0" y="T1"/>
              </a:cxn>
              <a:cxn ang="T11">
                <a:pos x="T2" y="T3"/>
              </a:cxn>
              <a:cxn ang="T12">
                <a:pos x="T4" y="T5"/>
              </a:cxn>
              <a:cxn ang="T13">
                <a:pos x="T6" y="T7"/>
              </a:cxn>
              <a:cxn ang="T14">
                <a:pos x="T8" y="T9"/>
              </a:cxn>
            </a:cxnLst>
            <a:rect l="T15" t="T16" r="T17" b="T18"/>
            <a:pathLst>
              <a:path w="1124" h="178">
                <a:moveTo>
                  <a:pt x="0" y="178"/>
                </a:moveTo>
                <a:lnTo>
                  <a:pt x="41" y="7"/>
                </a:lnTo>
                <a:lnTo>
                  <a:pt x="1124" y="0"/>
                </a:lnTo>
                <a:lnTo>
                  <a:pt x="247" y="171"/>
                </a:lnTo>
                <a:lnTo>
                  <a:pt x="0" y="178"/>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7" name="Text Box 16"/>
          <p:cNvSpPr txBox="1">
            <a:spLocks noChangeArrowheads="1"/>
          </p:cNvSpPr>
          <p:nvPr/>
        </p:nvSpPr>
        <p:spPr bwMode="auto">
          <a:xfrm>
            <a:off x="4645025" y="1702643"/>
            <a:ext cx="1712913" cy="366712"/>
          </a:xfrm>
          <a:prstGeom prst="rect">
            <a:avLst/>
          </a:prstGeom>
          <a:noFill/>
          <a:ln w="9525">
            <a:noFill/>
            <a:miter lim="800000"/>
            <a:headEnd/>
            <a:tailEnd/>
          </a:ln>
        </p:spPr>
        <p:txBody>
          <a:bodyPr>
            <a:spAutoFit/>
          </a:bodyPr>
          <a:lstStyle/>
          <a:p>
            <a:pPr algn="ctr">
              <a:spcBef>
                <a:spcPct val="0"/>
              </a:spcBef>
              <a:buClrTx/>
              <a:buSzTx/>
              <a:buFontTx/>
              <a:buNone/>
            </a:pPr>
            <a:r>
              <a:rPr lang="zh-CN" altLang="en-US" sz="1800" dirty="0">
                <a:solidFill>
                  <a:srgbClr val="CC0000"/>
                </a:solidFill>
              </a:rPr>
              <a:t>文件传输</a:t>
            </a:r>
            <a:endParaRPr lang="en-US" altLang="zh-CN" sz="1800" dirty="0">
              <a:solidFill>
                <a:srgbClr val="CC0000"/>
              </a:solidFill>
            </a:endParaRPr>
          </a:p>
        </p:txBody>
      </p:sp>
      <p:grpSp>
        <p:nvGrpSpPr>
          <p:cNvPr id="8" name="Group 17"/>
          <p:cNvGrpSpPr>
            <a:grpSpLocks/>
          </p:cNvGrpSpPr>
          <p:nvPr/>
        </p:nvGrpSpPr>
        <p:grpSpPr bwMode="auto">
          <a:xfrm>
            <a:off x="6511925" y="1858218"/>
            <a:ext cx="800100" cy="828675"/>
            <a:chOff x="3898" y="1386"/>
            <a:chExt cx="504" cy="522"/>
          </a:xfrm>
        </p:grpSpPr>
        <p:sp>
          <p:nvSpPr>
            <p:cNvPr id="9" name="Rectangle 18"/>
            <p:cNvSpPr>
              <a:spLocks noChangeArrowheads="1"/>
            </p:cNvSpPr>
            <p:nvPr/>
          </p:nvSpPr>
          <p:spPr bwMode="auto">
            <a:xfrm>
              <a:off x="3930" y="138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0" name="Text Box 19"/>
            <p:cNvSpPr txBox="1">
              <a:spLocks noChangeArrowheads="1"/>
            </p:cNvSpPr>
            <p:nvPr/>
          </p:nvSpPr>
          <p:spPr bwMode="auto">
            <a:xfrm>
              <a:off x="3898" y="146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服务器</a:t>
              </a:r>
              <a:endParaRPr lang="en-US" altLang="zh-CN" sz="2400" dirty="0"/>
            </a:p>
          </p:txBody>
        </p:sp>
      </p:grpSp>
      <p:grpSp>
        <p:nvGrpSpPr>
          <p:cNvPr id="11" name="Group 20"/>
          <p:cNvGrpSpPr>
            <a:grpSpLocks/>
          </p:cNvGrpSpPr>
          <p:nvPr/>
        </p:nvGrpSpPr>
        <p:grpSpPr bwMode="auto">
          <a:xfrm>
            <a:off x="2582863" y="1848694"/>
            <a:ext cx="1833562" cy="838200"/>
            <a:chOff x="1645" y="1326"/>
            <a:chExt cx="1155" cy="528"/>
          </a:xfrm>
        </p:grpSpPr>
        <p:sp>
          <p:nvSpPr>
            <p:cNvPr id="12" name="Rectangle 21"/>
            <p:cNvSpPr>
              <a:spLocks noChangeArrowheads="1"/>
            </p:cNvSpPr>
            <p:nvPr/>
          </p:nvSpPr>
          <p:spPr bwMode="auto">
            <a:xfrm>
              <a:off x="2328" y="132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3"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4" name="Text Box 23"/>
            <p:cNvSpPr txBox="1">
              <a:spLocks noChangeArrowheads="1"/>
            </p:cNvSpPr>
            <p:nvPr/>
          </p:nvSpPr>
          <p:spPr bwMode="auto">
            <a:xfrm>
              <a:off x="1645" y="1343"/>
              <a:ext cx="738" cy="368"/>
            </a:xfrm>
            <a:prstGeom prst="rect">
              <a:avLst/>
            </a:prstGeom>
            <a:noFill/>
            <a:ln w="9525">
              <a:noFill/>
              <a:miter lim="800000"/>
              <a:headEnd/>
              <a:tailEnd/>
            </a:ln>
          </p:spPr>
          <p:txBody>
            <a:bodyPr>
              <a:spAutoFit/>
            </a:bodyPr>
            <a:lstStyle/>
            <a:p>
              <a:pPr algn="ctr">
                <a:spcBef>
                  <a:spcPct val="0"/>
                </a:spcBef>
                <a:buClrTx/>
                <a:buSzTx/>
                <a:buFontTx/>
                <a:buNone/>
              </a:pPr>
              <a:r>
                <a:rPr lang="en-US" altLang="zh-CN" sz="1600" dirty="0"/>
                <a:t>FTP</a:t>
              </a:r>
              <a:br>
                <a:rPr lang="en-US" altLang="zh-CN" sz="1600" dirty="0"/>
              </a:br>
              <a:r>
                <a:rPr lang="zh-CN" altLang="en-US" sz="1600" dirty="0"/>
                <a:t>用户界面</a:t>
              </a:r>
              <a:endParaRPr lang="en-US" altLang="zh-CN" sz="2400" dirty="0"/>
            </a:p>
          </p:txBody>
        </p:sp>
        <p:sp>
          <p:nvSpPr>
            <p:cNvPr id="15" name="Text Box 24"/>
            <p:cNvSpPr txBox="1">
              <a:spLocks noChangeArrowheads="1"/>
            </p:cNvSpPr>
            <p:nvPr/>
          </p:nvSpPr>
          <p:spPr bwMode="auto">
            <a:xfrm>
              <a:off x="2296" y="140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客户端</a:t>
              </a:r>
              <a:endParaRPr lang="en-US" altLang="zh-CN" sz="2400" dirty="0"/>
            </a:p>
          </p:txBody>
        </p:sp>
      </p:grpSp>
      <p:sp>
        <p:nvSpPr>
          <p:cNvPr id="16" name="Text Box 32"/>
          <p:cNvSpPr txBox="1">
            <a:spLocks noChangeArrowheads="1"/>
          </p:cNvSpPr>
          <p:nvPr/>
        </p:nvSpPr>
        <p:spPr bwMode="auto">
          <a:xfrm>
            <a:off x="3881438" y="2969468"/>
            <a:ext cx="1076325" cy="584775"/>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本地文件系统</a:t>
            </a:r>
            <a:endParaRPr lang="en-US" altLang="zh-CN" sz="2400" dirty="0"/>
          </a:p>
        </p:txBody>
      </p:sp>
      <p:sp>
        <p:nvSpPr>
          <p:cNvPr id="17" name="Line 33"/>
          <p:cNvSpPr>
            <a:spLocks noChangeShapeType="1"/>
          </p:cNvSpPr>
          <p:nvPr/>
        </p:nvSpPr>
        <p:spPr bwMode="auto">
          <a:xfrm>
            <a:off x="3219450" y="2686893"/>
            <a:ext cx="323850"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8" name="Line 34"/>
          <p:cNvSpPr>
            <a:spLocks noChangeShapeType="1"/>
          </p:cNvSpPr>
          <p:nvPr/>
        </p:nvSpPr>
        <p:spPr bwMode="auto">
          <a:xfrm flipH="1">
            <a:off x="3714750" y="2677368"/>
            <a:ext cx="333375"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9" name="Text Box 41"/>
          <p:cNvSpPr txBox="1">
            <a:spLocks noChangeArrowheads="1"/>
          </p:cNvSpPr>
          <p:nvPr/>
        </p:nvSpPr>
        <p:spPr bwMode="auto">
          <a:xfrm>
            <a:off x="7200900" y="2780555"/>
            <a:ext cx="1457325" cy="338554"/>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远程文件系统</a:t>
            </a:r>
            <a:endParaRPr lang="en-US" altLang="zh-CN" sz="2400" dirty="0"/>
          </a:p>
        </p:txBody>
      </p:sp>
      <p:sp>
        <p:nvSpPr>
          <p:cNvPr id="20" name="Line 42"/>
          <p:cNvSpPr>
            <a:spLocks noChangeShapeType="1"/>
          </p:cNvSpPr>
          <p:nvPr/>
        </p:nvSpPr>
        <p:spPr bwMode="auto">
          <a:xfrm>
            <a:off x="6915150" y="2686893"/>
            <a:ext cx="0" cy="428625"/>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pic>
        <p:nvPicPr>
          <p:cNvPr id="21" name="Picture 43" descr="Alice"/>
          <p:cNvPicPr>
            <a:picLocks noChangeAspect="1" noChangeArrowheads="1"/>
          </p:cNvPicPr>
          <p:nvPr/>
        </p:nvPicPr>
        <p:blipFill>
          <a:blip r:embed="rId2" cstate="print"/>
          <a:srcRect/>
          <a:stretch>
            <a:fillRect/>
          </a:stretch>
        </p:blipFill>
        <p:spPr bwMode="auto">
          <a:xfrm>
            <a:off x="1490663" y="1901080"/>
            <a:ext cx="561975" cy="693738"/>
          </a:xfrm>
          <a:prstGeom prst="rect">
            <a:avLst/>
          </a:prstGeom>
          <a:noFill/>
          <a:ln w="9525">
            <a:noFill/>
            <a:miter lim="800000"/>
            <a:headEnd/>
            <a:tailEnd/>
          </a:ln>
        </p:spPr>
      </p:pic>
      <p:sp>
        <p:nvSpPr>
          <p:cNvPr id="22" name="Text Box 44"/>
          <p:cNvSpPr txBox="1">
            <a:spLocks noChangeArrowheads="1"/>
          </p:cNvSpPr>
          <p:nvPr/>
        </p:nvSpPr>
        <p:spPr bwMode="auto">
          <a:xfrm>
            <a:off x="1379538" y="2609105"/>
            <a:ext cx="971550"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用户</a:t>
            </a:r>
            <a:endParaRPr lang="en-US" altLang="zh-CN" sz="2400" dirty="0"/>
          </a:p>
        </p:txBody>
      </p:sp>
      <p:sp>
        <p:nvSpPr>
          <p:cNvPr id="23" name="Line 45"/>
          <p:cNvSpPr>
            <a:spLocks noChangeShapeType="1"/>
          </p:cNvSpPr>
          <p:nvPr/>
        </p:nvSpPr>
        <p:spPr bwMode="auto">
          <a:xfrm>
            <a:off x="2028825" y="2296368"/>
            <a:ext cx="581025" cy="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24" name="AutoShape 327"/>
          <p:cNvSpPr>
            <a:spLocks noChangeArrowheads="1"/>
          </p:cNvSpPr>
          <p:nvPr/>
        </p:nvSpPr>
        <p:spPr bwMode="auto">
          <a:xfrm>
            <a:off x="3333750" y="3120280"/>
            <a:ext cx="569913"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5" name="AutoShape 327"/>
          <p:cNvSpPr>
            <a:spLocks noChangeArrowheads="1"/>
          </p:cNvSpPr>
          <p:nvPr/>
        </p:nvSpPr>
        <p:spPr bwMode="auto">
          <a:xfrm>
            <a:off x="6665913" y="3075830"/>
            <a:ext cx="569912"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 name="Rectangle 3"/>
          <p:cNvSpPr>
            <a:spLocks noChangeArrowheads="1"/>
          </p:cNvSpPr>
          <p:nvPr/>
        </p:nvSpPr>
        <p:spPr bwMode="auto">
          <a:xfrm>
            <a:off x="744538" y="3861048"/>
            <a:ext cx="8219950" cy="2543175"/>
          </a:xfrm>
          <a:prstGeom prst="rect">
            <a:avLst/>
          </a:prstGeom>
          <a:noFill/>
          <a:ln w="9525">
            <a:noFill/>
            <a:miter lim="800000"/>
            <a:headEnd/>
            <a:tailEnd/>
          </a:ln>
        </p:spPr>
        <p:txBody>
          <a:bodyPr/>
          <a:lstStyle/>
          <a:p>
            <a:pPr marL="342900" indent="-342900">
              <a:buClr>
                <a:srgbClr val="000099"/>
              </a:buClr>
              <a:buSzPct val="65000"/>
              <a:buFont typeface="Wingdings" pitchFamily="2" charset="2"/>
              <a:buChar char="v"/>
            </a:pPr>
            <a:r>
              <a:rPr lang="zh-CN" altLang="en-US" sz="2800" dirty="0">
                <a:latin typeface="+mn-ea"/>
              </a:rPr>
              <a:t>本地和远程主机之间传输文件：上传、下载</a:t>
            </a:r>
            <a:endParaRPr lang="en-US" altLang="zh-CN" sz="2800" dirty="0">
              <a:latin typeface="+mn-ea"/>
            </a:endParaRPr>
          </a:p>
          <a:p>
            <a:pPr marL="342900" indent="-342900">
              <a:buClr>
                <a:srgbClr val="000099"/>
              </a:buClr>
              <a:buSzPct val="65000"/>
              <a:buFont typeface="Wingdings" pitchFamily="2" charset="2"/>
              <a:buChar char="v"/>
            </a:pPr>
            <a:r>
              <a:rPr lang="zh-CN" altLang="en-US" sz="2800" dirty="0">
                <a:latin typeface="+mn-ea"/>
              </a:rPr>
              <a:t>客户端</a:t>
            </a:r>
            <a:r>
              <a:rPr lang="en-US" altLang="zh-CN" sz="2800" dirty="0">
                <a:latin typeface="+mn-ea"/>
              </a:rPr>
              <a:t>-</a:t>
            </a:r>
            <a:r>
              <a:rPr lang="zh-CN" altLang="en-US" sz="2800" dirty="0">
                <a:latin typeface="+mn-ea"/>
              </a:rPr>
              <a:t>服务器模式</a:t>
            </a:r>
            <a:endParaRPr lang="en-US" altLang="zh-CN" sz="28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客户端</a:t>
            </a:r>
            <a:r>
              <a:rPr lang="en-US" altLang="zh-CN" sz="2400" dirty="0">
                <a:solidFill>
                  <a:srgbClr val="CC0000"/>
                </a:solidFill>
                <a:latin typeface="+mn-ea"/>
              </a:rPr>
              <a:t>:</a:t>
            </a:r>
            <a:r>
              <a:rPr lang="en-US" altLang="zh-CN" sz="2400" dirty="0">
                <a:latin typeface="+mn-ea"/>
              </a:rPr>
              <a:t> </a:t>
            </a:r>
            <a:r>
              <a:rPr lang="zh-CN" altLang="en-US" sz="2400" dirty="0">
                <a:latin typeface="+mn-ea"/>
              </a:rPr>
              <a:t>发起文件传输的一方，可以是上传</a:t>
            </a:r>
            <a:r>
              <a:rPr lang="en-US" altLang="zh-CN" sz="2400" dirty="0">
                <a:latin typeface="+mn-ea"/>
              </a:rPr>
              <a:t>/</a:t>
            </a:r>
            <a:r>
              <a:rPr lang="zh-CN" altLang="en-US" sz="2400" dirty="0">
                <a:latin typeface="+mn-ea"/>
              </a:rPr>
              <a:t>下载文件</a:t>
            </a:r>
            <a:endParaRPr lang="en-US" altLang="zh-CN" sz="24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服务器</a:t>
            </a:r>
            <a:r>
              <a:rPr lang="en-US" altLang="zh-CN" sz="2400" dirty="0">
                <a:solidFill>
                  <a:srgbClr val="CC0000"/>
                </a:solidFill>
                <a:latin typeface="+mn-ea"/>
              </a:rPr>
              <a:t>:</a:t>
            </a:r>
            <a:r>
              <a:rPr lang="en-US" altLang="zh-CN" sz="2400" dirty="0">
                <a:latin typeface="+mn-ea"/>
              </a:rPr>
              <a:t> </a:t>
            </a:r>
            <a:r>
              <a:rPr lang="zh-CN" altLang="en-US" sz="2400" dirty="0">
                <a:latin typeface="+mn-ea"/>
              </a:rPr>
              <a:t>远程主机</a:t>
            </a:r>
            <a:endParaRPr lang="en-US" altLang="zh-CN" sz="2400" dirty="0">
              <a:latin typeface="+mn-ea"/>
            </a:endParaRP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协议</a:t>
            </a:r>
            <a:r>
              <a:rPr lang="en-US" altLang="zh-CN" sz="2800" dirty="0">
                <a:latin typeface="+mn-ea"/>
              </a:rPr>
              <a:t>: RFC 959</a:t>
            </a: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服务器工作在</a:t>
            </a:r>
            <a:r>
              <a:rPr lang="en-US" altLang="zh-CN" sz="2800" dirty="0">
                <a:latin typeface="+mn-ea"/>
              </a:rPr>
              <a:t>TCP 21</a:t>
            </a:r>
            <a:r>
              <a:rPr lang="zh-CN" altLang="en-US" sz="2800" dirty="0">
                <a:latin typeface="+mn-ea"/>
              </a:rPr>
              <a:t>端口上</a:t>
            </a:r>
            <a:endParaRPr lang="en-US" altLang="zh-CN" sz="2800" dirty="0">
              <a:latin typeface="+mn-ea"/>
            </a:endParaRPr>
          </a:p>
        </p:txBody>
      </p:sp>
      <p:sp>
        <p:nvSpPr>
          <p:cNvPr id="27" name="Line 49"/>
          <p:cNvSpPr>
            <a:spLocks noChangeShapeType="1"/>
          </p:cNvSpPr>
          <p:nvPr/>
        </p:nvSpPr>
        <p:spPr bwMode="auto">
          <a:xfrm>
            <a:off x="4365625" y="2161430"/>
            <a:ext cx="2187575" cy="0"/>
          </a:xfrm>
          <a:prstGeom prst="line">
            <a:avLst/>
          </a:prstGeom>
          <a:noFill/>
          <a:ln w="28575">
            <a:solidFill>
              <a:srgbClr val="CC0000"/>
            </a:solidFill>
            <a:round/>
            <a:headEnd type="triangle" w="med" len="med"/>
            <a:tailEnd type="triangle" w="med" len="med"/>
          </a:ln>
        </p:spPr>
        <p:txBody>
          <a:bodyPr/>
          <a:lstStyle/>
          <a:p>
            <a:endParaRPr lang="zh-CN" altLang="en-US"/>
          </a:p>
        </p:txBody>
      </p:sp>
      <p:grpSp>
        <p:nvGrpSpPr>
          <p:cNvPr id="28" name="Group 51"/>
          <p:cNvGrpSpPr>
            <a:grpSpLocks/>
          </p:cNvGrpSpPr>
          <p:nvPr/>
        </p:nvGrpSpPr>
        <p:grpSpPr bwMode="auto">
          <a:xfrm>
            <a:off x="6008688" y="2774205"/>
            <a:ext cx="476250" cy="749300"/>
            <a:chOff x="4140" y="429"/>
            <a:chExt cx="1425" cy="2396"/>
          </a:xfrm>
        </p:grpSpPr>
        <p:sp>
          <p:nvSpPr>
            <p:cNvPr id="29" name="Freeform 52"/>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0" name="Rectangle 53"/>
            <p:cNvSpPr>
              <a:spLocks noChangeArrowheads="1"/>
            </p:cNvSpPr>
            <p:nvPr/>
          </p:nvSpPr>
          <p:spPr bwMode="auto">
            <a:xfrm>
              <a:off x="4207" y="429"/>
              <a:ext cx="1045"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1" name="Freeform 54"/>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2" name="Freeform 55"/>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3" name="Rectangle 56"/>
            <p:cNvSpPr>
              <a:spLocks noChangeArrowheads="1"/>
            </p:cNvSpPr>
            <p:nvPr/>
          </p:nvSpPr>
          <p:spPr bwMode="auto">
            <a:xfrm>
              <a:off x="4211"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7"/>
            <p:cNvGrpSpPr>
              <a:grpSpLocks/>
            </p:cNvGrpSpPr>
            <p:nvPr/>
          </p:nvGrpSpPr>
          <p:grpSpPr bwMode="auto">
            <a:xfrm>
              <a:off x="4749" y="668"/>
              <a:ext cx="581" cy="145"/>
              <a:chOff x="614" y="2568"/>
              <a:chExt cx="725" cy="139"/>
            </a:xfrm>
          </p:grpSpPr>
          <p:sp>
            <p:nvSpPr>
              <p:cNvPr id="59" name="AutoShape 58"/>
              <p:cNvSpPr>
                <a:spLocks noChangeArrowheads="1"/>
              </p:cNvSpPr>
              <p:nvPr/>
            </p:nvSpPr>
            <p:spPr bwMode="auto">
              <a:xfrm>
                <a:off x="613" y="2568"/>
                <a:ext cx="741"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0" name="AutoShape 59"/>
              <p:cNvSpPr>
                <a:spLocks noChangeArrowheads="1"/>
              </p:cNvSpPr>
              <p:nvPr/>
            </p:nvSpPr>
            <p:spPr bwMode="auto">
              <a:xfrm>
                <a:off x="631" y="2582"/>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60"/>
            <p:cNvSpPr>
              <a:spLocks noChangeArrowheads="1"/>
            </p:cNvSpPr>
            <p:nvPr/>
          </p:nvSpPr>
          <p:spPr bwMode="auto">
            <a:xfrm>
              <a:off x="4226" y="1018"/>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6" name="Group 61"/>
            <p:cNvGrpSpPr>
              <a:grpSpLocks/>
            </p:cNvGrpSpPr>
            <p:nvPr/>
          </p:nvGrpSpPr>
          <p:grpSpPr bwMode="auto">
            <a:xfrm>
              <a:off x="4747" y="994"/>
              <a:ext cx="581" cy="134"/>
              <a:chOff x="614" y="2568"/>
              <a:chExt cx="725" cy="139"/>
            </a:xfrm>
          </p:grpSpPr>
          <p:sp>
            <p:nvSpPr>
              <p:cNvPr id="57" name="AutoShape 62"/>
              <p:cNvSpPr>
                <a:spLocks noChangeArrowheads="1"/>
              </p:cNvSpPr>
              <p:nvPr/>
            </p:nvSpPr>
            <p:spPr bwMode="auto">
              <a:xfrm>
                <a:off x="615"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63"/>
              <p:cNvSpPr>
                <a:spLocks noChangeArrowheads="1"/>
              </p:cNvSpPr>
              <p:nvPr/>
            </p:nvSpPr>
            <p:spPr bwMode="auto">
              <a:xfrm>
                <a:off x="633" y="2582"/>
                <a:ext cx="688"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7" name="Rectangle 64"/>
            <p:cNvSpPr>
              <a:spLocks noChangeArrowheads="1"/>
            </p:cNvSpPr>
            <p:nvPr/>
          </p:nvSpPr>
          <p:spPr bwMode="auto">
            <a:xfrm>
              <a:off x="4216" y="1358"/>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8" name="Rectangle 65"/>
            <p:cNvSpPr>
              <a:spLocks noChangeArrowheads="1"/>
            </p:cNvSpPr>
            <p:nvPr/>
          </p:nvSpPr>
          <p:spPr bwMode="auto">
            <a:xfrm>
              <a:off x="4230" y="1657"/>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66"/>
            <p:cNvGrpSpPr>
              <a:grpSpLocks/>
            </p:cNvGrpSpPr>
            <p:nvPr/>
          </p:nvGrpSpPr>
          <p:grpSpPr bwMode="auto">
            <a:xfrm>
              <a:off x="4735" y="1627"/>
              <a:ext cx="582" cy="151"/>
              <a:chOff x="614" y="2568"/>
              <a:chExt cx="725" cy="139"/>
            </a:xfrm>
          </p:grpSpPr>
          <p:sp>
            <p:nvSpPr>
              <p:cNvPr id="55" name="AutoShape 67"/>
              <p:cNvSpPr>
                <a:spLocks noChangeArrowheads="1"/>
              </p:cNvSpPr>
              <p:nvPr/>
            </p:nvSpPr>
            <p:spPr bwMode="auto">
              <a:xfrm>
                <a:off x="612" y="2568"/>
                <a:ext cx="728" cy="140"/>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68"/>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Freeform 69"/>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1" name="Group 70"/>
            <p:cNvGrpSpPr>
              <a:grpSpLocks/>
            </p:cNvGrpSpPr>
            <p:nvPr/>
          </p:nvGrpSpPr>
          <p:grpSpPr bwMode="auto">
            <a:xfrm>
              <a:off x="4739" y="1327"/>
              <a:ext cx="582" cy="139"/>
              <a:chOff x="614" y="2568"/>
              <a:chExt cx="725" cy="139"/>
            </a:xfrm>
          </p:grpSpPr>
          <p:sp>
            <p:nvSpPr>
              <p:cNvPr id="53" name="AutoShape 71"/>
              <p:cNvSpPr>
                <a:spLocks noChangeArrowheads="1"/>
              </p:cNvSpPr>
              <p:nvPr/>
            </p:nvSpPr>
            <p:spPr bwMode="auto">
              <a:xfrm>
                <a:off x="613"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72"/>
              <p:cNvSpPr>
                <a:spLocks noChangeArrowheads="1"/>
              </p:cNvSpPr>
              <p:nvPr/>
            </p:nvSpPr>
            <p:spPr bwMode="auto">
              <a:xfrm>
                <a:off x="631" y="2584"/>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73"/>
            <p:cNvSpPr>
              <a:spLocks noChangeArrowheads="1"/>
            </p:cNvSpPr>
            <p:nvPr/>
          </p:nvSpPr>
          <p:spPr bwMode="auto">
            <a:xfrm>
              <a:off x="5252" y="429"/>
              <a:ext cx="67"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3" name="Freeform 74"/>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4" name="Freeform 75"/>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5" name="Oval 76"/>
            <p:cNvSpPr>
              <a:spLocks noChangeArrowheads="1"/>
            </p:cNvSpPr>
            <p:nvPr/>
          </p:nvSpPr>
          <p:spPr bwMode="auto">
            <a:xfrm>
              <a:off x="5518" y="2612"/>
              <a:ext cx="48" cy="96"/>
            </a:xfrm>
            <a:prstGeom prst="ellipse">
              <a:avLst/>
            </a:prstGeom>
            <a:solidFill>
              <a:srgbClr val="333333"/>
            </a:solidFill>
            <a:ln w="9525">
              <a:noFill/>
              <a:round/>
              <a:headEnd/>
              <a:tailEnd/>
            </a:ln>
          </p:spPr>
          <p:txBody>
            <a:bodyPr wrap="none" anchor="ctr"/>
            <a:lstStyle/>
            <a:p>
              <a:endParaRPr lang="zh-CN" altLang="zh-CN"/>
            </a:p>
          </p:txBody>
        </p:sp>
        <p:sp>
          <p:nvSpPr>
            <p:cNvPr id="46" name="Freeform 77"/>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7" name="AutoShape 78"/>
            <p:cNvSpPr>
              <a:spLocks noChangeArrowheads="1"/>
            </p:cNvSpPr>
            <p:nvPr/>
          </p:nvSpPr>
          <p:spPr bwMode="auto">
            <a:xfrm>
              <a:off x="4140" y="2678"/>
              <a:ext cx="1197" cy="147"/>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8" name="AutoShape 79"/>
            <p:cNvSpPr>
              <a:spLocks noChangeArrowheads="1"/>
            </p:cNvSpPr>
            <p:nvPr/>
          </p:nvSpPr>
          <p:spPr bwMode="auto">
            <a:xfrm>
              <a:off x="4207" y="2713"/>
              <a:ext cx="1069"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9" name="Oval 80"/>
            <p:cNvSpPr>
              <a:spLocks noChangeArrowheads="1"/>
            </p:cNvSpPr>
            <p:nvPr/>
          </p:nvSpPr>
          <p:spPr bwMode="auto">
            <a:xfrm>
              <a:off x="4306" y="2383"/>
              <a:ext cx="162" cy="142"/>
            </a:xfrm>
            <a:prstGeom prst="ellipse">
              <a:avLst/>
            </a:prstGeom>
            <a:solidFill>
              <a:srgbClr val="33CC33"/>
            </a:solidFill>
            <a:ln w="9525">
              <a:noFill/>
              <a:round/>
              <a:headEnd/>
              <a:tailEnd/>
            </a:ln>
          </p:spPr>
          <p:txBody>
            <a:bodyPr wrap="none" anchor="ctr"/>
            <a:lstStyle/>
            <a:p>
              <a:endParaRPr lang="zh-CN" altLang="zh-CN"/>
            </a:p>
          </p:txBody>
        </p:sp>
        <p:sp>
          <p:nvSpPr>
            <p:cNvPr id="50" name="Oval 81"/>
            <p:cNvSpPr>
              <a:spLocks noChangeArrowheads="1"/>
            </p:cNvSpPr>
            <p:nvPr/>
          </p:nvSpPr>
          <p:spPr bwMode="auto">
            <a:xfrm>
              <a:off x="4487" y="2383"/>
              <a:ext cx="162"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1" name="Oval 82"/>
            <p:cNvSpPr>
              <a:spLocks noChangeArrowheads="1"/>
            </p:cNvSpPr>
            <p:nvPr/>
          </p:nvSpPr>
          <p:spPr bwMode="auto">
            <a:xfrm>
              <a:off x="4663" y="2383"/>
              <a:ext cx="157" cy="137"/>
            </a:xfrm>
            <a:prstGeom prst="ellipse">
              <a:avLst/>
            </a:prstGeom>
            <a:solidFill>
              <a:srgbClr val="33CC33"/>
            </a:solidFill>
            <a:ln w="9525">
              <a:noFill/>
              <a:round/>
              <a:headEnd/>
              <a:tailEnd/>
            </a:ln>
          </p:spPr>
          <p:txBody>
            <a:bodyPr wrap="none" anchor="ctr"/>
            <a:lstStyle/>
            <a:p>
              <a:endParaRPr lang="zh-CN" altLang="zh-CN"/>
            </a:p>
          </p:txBody>
        </p:sp>
        <p:sp>
          <p:nvSpPr>
            <p:cNvPr id="52" name="Rectangle 83"/>
            <p:cNvSpPr>
              <a:spLocks noChangeArrowheads="1"/>
            </p:cNvSpPr>
            <p:nvPr/>
          </p:nvSpPr>
          <p:spPr bwMode="auto">
            <a:xfrm>
              <a:off x="5062" y="1835"/>
              <a:ext cx="86" cy="761"/>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1" name="Group 84"/>
          <p:cNvGrpSpPr>
            <a:grpSpLocks/>
          </p:cNvGrpSpPr>
          <p:nvPr/>
        </p:nvGrpSpPr>
        <p:grpSpPr bwMode="auto">
          <a:xfrm>
            <a:off x="2220913" y="2799605"/>
            <a:ext cx="830262" cy="849313"/>
            <a:chOff x="-44" y="1473"/>
            <a:chExt cx="981" cy="1105"/>
          </a:xfrm>
        </p:grpSpPr>
        <p:pic>
          <p:nvPicPr>
            <p:cNvPr id="62" name="Picture 8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63" name="Freeform 86"/>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：单独的控制和数据连接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47</a:t>
            </a:fld>
            <a:endParaRPr lang="zh-CN" altLang="en-US"/>
          </a:p>
        </p:txBody>
      </p:sp>
      <p:sp>
        <p:nvSpPr>
          <p:cNvPr id="5" name="Rectangle 3"/>
          <p:cNvSpPr txBox="1">
            <a:spLocks noChangeArrowheads="1"/>
          </p:cNvSpPr>
          <p:nvPr/>
        </p:nvSpPr>
        <p:spPr bwMode="auto">
          <a:xfrm>
            <a:off x="400050" y="1705247"/>
            <a:ext cx="4318000" cy="4964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客户端在</a:t>
            </a:r>
            <a:r>
              <a:rPr kumimoji="0" lang="en-US" altLang="zh-CN" sz="2400" b="0" i="0" u="none" strike="noStrike" kern="0" cap="none" spc="0" normalizeH="0" baseline="0" noProof="0" dirty="0">
                <a:ln>
                  <a:noFill/>
                </a:ln>
                <a:solidFill>
                  <a:schemeClr val="tx1"/>
                </a:solidFill>
                <a:effectLst/>
                <a:uLnTx/>
                <a:uFillTx/>
                <a:latin typeface="+mn-ea"/>
                <a:cs typeface="+mn-cs"/>
              </a:rPr>
              <a:t>21</a:t>
            </a:r>
            <a:r>
              <a:rPr kumimoji="0" lang="zh-CN" altLang="en-US" sz="2400" b="0" i="0" u="none" strike="noStrike" kern="0" cap="none" spc="0" normalizeH="0" baseline="0" noProof="0" dirty="0">
                <a:ln>
                  <a:noFill/>
                </a:ln>
                <a:solidFill>
                  <a:schemeClr val="tx1"/>
                </a:solidFill>
                <a:effectLst/>
                <a:uLnTx/>
                <a:uFillTx/>
                <a:latin typeface="+mn-ea"/>
                <a:cs typeface="+mn-cs"/>
              </a:rPr>
              <a:t>端口与</a:t>
            </a: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服务器建立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连接，该连接是</a:t>
            </a:r>
            <a:r>
              <a:rPr kumimoji="0" lang="zh-CN" altLang="en-US" sz="2400" b="0" i="0" u="none" strike="noStrike" kern="0" cap="none" spc="0" normalizeH="0" baseline="0" noProof="0" dirty="0">
                <a:ln>
                  <a:noFill/>
                </a:ln>
                <a:solidFill>
                  <a:srgbClr val="C00000"/>
                </a:solidFill>
                <a:effectLst/>
                <a:uLnTx/>
                <a:uFillTx/>
                <a:latin typeface="+mn-ea"/>
                <a:cs typeface="+mn-cs"/>
              </a:rPr>
              <a:t>控制连接</a:t>
            </a:r>
            <a:r>
              <a:rPr kumimoji="0" lang="en-US" altLang="zh-CN" sz="24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客户端通过控制连接认证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客户端通过控制连接发送命令，浏览远程文件目录</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当服务器收到文件传输命令，</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建立第二条</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连接用于文件传输，该连接是</a:t>
            </a:r>
            <a:r>
              <a:rPr kumimoji="0" lang="zh-CN" altLang="en-US" sz="2400" b="0" i="0" u="none" strike="noStrike" kern="0" cap="none" spc="0" normalizeH="0" baseline="0" noProof="0" dirty="0">
                <a:ln>
                  <a:noFill/>
                </a:ln>
                <a:solidFill>
                  <a:srgbClr val="C00000"/>
                </a:solidFill>
                <a:effectLst/>
                <a:uLnTx/>
                <a:uFillTx/>
                <a:latin typeface="+mn-ea"/>
                <a:cs typeface="+mn-cs"/>
              </a:rPr>
              <a:t>数据连接</a:t>
            </a:r>
            <a:r>
              <a:rPr kumimoji="0" lang="zh-CN" altLang="en-US" sz="2400" b="0" i="0" u="none" strike="noStrike" kern="0" cap="none" spc="0" normalizeH="0" baseline="0" noProof="0" dirty="0">
                <a:ln>
                  <a:noFill/>
                </a:ln>
                <a:solidFill>
                  <a:schemeClr val="tx1"/>
                </a:solidFill>
                <a:effectLst/>
                <a:uLnTx/>
                <a:uFillTx/>
                <a:latin typeface="+mn-ea"/>
                <a:cs typeface="+mn-cs"/>
              </a:rPr>
              <a:t>，服务器端口号是</a:t>
            </a:r>
            <a:r>
              <a:rPr kumimoji="0" lang="en-US" altLang="zh-CN" sz="2400" b="0" i="0" u="none" strike="noStrike" kern="0" cap="none" spc="0" normalizeH="0" baseline="0" noProof="0" dirty="0">
                <a:ln>
                  <a:noFill/>
                </a:ln>
                <a:solidFill>
                  <a:schemeClr val="tx1"/>
                </a:solidFill>
                <a:effectLst/>
                <a:uLnTx/>
                <a:uFillTx/>
                <a:latin typeface="+mn-ea"/>
                <a:cs typeface="+mn-cs"/>
              </a:rPr>
              <a:t>20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当完成一个文件的传输，服务器关闭数据连接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Text Box 15"/>
          <p:cNvSpPr txBox="1">
            <a:spLocks noChangeArrowheads="1"/>
          </p:cNvSpPr>
          <p:nvPr/>
        </p:nvSpPr>
        <p:spPr bwMode="auto">
          <a:xfrm>
            <a:off x="4758894" y="2688084"/>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客户端</a:t>
            </a:r>
            <a:endParaRPr lang="en-US" altLang="zh-CN" sz="1800" dirty="0">
              <a:latin typeface="+mn-ea"/>
            </a:endParaRPr>
          </a:p>
        </p:txBody>
      </p:sp>
      <p:sp>
        <p:nvSpPr>
          <p:cNvPr id="7" name="Text Box 16"/>
          <p:cNvSpPr txBox="1">
            <a:spLocks noChangeArrowheads="1"/>
          </p:cNvSpPr>
          <p:nvPr/>
        </p:nvSpPr>
        <p:spPr bwMode="auto">
          <a:xfrm>
            <a:off x="7827532" y="2697609"/>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服务器</a:t>
            </a:r>
            <a:endParaRPr lang="en-US" altLang="zh-CN" sz="1800" dirty="0">
              <a:latin typeface="+mn-ea"/>
            </a:endParaRPr>
          </a:p>
        </p:txBody>
      </p:sp>
      <p:sp>
        <p:nvSpPr>
          <p:cNvPr id="8" name="Line 17"/>
          <p:cNvSpPr>
            <a:spLocks noChangeShapeType="1"/>
          </p:cNvSpPr>
          <p:nvPr/>
        </p:nvSpPr>
        <p:spPr bwMode="auto">
          <a:xfrm>
            <a:off x="5508625" y="2165797"/>
            <a:ext cx="2562225" cy="0"/>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9" name="Line 18"/>
          <p:cNvSpPr>
            <a:spLocks noChangeShapeType="1"/>
          </p:cNvSpPr>
          <p:nvPr/>
        </p:nvSpPr>
        <p:spPr bwMode="auto">
          <a:xfrm flipV="1">
            <a:off x="5527675" y="2480122"/>
            <a:ext cx="2562225" cy="9525"/>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10" name="Text Box 19"/>
          <p:cNvSpPr txBox="1">
            <a:spLocks noChangeArrowheads="1"/>
          </p:cNvSpPr>
          <p:nvPr/>
        </p:nvSpPr>
        <p:spPr bwMode="auto">
          <a:xfrm>
            <a:off x="5580063" y="1627634"/>
            <a:ext cx="2409825" cy="510909"/>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控制连接</a:t>
            </a:r>
            <a:r>
              <a:rPr lang="en-US" altLang="zh-CN" sz="1600" dirty="0">
                <a:solidFill>
                  <a:srgbClr val="CC0000"/>
                </a:solidFill>
                <a:latin typeface="+mn-ea"/>
              </a:rPr>
              <a:t>,</a:t>
            </a: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21</a:t>
            </a:r>
            <a:endParaRPr lang="en-US" altLang="zh-CN" sz="2400" dirty="0">
              <a:solidFill>
                <a:srgbClr val="CC0000"/>
              </a:solidFill>
              <a:latin typeface="+mn-ea"/>
            </a:endParaRPr>
          </a:p>
        </p:txBody>
      </p:sp>
      <p:sp>
        <p:nvSpPr>
          <p:cNvPr id="11" name="Text Box 20"/>
          <p:cNvSpPr txBox="1">
            <a:spLocks noChangeArrowheads="1"/>
          </p:cNvSpPr>
          <p:nvPr/>
        </p:nvSpPr>
        <p:spPr bwMode="auto">
          <a:xfrm>
            <a:off x="5554663" y="2554734"/>
            <a:ext cx="2409825" cy="5080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数据连接，</a:t>
            </a:r>
            <a:endParaRPr lang="en-US" altLang="zh-CN" sz="1600" dirty="0">
              <a:solidFill>
                <a:srgbClr val="CC0000"/>
              </a:solidFill>
              <a:latin typeface="+mn-ea"/>
            </a:endParaRP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20</a:t>
            </a:r>
            <a:endParaRPr lang="en-US" altLang="zh-CN" sz="2400" dirty="0">
              <a:solidFill>
                <a:srgbClr val="CC0000"/>
              </a:solidFill>
              <a:latin typeface="+mn-ea"/>
            </a:endParaRPr>
          </a:p>
        </p:txBody>
      </p:sp>
      <p:sp>
        <p:nvSpPr>
          <p:cNvPr id="12" name="Rectangle 21"/>
          <p:cNvSpPr>
            <a:spLocks noChangeArrowheads="1"/>
          </p:cNvSpPr>
          <p:nvPr/>
        </p:nvSpPr>
        <p:spPr bwMode="auto">
          <a:xfrm>
            <a:off x="4703763" y="3287713"/>
            <a:ext cx="4067175" cy="2938462"/>
          </a:xfrm>
          <a:prstGeom prst="rect">
            <a:avLst/>
          </a:prstGeom>
          <a:noFill/>
          <a:ln w="9525">
            <a:noFill/>
            <a:miter lim="800000"/>
            <a:headEnd/>
            <a:tailEnd/>
          </a:ln>
        </p:spPr>
        <p:txBody>
          <a:bodyPr/>
          <a:lstStyle/>
          <a:p>
            <a:pPr marL="342900" indent="-342900">
              <a:buClr>
                <a:srgbClr val="000099"/>
              </a:buClr>
              <a:buSzPct val="75000"/>
              <a:buFont typeface="Wingdings" pitchFamily="2" charset="2"/>
              <a:buChar char="v"/>
            </a:pPr>
            <a:r>
              <a:rPr lang="zh-CN" altLang="en-US" sz="2400" dirty="0">
                <a:latin typeface="+mn-ea"/>
              </a:rPr>
              <a:t>服务器在端口</a:t>
            </a:r>
            <a:r>
              <a:rPr lang="en-US" altLang="zh-CN" sz="2400" dirty="0">
                <a:latin typeface="+mn-ea"/>
              </a:rPr>
              <a:t>20</a:t>
            </a:r>
            <a:r>
              <a:rPr lang="zh-CN" altLang="en-US" sz="2400" dirty="0">
                <a:latin typeface="+mn-ea"/>
              </a:rPr>
              <a:t>建立新的数据连接传输新的文件</a:t>
            </a:r>
            <a:r>
              <a:rPr lang="en-US" altLang="zh-CN" sz="2400" dirty="0">
                <a:latin typeface="+mn-ea"/>
              </a:rPr>
              <a:t>.</a:t>
            </a:r>
          </a:p>
          <a:p>
            <a:pPr marL="342900" indent="-342900">
              <a:buClr>
                <a:srgbClr val="000099"/>
              </a:buClr>
              <a:buSzPct val="75000"/>
              <a:buFont typeface="Wingdings" pitchFamily="2" charset="2"/>
              <a:buChar char="v"/>
            </a:pPr>
            <a:r>
              <a:rPr lang="zh-CN" altLang="en-US" sz="2400" dirty="0">
                <a:solidFill>
                  <a:srgbClr val="CC0000"/>
                </a:solidFill>
                <a:latin typeface="+mn-ea"/>
              </a:rPr>
              <a:t>控制连接：</a:t>
            </a:r>
            <a:r>
              <a:rPr lang="en-US" altLang="zh-CN" sz="2400" dirty="0">
                <a:solidFill>
                  <a:srgbClr val="CC0000"/>
                </a:solidFill>
                <a:latin typeface="+mn-ea"/>
              </a:rPr>
              <a:t>“</a:t>
            </a:r>
            <a:r>
              <a:rPr lang="zh-CN" altLang="en-US" sz="2400" dirty="0">
                <a:solidFill>
                  <a:srgbClr val="CC0000"/>
                </a:solidFill>
                <a:latin typeface="+mn-ea"/>
              </a:rPr>
              <a:t>带外控制</a:t>
            </a:r>
            <a:r>
              <a:rPr lang="ja-JP" altLang="en-US" sz="2400" dirty="0">
                <a:solidFill>
                  <a:srgbClr val="CC0000"/>
                </a:solidFill>
                <a:latin typeface="+mn-ea"/>
              </a:rPr>
              <a:t>”</a:t>
            </a:r>
            <a:endParaRPr lang="en-US" altLang="ja-JP" sz="2400" dirty="0">
              <a:solidFill>
                <a:srgbClr val="CC0000"/>
              </a:solidFill>
              <a:latin typeface="+mn-ea"/>
            </a:endParaRPr>
          </a:p>
          <a:p>
            <a:pPr marL="800100" lvl="1" indent="-342900">
              <a:buClr>
                <a:srgbClr val="000099"/>
              </a:buClr>
              <a:buSzPct val="75000"/>
              <a:buFont typeface="Wingdings" pitchFamily="2" charset="2"/>
              <a:buChar char="v"/>
            </a:pPr>
            <a:r>
              <a:rPr lang="en-US" altLang="ja-JP" sz="2400" dirty="0">
                <a:latin typeface="+mn-ea"/>
              </a:rPr>
              <a:t>HTTP, </a:t>
            </a:r>
            <a:r>
              <a:rPr lang="en-US" altLang="ja-JP" sz="2400" dirty="0">
                <a:solidFill>
                  <a:srgbClr val="C00000"/>
                </a:solidFill>
                <a:latin typeface="+mn-ea"/>
              </a:rPr>
              <a:t>“</a:t>
            </a:r>
            <a:r>
              <a:rPr lang="zh-CN" altLang="en-US" sz="2400" dirty="0">
                <a:solidFill>
                  <a:srgbClr val="C00000"/>
                </a:solidFill>
                <a:latin typeface="+mn-ea"/>
              </a:rPr>
              <a:t>带内控制</a:t>
            </a:r>
            <a:r>
              <a:rPr lang="en-US" altLang="ja-JP" sz="2400" dirty="0">
                <a:solidFill>
                  <a:srgbClr val="CC0000"/>
                </a:solidFill>
                <a:latin typeface="+mn-ea"/>
              </a:rPr>
              <a:t>”</a:t>
            </a:r>
            <a:r>
              <a:rPr lang="zh-CN" altLang="en-US" sz="2400" dirty="0">
                <a:latin typeface="+mn-ea"/>
              </a:rPr>
              <a:t>，一条</a:t>
            </a:r>
            <a:r>
              <a:rPr lang="en-US" altLang="zh-CN" sz="2400" dirty="0">
                <a:latin typeface="+mn-ea"/>
              </a:rPr>
              <a:t>TCP</a:t>
            </a:r>
            <a:r>
              <a:rPr lang="zh-CN" altLang="en-US" sz="2400" dirty="0">
                <a:latin typeface="+mn-ea"/>
              </a:rPr>
              <a:t>连接同时是控制和数据</a:t>
            </a:r>
            <a:endParaRPr lang="en-US" altLang="ja-JP" sz="2400" dirty="0">
              <a:latin typeface="+mn-ea"/>
            </a:endParaRPr>
          </a:p>
          <a:p>
            <a:pPr marL="342900" indent="-342900">
              <a:buClr>
                <a:srgbClr val="000099"/>
              </a:buClr>
              <a:buSzPct val="75000"/>
              <a:buFont typeface="Wingdings" pitchFamily="2" charset="2"/>
              <a:buChar char="v"/>
            </a:pPr>
            <a:r>
              <a:rPr lang="en-US" altLang="zh-CN" sz="2400" dirty="0">
                <a:latin typeface="+mn-ea"/>
              </a:rPr>
              <a:t>FTP</a:t>
            </a:r>
            <a:r>
              <a:rPr lang="zh-CN" altLang="en-US" sz="2400" dirty="0">
                <a:latin typeface="+mn-ea"/>
              </a:rPr>
              <a:t>服务器维护</a:t>
            </a:r>
            <a:r>
              <a:rPr lang="zh-CN" altLang="en-US" sz="2400" dirty="0">
                <a:solidFill>
                  <a:srgbClr val="C00000"/>
                </a:solidFill>
                <a:latin typeface="+mn-ea"/>
              </a:rPr>
              <a:t>状态</a:t>
            </a:r>
            <a:r>
              <a:rPr lang="en-US" altLang="ja-JP" sz="2400" dirty="0">
                <a:latin typeface="+mn-ea"/>
              </a:rPr>
              <a:t>: </a:t>
            </a:r>
            <a:r>
              <a:rPr lang="zh-CN" altLang="en-US" sz="2400" dirty="0">
                <a:latin typeface="+mn-ea"/>
              </a:rPr>
              <a:t>当前的目录、用户认证状态等</a:t>
            </a:r>
            <a:endParaRPr lang="en-US" altLang="zh-CN" sz="2400" dirty="0">
              <a:latin typeface="+mn-ea"/>
            </a:endParaRPr>
          </a:p>
          <a:p>
            <a:pPr marL="342900" indent="-342900">
              <a:buClr>
                <a:srgbClr val="000099"/>
              </a:buClr>
              <a:buSzPct val="75000"/>
              <a:buFont typeface="Wingdings" pitchFamily="2" charset="2"/>
              <a:buChar char="v"/>
            </a:pPr>
            <a:endParaRPr lang="en-US" altLang="zh-CN" sz="2400" dirty="0">
              <a:solidFill>
                <a:srgbClr val="FF0000"/>
              </a:solidFill>
              <a:latin typeface="+mn-ea"/>
            </a:endParaRPr>
          </a:p>
        </p:txBody>
      </p:sp>
      <p:grpSp>
        <p:nvGrpSpPr>
          <p:cNvPr id="14" name="Group 32"/>
          <p:cNvGrpSpPr>
            <a:grpSpLocks/>
          </p:cNvGrpSpPr>
          <p:nvPr/>
        </p:nvGrpSpPr>
        <p:grpSpPr bwMode="auto">
          <a:xfrm>
            <a:off x="8129588" y="1829247"/>
            <a:ext cx="444500" cy="728662"/>
            <a:chOff x="4140" y="429"/>
            <a:chExt cx="1425" cy="2396"/>
          </a:xfrm>
        </p:grpSpPr>
        <p:sp>
          <p:nvSpPr>
            <p:cNvPr id="15" name="Freeform 33"/>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6" name="Rectangle 34"/>
            <p:cNvSpPr>
              <a:spLocks noChangeArrowheads="1"/>
            </p:cNvSpPr>
            <p:nvPr/>
          </p:nvSpPr>
          <p:spPr bwMode="auto">
            <a:xfrm>
              <a:off x="4206" y="429"/>
              <a:ext cx="1048"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 name="Freeform 35"/>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 name="Freeform 36"/>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 name="Rectangle 37"/>
            <p:cNvSpPr>
              <a:spLocks noChangeArrowheads="1"/>
            </p:cNvSpPr>
            <p:nvPr/>
          </p:nvSpPr>
          <p:spPr bwMode="auto">
            <a:xfrm>
              <a:off x="4211" y="695"/>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0" name="Group 38"/>
            <p:cNvGrpSpPr>
              <a:grpSpLocks/>
            </p:cNvGrpSpPr>
            <p:nvPr/>
          </p:nvGrpSpPr>
          <p:grpSpPr bwMode="auto">
            <a:xfrm>
              <a:off x="4749" y="668"/>
              <a:ext cx="581" cy="145"/>
              <a:chOff x="614" y="2568"/>
              <a:chExt cx="725" cy="139"/>
            </a:xfrm>
          </p:grpSpPr>
          <p:sp>
            <p:nvSpPr>
              <p:cNvPr id="45" name="AutoShape 39"/>
              <p:cNvSpPr>
                <a:spLocks noChangeArrowheads="1"/>
              </p:cNvSpPr>
              <p:nvPr/>
            </p:nvSpPr>
            <p:spPr bwMode="auto">
              <a:xfrm>
                <a:off x="616" y="2569"/>
                <a:ext cx="724" cy="140"/>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6" name="AutoShape 40"/>
              <p:cNvSpPr>
                <a:spLocks noChangeArrowheads="1"/>
              </p:cNvSpPr>
              <p:nvPr/>
            </p:nvSpPr>
            <p:spPr bwMode="auto">
              <a:xfrm>
                <a:off x="635" y="2584"/>
                <a:ext cx="686"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 name="Rectangle 41"/>
            <p:cNvSpPr>
              <a:spLocks noChangeArrowheads="1"/>
            </p:cNvSpPr>
            <p:nvPr/>
          </p:nvSpPr>
          <p:spPr bwMode="auto">
            <a:xfrm>
              <a:off x="4227"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 name="Group 42"/>
            <p:cNvGrpSpPr>
              <a:grpSpLocks/>
            </p:cNvGrpSpPr>
            <p:nvPr/>
          </p:nvGrpSpPr>
          <p:grpSpPr bwMode="auto">
            <a:xfrm>
              <a:off x="4747" y="994"/>
              <a:ext cx="581" cy="134"/>
              <a:chOff x="614" y="2568"/>
              <a:chExt cx="725" cy="139"/>
            </a:xfrm>
          </p:grpSpPr>
          <p:sp>
            <p:nvSpPr>
              <p:cNvPr id="43" name="AutoShape 43"/>
              <p:cNvSpPr>
                <a:spLocks noChangeArrowheads="1"/>
              </p:cNvSpPr>
              <p:nvPr/>
            </p:nvSpPr>
            <p:spPr bwMode="auto">
              <a:xfrm>
                <a:off x="612" y="2567"/>
                <a:ext cx="724"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4" name="AutoShape 44"/>
              <p:cNvSpPr>
                <a:spLocks noChangeArrowheads="1"/>
              </p:cNvSpPr>
              <p:nvPr/>
            </p:nvSpPr>
            <p:spPr bwMode="auto">
              <a:xfrm>
                <a:off x="631" y="2583"/>
                <a:ext cx="68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 name="Rectangle 45"/>
            <p:cNvSpPr>
              <a:spLocks noChangeArrowheads="1"/>
            </p:cNvSpPr>
            <p:nvPr/>
          </p:nvSpPr>
          <p:spPr bwMode="auto">
            <a:xfrm>
              <a:off x="4216" y="1358"/>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4" name="Rectangle 46"/>
            <p:cNvSpPr>
              <a:spLocks noChangeArrowheads="1"/>
            </p:cNvSpPr>
            <p:nvPr/>
          </p:nvSpPr>
          <p:spPr bwMode="auto">
            <a:xfrm>
              <a:off x="4227" y="1656"/>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5" name="Group 47"/>
            <p:cNvGrpSpPr>
              <a:grpSpLocks/>
            </p:cNvGrpSpPr>
            <p:nvPr/>
          </p:nvGrpSpPr>
          <p:grpSpPr bwMode="auto">
            <a:xfrm>
              <a:off x="4735" y="1627"/>
              <a:ext cx="582" cy="151"/>
              <a:chOff x="614" y="2568"/>
              <a:chExt cx="725" cy="139"/>
            </a:xfrm>
          </p:grpSpPr>
          <p:sp>
            <p:nvSpPr>
              <p:cNvPr id="41" name="AutoShape 48"/>
              <p:cNvSpPr>
                <a:spLocks noChangeArrowheads="1"/>
              </p:cNvSpPr>
              <p:nvPr/>
            </p:nvSpPr>
            <p:spPr bwMode="auto">
              <a:xfrm>
                <a:off x="615" y="2570"/>
                <a:ext cx="723" cy="135"/>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2" name="AutoShape 49"/>
              <p:cNvSpPr>
                <a:spLocks noChangeArrowheads="1"/>
              </p:cNvSpPr>
              <p:nvPr/>
            </p:nvSpPr>
            <p:spPr bwMode="auto">
              <a:xfrm>
                <a:off x="634" y="2585"/>
                <a:ext cx="68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6" name="Freeform 50"/>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7" name="Group 51"/>
            <p:cNvGrpSpPr>
              <a:grpSpLocks/>
            </p:cNvGrpSpPr>
            <p:nvPr/>
          </p:nvGrpSpPr>
          <p:grpSpPr bwMode="auto">
            <a:xfrm>
              <a:off x="4739" y="1327"/>
              <a:ext cx="582" cy="139"/>
              <a:chOff x="614" y="2568"/>
              <a:chExt cx="725" cy="139"/>
            </a:xfrm>
          </p:grpSpPr>
          <p:sp>
            <p:nvSpPr>
              <p:cNvPr id="39" name="AutoShape 52"/>
              <p:cNvSpPr>
                <a:spLocks noChangeArrowheads="1"/>
              </p:cNvSpPr>
              <p:nvPr/>
            </p:nvSpPr>
            <p:spPr bwMode="auto">
              <a:xfrm>
                <a:off x="616" y="2568"/>
                <a:ext cx="723"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0" name="AutoShape 53"/>
              <p:cNvSpPr>
                <a:spLocks noChangeArrowheads="1"/>
              </p:cNvSpPr>
              <p:nvPr/>
            </p:nvSpPr>
            <p:spPr bwMode="auto">
              <a:xfrm>
                <a:off x="635" y="2584"/>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8" name="Rectangle 54"/>
            <p:cNvSpPr>
              <a:spLocks noChangeArrowheads="1"/>
            </p:cNvSpPr>
            <p:nvPr/>
          </p:nvSpPr>
          <p:spPr bwMode="auto">
            <a:xfrm>
              <a:off x="5249" y="429"/>
              <a:ext cx="66"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9" name="Freeform 55"/>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0" name="Freeform 56"/>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1" name="Oval 57"/>
            <p:cNvSpPr>
              <a:spLocks noChangeArrowheads="1"/>
            </p:cNvSpPr>
            <p:nvPr/>
          </p:nvSpPr>
          <p:spPr bwMode="auto">
            <a:xfrm>
              <a:off x="5519" y="2611"/>
              <a:ext cx="46"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32" name="Freeform 58"/>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33" name="AutoShape 59"/>
            <p:cNvSpPr>
              <a:spLocks noChangeArrowheads="1"/>
            </p:cNvSpPr>
            <p:nvPr/>
          </p:nvSpPr>
          <p:spPr bwMode="auto">
            <a:xfrm>
              <a:off x="4140" y="2679"/>
              <a:ext cx="1201" cy="146"/>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34" name="AutoShape 60"/>
            <p:cNvSpPr>
              <a:spLocks noChangeArrowheads="1"/>
            </p:cNvSpPr>
            <p:nvPr/>
          </p:nvSpPr>
          <p:spPr bwMode="auto">
            <a:xfrm>
              <a:off x="4206" y="2710"/>
              <a:ext cx="1069"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35" name="Oval 61"/>
            <p:cNvSpPr>
              <a:spLocks noChangeArrowheads="1"/>
            </p:cNvSpPr>
            <p:nvPr/>
          </p:nvSpPr>
          <p:spPr bwMode="auto">
            <a:xfrm>
              <a:off x="4308" y="2381"/>
              <a:ext cx="158" cy="146"/>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6" name="Oval 62"/>
            <p:cNvSpPr>
              <a:spLocks noChangeArrowheads="1"/>
            </p:cNvSpPr>
            <p:nvPr/>
          </p:nvSpPr>
          <p:spPr bwMode="auto">
            <a:xfrm>
              <a:off x="4486" y="2387"/>
              <a:ext cx="158" cy="141"/>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37" name="Oval 63"/>
            <p:cNvSpPr>
              <a:spLocks noChangeArrowheads="1"/>
            </p:cNvSpPr>
            <p:nvPr/>
          </p:nvSpPr>
          <p:spPr bwMode="auto">
            <a:xfrm>
              <a:off x="4664" y="2381"/>
              <a:ext cx="158" cy="141"/>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8" name="Rectangle 64"/>
            <p:cNvSpPr>
              <a:spLocks noChangeArrowheads="1"/>
            </p:cNvSpPr>
            <p:nvPr/>
          </p:nvSpPr>
          <p:spPr bwMode="auto">
            <a:xfrm>
              <a:off x="5061" y="1833"/>
              <a:ext cx="87" cy="762"/>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47" name="Group 65"/>
          <p:cNvGrpSpPr>
            <a:grpSpLocks/>
          </p:cNvGrpSpPr>
          <p:nvPr/>
        </p:nvGrpSpPr>
        <p:grpSpPr bwMode="auto">
          <a:xfrm>
            <a:off x="4656138" y="1819722"/>
            <a:ext cx="873125" cy="893762"/>
            <a:chOff x="-44" y="1473"/>
            <a:chExt cx="981" cy="1105"/>
          </a:xfrm>
        </p:grpSpPr>
        <p:pic>
          <p:nvPicPr>
            <p:cNvPr id="48" name="Picture 6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9" name="Freeform 67"/>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的命令和响应</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48</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命令示例</a:t>
            </a:r>
            <a:r>
              <a:rPr kumimoji="0" lang="en-US" altLang="zh-CN" sz="3200" b="0" u="none" strike="noStrike" kern="0" cap="none" spc="0" normalizeH="0" baseline="0" noProof="0" dirty="0">
                <a:ln>
                  <a:noFill/>
                </a:ln>
                <a:solidFill>
                  <a:srgbClr val="CC0000"/>
                </a:solidFill>
                <a:effectLst/>
                <a:uLnTx/>
                <a:uFillTx/>
                <a:latin typeface="+mn-lt"/>
                <a:ea typeface="+mn-ea"/>
                <a:cs typeface="+mn-cs"/>
              </a:rPr>
              <a:t>:</a:t>
            </a:r>
            <a:endParaRPr kumimoji="0" lang="en-US" altLang="zh-CN" sz="24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以</a:t>
            </a:r>
            <a:r>
              <a:rPr kumimoji="0" lang="en-US" altLang="zh-CN" sz="2400" b="0" u="none" strike="noStrike" kern="0" cap="none" spc="0" normalizeH="0" baseline="0" noProof="0" dirty="0">
                <a:ln>
                  <a:noFill/>
                </a:ln>
                <a:solidFill>
                  <a:schemeClr val="tx1"/>
                </a:solidFill>
                <a:effectLst/>
                <a:uLnTx/>
                <a:uFillTx/>
                <a:latin typeface="+mn-lt"/>
                <a:ea typeface="+mn-ea"/>
                <a:cs typeface="+mn-cs"/>
              </a:rPr>
              <a:t>ASCII</a:t>
            </a:r>
            <a:r>
              <a:rPr kumimoji="0" lang="zh-CN" altLang="en-US" sz="2400" b="0" u="none" strike="noStrike" kern="0" cap="none" spc="0" normalizeH="0" baseline="0" noProof="0" dirty="0">
                <a:ln>
                  <a:noFill/>
                </a:ln>
                <a:solidFill>
                  <a:schemeClr val="tx1"/>
                </a:solidFill>
                <a:effectLst/>
                <a:uLnTx/>
                <a:uFillTx/>
                <a:latin typeface="+mn-lt"/>
                <a:ea typeface="+mn-ea"/>
                <a:cs typeface="+mn-cs"/>
              </a:rPr>
              <a:t>文本在控制连接中传输</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USER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用户名</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PASS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密码</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LIST</a:t>
            </a:r>
            <a:r>
              <a:rPr kumimoji="0" lang="en-US" altLang="zh-CN" sz="3200" b="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u="none" strike="noStrike" kern="0" cap="none" spc="0" normalizeH="0" baseline="0" noProof="0" dirty="0">
                <a:ln>
                  <a:noFill/>
                </a:ln>
                <a:solidFill>
                  <a:schemeClr val="tx1"/>
                </a:solidFill>
                <a:effectLst/>
                <a:uLnTx/>
                <a:uFillTx/>
                <a:latin typeface="+mn-lt"/>
                <a:ea typeface="+mn-ea"/>
                <a:cs typeface="+mn-cs"/>
              </a:rPr>
              <a:t>返回当前目录下文件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RETR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获取文件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STOR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在远端主机上存放文件</a:t>
            </a:r>
            <a:endParaRPr kumimoji="0" lang="en-US" altLang="zh-CN" sz="2400" b="0" u="none" strike="noStrike" kern="0" cap="none" spc="0" normalizeH="0" baseline="0" noProof="0" dirty="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8514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响应码示例</a:t>
            </a:r>
            <a:endParaRPr kumimoji="0" lang="en-US" altLang="zh-CN" sz="32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状态码和短语</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331 Username OK, password required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125 data connection already open; transfer starting</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425 Can</a:t>
            </a:r>
            <a:r>
              <a:rPr kumimoji="0" lang="ja-JP" altLang="en-US" sz="2400" b="1" u="none" strike="noStrike" kern="0" cap="none" spc="0" normalizeH="0" baseline="0" noProof="0" dirty="0">
                <a:ln>
                  <a:noFill/>
                </a:ln>
                <a:solidFill>
                  <a:schemeClr val="tx1"/>
                </a:solidFill>
                <a:effectLst/>
                <a:uLnTx/>
                <a:uFillTx/>
                <a:latin typeface="Courier New" pitchFamily="49" charset="0"/>
                <a:ea typeface="+mn-ea"/>
                <a:cs typeface="+mn-cs"/>
              </a:rPr>
              <a:t>’</a:t>
            </a:r>
            <a:r>
              <a:rPr kumimoji="0" lang="en-US" altLang="ja-JP" sz="2400" b="1" u="none" strike="noStrike" kern="0" cap="none" spc="0" normalizeH="0" baseline="0" noProof="0" dirty="0">
                <a:ln>
                  <a:noFill/>
                </a:ln>
                <a:solidFill>
                  <a:schemeClr val="tx1"/>
                </a:solidFill>
                <a:effectLst/>
                <a:uLnTx/>
                <a:uFillTx/>
                <a:latin typeface="Courier New" pitchFamily="49" charset="0"/>
                <a:ea typeface="+mn-ea"/>
                <a:cs typeface="+mn-cs"/>
              </a:rPr>
              <a:t>t open data connection</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452 Error writing file</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r>
              <a:rPr lang="zh-CN" altLang="en-US" sz="2800" dirty="0"/>
              <a:t>，</a:t>
            </a:r>
            <a:r>
              <a:rPr lang="en-US" altLang="zh-CN" sz="2800" dirty="0"/>
              <a:t>FTP</a:t>
            </a:r>
            <a:endParaRPr lang="en-US" altLang="zh-CN" sz="2400" dirty="0"/>
          </a:p>
          <a:p>
            <a:r>
              <a:rPr lang="en-US" altLang="zh-CN" sz="2800" dirty="0">
                <a:solidFill>
                  <a:srgbClr val="C00000"/>
                </a:solidFill>
              </a:rPr>
              <a:t>2.3 </a:t>
            </a:r>
            <a:r>
              <a:rPr lang="zh-CN" altLang="en-US" sz="2800" dirty="0">
                <a:solidFill>
                  <a:srgbClr val="C00000"/>
                </a:solidFill>
              </a:rPr>
              <a:t>电子邮件</a:t>
            </a:r>
            <a:endParaRPr lang="en-US" altLang="zh-CN" sz="2800" dirty="0">
              <a:solidFill>
                <a:srgbClr val="C00000"/>
              </a:solidFill>
            </a:endParaRPr>
          </a:p>
          <a:p>
            <a:pPr lvl="1"/>
            <a:r>
              <a:rPr lang="en-US" altLang="zh-CN" sz="2400" dirty="0">
                <a:solidFill>
                  <a:srgbClr val="C00000"/>
                </a:solidFill>
              </a:rPr>
              <a:t>SMTP</a:t>
            </a:r>
            <a:r>
              <a:rPr lang="zh-CN" altLang="en-US" sz="2400" dirty="0">
                <a:solidFill>
                  <a:srgbClr val="C00000"/>
                </a:solidFill>
              </a:rPr>
              <a:t>、</a:t>
            </a:r>
            <a:r>
              <a:rPr lang="en-US" altLang="zh-CN" sz="2400" dirty="0">
                <a:solidFill>
                  <a:srgbClr val="C00000"/>
                </a:solidFill>
              </a:rPr>
              <a:t>POP3</a:t>
            </a:r>
            <a:r>
              <a:rPr lang="zh-CN" altLang="en-US" sz="2400" dirty="0">
                <a:solidFill>
                  <a:srgbClr val="C00000"/>
                </a:solidFill>
              </a:rPr>
              <a:t>、</a:t>
            </a:r>
            <a:r>
              <a:rPr lang="en-US" altLang="zh-CN" sz="2400" dirty="0">
                <a:solidFill>
                  <a:srgbClr val="C00000"/>
                </a:solidFill>
              </a:rPr>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网络应用的体系结构</a:t>
            </a:r>
          </a:p>
        </p:txBody>
      </p:sp>
      <p:sp>
        <p:nvSpPr>
          <p:cNvPr id="3" name="内容占位符 2"/>
          <p:cNvSpPr>
            <a:spLocks noGrp="1"/>
          </p:cNvSpPr>
          <p:nvPr>
            <p:ph idx="1"/>
          </p:nvPr>
        </p:nvSpPr>
        <p:spPr/>
        <p:txBody>
          <a:bodyPr/>
          <a:lstStyle/>
          <a:p>
            <a:r>
              <a:rPr lang="zh-CN" altLang="en-US" dirty="0"/>
              <a:t>两类</a:t>
            </a:r>
            <a:endParaRPr lang="en-US" altLang="zh-CN" dirty="0"/>
          </a:p>
          <a:p>
            <a:pPr lvl="1"/>
            <a:r>
              <a:rPr lang="zh-CN" altLang="en-US" dirty="0"/>
              <a:t>客户端</a:t>
            </a:r>
            <a:r>
              <a:rPr lang="en-US" altLang="zh-CN" dirty="0"/>
              <a:t>-</a:t>
            </a:r>
            <a:r>
              <a:rPr lang="zh-CN" altLang="en-US" dirty="0"/>
              <a:t>服务器（</a:t>
            </a:r>
            <a:r>
              <a:rPr lang="en-US" altLang="zh-CN" dirty="0"/>
              <a:t>client-server</a:t>
            </a:r>
            <a:r>
              <a:rPr lang="zh-CN" altLang="en-US" dirty="0"/>
              <a:t>）结构</a:t>
            </a:r>
            <a:endParaRPr lang="en-US" altLang="zh-CN" dirty="0"/>
          </a:p>
          <a:p>
            <a:pPr lvl="1"/>
            <a:r>
              <a:rPr lang="zh-CN" altLang="en-US" dirty="0"/>
              <a:t>对等网络（</a:t>
            </a:r>
            <a:r>
              <a:rPr lang="en-US" altLang="zh-CN" dirty="0"/>
              <a:t>peer-to-peer</a:t>
            </a:r>
            <a:r>
              <a:rPr lang="zh-CN" altLang="en-US" dirty="0"/>
              <a:t>，</a:t>
            </a:r>
            <a:r>
              <a:rPr lang="en-US" altLang="zh-CN" dirty="0"/>
              <a:t>P2P</a:t>
            </a:r>
            <a:r>
              <a:rPr lang="zh-CN" altLang="en-US" dirty="0"/>
              <a:t>）结构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5" name="Rectangle 280"/>
          <p:cNvSpPr>
            <a:spLocks noChangeArrowheads="1"/>
          </p:cNvSpPr>
          <p:nvPr/>
        </p:nvSpPr>
        <p:spPr bwMode="auto">
          <a:xfrm>
            <a:off x="6962775" y="628650"/>
            <a:ext cx="1828800" cy="981075"/>
          </a:xfrm>
          <a:prstGeom prst="rect">
            <a:avLst/>
          </a:prstGeom>
          <a:noFill/>
          <a:ln w="9525">
            <a:solidFill>
              <a:srgbClr val="000000"/>
            </a:solidFill>
            <a:miter lim="800000"/>
            <a:headEnd/>
            <a:tailEnd/>
          </a:ln>
        </p:spPr>
        <p:txBody>
          <a:bodyPr wrap="none" anchor="ctr"/>
          <a:lstStyle/>
          <a:p>
            <a:endParaRPr lang="zh-CN" altLang="zh-CN" sz="2400"/>
          </a:p>
        </p:txBody>
      </p:sp>
      <p:grpSp>
        <p:nvGrpSpPr>
          <p:cNvPr id="6" name="Group 279"/>
          <p:cNvGrpSpPr>
            <a:grpSpLocks/>
          </p:cNvGrpSpPr>
          <p:nvPr/>
        </p:nvGrpSpPr>
        <p:grpSpPr bwMode="auto">
          <a:xfrm>
            <a:off x="7059613" y="576266"/>
            <a:ext cx="1736725" cy="957263"/>
            <a:chOff x="4458" y="3335"/>
            <a:chExt cx="1094" cy="603"/>
          </a:xfrm>
        </p:grpSpPr>
        <p:sp>
          <p:nvSpPr>
            <p:cNvPr id="7" name="Text Box 263"/>
            <p:cNvSpPr txBox="1">
              <a:spLocks noChangeArrowheads="1"/>
            </p:cNvSpPr>
            <p:nvPr/>
          </p:nvSpPr>
          <p:spPr bwMode="auto">
            <a:xfrm>
              <a:off x="4784" y="3725"/>
              <a:ext cx="633" cy="21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用户邮箱</a:t>
              </a:r>
              <a:endParaRPr lang="en-US" altLang="zh-CN" sz="2400" dirty="0"/>
            </a:p>
          </p:txBody>
        </p:sp>
        <p:grpSp>
          <p:nvGrpSpPr>
            <p:cNvPr id="8" name="Group 278"/>
            <p:cNvGrpSpPr>
              <a:grpSpLocks/>
            </p:cNvGrpSpPr>
            <p:nvPr/>
          </p:nvGrpSpPr>
          <p:grpSpPr bwMode="auto">
            <a:xfrm>
              <a:off x="4458" y="3408"/>
              <a:ext cx="450" cy="120"/>
              <a:chOff x="4314" y="3444"/>
              <a:chExt cx="450" cy="120"/>
            </a:xfrm>
          </p:grpSpPr>
          <p:sp>
            <p:nvSpPr>
              <p:cNvPr id="11"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2"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endParaRPr lang="zh-CN" altLang="en-US"/>
              </a:p>
            </p:txBody>
          </p:sp>
          <p:sp>
            <p:nvSpPr>
              <p:cNvPr id="13"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endParaRPr lang="zh-CN" altLang="en-US"/>
              </a:p>
            </p:txBody>
          </p:sp>
          <p:sp>
            <p:nvSpPr>
              <p:cNvPr id="14"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endParaRPr lang="zh-CN" altLang="en-US"/>
              </a:p>
            </p:txBody>
          </p:sp>
          <p:sp>
            <p:nvSpPr>
              <p:cNvPr id="15"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endParaRPr lang="zh-CN" altLang="en-US"/>
              </a:p>
            </p:txBody>
          </p:sp>
          <p:sp>
            <p:nvSpPr>
              <p:cNvPr id="16"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endParaRPr lang="zh-CN" altLang="en-US"/>
              </a:p>
            </p:txBody>
          </p:sp>
          <p:sp>
            <p:nvSpPr>
              <p:cNvPr id="17"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endParaRPr lang="zh-CN" altLang="en-US"/>
              </a:p>
            </p:txBody>
          </p:sp>
          <p:sp>
            <p:nvSpPr>
              <p:cNvPr id="18"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endParaRPr lang="zh-CN" altLang="en-US"/>
              </a:p>
            </p:txBody>
          </p:sp>
        </p:grpSp>
        <p:sp>
          <p:nvSpPr>
            <p:cNvPr id="9"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 name="Text Box 277"/>
            <p:cNvSpPr txBox="1">
              <a:spLocks noChangeArrowheads="1"/>
            </p:cNvSpPr>
            <p:nvPr/>
          </p:nvSpPr>
          <p:spPr bwMode="auto">
            <a:xfrm>
              <a:off x="4919" y="3335"/>
              <a:ext cx="633" cy="368"/>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600" dirty="0"/>
                <a:t>发送邮件</a:t>
              </a:r>
              <a:br>
                <a:rPr lang="en-US" altLang="zh-CN" sz="1600" dirty="0"/>
              </a:br>
              <a:r>
                <a:rPr lang="zh-CN" altLang="en-US" sz="1600" dirty="0"/>
                <a:t>消息队列</a:t>
              </a:r>
              <a:endParaRPr lang="en-US" altLang="zh-CN" sz="1600" dirty="0"/>
            </a:p>
          </p:txBody>
        </p:sp>
      </p:grpSp>
      <p:grpSp>
        <p:nvGrpSpPr>
          <p:cNvPr id="19" name="Group 454"/>
          <p:cNvGrpSpPr>
            <a:grpSpLocks/>
          </p:cNvGrpSpPr>
          <p:nvPr/>
        </p:nvGrpSpPr>
        <p:grpSpPr bwMode="auto">
          <a:xfrm>
            <a:off x="4746626" y="1406525"/>
            <a:ext cx="4233863" cy="5118100"/>
            <a:chOff x="2990" y="886"/>
            <a:chExt cx="2667" cy="3224"/>
          </a:xfrm>
        </p:grpSpPr>
        <p:grpSp>
          <p:nvGrpSpPr>
            <p:cNvPr id="20" name="Group 389"/>
            <p:cNvGrpSpPr>
              <a:grpSpLocks/>
            </p:cNvGrpSpPr>
            <p:nvPr/>
          </p:nvGrpSpPr>
          <p:grpSpPr bwMode="auto">
            <a:xfrm>
              <a:off x="4346" y="1756"/>
              <a:ext cx="301" cy="451"/>
              <a:chOff x="4140" y="429"/>
              <a:chExt cx="1425" cy="2396"/>
            </a:xfrm>
          </p:grpSpPr>
          <p:sp>
            <p:nvSpPr>
              <p:cNvPr id="183"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84"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85"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86"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7"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88" name="Group 395"/>
              <p:cNvGrpSpPr>
                <a:grpSpLocks/>
              </p:cNvGrpSpPr>
              <p:nvPr/>
            </p:nvGrpSpPr>
            <p:grpSpPr bwMode="auto">
              <a:xfrm>
                <a:off x="4749" y="668"/>
                <a:ext cx="581" cy="145"/>
                <a:chOff x="614" y="2568"/>
                <a:chExt cx="725" cy="139"/>
              </a:xfrm>
            </p:grpSpPr>
            <p:sp>
              <p:nvSpPr>
                <p:cNvPr id="213"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4"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9"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0" name="Group 399"/>
              <p:cNvGrpSpPr>
                <a:grpSpLocks/>
              </p:cNvGrpSpPr>
              <p:nvPr/>
            </p:nvGrpSpPr>
            <p:grpSpPr bwMode="auto">
              <a:xfrm>
                <a:off x="4747" y="994"/>
                <a:ext cx="581" cy="134"/>
                <a:chOff x="614" y="2568"/>
                <a:chExt cx="725" cy="139"/>
              </a:xfrm>
            </p:grpSpPr>
            <p:sp>
              <p:nvSpPr>
                <p:cNvPr id="211"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2"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1"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92"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3" name="Group 404"/>
              <p:cNvGrpSpPr>
                <a:grpSpLocks/>
              </p:cNvGrpSpPr>
              <p:nvPr/>
            </p:nvGrpSpPr>
            <p:grpSpPr bwMode="auto">
              <a:xfrm>
                <a:off x="4735" y="1627"/>
                <a:ext cx="582" cy="151"/>
                <a:chOff x="614" y="2568"/>
                <a:chExt cx="725" cy="139"/>
              </a:xfrm>
            </p:grpSpPr>
            <p:sp>
              <p:nvSpPr>
                <p:cNvPr id="209"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0"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4"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95" name="Group 408"/>
              <p:cNvGrpSpPr>
                <a:grpSpLocks/>
              </p:cNvGrpSpPr>
              <p:nvPr/>
            </p:nvGrpSpPr>
            <p:grpSpPr bwMode="auto">
              <a:xfrm>
                <a:off x="4739" y="1327"/>
                <a:ext cx="582" cy="139"/>
                <a:chOff x="614" y="2568"/>
                <a:chExt cx="725" cy="139"/>
              </a:xfrm>
            </p:grpSpPr>
            <p:sp>
              <p:nvSpPr>
                <p:cNvPr id="207"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8"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6"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97"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8"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200"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01"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02"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03"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204"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05"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206"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1" name="Group 356"/>
            <p:cNvGrpSpPr>
              <a:grpSpLocks/>
            </p:cNvGrpSpPr>
            <p:nvPr/>
          </p:nvGrpSpPr>
          <p:grpSpPr bwMode="auto">
            <a:xfrm>
              <a:off x="3091" y="2634"/>
              <a:ext cx="301" cy="451"/>
              <a:chOff x="4140" y="429"/>
              <a:chExt cx="1425" cy="2396"/>
            </a:xfrm>
          </p:grpSpPr>
          <p:sp>
            <p:nvSpPr>
              <p:cNvPr id="151"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2"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53"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4"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5"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6" name="Group 362"/>
              <p:cNvGrpSpPr>
                <a:grpSpLocks/>
              </p:cNvGrpSpPr>
              <p:nvPr/>
            </p:nvGrpSpPr>
            <p:grpSpPr bwMode="auto">
              <a:xfrm>
                <a:off x="4749" y="668"/>
                <a:ext cx="581" cy="145"/>
                <a:chOff x="614" y="2568"/>
                <a:chExt cx="725" cy="139"/>
              </a:xfrm>
            </p:grpSpPr>
            <p:sp>
              <p:nvSpPr>
                <p:cNvPr id="181"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2"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7"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8" name="Group 366"/>
              <p:cNvGrpSpPr>
                <a:grpSpLocks/>
              </p:cNvGrpSpPr>
              <p:nvPr/>
            </p:nvGrpSpPr>
            <p:grpSpPr bwMode="auto">
              <a:xfrm>
                <a:off x="4747" y="994"/>
                <a:ext cx="581" cy="134"/>
                <a:chOff x="614" y="2568"/>
                <a:chExt cx="725" cy="139"/>
              </a:xfrm>
            </p:grpSpPr>
            <p:sp>
              <p:nvSpPr>
                <p:cNvPr id="179"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0"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9"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60"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1" name="Group 371"/>
              <p:cNvGrpSpPr>
                <a:grpSpLocks/>
              </p:cNvGrpSpPr>
              <p:nvPr/>
            </p:nvGrpSpPr>
            <p:grpSpPr bwMode="auto">
              <a:xfrm>
                <a:off x="4735" y="1627"/>
                <a:ext cx="582" cy="151"/>
                <a:chOff x="614" y="2568"/>
                <a:chExt cx="725" cy="139"/>
              </a:xfrm>
            </p:grpSpPr>
            <p:sp>
              <p:nvSpPr>
                <p:cNvPr id="177"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8"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2"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63" name="Group 375"/>
              <p:cNvGrpSpPr>
                <a:grpSpLocks/>
              </p:cNvGrpSpPr>
              <p:nvPr/>
            </p:nvGrpSpPr>
            <p:grpSpPr bwMode="auto">
              <a:xfrm>
                <a:off x="4739" y="1327"/>
                <a:ext cx="582" cy="139"/>
                <a:chOff x="614" y="2568"/>
                <a:chExt cx="725" cy="139"/>
              </a:xfrm>
            </p:grpSpPr>
            <p:sp>
              <p:nvSpPr>
                <p:cNvPr id="175"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6"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4"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65"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6"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68"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69"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70"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71"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72"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73"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74"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2" name="Group 320"/>
            <p:cNvGrpSpPr>
              <a:grpSpLocks/>
            </p:cNvGrpSpPr>
            <p:nvPr/>
          </p:nvGrpSpPr>
          <p:grpSpPr bwMode="auto">
            <a:xfrm>
              <a:off x="3105" y="1159"/>
              <a:ext cx="301" cy="451"/>
              <a:chOff x="4140" y="429"/>
              <a:chExt cx="1425" cy="2396"/>
            </a:xfrm>
          </p:grpSpPr>
          <p:sp>
            <p:nvSpPr>
              <p:cNvPr id="119"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0"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21"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22"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3"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4" name="Group 326"/>
              <p:cNvGrpSpPr>
                <a:grpSpLocks/>
              </p:cNvGrpSpPr>
              <p:nvPr/>
            </p:nvGrpSpPr>
            <p:grpSpPr bwMode="auto">
              <a:xfrm>
                <a:off x="4749" y="668"/>
                <a:ext cx="581" cy="145"/>
                <a:chOff x="614" y="2568"/>
                <a:chExt cx="725" cy="139"/>
              </a:xfrm>
            </p:grpSpPr>
            <p:sp>
              <p:nvSpPr>
                <p:cNvPr id="149"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0"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5"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6" name="Group 330"/>
              <p:cNvGrpSpPr>
                <a:grpSpLocks/>
              </p:cNvGrpSpPr>
              <p:nvPr/>
            </p:nvGrpSpPr>
            <p:grpSpPr bwMode="auto">
              <a:xfrm>
                <a:off x="4747" y="994"/>
                <a:ext cx="581" cy="134"/>
                <a:chOff x="614" y="2568"/>
                <a:chExt cx="725" cy="139"/>
              </a:xfrm>
            </p:grpSpPr>
            <p:sp>
              <p:nvSpPr>
                <p:cNvPr id="147"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8"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7"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28"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9" name="Group 335"/>
              <p:cNvGrpSpPr>
                <a:grpSpLocks/>
              </p:cNvGrpSpPr>
              <p:nvPr/>
            </p:nvGrpSpPr>
            <p:grpSpPr bwMode="auto">
              <a:xfrm>
                <a:off x="4735" y="1627"/>
                <a:ext cx="582" cy="151"/>
                <a:chOff x="614" y="2568"/>
                <a:chExt cx="725" cy="139"/>
              </a:xfrm>
            </p:grpSpPr>
            <p:sp>
              <p:nvSpPr>
                <p:cNvPr id="145"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6"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0"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31" name="Group 339"/>
              <p:cNvGrpSpPr>
                <a:grpSpLocks/>
              </p:cNvGrpSpPr>
              <p:nvPr/>
            </p:nvGrpSpPr>
            <p:grpSpPr bwMode="auto">
              <a:xfrm>
                <a:off x="4739" y="1327"/>
                <a:ext cx="582" cy="139"/>
                <a:chOff x="614" y="2568"/>
                <a:chExt cx="725" cy="139"/>
              </a:xfrm>
            </p:grpSpPr>
            <p:sp>
              <p:nvSpPr>
                <p:cNvPr id="143"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4"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2"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33"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4"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5"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36"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37"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38"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39"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40"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41"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42"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23"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4" name="Group 19"/>
            <p:cNvGrpSpPr>
              <a:grpSpLocks/>
            </p:cNvGrpSpPr>
            <p:nvPr/>
          </p:nvGrpSpPr>
          <p:grpSpPr bwMode="auto">
            <a:xfrm>
              <a:off x="4458" y="1881"/>
              <a:ext cx="518" cy="661"/>
              <a:chOff x="4288" y="2627"/>
              <a:chExt cx="518" cy="661"/>
            </a:xfrm>
          </p:grpSpPr>
          <p:sp>
            <p:nvSpPr>
              <p:cNvPr id="104"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5"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6"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7"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9"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10"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11"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12"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13"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14"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5"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6"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7"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8"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5" name="Group 60"/>
            <p:cNvGrpSpPr>
              <a:grpSpLocks/>
            </p:cNvGrpSpPr>
            <p:nvPr/>
          </p:nvGrpSpPr>
          <p:grpSpPr bwMode="auto">
            <a:xfrm>
              <a:off x="3198" y="2763"/>
              <a:ext cx="518" cy="661"/>
              <a:chOff x="4288" y="2627"/>
              <a:chExt cx="518" cy="661"/>
            </a:xfrm>
          </p:grpSpPr>
          <p:sp>
            <p:nvSpPr>
              <p:cNvPr id="89"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0"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1"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2"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3"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9"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0"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6" name="Group 96"/>
            <p:cNvGrpSpPr>
              <a:grpSpLocks/>
            </p:cNvGrpSpPr>
            <p:nvPr/>
          </p:nvGrpSpPr>
          <p:grpSpPr bwMode="auto">
            <a:xfrm>
              <a:off x="3198" y="1347"/>
              <a:ext cx="518" cy="661"/>
              <a:chOff x="4288" y="2627"/>
              <a:chExt cx="518" cy="661"/>
            </a:xfrm>
          </p:grpSpPr>
          <p:sp>
            <p:nvSpPr>
              <p:cNvPr id="74"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5"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6"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7"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8"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5"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27"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28"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9" name="Group 119"/>
            <p:cNvGrpSpPr>
              <a:grpSpLocks/>
            </p:cNvGrpSpPr>
            <p:nvPr/>
          </p:nvGrpSpPr>
          <p:grpSpPr bwMode="auto">
            <a:xfrm>
              <a:off x="3848" y="2535"/>
              <a:ext cx="541" cy="252"/>
              <a:chOff x="3798" y="2537"/>
              <a:chExt cx="541" cy="252"/>
            </a:xfrm>
          </p:grpSpPr>
          <p:sp>
            <p:nvSpPr>
              <p:cNvPr id="72"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3"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0" name="Group 122"/>
            <p:cNvGrpSpPr>
              <a:grpSpLocks/>
            </p:cNvGrpSpPr>
            <p:nvPr/>
          </p:nvGrpSpPr>
          <p:grpSpPr bwMode="auto">
            <a:xfrm>
              <a:off x="3824" y="1743"/>
              <a:ext cx="541" cy="252"/>
              <a:chOff x="3798" y="2537"/>
              <a:chExt cx="541" cy="252"/>
            </a:xfrm>
          </p:grpSpPr>
          <p:sp>
            <p:nvSpPr>
              <p:cNvPr id="70"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1"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1" name="Group 125"/>
            <p:cNvGrpSpPr>
              <a:grpSpLocks/>
            </p:cNvGrpSpPr>
            <p:nvPr/>
          </p:nvGrpSpPr>
          <p:grpSpPr bwMode="auto">
            <a:xfrm>
              <a:off x="2990" y="2193"/>
              <a:ext cx="541" cy="252"/>
              <a:chOff x="3798" y="2537"/>
              <a:chExt cx="541" cy="252"/>
            </a:xfrm>
          </p:grpSpPr>
          <p:sp>
            <p:nvSpPr>
              <p:cNvPr id="68"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69"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32" name="Group 423"/>
            <p:cNvGrpSpPr>
              <a:grpSpLocks/>
            </p:cNvGrpSpPr>
            <p:nvPr/>
          </p:nvGrpSpPr>
          <p:grpSpPr bwMode="auto">
            <a:xfrm>
              <a:off x="3601" y="886"/>
              <a:ext cx="561" cy="664"/>
              <a:chOff x="3588" y="550"/>
              <a:chExt cx="561" cy="664"/>
            </a:xfrm>
          </p:grpSpPr>
          <p:grpSp>
            <p:nvGrpSpPr>
              <p:cNvPr id="63" name="Group 353"/>
              <p:cNvGrpSpPr>
                <a:grpSpLocks/>
              </p:cNvGrpSpPr>
              <p:nvPr/>
            </p:nvGrpSpPr>
            <p:grpSpPr bwMode="auto">
              <a:xfrm>
                <a:off x="3588" y="692"/>
                <a:ext cx="561" cy="522"/>
                <a:chOff x="-44" y="1473"/>
                <a:chExt cx="981" cy="1105"/>
              </a:xfrm>
            </p:grpSpPr>
            <p:pic>
              <p:nvPicPr>
                <p:cNvPr id="66"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7"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6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3" name="Group 424"/>
            <p:cNvGrpSpPr>
              <a:grpSpLocks/>
            </p:cNvGrpSpPr>
            <p:nvPr/>
          </p:nvGrpSpPr>
          <p:grpSpPr bwMode="auto">
            <a:xfrm>
              <a:off x="4884" y="1400"/>
              <a:ext cx="561" cy="664"/>
              <a:chOff x="3588" y="550"/>
              <a:chExt cx="561" cy="664"/>
            </a:xfrm>
          </p:grpSpPr>
          <p:grpSp>
            <p:nvGrpSpPr>
              <p:cNvPr id="58" name="Group 425"/>
              <p:cNvGrpSpPr>
                <a:grpSpLocks/>
              </p:cNvGrpSpPr>
              <p:nvPr/>
            </p:nvGrpSpPr>
            <p:grpSpPr bwMode="auto">
              <a:xfrm>
                <a:off x="3588" y="692"/>
                <a:ext cx="561" cy="522"/>
                <a:chOff x="-44" y="1473"/>
                <a:chExt cx="981" cy="1105"/>
              </a:xfrm>
            </p:grpSpPr>
            <p:pic>
              <p:nvPicPr>
                <p:cNvPr id="61"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2"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4" name="Group 430"/>
            <p:cNvGrpSpPr>
              <a:grpSpLocks/>
            </p:cNvGrpSpPr>
            <p:nvPr/>
          </p:nvGrpSpPr>
          <p:grpSpPr bwMode="auto">
            <a:xfrm>
              <a:off x="5096" y="1880"/>
              <a:ext cx="561" cy="664"/>
              <a:chOff x="3588" y="550"/>
              <a:chExt cx="561" cy="664"/>
            </a:xfrm>
          </p:grpSpPr>
          <p:grpSp>
            <p:nvGrpSpPr>
              <p:cNvPr id="53" name="Group 431"/>
              <p:cNvGrpSpPr>
                <a:grpSpLocks/>
              </p:cNvGrpSpPr>
              <p:nvPr/>
            </p:nvGrpSpPr>
            <p:grpSpPr bwMode="auto">
              <a:xfrm>
                <a:off x="3588" y="692"/>
                <a:ext cx="561" cy="522"/>
                <a:chOff x="-44" y="1473"/>
                <a:chExt cx="981" cy="1105"/>
              </a:xfrm>
            </p:grpSpPr>
            <p:pic>
              <p:nvPicPr>
                <p:cNvPr id="56"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7"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4"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55"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5" name="Group 436"/>
            <p:cNvGrpSpPr>
              <a:grpSpLocks/>
            </p:cNvGrpSpPr>
            <p:nvPr/>
          </p:nvGrpSpPr>
          <p:grpSpPr bwMode="auto">
            <a:xfrm>
              <a:off x="5013" y="2540"/>
              <a:ext cx="561" cy="664"/>
              <a:chOff x="3588" y="550"/>
              <a:chExt cx="561" cy="664"/>
            </a:xfrm>
          </p:grpSpPr>
          <p:grpSp>
            <p:nvGrpSpPr>
              <p:cNvPr id="48" name="Group 437"/>
              <p:cNvGrpSpPr>
                <a:grpSpLocks/>
              </p:cNvGrpSpPr>
              <p:nvPr/>
            </p:nvGrpSpPr>
            <p:grpSpPr bwMode="auto">
              <a:xfrm>
                <a:off x="3588" y="692"/>
                <a:ext cx="561" cy="522"/>
                <a:chOff x="-44" y="1473"/>
                <a:chExt cx="981" cy="1105"/>
              </a:xfrm>
            </p:grpSpPr>
            <p:pic>
              <p:nvPicPr>
                <p:cNvPr id="51"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2"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6" name="Group 442"/>
            <p:cNvGrpSpPr>
              <a:grpSpLocks/>
            </p:cNvGrpSpPr>
            <p:nvPr/>
          </p:nvGrpSpPr>
          <p:grpSpPr bwMode="auto">
            <a:xfrm>
              <a:off x="3368" y="3446"/>
              <a:ext cx="561" cy="664"/>
              <a:chOff x="3588" y="550"/>
              <a:chExt cx="561" cy="664"/>
            </a:xfrm>
          </p:grpSpPr>
          <p:grpSp>
            <p:nvGrpSpPr>
              <p:cNvPr id="43" name="Group 443"/>
              <p:cNvGrpSpPr>
                <a:grpSpLocks/>
              </p:cNvGrpSpPr>
              <p:nvPr/>
            </p:nvGrpSpPr>
            <p:grpSpPr bwMode="auto">
              <a:xfrm>
                <a:off x="3588" y="692"/>
                <a:ext cx="561" cy="522"/>
                <a:chOff x="-44" y="1473"/>
                <a:chExt cx="981" cy="1105"/>
              </a:xfrm>
            </p:grpSpPr>
            <p:pic>
              <p:nvPicPr>
                <p:cNvPr id="46"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7"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7" name="Group 448"/>
            <p:cNvGrpSpPr>
              <a:grpSpLocks/>
            </p:cNvGrpSpPr>
            <p:nvPr/>
          </p:nvGrpSpPr>
          <p:grpSpPr bwMode="auto">
            <a:xfrm>
              <a:off x="3827" y="3056"/>
              <a:ext cx="561" cy="664"/>
              <a:chOff x="3588" y="550"/>
              <a:chExt cx="561" cy="664"/>
            </a:xfrm>
          </p:grpSpPr>
          <p:grpSp>
            <p:nvGrpSpPr>
              <p:cNvPr id="38" name="Group 449"/>
              <p:cNvGrpSpPr>
                <a:grpSpLocks/>
              </p:cNvGrpSpPr>
              <p:nvPr/>
            </p:nvGrpSpPr>
            <p:grpSpPr bwMode="auto">
              <a:xfrm>
                <a:off x="3588" y="692"/>
                <a:ext cx="561" cy="522"/>
                <a:chOff x="-44" y="1473"/>
                <a:chExt cx="981" cy="1105"/>
              </a:xfrm>
            </p:grpSpPr>
            <p:pic>
              <p:nvPicPr>
                <p:cNvPr id="41"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2"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15" name="Rectangle 3"/>
          <p:cNvSpPr txBox="1">
            <a:spLocks noChangeArrowheads="1"/>
          </p:cNvSpPr>
          <p:nvPr/>
        </p:nvSpPr>
        <p:spPr bwMode="auto">
          <a:xfrm>
            <a:off x="544513" y="1700808"/>
            <a:ext cx="3811463" cy="45428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三部分构成</a:t>
            </a:r>
            <a:r>
              <a:rPr kumimoji="0" lang="en-US" altLang="zh-CN" sz="2800" b="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用户代理软件</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邮件服务器</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75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简单邮件传输协议</a:t>
            </a:r>
            <a:r>
              <a:rPr kumimoji="0" lang="en-US" altLang="zh-CN" sz="2000" b="0" u="none" strike="noStrike" kern="0" cap="none" spc="0" normalizeH="0" baseline="0" noProof="0" dirty="0">
                <a:ln>
                  <a:noFill/>
                </a:ln>
                <a:solidFill>
                  <a:schemeClr val="tx1"/>
                </a:solidFill>
                <a:effectLst/>
                <a:uLnTx/>
                <a:uFillTx/>
                <a:latin typeface="+mn-ea"/>
                <a:cs typeface="+mn-cs"/>
              </a:rPr>
              <a:t>: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用户代理</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用于书写、编辑、阅读邮件消息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例如，</a:t>
            </a:r>
            <a:r>
              <a:rPr kumimoji="0" lang="en-US" altLang="zh-CN" sz="2000" b="0" u="none" strike="noStrike" kern="0" cap="none" spc="0" normalizeH="0" baseline="0" noProof="0" dirty="0">
                <a:ln>
                  <a:noFill/>
                </a:ln>
                <a:solidFill>
                  <a:schemeClr val="tx1"/>
                </a:solidFill>
                <a:effectLst/>
                <a:uLnTx/>
                <a:uFillTx/>
                <a:latin typeface="+mn-ea"/>
                <a:cs typeface="+mn-cs"/>
              </a:rPr>
              <a:t>Outlook, Thunderbird, </a:t>
            </a:r>
            <a:r>
              <a:rPr kumimoji="0" lang="zh-CN" altLang="en-US" sz="2000" b="0" u="none" strike="noStrike" kern="0" cap="none" spc="0" normalizeH="0" baseline="0" noProof="0" dirty="0">
                <a:ln>
                  <a:noFill/>
                </a:ln>
                <a:solidFill>
                  <a:schemeClr val="tx1"/>
                </a:solidFill>
                <a:effectLst/>
                <a:uLnTx/>
                <a:uFillTx/>
                <a:latin typeface="+mn-ea"/>
                <a:cs typeface="+mn-cs"/>
              </a:rPr>
              <a:t>各种手机上的邮件</a:t>
            </a:r>
            <a:r>
              <a:rPr kumimoji="0" lang="en-US" altLang="zh-CN" sz="2000" b="0" u="none" strike="noStrike" kern="0" cap="none" spc="0" normalizeH="0" baseline="0" noProof="0" dirty="0">
                <a:ln>
                  <a:noFill/>
                </a:ln>
                <a:solidFill>
                  <a:schemeClr val="tx1"/>
                </a:solidFill>
                <a:effectLst/>
                <a:uLnTx/>
                <a:uFillTx/>
                <a:latin typeface="+mn-ea"/>
                <a:cs typeface="+mn-cs"/>
              </a:rPr>
              <a:t>app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发出和接收的邮件存储在邮件服务器上</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电子邮件：邮件服务器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51</a:t>
            </a:fld>
            <a:endParaRPr lang="zh-CN" altLang="en-US"/>
          </a:p>
        </p:txBody>
      </p:sp>
      <p:grpSp>
        <p:nvGrpSpPr>
          <p:cNvPr id="5" name="Group 454"/>
          <p:cNvGrpSpPr>
            <a:grpSpLocks/>
          </p:cNvGrpSpPr>
          <p:nvPr/>
        </p:nvGrpSpPr>
        <p:grpSpPr bwMode="auto">
          <a:xfrm>
            <a:off x="4746626" y="1406525"/>
            <a:ext cx="4233863" cy="5118100"/>
            <a:chOff x="2990" y="886"/>
            <a:chExt cx="2667" cy="3224"/>
          </a:xfrm>
        </p:grpSpPr>
        <p:grpSp>
          <p:nvGrpSpPr>
            <p:cNvPr id="6" name="Group 389"/>
            <p:cNvGrpSpPr>
              <a:grpSpLocks/>
            </p:cNvGrpSpPr>
            <p:nvPr/>
          </p:nvGrpSpPr>
          <p:grpSpPr bwMode="auto">
            <a:xfrm>
              <a:off x="4346" y="1756"/>
              <a:ext cx="301" cy="451"/>
              <a:chOff x="4140" y="429"/>
              <a:chExt cx="1425" cy="2396"/>
            </a:xfrm>
          </p:grpSpPr>
          <p:sp>
            <p:nvSpPr>
              <p:cNvPr id="169"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70"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71"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2"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3"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395"/>
              <p:cNvGrpSpPr>
                <a:grpSpLocks/>
              </p:cNvGrpSpPr>
              <p:nvPr/>
            </p:nvGrpSpPr>
            <p:grpSpPr bwMode="auto">
              <a:xfrm>
                <a:off x="4749" y="668"/>
                <a:ext cx="581" cy="145"/>
                <a:chOff x="614" y="2568"/>
                <a:chExt cx="725" cy="139"/>
              </a:xfrm>
            </p:grpSpPr>
            <p:sp>
              <p:nvSpPr>
                <p:cNvPr id="199"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0"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6" name="Group 399"/>
              <p:cNvGrpSpPr>
                <a:grpSpLocks/>
              </p:cNvGrpSpPr>
              <p:nvPr/>
            </p:nvGrpSpPr>
            <p:grpSpPr bwMode="auto">
              <a:xfrm>
                <a:off x="4747" y="994"/>
                <a:ext cx="581" cy="134"/>
                <a:chOff x="614" y="2568"/>
                <a:chExt cx="725" cy="139"/>
              </a:xfrm>
            </p:grpSpPr>
            <p:sp>
              <p:nvSpPr>
                <p:cNvPr id="197"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8"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8"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9" name="Group 404"/>
              <p:cNvGrpSpPr>
                <a:grpSpLocks/>
              </p:cNvGrpSpPr>
              <p:nvPr/>
            </p:nvGrpSpPr>
            <p:grpSpPr bwMode="auto">
              <a:xfrm>
                <a:off x="4735" y="1627"/>
                <a:ext cx="582" cy="151"/>
                <a:chOff x="614" y="2568"/>
                <a:chExt cx="725" cy="139"/>
              </a:xfrm>
            </p:grpSpPr>
            <p:sp>
              <p:nvSpPr>
                <p:cNvPr id="195"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6"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0"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81" name="Group 408"/>
              <p:cNvGrpSpPr>
                <a:grpSpLocks/>
              </p:cNvGrpSpPr>
              <p:nvPr/>
            </p:nvGrpSpPr>
            <p:grpSpPr bwMode="auto">
              <a:xfrm>
                <a:off x="4739" y="1327"/>
                <a:ext cx="582" cy="139"/>
                <a:chOff x="614" y="2568"/>
                <a:chExt cx="725" cy="139"/>
              </a:xfrm>
            </p:grpSpPr>
            <p:sp>
              <p:nvSpPr>
                <p:cNvPr id="193"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2"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83"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4"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5"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86"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7"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8"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9"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90"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91"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92"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 name="Group 356"/>
            <p:cNvGrpSpPr>
              <a:grpSpLocks/>
            </p:cNvGrpSpPr>
            <p:nvPr/>
          </p:nvGrpSpPr>
          <p:grpSpPr bwMode="auto">
            <a:xfrm>
              <a:off x="3091" y="2634"/>
              <a:ext cx="301" cy="451"/>
              <a:chOff x="4140" y="429"/>
              <a:chExt cx="1425" cy="2396"/>
            </a:xfrm>
          </p:grpSpPr>
          <p:sp>
            <p:nvSpPr>
              <p:cNvPr id="137"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8"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9"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40"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1"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2" name="Group 362"/>
              <p:cNvGrpSpPr>
                <a:grpSpLocks/>
              </p:cNvGrpSpPr>
              <p:nvPr/>
            </p:nvGrpSpPr>
            <p:grpSpPr bwMode="auto">
              <a:xfrm>
                <a:off x="4749" y="668"/>
                <a:ext cx="581" cy="145"/>
                <a:chOff x="614" y="2568"/>
                <a:chExt cx="725" cy="139"/>
              </a:xfrm>
            </p:grpSpPr>
            <p:sp>
              <p:nvSpPr>
                <p:cNvPr id="167"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8"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3"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4" name="Group 366"/>
              <p:cNvGrpSpPr>
                <a:grpSpLocks/>
              </p:cNvGrpSpPr>
              <p:nvPr/>
            </p:nvGrpSpPr>
            <p:grpSpPr bwMode="auto">
              <a:xfrm>
                <a:off x="4747" y="994"/>
                <a:ext cx="581" cy="134"/>
                <a:chOff x="614" y="2568"/>
                <a:chExt cx="725" cy="139"/>
              </a:xfrm>
            </p:grpSpPr>
            <p:sp>
              <p:nvSpPr>
                <p:cNvPr id="165"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6"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5"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6"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7" name="Group 371"/>
              <p:cNvGrpSpPr>
                <a:grpSpLocks/>
              </p:cNvGrpSpPr>
              <p:nvPr/>
            </p:nvGrpSpPr>
            <p:grpSpPr bwMode="auto">
              <a:xfrm>
                <a:off x="4735" y="1627"/>
                <a:ext cx="582" cy="151"/>
                <a:chOff x="614" y="2568"/>
                <a:chExt cx="725" cy="139"/>
              </a:xfrm>
            </p:grpSpPr>
            <p:sp>
              <p:nvSpPr>
                <p:cNvPr id="163"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8"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9" name="Group 375"/>
              <p:cNvGrpSpPr>
                <a:grpSpLocks/>
              </p:cNvGrpSpPr>
              <p:nvPr/>
            </p:nvGrpSpPr>
            <p:grpSpPr bwMode="auto">
              <a:xfrm>
                <a:off x="4739" y="1327"/>
                <a:ext cx="582" cy="139"/>
                <a:chOff x="614" y="2568"/>
                <a:chExt cx="725" cy="139"/>
              </a:xfrm>
            </p:grpSpPr>
            <p:sp>
              <p:nvSpPr>
                <p:cNvPr id="161"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0"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1"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3"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54"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5"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6"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7"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58"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9"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60"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8" name="Group 320"/>
            <p:cNvGrpSpPr>
              <a:grpSpLocks/>
            </p:cNvGrpSpPr>
            <p:nvPr/>
          </p:nvGrpSpPr>
          <p:grpSpPr bwMode="auto">
            <a:xfrm>
              <a:off x="3105" y="1159"/>
              <a:ext cx="301" cy="451"/>
              <a:chOff x="4140" y="429"/>
              <a:chExt cx="1425" cy="2396"/>
            </a:xfrm>
          </p:grpSpPr>
          <p:sp>
            <p:nvSpPr>
              <p:cNvPr id="105"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6"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7"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8"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9"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326"/>
              <p:cNvGrpSpPr>
                <a:grpSpLocks/>
              </p:cNvGrpSpPr>
              <p:nvPr/>
            </p:nvGrpSpPr>
            <p:grpSpPr bwMode="auto">
              <a:xfrm>
                <a:off x="4749" y="668"/>
                <a:ext cx="581" cy="145"/>
                <a:chOff x="614" y="2568"/>
                <a:chExt cx="725" cy="139"/>
              </a:xfrm>
            </p:grpSpPr>
            <p:sp>
              <p:nvSpPr>
                <p:cNvPr id="135"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6"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2" name="Group 330"/>
              <p:cNvGrpSpPr>
                <a:grpSpLocks/>
              </p:cNvGrpSpPr>
              <p:nvPr/>
            </p:nvGrpSpPr>
            <p:grpSpPr bwMode="auto">
              <a:xfrm>
                <a:off x="4747" y="994"/>
                <a:ext cx="581" cy="134"/>
                <a:chOff x="614" y="2568"/>
                <a:chExt cx="725" cy="139"/>
              </a:xfrm>
            </p:grpSpPr>
            <p:sp>
              <p:nvSpPr>
                <p:cNvPr id="133"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4"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5" name="Group 335"/>
              <p:cNvGrpSpPr>
                <a:grpSpLocks/>
              </p:cNvGrpSpPr>
              <p:nvPr/>
            </p:nvGrpSpPr>
            <p:grpSpPr bwMode="auto">
              <a:xfrm>
                <a:off x="4735" y="1627"/>
                <a:ext cx="582" cy="151"/>
                <a:chOff x="614" y="2568"/>
                <a:chExt cx="725" cy="139"/>
              </a:xfrm>
            </p:grpSpPr>
            <p:sp>
              <p:nvSpPr>
                <p:cNvPr id="131"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7" name="Group 339"/>
              <p:cNvGrpSpPr>
                <a:grpSpLocks/>
              </p:cNvGrpSpPr>
              <p:nvPr/>
            </p:nvGrpSpPr>
            <p:grpSpPr bwMode="auto">
              <a:xfrm>
                <a:off x="4739" y="1327"/>
                <a:ext cx="582" cy="139"/>
                <a:chOff x="614" y="2568"/>
                <a:chExt cx="725" cy="139"/>
              </a:xfrm>
            </p:grpSpPr>
            <p:sp>
              <p:nvSpPr>
                <p:cNvPr id="129"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8"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9"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1"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2"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3"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4"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5"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26"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7"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28"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9"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0" name="Group 19"/>
            <p:cNvGrpSpPr>
              <a:grpSpLocks/>
            </p:cNvGrpSpPr>
            <p:nvPr/>
          </p:nvGrpSpPr>
          <p:grpSpPr bwMode="auto">
            <a:xfrm>
              <a:off x="4458" y="1881"/>
              <a:ext cx="518" cy="661"/>
              <a:chOff x="4288" y="2627"/>
              <a:chExt cx="518" cy="661"/>
            </a:xfrm>
          </p:grpSpPr>
          <p:sp>
            <p:nvSpPr>
              <p:cNvPr id="90"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1"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2"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3"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9"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4"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1" name="Group 60"/>
            <p:cNvGrpSpPr>
              <a:grpSpLocks/>
            </p:cNvGrpSpPr>
            <p:nvPr/>
          </p:nvGrpSpPr>
          <p:grpSpPr bwMode="auto">
            <a:xfrm>
              <a:off x="3198" y="2763"/>
              <a:ext cx="518" cy="661"/>
              <a:chOff x="4288" y="2627"/>
              <a:chExt cx="518" cy="661"/>
            </a:xfrm>
          </p:grpSpPr>
          <p:sp>
            <p:nvSpPr>
              <p:cNvPr id="75"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6"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7"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8"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5"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2" name="Group 96"/>
            <p:cNvGrpSpPr>
              <a:grpSpLocks/>
            </p:cNvGrpSpPr>
            <p:nvPr/>
          </p:nvGrpSpPr>
          <p:grpSpPr bwMode="auto">
            <a:xfrm>
              <a:off x="3198" y="1347"/>
              <a:ext cx="518" cy="661"/>
              <a:chOff x="4288" y="2627"/>
              <a:chExt cx="518" cy="661"/>
            </a:xfrm>
          </p:grpSpPr>
          <p:sp>
            <p:nvSpPr>
              <p:cNvPr id="60"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1"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62"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63"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64"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65"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66"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67"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68"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69"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70"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1"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2"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3"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4"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3"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14"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5" name="Group 119"/>
            <p:cNvGrpSpPr>
              <a:grpSpLocks/>
            </p:cNvGrpSpPr>
            <p:nvPr/>
          </p:nvGrpSpPr>
          <p:grpSpPr bwMode="auto">
            <a:xfrm>
              <a:off x="3848" y="2535"/>
              <a:ext cx="541" cy="252"/>
              <a:chOff x="3798" y="2537"/>
              <a:chExt cx="541" cy="252"/>
            </a:xfrm>
          </p:grpSpPr>
          <p:sp>
            <p:nvSpPr>
              <p:cNvPr id="58"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9"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6" name="Group 122"/>
            <p:cNvGrpSpPr>
              <a:grpSpLocks/>
            </p:cNvGrpSpPr>
            <p:nvPr/>
          </p:nvGrpSpPr>
          <p:grpSpPr bwMode="auto">
            <a:xfrm>
              <a:off x="3824" y="1743"/>
              <a:ext cx="541" cy="252"/>
              <a:chOff x="3798" y="2537"/>
              <a:chExt cx="541" cy="252"/>
            </a:xfrm>
          </p:grpSpPr>
          <p:sp>
            <p:nvSpPr>
              <p:cNvPr id="56"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7"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7" name="Group 125"/>
            <p:cNvGrpSpPr>
              <a:grpSpLocks/>
            </p:cNvGrpSpPr>
            <p:nvPr/>
          </p:nvGrpSpPr>
          <p:grpSpPr bwMode="auto">
            <a:xfrm>
              <a:off x="2990" y="2193"/>
              <a:ext cx="541" cy="252"/>
              <a:chOff x="3798" y="2537"/>
              <a:chExt cx="541" cy="252"/>
            </a:xfrm>
          </p:grpSpPr>
          <p:sp>
            <p:nvSpPr>
              <p:cNvPr id="54"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5"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18" name="Group 423"/>
            <p:cNvGrpSpPr>
              <a:grpSpLocks/>
            </p:cNvGrpSpPr>
            <p:nvPr/>
          </p:nvGrpSpPr>
          <p:grpSpPr bwMode="auto">
            <a:xfrm>
              <a:off x="3601" y="886"/>
              <a:ext cx="561" cy="664"/>
              <a:chOff x="3588" y="550"/>
              <a:chExt cx="561" cy="664"/>
            </a:xfrm>
          </p:grpSpPr>
          <p:grpSp>
            <p:nvGrpSpPr>
              <p:cNvPr id="49" name="Group 353"/>
              <p:cNvGrpSpPr>
                <a:grpSpLocks/>
              </p:cNvGrpSpPr>
              <p:nvPr/>
            </p:nvGrpSpPr>
            <p:grpSpPr bwMode="auto">
              <a:xfrm>
                <a:off x="3588" y="692"/>
                <a:ext cx="561" cy="522"/>
                <a:chOff x="-44" y="1473"/>
                <a:chExt cx="981" cy="1105"/>
              </a:xfrm>
            </p:grpSpPr>
            <p:pic>
              <p:nvPicPr>
                <p:cNvPr id="52"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3"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9" name="Group 424"/>
            <p:cNvGrpSpPr>
              <a:grpSpLocks/>
            </p:cNvGrpSpPr>
            <p:nvPr/>
          </p:nvGrpSpPr>
          <p:grpSpPr bwMode="auto">
            <a:xfrm>
              <a:off x="4884" y="1400"/>
              <a:ext cx="561" cy="664"/>
              <a:chOff x="3588" y="550"/>
              <a:chExt cx="561" cy="664"/>
            </a:xfrm>
          </p:grpSpPr>
          <p:grpSp>
            <p:nvGrpSpPr>
              <p:cNvPr id="44" name="Group 425"/>
              <p:cNvGrpSpPr>
                <a:grpSpLocks/>
              </p:cNvGrpSpPr>
              <p:nvPr/>
            </p:nvGrpSpPr>
            <p:grpSpPr bwMode="auto">
              <a:xfrm>
                <a:off x="3588" y="692"/>
                <a:ext cx="561" cy="522"/>
                <a:chOff x="-44" y="1473"/>
                <a:chExt cx="981" cy="1105"/>
              </a:xfrm>
            </p:grpSpPr>
            <p:pic>
              <p:nvPicPr>
                <p:cNvPr id="47"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8"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0" name="Group 430"/>
            <p:cNvGrpSpPr>
              <a:grpSpLocks/>
            </p:cNvGrpSpPr>
            <p:nvPr/>
          </p:nvGrpSpPr>
          <p:grpSpPr bwMode="auto">
            <a:xfrm>
              <a:off x="5096" y="1880"/>
              <a:ext cx="561" cy="664"/>
              <a:chOff x="3588" y="550"/>
              <a:chExt cx="561" cy="664"/>
            </a:xfrm>
          </p:grpSpPr>
          <p:grpSp>
            <p:nvGrpSpPr>
              <p:cNvPr id="39" name="Group 431"/>
              <p:cNvGrpSpPr>
                <a:grpSpLocks/>
              </p:cNvGrpSpPr>
              <p:nvPr/>
            </p:nvGrpSpPr>
            <p:grpSpPr bwMode="auto">
              <a:xfrm>
                <a:off x="3588" y="692"/>
                <a:ext cx="561" cy="522"/>
                <a:chOff x="-44" y="1473"/>
                <a:chExt cx="981" cy="1105"/>
              </a:xfrm>
            </p:grpSpPr>
            <p:pic>
              <p:nvPicPr>
                <p:cNvPr id="42"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3"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41"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1" name="Group 436"/>
            <p:cNvGrpSpPr>
              <a:grpSpLocks/>
            </p:cNvGrpSpPr>
            <p:nvPr/>
          </p:nvGrpSpPr>
          <p:grpSpPr bwMode="auto">
            <a:xfrm>
              <a:off x="5013" y="2540"/>
              <a:ext cx="561" cy="664"/>
              <a:chOff x="3588" y="550"/>
              <a:chExt cx="561" cy="664"/>
            </a:xfrm>
          </p:grpSpPr>
          <p:grpSp>
            <p:nvGrpSpPr>
              <p:cNvPr id="34" name="Group 437"/>
              <p:cNvGrpSpPr>
                <a:grpSpLocks/>
              </p:cNvGrpSpPr>
              <p:nvPr/>
            </p:nvGrpSpPr>
            <p:grpSpPr bwMode="auto">
              <a:xfrm>
                <a:off x="3588" y="692"/>
                <a:ext cx="561" cy="522"/>
                <a:chOff x="-44" y="1473"/>
                <a:chExt cx="981" cy="1105"/>
              </a:xfrm>
            </p:grpSpPr>
            <p:pic>
              <p:nvPicPr>
                <p:cNvPr id="37"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8"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2" name="Group 442"/>
            <p:cNvGrpSpPr>
              <a:grpSpLocks/>
            </p:cNvGrpSpPr>
            <p:nvPr/>
          </p:nvGrpSpPr>
          <p:grpSpPr bwMode="auto">
            <a:xfrm>
              <a:off x="3368" y="3446"/>
              <a:ext cx="561" cy="664"/>
              <a:chOff x="3588" y="550"/>
              <a:chExt cx="561" cy="664"/>
            </a:xfrm>
          </p:grpSpPr>
          <p:grpSp>
            <p:nvGrpSpPr>
              <p:cNvPr id="29" name="Group 443"/>
              <p:cNvGrpSpPr>
                <a:grpSpLocks/>
              </p:cNvGrpSpPr>
              <p:nvPr/>
            </p:nvGrpSpPr>
            <p:grpSpPr bwMode="auto">
              <a:xfrm>
                <a:off x="3588" y="692"/>
                <a:ext cx="561" cy="522"/>
                <a:chOff x="-44" y="1473"/>
                <a:chExt cx="981" cy="1105"/>
              </a:xfrm>
            </p:grpSpPr>
            <p:pic>
              <p:nvPicPr>
                <p:cNvPr id="32"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3"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3" name="Group 448"/>
            <p:cNvGrpSpPr>
              <a:grpSpLocks/>
            </p:cNvGrpSpPr>
            <p:nvPr/>
          </p:nvGrpSpPr>
          <p:grpSpPr bwMode="auto">
            <a:xfrm>
              <a:off x="3827" y="3056"/>
              <a:ext cx="561" cy="664"/>
              <a:chOff x="3588" y="550"/>
              <a:chExt cx="561" cy="664"/>
            </a:xfrm>
          </p:grpSpPr>
          <p:grpSp>
            <p:nvGrpSpPr>
              <p:cNvPr id="24" name="Group 449"/>
              <p:cNvGrpSpPr>
                <a:grpSpLocks/>
              </p:cNvGrpSpPr>
              <p:nvPr/>
            </p:nvGrpSpPr>
            <p:grpSpPr bwMode="auto">
              <a:xfrm>
                <a:off x="3588" y="692"/>
                <a:ext cx="561" cy="522"/>
                <a:chOff x="-44" y="1473"/>
                <a:chExt cx="981" cy="1105"/>
              </a:xfrm>
            </p:grpSpPr>
            <p:pic>
              <p:nvPicPr>
                <p:cNvPr id="27"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8"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01" name="Rectangle 3"/>
          <p:cNvSpPr txBox="1">
            <a:spLocks noChangeArrowheads="1"/>
          </p:cNvSpPr>
          <p:nvPr/>
        </p:nvSpPr>
        <p:spPr bwMode="auto">
          <a:xfrm>
            <a:off x="457200" y="1700808"/>
            <a:ext cx="3933825" cy="43459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邮件服务器</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邮箱</a:t>
            </a:r>
            <a:r>
              <a:rPr lang="zh-CN" altLang="en-US" sz="2400" kern="0" dirty="0">
                <a:latin typeface="+mn-ea"/>
              </a:rPr>
              <a:t>存放收到的用户邮件消息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消息队列</a:t>
            </a:r>
            <a:r>
              <a:rPr kumimoji="0" lang="zh-CN" altLang="en-US" sz="2400" b="0" u="none" strike="noStrike" kern="0" cap="none" spc="0" normalizeH="0" baseline="0" noProof="0" dirty="0">
                <a:ln>
                  <a:noFill/>
                </a:ln>
                <a:solidFill>
                  <a:schemeClr val="tx1"/>
                </a:solidFill>
                <a:effectLst/>
                <a:uLnTx/>
                <a:uFillTx/>
                <a:latin typeface="+mn-ea"/>
                <a:cs typeface="+mn-cs"/>
              </a:rPr>
              <a:t>待发出的邮件消息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邮件服务器之间使用</a:t>
            </a:r>
            <a:r>
              <a:rPr kumimoji="0" lang="en-US" altLang="zh-CN" sz="2400" b="0" u="none" strike="noStrike" kern="0" cap="none" spc="0" normalizeH="0" baseline="0" noProof="0" dirty="0">
                <a:ln>
                  <a:noFill/>
                </a:ln>
                <a:solidFill>
                  <a:srgbClr val="CC0000"/>
                </a:solidFill>
                <a:effectLst/>
                <a:uLnTx/>
                <a:uFillTx/>
                <a:latin typeface="+mn-ea"/>
                <a:cs typeface="+mn-cs"/>
              </a:rPr>
              <a:t>SMTP </a:t>
            </a:r>
            <a:r>
              <a:rPr kumimoji="0" lang="zh-CN" altLang="en-US" sz="2400" b="0" u="none" strike="noStrike" kern="0" cap="none" spc="0" normalizeH="0" baseline="0" noProof="0" dirty="0">
                <a:ln>
                  <a:noFill/>
                </a:ln>
                <a:solidFill>
                  <a:srgbClr val="CC0000"/>
                </a:solidFill>
                <a:effectLst/>
                <a:uLnTx/>
                <a:uFillTx/>
                <a:latin typeface="+mn-ea"/>
                <a:cs typeface="+mn-cs"/>
              </a:rPr>
              <a:t>协议</a:t>
            </a:r>
            <a:r>
              <a:rPr lang="zh-CN" altLang="en-US" sz="2400" kern="0" dirty="0">
                <a:latin typeface="+mn-ea"/>
              </a:rPr>
              <a:t>传输邮件消息</a:t>
            </a:r>
            <a:endParaRPr kumimoji="0" lang="en-US" altLang="zh-CN" sz="2400" b="0" u="none" strike="noStrike" kern="0" cap="none" spc="0" normalizeH="0" baseline="0" noProof="0" dirty="0">
              <a:ln>
                <a:noFill/>
              </a:ln>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客户端：发送邮件的服务器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服务器端</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接收邮件的服务器</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r>
              <a:rPr lang="en-US" altLang="zh-CN" dirty="0"/>
              <a:t>SMTP（RFC 2821）</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Rectangle 3"/>
          <p:cNvSpPr txBox="1">
            <a:spLocks noChangeArrowheads="1"/>
          </p:cNvSpPr>
          <p:nvPr/>
        </p:nvSpPr>
        <p:spPr bwMode="auto">
          <a:xfrm>
            <a:off x="588963" y="1772816"/>
            <a:ext cx="7629525" cy="4297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a:ln>
                  <a:noFill/>
                </a:ln>
                <a:solidFill>
                  <a:schemeClr val="tx1"/>
                </a:solidFill>
                <a:effectLst/>
                <a:uLnTx/>
                <a:uFillTx/>
                <a:latin typeface="+mn-ea"/>
                <a:cs typeface="+mn-cs"/>
              </a:rPr>
              <a:t>25</a:t>
            </a:r>
            <a:r>
              <a:rPr kumimoji="0" lang="zh-CN" altLang="en-US" sz="2400" b="0" i="0" u="none" strike="noStrike" kern="0" cap="none" spc="0" normalizeH="0" baseline="0" noProof="0" dirty="0">
                <a:ln>
                  <a:noFill/>
                </a:ln>
                <a:solidFill>
                  <a:schemeClr val="tx1"/>
                </a:solidFill>
                <a:effectLst/>
                <a:uLnTx/>
                <a:uFillTx/>
                <a:latin typeface="+mn-ea"/>
                <a:cs typeface="+mn-cs"/>
              </a:rPr>
              <a:t>端口号上从客户端到服务器端可靠地传输邮件消息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服务器到服务器直接传输</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传输邮件的</a:t>
            </a:r>
            <a:r>
              <a:rPr kumimoji="0" lang="zh-CN" altLang="en-US" sz="2400" b="0" i="0" u="none" strike="noStrike" kern="0" cap="none" spc="0" normalizeH="0" baseline="0" noProof="0" dirty="0">
                <a:ln>
                  <a:noFill/>
                </a:ln>
                <a:solidFill>
                  <a:schemeClr val="tx1"/>
                </a:solidFill>
                <a:effectLst/>
                <a:uLnTx/>
                <a:uFillTx/>
                <a:latin typeface="+mn-ea"/>
                <a:cs typeface="+mn-cs"/>
              </a:rPr>
              <a:t>三个步骤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握手</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传输邮件消息数据</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关闭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通过命令</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响应</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交互</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类似</a:t>
            </a:r>
            <a:r>
              <a:rPr kumimoji="0" lang="en-US" altLang="zh-CN" sz="2400" b="0" i="0" u="none" strike="noStrike" kern="0" cap="none" spc="0" normalizeH="0" baseline="0" noProof="0" dirty="0">
                <a:ln>
                  <a:noFill/>
                </a:ln>
                <a:solidFill>
                  <a:schemeClr val="tx1"/>
                </a:solidFill>
                <a:effectLst/>
                <a:uLnTx/>
                <a:uFillTx/>
                <a:latin typeface="+mn-ea"/>
                <a:cs typeface="+mn-cs"/>
              </a:rPr>
              <a:t>HTTP)</a:t>
            </a:r>
            <a:endParaRPr kumimoji="0" lang="en-US" altLang="zh-CN" sz="2400" b="0" i="0" u="none" strike="noStrike" kern="0" cap="none" spc="0" normalizeH="0" baseline="0" noProof="0" dirty="0">
              <a:ln>
                <a:noFill/>
              </a:ln>
              <a:solidFill>
                <a:schemeClr val="accent2"/>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命令</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ASCII</a:t>
            </a:r>
            <a:r>
              <a:rPr kumimoji="0" lang="zh-CN" altLang="en-US" sz="2000" b="0" i="0" u="none" strike="noStrike" kern="0" cap="none" spc="0" normalizeH="0" baseline="0" noProof="0" dirty="0">
                <a:ln>
                  <a:noFill/>
                </a:ln>
                <a:solidFill>
                  <a:schemeClr val="tx1"/>
                </a:solidFill>
                <a:effectLst/>
                <a:uLnTx/>
                <a:uFillTx/>
                <a:latin typeface="+mn-ea"/>
              </a:rPr>
              <a:t>文本</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响应</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状态码和短语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邮件消息（包括标题、正文、附件）使用</a:t>
            </a:r>
            <a:r>
              <a:rPr kumimoji="0" lang="en-US" altLang="zh-CN" sz="2400" b="0" i="0" u="none" strike="noStrike" kern="0" cap="none" spc="0" normalizeH="0" baseline="0" noProof="0" dirty="0">
                <a:ln>
                  <a:noFill/>
                </a:ln>
                <a:solidFill>
                  <a:schemeClr val="tx1"/>
                </a:solidFill>
                <a:effectLst/>
                <a:uLnTx/>
                <a:uFillTx/>
                <a:latin typeface="+mn-ea"/>
                <a:cs typeface="+mn-cs"/>
              </a:rPr>
              <a:t>7-bit ASCII </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16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Alice</a:t>
            </a:r>
            <a:r>
              <a:rPr lang="zh-CN" altLang="en-US" dirty="0"/>
              <a:t>发一封邮件给</a:t>
            </a:r>
            <a:r>
              <a:rPr lang="en-US" altLang="zh-CN" dirty="0"/>
              <a:t>Bob</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p:cNvSpPr txBox="1">
            <a:spLocks noChangeArrowheads="1"/>
          </p:cNvSpPr>
          <p:nvPr/>
        </p:nvSpPr>
        <p:spPr bwMode="auto">
          <a:xfrm>
            <a:off x="533400" y="1628800"/>
            <a:ext cx="4326632" cy="3219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1) Alice</a:t>
            </a:r>
            <a:r>
              <a:rPr kumimoji="0" lang="zh-CN" altLang="en-US" sz="2000" b="0" i="0" u="none" strike="noStrike" kern="0" cap="none" spc="0" normalizeH="0" baseline="0" noProof="0" dirty="0">
                <a:ln>
                  <a:noFill/>
                </a:ln>
                <a:solidFill>
                  <a:schemeClr val="tx1"/>
                </a:solidFill>
                <a:effectLst/>
                <a:uLnTx/>
                <a:uFillTx/>
                <a:latin typeface="+mn-ea"/>
                <a:cs typeface="+mn-cs"/>
              </a:rPr>
              <a:t>使用用户代理编写了一封邮件给</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en-US" altLang="ja-JP" sz="2000" b="0" i="0" u="none" strike="noStrike" kern="0" cap="none" spc="0" normalizeH="0" baseline="0" noProof="0" dirty="0" err="1">
                <a:ln>
                  <a:noFill/>
                </a:ln>
                <a:solidFill>
                  <a:schemeClr val="tx1"/>
                </a:solidFill>
                <a:effectLst/>
                <a:uLnTx/>
                <a:uFillTx/>
                <a:latin typeface="+mn-ea"/>
                <a:cs typeface="+mn-cs"/>
              </a:rPr>
              <a:t>bob@someschool.edu</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2) Alice</a:t>
            </a:r>
            <a:r>
              <a:rPr kumimoji="0" lang="zh-CN" altLang="en-US" sz="2000" b="0" i="0" u="none" strike="noStrike" kern="0" cap="none" spc="0" normalizeH="0" baseline="0" noProof="0" dirty="0">
                <a:ln>
                  <a:noFill/>
                </a:ln>
                <a:solidFill>
                  <a:schemeClr val="tx1"/>
                </a:solidFill>
                <a:effectLst/>
                <a:uLnTx/>
                <a:uFillTx/>
                <a:latin typeface="+mn-ea"/>
                <a:cs typeface="+mn-cs"/>
              </a:rPr>
              <a:t>的用户代理将邮件消息发给她的邮件服务器</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邮件消息在消息队列中排队准备发送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3) SMTP</a:t>
            </a:r>
            <a:r>
              <a:rPr kumimoji="0" lang="zh-CN" altLang="en-US" sz="2000" b="0" i="0" u="none" strike="noStrike" kern="0" cap="none" spc="0" normalizeH="0" baseline="0" noProof="0" dirty="0">
                <a:ln>
                  <a:noFill/>
                </a:ln>
                <a:solidFill>
                  <a:schemeClr val="tx1"/>
                </a:solidFill>
                <a:effectLst/>
                <a:uLnTx/>
                <a:uFillTx/>
                <a:latin typeface="+mn-ea"/>
                <a:cs typeface="+mn-cs"/>
              </a:rPr>
              <a:t>客户端的邮件服务器（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的邮件服务器）向</a:t>
            </a:r>
            <a:r>
              <a:rPr kumimoji="0" lang="en-US" altLang="zh-CN" sz="2000" b="0" i="0" u="none" strike="noStrike" kern="0" cap="none" spc="0" normalizeH="0" baseline="0" noProof="0" dirty="0">
                <a:ln>
                  <a:noFill/>
                </a:ln>
                <a:solidFill>
                  <a:schemeClr val="tx1"/>
                </a:solidFill>
                <a:effectLst/>
                <a:uLnTx/>
                <a:uFillTx/>
                <a:latin typeface="+mn-ea"/>
                <a:cs typeface="+mn-cs"/>
              </a:rPr>
              <a:t>SMTP</a:t>
            </a:r>
            <a:r>
              <a:rPr kumimoji="0" lang="zh-CN" altLang="en-US" sz="2000" b="0" i="0" u="none" strike="noStrike" kern="0" cap="none" spc="0" normalizeH="0" baseline="0" noProof="0" dirty="0">
                <a:ln>
                  <a:noFill/>
                </a:ln>
                <a:solidFill>
                  <a:schemeClr val="tx1"/>
                </a:solidFill>
                <a:effectLst/>
                <a:uLnTx/>
                <a:uFillTx/>
                <a:latin typeface="+mn-ea"/>
                <a:cs typeface="+mn-cs"/>
              </a:rPr>
              <a:t>服务器端的邮件服务器（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的邮件服务器）建立</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5076056" y="1700808"/>
            <a:ext cx="3882008" cy="316835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4) SMTP</a:t>
            </a:r>
            <a:r>
              <a:rPr kumimoji="0" lang="zh-CN" altLang="en-US" sz="2000" b="0" i="0" u="none" strike="noStrike" kern="0" cap="none" spc="0" normalizeH="0" baseline="0" noProof="0" dirty="0">
                <a:ln>
                  <a:noFill/>
                </a:ln>
                <a:solidFill>
                  <a:schemeClr val="tx1"/>
                </a:solidFill>
                <a:effectLst/>
                <a:uLnTx/>
                <a:uFillTx/>
                <a:latin typeface="+mn-ea"/>
                <a:cs typeface="+mn-cs"/>
              </a:rPr>
              <a:t>客户端通过</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连接发送</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的邮件消息</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5) 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的邮件服务器将收到的消息放到</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的邮箱中</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6) Bob</a:t>
            </a:r>
            <a:r>
              <a:rPr kumimoji="0" lang="zh-CN" altLang="en-US" sz="2000" b="0" i="0" u="none" strike="noStrike" kern="0" cap="none" spc="0" normalizeH="0" baseline="0" noProof="0" dirty="0">
                <a:ln>
                  <a:noFill/>
                </a:ln>
                <a:solidFill>
                  <a:schemeClr val="tx1"/>
                </a:solidFill>
                <a:effectLst/>
                <a:uLnTx/>
                <a:uFillTx/>
                <a:latin typeface="+mn-ea"/>
                <a:cs typeface="+mn-cs"/>
              </a:rPr>
              <a:t>使用他的用户代理，从邮件服务器的邮箱读取邮件消息</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grpSp>
        <p:nvGrpSpPr>
          <p:cNvPr id="7" name="Group 163"/>
          <p:cNvGrpSpPr>
            <a:grpSpLocks/>
          </p:cNvGrpSpPr>
          <p:nvPr/>
        </p:nvGrpSpPr>
        <p:grpSpPr bwMode="auto">
          <a:xfrm>
            <a:off x="1165225" y="4993432"/>
            <a:ext cx="890588" cy="1054100"/>
            <a:chOff x="3588" y="550"/>
            <a:chExt cx="561" cy="664"/>
          </a:xfrm>
        </p:grpSpPr>
        <p:grpSp>
          <p:nvGrpSpPr>
            <p:cNvPr id="8" name="Group 164"/>
            <p:cNvGrpSpPr>
              <a:grpSpLocks/>
            </p:cNvGrpSpPr>
            <p:nvPr/>
          </p:nvGrpSpPr>
          <p:grpSpPr bwMode="auto">
            <a:xfrm>
              <a:off x="3588" y="692"/>
              <a:ext cx="561" cy="522"/>
              <a:chOff x="-44" y="1473"/>
              <a:chExt cx="981" cy="1105"/>
            </a:xfrm>
          </p:grpSpPr>
          <p:pic>
            <p:nvPicPr>
              <p:cNvPr id="11"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3" name="Group 130"/>
          <p:cNvGrpSpPr>
            <a:grpSpLocks/>
          </p:cNvGrpSpPr>
          <p:nvPr/>
        </p:nvGrpSpPr>
        <p:grpSpPr bwMode="auto">
          <a:xfrm>
            <a:off x="4852988" y="4725144"/>
            <a:ext cx="511175" cy="693738"/>
            <a:chOff x="4140" y="429"/>
            <a:chExt cx="1425" cy="2396"/>
          </a:xfrm>
        </p:grpSpPr>
        <p:sp>
          <p:nvSpPr>
            <p:cNvPr id="14"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36"/>
            <p:cNvGrpSpPr>
              <a:grpSpLocks/>
            </p:cNvGrpSpPr>
            <p:nvPr/>
          </p:nvGrpSpPr>
          <p:grpSpPr bwMode="auto">
            <a:xfrm>
              <a:off x="4749" y="668"/>
              <a:ext cx="581" cy="145"/>
              <a:chOff x="614" y="2568"/>
              <a:chExt cx="725" cy="139"/>
            </a:xfrm>
          </p:grpSpPr>
          <p:sp>
            <p:nvSpPr>
              <p:cNvPr id="44"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5"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1" name="Group 140"/>
            <p:cNvGrpSpPr>
              <a:grpSpLocks/>
            </p:cNvGrpSpPr>
            <p:nvPr/>
          </p:nvGrpSpPr>
          <p:grpSpPr bwMode="auto">
            <a:xfrm>
              <a:off x="4747" y="994"/>
              <a:ext cx="581" cy="134"/>
              <a:chOff x="614" y="2568"/>
              <a:chExt cx="725" cy="139"/>
            </a:xfrm>
          </p:grpSpPr>
          <p:sp>
            <p:nvSpPr>
              <p:cNvPr id="42"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2"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3"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4" name="Group 145"/>
            <p:cNvGrpSpPr>
              <a:grpSpLocks/>
            </p:cNvGrpSpPr>
            <p:nvPr/>
          </p:nvGrpSpPr>
          <p:grpSpPr bwMode="auto">
            <a:xfrm>
              <a:off x="4735" y="1627"/>
              <a:ext cx="582" cy="151"/>
              <a:chOff x="614" y="2568"/>
              <a:chExt cx="725" cy="139"/>
            </a:xfrm>
          </p:grpSpPr>
          <p:sp>
            <p:nvSpPr>
              <p:cNvPr id="40"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6" name="Group 149"/>
            <p:cNvGrpSpPr>
              <a:grpSpLocks/>
            </p:cNvGrpSpPr>
            <p:nvPr/>
          </p:nvGrpSpPr>
          <p:grpSpPr bwMode="auto">
            <a:xfrm>
              <a:off x="4739" y="1327"/>
              <a:ext cx="582" cy="139"/>
              <a:chOff x="614" y="2568"/>
              <a:chExt cx="725" cy="139"/>
            </a:xfrm>
          </p:grpSpPr>
          <p:sp>
            <p:nvSpPr>
              <p:cNvPr id="38"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7"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8"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0"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31"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2"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3"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4"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6"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7"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6" name="Group 97"/>
          <p:cNvGrpSpPr>
            <a:grpSpLocks/>
          </p:cNvGrpSpPr>
          <p:nvPr/>
        </p:nvGrpSpPr>
        <p:grpSpPr bwMode="auto">
          <a:xfrm>
            <a:off x="2674938" y="4780707"/>
            <a:ext cx="511175" cy="693737"/>
            <a:chOff x="4140" y="429"/>
            <a:chExt cx="1425" cy="2396"/>
          </a:xfrm>
        </p:grpSpPr>
        <p:sp>
          <p:nvSpPr>
            <p:cNvPr id="47"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8"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9"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50"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1"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3"/>
            <p:cNvGrpSpPr>
              <a:grpSpLocks/>
            </p:cNvGrpSpPr>
            <p:nvPr/>
          </p:nvGrpSpPr>
          <p:grpSpPr bwMode="auto">
            <a:xfrm>
              <a:off x="4749" y="668"/>
              <a:ext cx="581" cy="145"/>
              <a:chOff x="614" y="2568"/>
              <a:chExt cx="725" cy="139"/>
            </a:xfrm>
          </p:grpSpPr>
          <p:sp>
            <p:nvSpPr>
              <p:cNvPr id="77"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8"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4" name="Group 107"/>
            <p:cNvGrpSpPr>
              <a:grpSpLocks/>
            </p:cNvGrpSpPr>
            <p:nvPr/>
          </p:nvGrpSpPr>
          <p:grpSpPr bwMode="auto">
            <a:xfrm>
              <a:off x="4747" y="994"/>
              <a:ext cx="581" cy="134"/>
              <a:chOff x="614" y="2568"/>
              <a:chExt cx="725" cy="139"/>
            </a:xfrm>
          </p:grpSpPr>
          <p:sp>
            <p:nvSpPr>
              <p:cNvPr id="75"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5"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6"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7" name="Group 112"/>
            <p:cNvGrpSpPr>
              <a:grpSpLocks/>
            </p:cNvGrpSpPr>
            <p:nvPr/>
          </p:nvGrpSpPr>
          <p:grpSpPr bwMode="auto">
            <a:xfrm>
              <a:off x="4735" y="1627"/>
              <a:ext cx="582" cy="151"/>
              <a:chOff x="614" y="2568"/>
              <a:chExt cx="725" cy="139"/>
            </a:xfrm>
          </p:grpSpPr>
          <p:sp>
            <p:nvSpPr>
              <p:cNvPr id="73"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9" name="Group 116"/>
            <p:cNvGrpSpPr>
              <a:grpSpLocks/>
            </p:cNvGrpSpPr>
            <p:nvPr/>
          </p:nvGrpSpPr>
          <p:grpSpPr bwMode="auto">
            <a:xfrm>
              <a:off x="4739" y="1327"/>
              <a:ext cx="582" cy="139"/>
              <a:chOff x="614" y="2568"/>
              <a:chExt cx="725" cy="139"/>
            </a:xfrm>
          </p:grpSpPr>
          <p:sp>
            <p:nvSpPr>
              <p:cNvPr id="71"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60"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61"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2"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3"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4"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5"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6"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7"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9"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70"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9" name="Group 20"/>
          <p:cNvGrpSpPr>
            <a:grpSpLocks/>
          </p:cNvGrpSpPr>
          <p:nvPr/>
        </p:nvGrpSpPr>
        <p:grpSpPr bwMode="auto">
          <a:xfrm>
            <a:off x="2795589" y="5068044"/>
            <a:ext cx="822325" cy="1049338"/>
            <a:chOff x="4288" y="2627"/>
            <a:chExt cx="518" cy="661"/>
          </a:xfrm>
        </p:grpSpPr>
        <p:sp>
          <p:nvSpPr>
            <p:cNvPr id="80"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1"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2"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3"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8"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9"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0"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3"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4"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5" name="Picture 36" descr="Alice"/>
          <p:cNvPicPr>
            <a:picLocks noChangeAspect="1" noChangeArrowheads="1"/>
          </p:cNvPicPr>
          <p:nvPr/>
        </p:nvPicPr>
        <p:blipFill>
          <a:blip r:embed="rId3" cstate="print"/>
          <a:srcRect/>
          <a:stretch>
            <a:fillRect/>
          </a:stretch>
        </p:blipFill>
        <p:spPr bwMode="auto">
          <a:xfrm>
            <a:off x="403225" y="5233144"/>
            <a:ext cx="561975" cy="693738"/>
          </a:xfrm>
          <a:prstGeom prst="rect">
            <a:avLst/>
          </a:prstGeom>
          <a:noFill/>
          <a:ln w="9525">
            <a:noFill/>
            <a:miter lim="800000"/>
            <a:headEnd/>
            <a:tailEnd/>
          </a:ln>
        </p:spPr>
      </p:pic>
      <p:pic>
        <p:nvPicPr>
          <p:cNvPr id="96" name="Picture 37" descr="Bob"/>
          <p:cNvPicPr>
            <a:picLocks noChangeAspect="1" noChangeArrowheads="1"/>
          </p:cNvPicPr>
          <p:nvPr/>
        </p:nvPicPr>
        <p:blipFill>
          <a:blip r:embed="rId4" cstate="print"/>
          <a:srcRect/>
          <a:stretch>
            <a:fillRect/>
          </a:stretch>
        </p:blipFill>
        <p:spPr bwMode="auto">
          <a:xfrm>
            <a:off x="7793038" y="5137894"/>
            <a:ext cx="676275" cy="690563"/>
          </a:xfrm>
          <a:prstGeom prst="rect">
            <a:avLst/>
          </a:prstGeom>
          <a:noFill/>
          <a:ln w="9525">
            <a:noFill/>
            <a:miter lim="800000"/>
            <a:headEnd/>
            <a:tailEnd/>
          </a:ln>
        </p:spPr>
      </p:pic>
      <p:grpSp>
        <p:nvGrpSpPr>
          <p:cNvPr id="97" name="Group 48"/>
          <p:cNvGrpSpPr>
            <a:grpSpLocks/>
          </p:cNvGrpSpPr>
          <p:nvPr/>
        </p:nvGrpSpPr>
        <p:grpSpPr bwMode="auto">
          <a:xfrm>
            <a:off x="4986338" y="5014069"/>
            <a:ext cx="822325" cy="1049338"/>
            <a:chOff x="4288" y="2627"/>
            <a:chExt cx="518" cy="661"/>
          </a:xfrm>
        </p:grpSpPr>
        <p:sp>
          <p:nvSpPr>
            <p:cNvPr id="98"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9"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0"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1"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6"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7"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1"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2"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3" name="Line 69"/>
          <p:cNvSpPr>
            <a:spLocks noChangeShapeType="1"/>
          </p:cNvSpPr>
          <p:nvPr/>
        </p:nvSpPr>
        <p:spPr bwMode="auto">
          <a:xfrm>
            <a:off x="1928813" y="5606207"/>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Line 70"/>
          <p:cNvSpPr>
            <a:spLocks noChangeShapeType="1"/>
          </p:cNvSpPr>
          <p:nvPr/>
        </p:nvSpPr>
        <p:spPr bwMode="auto">
          <a:xfrm>
            <a:off x="3614738" y="5741144"/>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5" name="Line 71"/>
          <p:cNvSpPr>
            <a:spLocks noChangeShapeType="1"/>
          </p:cNvSpPr>
          <p:nvPr/>
        </p:nvSpPr>
        <p:spPr bwMode="auto">
          <a:xfrm flipV="1">
            <a:off x="5845175" y="5520482"/>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6" name="Oval 72"/>
          <p:cNvSpPr>
            <a:spLocks noChangeArrowheads="1"/>
          </p:cNvSpPr>
          <p:nvPr/>
        </p:nvSpPr>
        <p:spPr bwMode="auto">
          <a:xfrm>
            <a:off x="1058863" y="50553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7" name="Oval 74"/>
          <p:cNvSpPr>
            <a:spLocks noChangeArrowheads="1"/>
          </p:cNvSpPr>
          <p:nvPr/>
        </p:nvSpPr>
        <p:spPr bwMode="auto">
          <a:xfrm>
            <a:off x="2168525" y="55506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8" name="Oval 75"/>
          <p:cNvSpPr>
            <a:spLocks noChangeArrowheads="1"/>
          </p:cNvSpPr>
          <p:nvPr/>
        </p:nvSpPr>
        <p:spPr bwMode="auto">
          <a:xfrm>
            <a:off x="3040063" y="56300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9" name="Oval 76"/>
          <p:cNvSpPr>
            <a:spLocks noChangeArrowheads="1"/>
          </p:cNvSpPr>
          <p:nvPr/>
        </p:nvSpPr>
        <p:spPr bwMode="auto">
          <a:xfrm>
            <a:off x="4151313" y="57157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20" name="Oval 77"/>
          <p:cNvSpPr>
            <a:spLocks noChangeArrowheads="1"/>
          </p:cNvSpPr>
          <p:nvPr/>
        </p:nvSpPr>
        <p:spPr bwMode="auto">
          <a:xfrm>
            <a:off x="5256213" y="6047532"/>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21" name="Oval 78"/>
          <p:cNvSpPr>
            <a:spLocks noChangeArrowheads="1"/>
          </p:cNvSpPr>
          <p:nvPr/>
        </p:nvSpPr>
        <p:spPr bwMode="auto">
          <a:xfrm>
            <a:off x="6178550" y="56173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2" name="Text Box 95"/>
          <p:cNvSpPr txBox="1">
            <a:spLocks noChangeArrowheads="1"/>
          </p:cNvSpPr>
          <p:nvPr/>
        </p:nvSpPr>
        <p:spPr bwMode="auto">
          <a:xfrm>
            <a:off x="2324100" y="6180882"/>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3" name="Group 169"/>
          <p:cNvGrpSpPr>
            <a:grpSpLocks/>
          </p:cNvGrpSpPr>
          <p:nvPr/>
        </p:nvGrpSpPr>
        <p:grpSpPr bwMode="auto">
          <a:xfrm>
            <a:off x="6694488" y="4920407"/>
            <a:ext cx="890587" cy="1054100"/>
            <a:chOff x="3588" y="550"/>
            <a:chExt cx="561" cy="664"/>
          </a:xfrm>
        </p:grpSpPr>
        <p:grpSp>
          <p:nvGrpSpPr>
            <p:cNvPr id="124" name="Group 170"/>
            <p:cNvGrpSpPr>
              <a:grpSpLocks/>
            </p:cNvGrpSpPr>
            <p:nvPr/>
          </p:nvGrpSpPr>
          <p:grpSpPr bwMode="auto">
            <a:xfrm>
              <a:off x="3588" y="692"/>
              <a:ext cx="561" cy="522"/>
              <a:chOff x="-44" y="1473"/>
              <a:chExt cx="981" cy="1105"/>
            </a:xfrm>
          </p:grpSpPr>
          <p:pic>
            <p:nvPicPr>
              <p:cNvPr id="127"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8"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9" name="矩形 128"/>
          <p:cNvSpPr/>
          <p:nvPr/>
        </p:nvSpPr>
        <p:spPr>
          <a:xfrm>
            <a:off x="4572000" y="6264732"/>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STMP</a:t>
            </a:r>
            <a:r>
              <a:rPr lang="zh-CN" altLang="en-US" dirty="0"/>
              <a:t>协议交互示例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矩形 4"/>
          <p:cNvSpPr/>
          <p:nvPr/>
        </p:nvSpPr>
        <p:spPr>
          <a:xfrm>
            <a:off x="251520" y="1988840"/>
            <a:ext cx="8352928" cy="4247317"/>
          </a:xfrm>
          <a:prstGeom prst="rect">
            <a:avLst/>
          </a:prstGeom>
        </p:spPr>
        <p:txBody>
          <a:bodyPr wrap="square">
            <a:spAutoFit/>
          </a:bodyPr>
          <a:lstStyle/>
          <a:p>
            <a:pPr>
              <a:spcBef>
                <a:spcPct val="0"/>
              </a:spcBef>
              <a:buClrTx/>
              <a:buSzTx/>
              <a:buFontTx/>
              <a:buNone/>
            </a:pPr>
            <a:r>
              <a:rPr lang="en-US" altLang="zh-CN" b="1" dirty="0">
                <a:latin typeface="Courier New" pitchFamily="49" charset="0"/>
              </a:rPr>
              <a:t>     S: 220 </a:t>
            </a:r>
            <a:r>
              <a:rPr lang="en-US" altLang="zh-CN" b="1" dirty="0" err="1">
                <a:latin typeface="Courier New" pitchFamily="49" charset="0"/>
              </a:rPr>
              <a:t>hamburger.edu</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C: HELO </a:t>
            </a:r>
            <a:r>
              <a:rPr lang="en-US" altLang="zh-CN" b="1" dirty="0" err="1">
                <a:latin typeface="Courier New" pitchFamily="49" charset="0"/>
              </a:rPr>
              <a:t>crepes.fr</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S: 250  Hello </a:t>
            </a:r>
            <a:r>
              <a:rPr lang="en-US" altLang="zh-CN" b="1" dirty="0" err="1">
                <a:latin typeface="Courier New" pitchFamily="49" charset="0"/>
              </a:rPr>
              <a:t>crepes.fr</a:t>
            </a:r>
            <a:r>
              <a:rPr lang="en-US" altLang="zh-CN" b="1" dirty="0">
                <a:latin typeface="Courier New" pitchFamily="49" charset="0"/>
              </a:rPr>
              <a:t>, pleased to meet you </a:t>
            </a:r>
          </a:p>
          <a:p>
            <a:pPr>
              <a:spcBef>
                <a:spcPct val="0"/>
              </a:spcBef>
              <a:buClrTx/>
              <a:buSzTx/>
              <a:buFontTx/>
              <a:buNone/>
            </a:pPr>
            <a:r>
              <a:rPr lang="en-US" altLang="zh-CN" b="1" dirty="0">
                <a:latin typeface="Courier New" pitchFamily="49" charset="0"/>
              </a:rPr>
              <a:t>     C: MAIL FROM: &lt;</a:t>
            </a:r>
            <a:r>
              <a:rPr lang="en-US" altLang="zh-CN" b="1" dirty="0" err="1">
                <a:latin typeface="Courier New" pitchFamily="49" charset="0"/>
              </a:rPr>
              <a:t>alice@crepes.fr</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alice@crepes.fr</a:t>
            </a:r>
            <a:r>
              <a:rPr lang="en-US" altLang="zh-CN" b="1" dirty="0">
                <a:latin typeface="Courier New" pitchFamily="49" charset="0"/>
              </a:rPr>
              <a:t>... Sender ok </a:t>
            </a:r>
          </a:p>
          <a:p>
            <a:pPr>
              <a:spcBef>
                <a:spcPct val="0"/>
              </a:spcBef>
              <a:buClrTx/>
              <a:buSzTx/>
              <a:buFontTx/>
              <a:buNone/>
            </a:pPr>
            <a:r>
              <a:rPr lang="en-US" altLang="zh-CN" b="1" dirty="0">
                <a:latin typeface="Courier New" pitchFamily="49" charset="0"/>
              </a:rPr>
              <a:t>     C: RCPT TO: &lt;</a:t>
            </a:r>
            <a:r>
              <a:rPr lang="en-US" altLang="zh-CN" b="1" dirty="0" err="1">
                <a:latin typeface="Courier New" pitchFamily="49" charset="0"/>
              </a:rPr>
              <a:t>bob@hamburger.edu</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bob@hamburger.edu</a:t>
            </a:r>
            <a:r>
              <a:rPr lang="en-US" altLang="zh-CN" b="1" dirty="0">
                <a:latin typeface="Courier New" pitchFamily="49" charset="0"/>
              </a:rPr>
              <a:t> ... Recipient ok </a:t>
            </a:r>
          </a:p>
          <a:p>
            <a:pPr>
              <a:spcBef>
                <a:spcPct val="0"/>
              </a:spcBef>
              <a:buClrTx/>
              <a:buSzTx/>
              <a:buFontTx/>
              <a:buNone/>
            </a:pPr>
            <a:r>
              <a:rPr lang="en-US" altLang="zh-CN" b="1" dirty="0">
                <a:latin typeface="Courier New" pitchFamily="49" charset="0"/>
              </a:rPr>
              <a:t>     C: DATA </a:t>
            </a:r>
          </a:p>
          <a:p>
            <a:pPr>
              <a:spcBef>
                <a:spcPct val="0"/>
              </a:spcBef>
              <a:buClrTx/>
              <a:buSzTx/>
              <a:buFontTx/>
              <a:buNone/>
            </a:pPr>
            <a:r>
              <a:rPr lang="en-US" altLang="zh-CN" b="1" dirty="0">
                <a:latin typeface="Courier New" pitchFamily="49" charset="0"/>
              </a:rPr>
              <a:t>     S: 354 Enter mail, end with "." on a line by itself </a:t>
            </a:r>
          </a:p>
          <a:p>
            <a:pPr>
              <a:spcBef>
                <a:spcPct val="0"/>
              </a:spcBef>
              <a:buClrTx/>
              <a:buSzTx/>
              <a:buFontTx/>
              <a:buNone/>
            </a:pPr>
            <a:r>
              <a:rPr lang="en-US" altLang="zh-CN" b="1" dirty="0">
                <a:latin typeface="Courier New" pitchFamily="49" charset="0"/>
              </a:rPr>
              <a:t>     C: Do you like ketchup? </a:t>
            </a:r>
          </a:p>
          <a:p>
            <a:pPr>
              <a:spcBef>
                <a:spcPct val="0"/>
              </a:spcBef>
              <a:buClrTx/>
              <a:buSzTx/>
              <a:buFontTx/>
              <a:buNone/>
            </a:pPr>
            <a:r>
              <a:rPr lang="en-US" altLang="zh-CN" b="1" dirty="0">
                <a:latin typeface="Courier New" pitchFamily="49" charset="0"/>
              </a:rPr>
              <a:t>     C: How about pickles? </a:t>
            </a:r>
          </a:p>
          <a:p>
            <a:pPr>
              <a:spcBef>
                <a:spcPct val="0"/>
              </a:spcBef>
              <a:buClrTx/>
              <a:buSzTx/>
              <a:buFontTx/>
              <a:buNone/>
            </a:pPr>
            <a:r>
              <a:rPr lang="en-US" altLang="zh-CN" b="1" dirty="0">
                <a:latin typeface="Courier New" pitchFamily="49" charset="0"/>
              </a:rPr>
              <a:t>     C: . </a:t>
            </a:r>
          </a:p>
          <a:p>
            <a:pPr>
              <a:spcBef>
                <a:spcPct val="0"/>
              </a:spcBef>
              <a:buClrTx/>
              <a:buSzTx/>
              <a:buFontTx/>
              <a:buNone/>
            </a:pPr>
            <a:r>
              <a:rPr lang="en-US" altLang="zh-CN" b="1" dirty="0">
                <a:latin typeface="Courier New" pitchFamily="49" charset="0"/>
              </a:rPr>
              <a:t>     S: 250 Message accepted for delivery </a:t>
            </a:r>
          </a:p>
          <a:p>
            <a:pPr>
              <a:spcBef>
                <a:spcPct val="0"/>
              </a:spcBef>
              <a:buClrTx/>
              <a:buSzTx/>
              <a:buFontTx/>
              <a:buNone/>
            </a:pPr>
            <a:r>
              <a:rPr lang="en-US" altLang="zh-CN" b="1" dirty="0">
                <a:latin typeface="Courier New" pitchFamily="49" charset="0"/>
              </a:rPr>
              <a:t>     C: QUIT </a:t>
            </a:r>
          </a:p>
          <a:p>
            <a:pPr>
              <a:spcBef>
                <a:spcPct val="0"/>
              </a:spcBef>
              <a:buClrTx/>
              <a:buSzTx/>
              <a:buFontTx/>
              <a:buNone/>
            </a:pPr>
            <a:r>
              <a:rPr lang="en-US" altLang="zh-CN" b="1" dirty="0">
                <a:latin typeface="Courier New" pitchFamily="49" charset="0"/>
              </a:rPr>
              <a:t>     S: 221 </a:t>
            </a:r>
            <a:r>
              <a:rPr lang="en-US" altLang="zh-CN" b="1" dirty="0" err="1">
                <a:latin typeface="Courier New" pitchFamily="49" charset="0"/>
              </a:rPr>
              <a:t>hamburger.edu</a:t>
            </a:r>
            <a:r>
              <a:rPr lang="en-US" altLang="zh-CN" b="1" dirty="0">
                <a:latin typeface="Courier New" pitchFamily="49" charset="0"/>
              </a:rPr>
              <a:t> closing connection</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a:t>
            </a:r>
            <a:r>
              <a:rPr lang="en-US" altLang="zh-CN" dirty="0"/>
              <a:t>STMP</a:t>
            </a:r>
            <a:r>
              <a:rPr lang="zh-CN" altLang="en-US" dirty="0"/>
              <a:t>协议交互</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Rectangle 3"/>
          <p:cNvSpPr txBox="1">
            <a:spLocks noChangeArrowheads="1"/>
          </p:cNvSpPr>
          <p:nvPr/>
        </p:nvSpPr>
        <p:spPr bwMode="auto">
          <a:xfrm>
            <a:off x="598488" y="1733128"/>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i="0" u="none" strike="noStrike" kern="0" cap="none" spc="0" normalizeH="0" baseline="0" noProof="0" dirty="0">
                <a:ln>
                  <a:noFill/>
                </a:ln>
                <a:solidFill>
                  <a:schemeClr val="tx1"/>
                </a:solidFill>
                <a:effectLst/>
                <a:uLnTx/>
                <a:uFillTx/>
                <a:latin typeface="+mn-ea"/>
                <a:cs typeface="+mn-cs"/>
              </a:rPr>
              <a:t>telnet </a:t>
            </a:r>
            <a:r>
              <a:rPr kumimoji="0" lang="zh-CN" altLang="en-US" sz="2400" i="0" u="none" strike="noStrike" kern="0" cap="none" spc="0" normalizeH="0" baseline="0" noProof="0" dirty="0">
                <a:ln>
                  <a:noFill/>
                </a:ln>
                <a:solidFill>
                  <a:schemeClr val="tx1"/>
                </a:solidFill>
                <a:effectLst/>
                <a:uLnTx/>
                <a:uFillTx/>
                <a:latin typeface="+mn-ea"/>
                <a:cs typeface="+mn-cs"/>
              </a:rPr>
              <a:t>邮件服务器 </a:t>
            </a:r>
            <a:r>
              <a:rPr kumimoji="0" lang="en-US" altLang="zh-CN" sz="2400" i="0" u="none" strike="noStrike" kern="0" cap="none" spc="0" normalizeH="0" baseline="0" noProof="0" dirty="0">
                <a:ln>
                  <a:noFill/>
                </a:ln>
                <a:solidFill>
                  <a:schemeClr val="tx1"/>
                </a:solidFill>
                <a:effectLst/>
                <a:uLnTx/>
                <a:uFillTx/>
                <a:latin typeface="+mn-ea"/>
                <a:cs typeface="+mn-cs"/>
              </a:rPr>
              <a:t>25</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收到邮件服务器的</a:t>
            </a:r>
            <a:r>
              <a:rPr kumimoji="0" lang="en-US" altLang="zh-CN" sz="2400" i="0" u="none" strike="noStrike" kern="0" cap="none" spc="0" normalizeH="0" baseline="0" noProof="0" dirty="0">
                <a:ln>
                  <a:noFill/>
                </a:ln>
                <a:solidFill>
                  <a:schemeClr val="tx1"/>
                </a:solidFill>
                <a:effectLst/>
                <a:uLnTx/>
                <a:uFillTx/>
                <a:latin typeface="+mn-ea"/>
                <a:cs typeface="+mn-cs"/>
              </a:rPr>
              <a:t>220</a:t>
            </a:r>
            <a:r>
              <a:rPr kumimoji="0" lang="zh-CN" altLang="en-US" sz="2400" i="0" u="none" strike="noStrike" kern="0" cap="none" spc="0" normalizeH="0" baseline="0" noProof="0" dirty="0">
                <a:ln>
                  <a:noFill/>
                </a:ln>
                <a:solidFill>
                  <a:schemeClr val="tx1"/>
                </a:solidFill>
                <a:effectLst/>
                <a:uLnTx/>
                <a:uFillTx/>
                <a:latin typeface="+mn-ea"/>
                <a:cs typeface="+mn-cs"/>
              </a:rPr>
              <a:t>响应</a:t>
            </a: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输入</a:t>
            </a:r>
            <a:r>
              <a:rPr kumimoji="0" lang="en-US" altLang="zh-CN" sz="2400" i="0" u="none" strike="noStrike" kern="0" cap="none" spc="0" normalizeH="0" baseline="0" noProof="0" dirty="0">
                <a:ln>
                  <a:noFill/>
                </a:ln>
                <a:solidFill>
                  <a:schemeClr val="tx1"/>
                </a:solidFill>
                <a:effectLst/>
                <a:uLnTx/>
                <a:uFillTx/>
                <a:latin typeface="+mn-ea"/>
                <a:cs typeface="+mn-cs"/>
              </a:rPr>
              <a:t>HELO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MAIL FROM</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RCPT TO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DATA</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QUIT</a:t>
            </a:r>
            <a:r>
              <a:rPr kumimoji="0" lang="zh-CN" altLang="en-US" sz="2400" i="0" u="none" strike="noStrike" kern="0" cap="none" spc="0" normalizeH="0" baseline="0" noProof="0" dirty="0">
                <a:ln>
                  <a:noFill/>
                </a:ln>
                <a:solidFill>
                  <a:schemeClr val="tx1"/>
                </a:solidFill>
                <a:effectLst/>
                <a:uLnTx/>
                <a:uFillTx/>
                <a:latin typeface="+mn-ea"/>
                <a:cs typeface="+mn-cs"/>
              </a:rPr>
              <a:t>命令</a:t>
            </a:r>
            <a:endParaRPr kumimoji="0" lang="en-US" altLang="zh-CN" sz="32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i="0" u="none" strike="noStrike" kern="0" cap="none" spc="0" normalizeH="0" baseline="0" noProof="0" dirty="0">
                <a:ln>
                  <a:noFill/>
                </a:ln>
                <a:solidFill>
                  <a:schemeClr val="tx1"/>
                </a:solidFill>
                <a:effectLst/>
                <a:uLnTx/>
                <a:uFillTx/>
                <a:latin typeface="+mn-ea"/>
                <a:cs typeface="+mn-cs"/>
              </a:rPr>
              <a:t>纯手工发送邮件</a:t>
            </a:r>
            <a:endParaRPr kumimoji="0" lang="en-US" altLang="zh-CN" sz="280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Rectangle 3"/>
          <p:cNvSpPr txBox="1">
            <a:spLocks noChangeArrowheads="1"/>
          </p:cNvSpPr>
          <p:nvPr/>
        </p:nvSpPr>
        <p:spPr bwMode="auto">
          <a:xfrm>
            <a:off x="501650"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使用持久</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要求邮件消息的所有数据（标题、内容、附件）都使用</a:t>
            </a:r>
            <a:r>
              <a:rPr kumimoji="0" lang="en-US" altLang="zh-CN" sz="2400" b="0" i="0" u="none" strike="noStrike" kern="0" cap="none" spc="0" normalizeH="0" baseline="0" noProof="0" dirty="0">
                <a:ln>
                  <a:noFill/>
                </a:ln>
                <a:solidFill>
                  <a:schemeClr val="tx1"/>
                </a:solidFill>
                <a:effectLst/>
                <a:uLnTx/>
                <a:uFillTx/>
                <a:latin typeface="+mn-ea"/>
                <a:cs typeface="+mn-cs"/>
              </a:rPr>
              <a:t>7-bit ASCII</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服务器使用</a:t>
            </a:r>
            <a:r>
              <a:rPr kumimoji="0" lang="en-US" altLang="zh-CN" sz="2400" b="0" i="0" u="none" strike="noStrike" kern="0" cap="none" spc="0" normalizeH="0" baseline="0" noProof="0" dirty="0">
                <a:ln>
                  <a:noFill/>
                </a:ln>
                <a:solidFill>
                  <a:schemeClr val="tx1"/>
                </a:solidFill>
                <a:effectLst/>
                <a:uLnTx/>
                <a:uFillTx/>
                <a:latin typeface="+mn-ea"/>
                <a:cs typeface="+mn-cs"/>
              </a:rPr>
              <a:t> CRLF.CRLF</a:t>
            </a:r>
            <a:r>
              <a:rPr lang="zh-CN" altLang="en-US" sz="2400" kern="0" dirty="0">
                <a:latin typeface="+mn-ea"/>
              </a:rPr>
              <a:t>表示消息结束</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61667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与</a:t>
            </a:r>
            <a:r>
              <a:rPr kumimoji="0" lang="en-US" altLang="zh-CN" sz="2400" b="0" u="none" strike="noStrike" kern="0" cap="none" spc="0" normalizeH="0" baseline="0" noProof="0" dirty="0">
                <a:ln>
                  <a:noFill/>
                </a:ln>
                <a:solidFill>
                  <a:srgbClr val="CC0000"/>
                </a:solidFill>
                <a:effectLst/>
                <a:uLnTx/>
                <a:uFillTx/>
                <a:latin typeface="+mn-ea"/>
                <a:cs typeface="+mn-cs"/>
              </a:rPr>
              <a:t>HTTP</a:t>
            </a:r>
            <a:r>
              <a:rPr kumimoji="0" lang="zh-CN" altLang="en-US" sz="2400" b="0" u="none" strike="noStrike" kern="0" cap="none" spc="0" normalizeH="0" baseline="0" noProof="0" dirty="0">
                <a:ln>
                  <a:noFill/>
                </a:ln>
                <a:solidFill>
                  <a:srgbClr val="CC0000"/>
                </a:solidFill>
                <a:effectLst/>
                <a:uLnTx/>
                <a:uFillTx/>
                <a:latin typeface="+mn-ea"/>
                <a:cs typeface="+mn-cs"/>
              </a:rPr>
              <a:t>对比</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5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拉（客户端请求</a:t>
            </a:r>
            <a:r>
              <a:rPr kumimoji="0" lang="en-US" altLang="zh-CN" sz="2000" b="0" u="none" strike="noStrike" kern="0" cap="none" spc="0" normalizeH="0" baseline="0" noProof="0" dirty="0">
                <a:ln>
                  <a:noFill/>
                </a:ln>
                <a:solidFill>
                  <a:schemeClr val="tx1"/>
                </a:solidFill>
                <a:effectLst/>
                <a:uLnTx/>
                <a:uFillTx/>
                <a:latin typeface="+mn-ea"/>
                <a:cs typeface="+mn-cs"/>
              </a:rPr>
              <a:t>web</a:t>
            </a:r>
            <a:r>
              <a:rPr lang="zh-CN" altLang="en-US" sz="2000" kern="0" dirty="0">
                <a:latin typeface="+mn-ea"/>
              </a:rPr>
              <a:t>对象</a:t>
            </a:r>
            <a:r>
              <a:rPr lang="en-US" altLang="zh-CN" sz="2000" kern="0" dirty="0">
                <a:latin typeface="+mn-ea"/>
              </a:rPr>
              <a:t>/</a:t>
            </a:r>
            <a:r>
              <a:rPr lang="zh-CN" altLang="en-US" sz="2000" kern="0" dirty="0">
                <a:latin typeface="+mn-ea"/>
              </a:rPr>
              <a:t>信息消费者主动</a:t>
            </a:r>
            <a:r>
              <a:rPr kumimoji="0" lang="zh-CN" altLang="en-US" sz="2000" b="0" u="none" strike="noStrike" kern="0" cap="none" spc="0" normalizeH="0" baseline="0" noProof="0" dirty="0">
                <a:ln>
                  <a:noFill/>
                </a:ln>
                <a:solidFill>
                  <a:schemeClr val="tx1"/>
                </a:solidFill>
                <a:effectLst/>
                <a:uLnTx/>
                <a:uFillTx/>
                <a:latin typeface="+mn-ea"/>
                <a:cs typeface="+mn-cs"/>
              </a:rPr>
              <a:t>）</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推（客户端主动发送邮件</a:t>
            </a:r>
            <a:r>
              <a:rPr kumimoji="0" lang="en-US" altLang="zh-CN" sz="2000" b="0" u="none" strike="noStrike" kern="0" cap="none" spc="0" normalizeH="0" baseline="0" noProof="0" dirty="0">
                <a:ln>
                  <a:noFill/>
                </a:ln>
                <a:solidFill>
                  <a:schemeClr val="tx1"/>
                </a:solidFill>
                <a:effectLst/>
                <a:uLnTx/>
                <a:uFillTx/>
                <a:latin typeface="+mn-ea"/>
                <a:cs typeface="+mn-cs"/>
              </a:rPr>
              <a:t>/</a:t>
            </a:r>
            <a:r>
              <a:rPr kumimoji="0" lang="zh-CN" altLang="en-US" sz="2000" b="0" u="none" strike="noStrike" kern="0" cap="none" spc="0" normalizeH="0" baseline="0" noProof="0" dirty="0">
                <a:ln>
                  <a:noFill/>
                </a:ln>
                <a:solidFill>
                  <a:schemeClr val="tx1"/>
                </a:solidFill>
                <a:effectLst/>
                <a:uLnTx/>
                <a:uFillTx/>
                <a:latin typeface="+mn-ea"/>
                <a:cs typeface="+mn-cs"/>
              </a:rPr>
              <a:t>信息生产者主动）</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都是用</a:t>
            </a:r>
            <a:r>
              <a:rPr kumimoji="0" lang="en-US" altLang="zh-CN" sz="2000" b="0" u="none" strike="noStrike" kern="0" cap="none" spc="0" normalizeH="0" baseline="0" noProof="0" dirty="0">
                <a:ln>
                  <a:noFill/>
                </a:ln>
                <a:solidFill>
                  <a:schemeClr val="tx1"/>
                </a:solidFill>
                <a:effectLst/>
                <a:uLnTx/>
                <a:uFillTx/>
                <a:latin typeface="+mn-ea"/>
                <a:cs typeface="+mn-cs"/>
              </a:rPr>
              <a:t>ASCII</a:t>
            </a:r>
            <a:r>
              <a:rPr kumimoji="0" lang="zh-CN" altLang="en-US" sz="2000" b="0" u="none" strike="noStrike" kern="0" cap="none" spc="0" normalizeH="0" baseline="0" noProof="0" dirty="0">
                <a:ln>
                  <a:noFill/>
                </a:ln>
                <a:solidFill>
                  <a:schemeClr val="tx1"/>
                </a:solidFill>
                <a:effectLst/>
                <a:uLnTx/>
                <a:uFillTx/>
                <a:latin typeface="+mn-ea"/>
                <a:cs typeface="+mn-cs"/>
              </a:rPr>
              <a:t>编码的命令和响应消息</a:t>
            </a:r>
            <a:r>
              <a:rPr lang="zh-CN" altLang="en-US" sz="2000" kern="0" dirty="0">
                <a:latin typeface="+mn-ea"/>
              </a:rPr>
              <a:t>，都有状态码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每个对象封装在一条响应消息里发送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多个对象在一条包含多个部分的消息中发送</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p:cNvSpPr txBox="1">
            <a:spLocks noChangeArrowheads="1"/>
          </p:cNvSpPr>
          <p:nvPr/>
        </p:nvSpPr>
        <p:spPr bwMode="auto">
          <a:xfrm>
            <a:off x="533400" y="1733128"/>
            <a:ext cx="39274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交换邮件消息的协议</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 822: </a:t>
            </a:r>
            <a:r>
              <a:rPr kumimoji="0" lang="zh-CN" altLang="en-US" sz="2400" b="0" i="0" u="none" strike="noStrike" kern="0" cap="none" spc="0" normalizeH="0" baseline="0" noProof="0" dirty="0">
                <a:ln>
                  <a:noFill/>
                </a:ln>
                <a:solidFill>
                  <a:schemeClr val="tx1"/>
                </a:solidFill>
                <a:effectLst/>
                <a:uLnTx/>
                <a:uFillTx/>
                <a:latin typeface="+mn-ea"/>
                <a:cs typeface="+mn-cs"/>
              </a:rPr>
              <a:t>邮件消息的文本格式</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头部行</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To:</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From:</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Subject: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zh-CN" altLang="en-US" sz="2000" b="0" u="none" strike="noStrike" kern="0" cap="none" spc="0" normalizeH="0" baseline="0" noProof="0" dirty="0">
                <a:ln>
                  <a:noFill/>
                </a:ln>
                <a:solidFill>
                  <a:srgbClr val="FF0000"/>
                </a:solidFill>
                <a:effectLst/>
                <a:uLnTx/>
                <a:uFillTx/>
                <a:latin typeface="+mn-ea"/>
              </a:rPr>
              <a:t>不同于</a:t>
            </a:r>
            <a:r>
              <a:rPr kumimoji="0" lang="en-US" altLang="zh-CN" sz="2000" b="0" i="0" u="none" strike="noStrike" kern="0" cap="none" spc="0" normalizeH="0" baseline="0" noProof="0" dirty="0">
                <a:ln>
                  <a:noFill/>
                </a:ln>
                <a:solidFill>
                  <a:schemeClr val="tx1"/>
                </a:solidFill>
                <a:effectLst/>
                <a:uLnTx/>
                <a:uFillTx/>
                <a:latin typeface="+mn-ea"/>
              </a:rPr>
              <a:t>SMTP</a:t>
            </a:r>
            <a:r>
              <a:rPr kumimoji="0" lang="zh-CN" altLang="en-US" sz="2000" b="0" i="0" u="none" strike="noStrike" kern="0" cap="none" spc="0" normalizeH="0" baseline="0" noProof="0" dirty="0">
                <a:ln>
                  <a:noFill/>
                </a:ln>
                <a:solidFill>
                  <a:schemeClr val="tx1"/>
                </a:solidFill>
                <a:effectLst/>
                <a:uLnTx/>
                <a:uFillTx/>
                <a:latin typeface="+mn-ea"/>
              </a:rPr>
              <a:t>协议的</a:t>
            </a:r>
            <a:r>
              <a:rPr kumimoji="0" lang="en-US" altLang="zh-CN" sz="2000" b="0" i="0" u="none" strike="noStrike" kern="0" cap="none" spc="0" normalizeH="0" baseline="0" noProof="0" dirty="0">
                <a:ln>
                  <a:noFill/>
                </a:ln>
                <a:solidFill>
                  <a:schemeClr val="tx1"/>
                </a:solidFill>
                <a:effectLst/>
                <a:uLnTx/>
                <a:uFillTx/>
                <a:latin typeface="+mn-ea"/>
              </a:rPr>
              <a:t> MAIL FROM, RCPT TO: </a:t>
            </a:r>
            <a:r>
              <a:rPr kumimoji="0" lang="zh-CN" altLang="en-US" sz="2000" b="0" i="0" u="none" strike="noStrike" kern="0" cap="none" spc="0" normalizeH="0" baseline="0" noProof="0" dirty="0">
                <a:ln>
                  <a:noFill/>
                </a:ln>
                <a:solidFill>
                  <a:schemeClr val="tx1"/>
                </a:solidFill>
                <a:effectLst/>
                <a:uLnTx/>
                <a:uFillTx/>
                <a:latin typeface="+mn-ea"/>
              </a:rPr>
              <a:t>等命令</a:t>
            </a:r>
            <a:r>
              <a:rPr kumimoji="0" lang="en-US" altLang="zh-CN" sz="2000" b="0" i="0" u="none" strike="noStrike" kern="0" cap="none" spc="0" normalizeH="0" baseline="0" noProof="0" dirty="0">
                <a:ln>
                  <a:noFill/>
                </a:ln>
                <a:solidFill>
                  <a:schemeClr val="tx1"/>
                </a:solidFill>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主体：邮件内容</a:t>
            </a:r>
            <a:r>
              <a:rPr kumimoji="0" lang="en-US" altLang="ja-JP" sz="2400" b="0" i="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只用</a:t>
            </a:r>
            <a:r>
              <a:rPr kumimoji="0" lang="en-US" altLang="zh-CN" sz="2000" b="0" i="0" u="none" strike="noStrike" kern="0" cap="none" spc="0" normalizeH="0" baseline="0" noProof="0" dirty="0">
                <a:ln>
                  <a:noFill/>
                </a:ln>
                <a:solidFill>
                  <a:schemeClr val="tx1"/>
                </a:solidFill>
                <a:effectLst/>
                <a:uLnTx/>
                <a:uFillTx/>
                <a:latin typeface="+mn-ea"/>
              </a:rPr>
              <a:t>ASCII</a:t>
            </a:r>
            <a:r>
              <a:rPr kumimoji="0" lang="zh-CN" altLang="en-US" sz="2000" b="0" i="0" u="none" strike="noStrike" kern="0" cap="none" spc="0" normalizeH="0" baseline="0" noProof="0" dirty="0">
                <a:ln>
                  <a:noFill/>
                </a:ln>
                <a:solidFill>
                  <a:schemeClr val="tx1"/>
                </a:solidFill>
                <a:effectLst/>
                <a:uLnTx/>
                <a:uFillTx/>
                <a:latin typeface="+mn-ea"/>
              </a:rPr>
              <a:t>编码</a:t>
            </a: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头部</a:t>
            </a:r>
            <a:endParaRPr lang="en-US" altLang="zh-CN" sz="2400" dirty="0">
              <a:solidFill>
                <a:schemeClr val="bg1"/>
              </a:solidFill>
            </a:endParaRPr>
          </a:p>
        </p:txBody>
      </p:sp>
      <p:sp>
        <p:nvSpPr>
          <p:cNvPr id="7" name="Rectangle 7"/>
          <p:cNvSpPr>
            <a:spLocks noChangeArrowheads="1"/>
          </p:cNvSpPr>
          <p:nvPr/>
        </p:nvSpPr>
        <p:spPr bwMode="auto">
          <a:xfrm>
            <a:off x="4978400" y="2705100"/>
            <a:ext cx="2832100" cy="1739900"/>
          </a:xfrm>
          <a:prstGeom prst="rect">
            <a:avLst/>
          </a:prstGeom>
          <a:solidFill>
            <a:srgbClr val="00B0F0"/>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主体</a:t>
            </a:r>
            <a:endParaRPr lang="en-US" altLang="zh-CN" sz="2400" dirty="0">
              <a:solidFill>
                <a:schemeClr val="bg1"/>
              </a:solidFill>
            </a:endParaRPr>
          </a:p>
        </p:txBody>
      </p:sp>
      <p:sp>
        <p:nvSpPr>
          <p:cNvPr id="8"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p:spPr>
        <p:txBody>
          <a:bodyPr wrap="none" anchor="ctr"/>
          <a:lstStyle/>
          <a:p>
            <a:endParaRPr lang="zh-CN" altLang="zh-CN" sz="2400"/>
          </a:p>
        </p:txBody>
      </p:sp>
      <p:sp>
        <p:nvSpPr>
          <p:cNvPr id="9"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 name="Text Box 13"/>
          <p:cNvSpPr txBox="1">
            <a:spLocks noChangeArrowheads="1"/>
          </p:cNvSpPr>
          <p:nvPr/>
        </p:nvSpPr>
        <p:spPr bwMode="auto">
          <a:xfrm>
            <a:off x="8212028" y="2112963"/>
            <a:ext cx="646331"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空行</a:t>
            </a:r>
            <a:endParaRPr lang="en-US" altLang="zh-CN" dirty="0"/>
          </a:p>
        </p:txBody>
      </p:sp>
      <p:sp>
        <p:nvSpPr>
          <p:cNvPr id="12"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访问邮件的协议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58</a:t>
            </a:fld>
            <a:endParaRPr lang="zh-CN" altLang="en-US"/>
          </a:p>
        </p:txBody>
      </p:sp>
      <p:grpSp>
        <p:nvGrpSpPr>
          <p:cNvPr id="5" name="Group 163"/>
          <p:cNvGrpSpPr>
            <a:grpSpLocks/>
          </p:cNvGrpSpPr>
          <p:nvPr/>
        </p:nvGrpSpPr>
        <p:grpSpPr bwMode="auto">
          <a:xfrm>
            <a:off x="1165225" y="1969096"/>
            <a:ext cx="890588" cy="1054100"/>
            <a:chOff x="3588" y="550"/>
            <a:chExt cx="561" cy="664"/>
          </a:xfrm>
        </p:grpSpPr>
        <p:grpSp>
          <p:nvGrpSpPr>
            <p:cNvPr id="6" name="Group 164"/>
            <p:cNvGrpSpPr>
              <a:grpSpLocks/>
            </p:cNvGrpSpPr>
            <p:nvPr/>
          </p:nvGrpSpPr>
          <p:grpSpPr bwMode="auto">
            <a:xfrm>
              <a:off x="3588" y="692"/>
              <a:ext cx="561" cy="522"/>
              <a:chOff x="-44" y="1473"/>
              <a:chExt cx="981" cy="1105"/>
            </a:xfrm>
          </p:grpSpPr>
          <p:pic>
            <p:nvPicPr>
              <p:cNvPr id="9"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7"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1" name="Group 130"/>
          <p:cNvGrpSpPr>
            <a:grpSpLocks/>
          </p:cNvGrpSpPr>
          <p:nvPr/>
        </p:nvGrpSpPr>
        <p:grpSpPr bwMode="auto">
          <a:xfrm>
            <a:off x="4852988" y="1700808"/>
            <a:ext cx="511175" cy="693738"/>
            <a:chOff x="4140" y="429"/>
            <a:chExt cx="1425" cy="2396"/>
          </a:xfrm>
        </p:grpSpPr>
        <p:sp>
          <p:nvSpPr>
            <p:cNvPr id="12"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36"/>
            <p:cNvGrpSpPr>
              <a:grpSpLocks/>
            </p:cNvGrpSpPr>
            <p:nvPr/>
          </p:nvGrpSpPr>
          <p:grpSpPr bwMode="auto">
            <a:xfrm>
              <a:off x="4749" y="668"/>
              <a:ext cx="581" cy="145"/>
              <a:chOff x="614" y="2568"/>
              <a:chExt cx="725" cy="139"/>
            </a:xfrm>
          </p:grpSpPr>
          <p:sp>
            <p:nvSpPr>
              <p:cNvPr id="42"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0"/>
            <p:cNvGrpSpPr>
              <a:grpSpLocks/>
            </p:cNvGrpSpPr>
            <p:nvPr/>
          </p:nvGrpSpPr>
          <p:grpSpPr bwMode="auto">
            <a:xfrm>
              <a:off x="4747" y="994"/>
              <a:ext cx="581" cy="134"/>
              <a:chOff x="614" y="2568"/>
              <a:chExt cx="725" cy="139"/>
            </a:xfrm>
          </p:grpSpPr>
          <p:sp>
            <p:nvSpPr>
              <p:cNvPr id="40"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45"/>
            <p:cNvGrpSpPr>
              <a:grpSpLocks/>
            </p:cNvGrpSpPr>
            <p:nvPr/>
          </p:nvGrpSpPr>
          <p:grpSpPr bwMode="auto">
            <a:xfrm>
              <a:off x="4735" y="1627"/>
              <a:ext cx="582" cy="151"/>
              <a:chOff x="614" y="2568"/>
              <a:chExt cx="725" cy="139"/>
            </a:xfrm>
          </p:grpSpPr>
          <p:sp>
            <p:nvSpPr>
              <p:cNvPr id="38"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49"/>
            <p:cNvGrpSpPr>
              <a:grpSpLocks/>
            </p:cNvGrpSpPr>
            <p:nvPr/>
          </p:nvGrpSpPr>
          <p:grpSpPr bwMode="auto">
            <a:xfrm>
              <a:off x="4739" y="1327"/>
              <a:ext cx="582" cy="139"/>
              <a:chOff x="614" y="2568"/>
              <a:chExt cx="725" cy="139"/>
            </a:xfrm>
          </p:grpSpPr>
          <p:sp>
            <p:nvSpPr>
              <p:cNvPr id="36"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29"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3"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97"/>
          <p:cNvGrpSpPr>
            <a:grpSpLocks/>
          </p:cNvGrpSpPr>
          <p:nvPr/>
        </p:nvGrpSpPr>
        <p:grpSpPr bwMode="auto">
          <a:xfrm>
            <a:off x="2674938" y="1756371"/>
            <a:ext cx="511175" cy="693737"/>
            <a:chOff x="4140" y="429"/>
            <a:chExt cx="1425" cy="2396"/>
          </a:xfrm>
        </p:grpSpPr>
        <p:sp>
          <p:nvSpPr>
            <p:cNvPr id="45"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03"/>
            <p:cNvGrpSpPr>
              <a:grpSpLocks/>
            </p:cNvGrpSpPr>
            <p:nvPr/>
          </p:nvGrpSpPr>
          <p:grpSpPr bwMode="auto">
            <a:xfrm>
              <a:off x="4749" y="668"/>
              <a:ext cx="581" cy="145"/>
              <a:chOff x="614" y="2568"/>
              <a:chExt cx="725" cy="139"/>
            </a:xfrm>
          </p:grpSpPr>
          <p:sp>
            <p:nvSpPr>
              <p:cNvPr id="75"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7"/>
            <p:cNvGrpSpPr>
              <a:grpSpLocks/>
            </p:cNvGrpSpPr>
            <p:nvPr/>
          </p:nvGrpSpPr>
          <p:grpSpPr bwMode="auto">
            <a:xfrm>
              <a:off x="4747" y="994"/>
              <a:ext cx="581" cy="134"/>
              <a:chOff x="614" y="2568"/>
              <a:chExt cx="725" cy="139"/>
            </a:xfrm>
          </p:grpSpPr>
          <p:sp>
            <p:nvSpPr>
              <p:cNvPr id="73"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12"/>
            <p:cNvGrpSpPr>
              <a:grpSpLocks/>
            </p:cNvGrpSpPr>
            <p:nvPr/>
          </p:nvGrpSpPr>
          <p:grpSpPr bwMode="auto">
            <a:xfrm>
              <a:off x="4735" y="1627"/>
              <a:ext cx="582" cy="151"/>
              <a:chOff x="614" y="2568"/>
              <a:chExt cx="725" cy="139"/>
            </a:xfrm>
          </p:grpSpPr>
          <p:sp>
            <p:nvSpPr>
              <p:cNvPr id="71"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16"/>
            <p:cNvGrpSpPr>
              <a:grpSpLocks/>
            </p:cNvGrpSpPr>
            <p:nvPr/>
          </p:nvGrpSpPr>
          <p:grpSpPr bwMode="auto">
            <a:xfrm>
              <a:off x="4739" y="1327"/>
              <a:ext cx="582" cy="139"/>
              <a:chOff x="614" y="2568"/>
              <a:chExt cx="725" cy="139"/>
            </a:xfrm>
          </p:grpSpPr>
          <p:sp>
            <p:nvSpPr>
              <p:cNvPr id="69"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2"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6"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7" name="Group 20"/>
          <p:cNvGrpSpPr>
            <a:grpSpLocks/>
          </p:cNvGrpSpPr>
          <p:nvPr/>
        </p:nvGrpSpPr>
        <p:grpSpPr bwMode="auto">
          <a:xfrm>
            <a:off x="2795589" y="2043708"/>
            <a:ext cx="822325" cy="1049338"/>
            <a:chOff x="4288" y="2627"/>
            <a:chExt cx="518" cy="661"/>
          </a:xfrm>
        </p:grpSpPr>
        <p:sp>
          <p:nvSpPr>
            <p:cNvPr id="78"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9"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0"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1"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8"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0"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3" name="Picture 36" descr="Alice"/>
          <p:cNvPicPr>
            <a:picLocks noChangeAspect="1" noChangeArrowheads="1"/>
          </p:cNvPicPr>
          <p:nvPr/>
        </p:nvPicPr>
        <p:blipFill>
          <a:blip r:embed="rId3" cstate="print"/>
          <a:srcRect/>
          <a:stretch>
            <a:fillRect/>
          </a:stretch>
        </p:blipFill>
        <p:spPr bwMode="auto">
          <a:xfrm>
            <a:off x="403225" y="2208808"/>
            <a:ext cx="561975" cy="693738"/>
          </a:xfrm>
          <a:prstGeom prst="rect">
            <a:avLst/>
          </a:prstGeom>
          <a:noFill/>
          <a:ln w="9525">
            <a:noFill/>
            <a:miter lim="800000"/>
            <a:headEnd/>
            <a:tailEnd/>
          </a:ln>
        </p:spPr>
      </p:pic>
      <p:pic>
        <p:nvPicPr>
          <p:cNvPr id="94" name="Picture 37" descr="Bob"/>
          <p:cNvPicPr>
            <a:picLocks noChangeAspect="1" noChangeArrowheads="1"/>
          </p:cNvPicPr>
          <p:nvPr/>
        </p:nvPicPr>
        <p:blipFill>
          <a:blip r:embed="rId4" cstate="print"/>
          <a:srcRect/>
          <a:stretch>
            <a:fillRect/>
          </a:stretch>
        </p:blipFill>
        <p:spPr bwMode="auto">
          <a:xfrm>
            <a:off x="7793038" y="2113558"/>
            <a:ext cx="676275" cy="690563"/>
          </a:xfrm>
          <a:prstGeom prst="rect">
            <a:avLst/>
          </a:prstGeom>
          <a:noFill/>
          <a:ln w="9525">
            <a:noFill/>
            <a:miter lim="800000"/>
            <a:headEnd/>
            <a:tailEnd/>
          </a:ln>
        </p:spPr>
      </p:pic>
      <p:grpSp>
        <p:nvGrpSpPr>
          <p:cNvPr id="95" name="Group 48"/>
          <p:cNvGrpSpPr>
            <a:grpSpLocks/>
          </p:cNvGrpSpPr>
          <p:nvPr/>
        </p:nvGrpSpPr>
        <p:grpSpPr bwMode="auto">
          <a:xfrm>
            <a:off x="4986338" y="1989733"/>
            <a:ext cx="822325" cy="1049338"/>
            <a:chOff x="4288" y="2627"/>
            <a:chExt cx="518" cy="661"/>
          </a:xfrm>
        </p:grpSpPr>
        <p:sp>
          <p:nvSpPr>
            <p:cNvPr id="96"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7"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8"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9"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1"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6"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7"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8"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1" name="Line 69"/>
          <p:cNvSpPr>
            <a:spLocks noChangeShapeType="1"/>
          </p:cNvSpPr>
          <p:nvPr/>
        </p:nvSpPr>
        <p:spPr bwMode="auto">
          <a:xfrm>
            <a:off x="1928813" y="2581871"/>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2" name="Line 70"/>
          <p:cNvSpPr>
            <a:spLocks noChangeShapeType="1"/>
          </p:cNvSpPr>
          <p:nvPr/>
        </p:nvSpPr>
        <p:spPr bwMode="auto">
          <a:xfrm>
            <a:off x="3614738" y="2716808"/>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3" name="Line 71"/>
          <p:cNvSpPr>
            <a:spLocks noChangeShapeType="1"/>
          </p:cNvSpPr>
          <p:nvPr/>
        </p:nvSpPr>
        <p:spPr bwMode="auto">
          <a:xfrm flipV="1">
            <a:off x="5845175" y="2496146"/>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Oval 72"/>
          <p:cNvSpPr>
            <a:spLocks noChangeArrowheads="1"/>
          </p:cNvSpPr>
          <p:nvPr/>
        </p:nvSpPr>
        <p:spPr bwMode="auto">
          <a:xfrm>
            <a:off x="1058863" y="20310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5" name="Oval 74"/>
          <p:cNvSpPr>
            <a:spLocks noChangeArrowheads="1"/>
          </p:cNvSpPr>
          <p:nvPr/>
        </p:nvSpPr>
        <p:spPr bwMode="auto">
          <a:xfrm>
            <a:off x="2168525" y="25263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6" name="Oval 75"/>
          <p:cNvSpPr>
            <a:spLocks noChangeArrowheads="1"/>
          </p:cNvSpPr>
          <p:nvPr/>
        </p:nvSpPr>
        <p:spPr bwMode="auto">
          <a:xfrm>
            <a:off x="3040063" y="26056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7" name="Oval 76"/>
          <p:cNvSpPr>
            <a:spLocks noChangeArrowheads="1"/>
          </p:cNvSpPr>
          <p:nvPr/>
        </p:nvSpPr>
        <p:spPr bwMode="auto">
          <a:xfrm>
            <a:off x="4151313" y="26914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18" name="Oval 77"/>
          <p:cNvSpPr>
            <a:spLocks noChangeArrowheads="1"/>
          </p:cNvSpPr>
          <p:nvPr/>
        </p:nvSpPr>
        <p:spPr bwMode="auto">
          <a:xfrm>
            <a:off x="5256213" y="3023196"/>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19" name="Oval 78"/>
          <p:cNvSpPr>
            <a:spLocks noChangeArrowheads="1"/>
          </p:cNvSpPr>
          <p:nvPr/>
        </p:nvSpPr>
        <p:spPr bwMode="auto">
          <a:xfrm>
            <a:off x="6178550" y="25929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0" name="Text Box 95"/>
          <p:cNvSpPr txBox="1">
            <a:spLocks noChangeArrowheads="1"/>
          </p:cNvSpPr>
          <p:nvPr/>
        </p:nvSpPr>
        <p:spPr bwMode="auto">
          <a:xfrm>
            <a:off x="2324100" y="3156546"/>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1" name="Group 169"/>
          <p:cNvGrpSpPr>
            <a:grpSpLocks/>
          </p:cNvGrpSpPr>
          <p:nvPr/>
        </p:nvGrpSpPr>
        <p:grpSpPr bwMode="auto">
          <a:xfrm>
            <a:off x="6694488" y="1896071"/>
            <a:ext cx="890587" cy="1054100"/>
            <a:chOff x="3588" y="550"/>
            <a:chExt cx="561" cy="664"/>
          </a:xfrm>
        </p:grpSpPr>
        <p:grpSp>
          <p:nvGrpSpPr>
            <p:cNvPr id="122" name="Group 170"/>
            <p:cNvGrpSpPr>
              <a:grpSpLocks/>
            </p:cNvGrpSpPr>
            <p:nvPr/>
          </p:nvGrpSpPr>
          <p:grpSpPr bwMode="auto">
            <a:xfrm>
              <a:off x="3588" y="692"/>
              <a:ext cx="561" cy="522"/>
              <a:chOff x="-44" y="1473"/>
              <a:chExt cx="981" cy="1105"/>
            </a:xfrm>
          </p:grpSpPr>
          <p:pic>
            <p:nvPicPr>
              <p:cNvPr id="125"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6"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3"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4"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7" name="矩形 126"/>
          <p:cNvSpPr/>
          <p:nvPr/>
        </p:nvSpPr>
        <p:spPr>
          <a:xfrm>
            <a:off x="4572000" y="3240396"/>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
        <p:nvSpPr>
          <p:cNvPr id="128" name="Rectangle 3"/>
          <p:cNvSpPr txBox="1">
            <a:spLocks noChangeArrowheads="1"/>
          </p:cNvSpPr>
          <p:nvPr/>
        </p:nvSpPr>
        <p:spPr bwMode="auto">
          <a:xfrm>
            <a:off x="581025" y="3523456"/>
            <a:ext cx="7381875"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SMTP:</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将邮件传输存放到接收这封邮件服务器</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邮件访问协议</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从邮件服务器读取用户的邮件</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POP: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邮局协议</a:t>
            </a:r>
            <a:r>
              <a:rPr kumimoji="0" lang="en-US" altLang="zh-CN" sz="2200" b="0" i="0" u="none" strike="noStrike" kern="0" cap="none" spc="0" normalizeH="0" baseline="0" noProof="0" dirty="0">
                <a:ln>
                  <a:noFill/>
                </a:ln>
                <a:solidFill>
                  <a:schemeClr val="tx1"/>
                </a:solidFill>
                <a:effectLst/>
                <a:uLnTx/>
                <a:uFillTx/>
                <a:latin typeface="+mn-ea"/>
              </a:rPr>
              <a:t>[RFC 1939]: </a:t>
            </a:r>
            <a:r>
              <a:rPr kumimoji="0" lang="zh-CN" altLang="en-US" sz="2200" b="0" i="0" u="none" strike="noStrike" kern="0" cap="none" spc="0" normalizeH="0" baseline="0" noProof="0" dirty="0">
                <a:ln>
                  <a:noFill/>
                </a:ln>
                <a:solidFill>
                  <a:schemeClr val="tx1"/>
                </a:solidFill>
                <a:effectLst/>
                <a:uLnTx/>
                <a:uFillTx/>
                <a:latin typeface="+mn-ea"/>
              </a:rPr>
              <a:t>认证、下载</a:t>
            </a:r>
            <a:r>
              <a:rPr lang="zh-CN" altLang="en-US" sz="2200" kern="0" dirty="0">
                <a:latin typeface="+mn-ea"/>
              </a:rPr>
              <a:t>，默认</a:t>
            </a:r>
            <a:r>
              <a:rPr lang="en-US" altLang="zh-CN" sz="2200" kern="0" dirty="0">
                <a:latin typeface="+mn-ea"/>
              </a:rPr>
              <a:t>TCP</a:t>
            </a:r>
            <a:r>
              <a:rPr lang="zh-CN" altLang="en-US" sz="2200" kern="0" dirty="0">
                <a:latin typeface="+mn-ea"/>
              </a:rPr>
              <a:t>端口号</a:t>
            </a:r>
            <a:r>
              <a:rPr lang="en-US" altLang="zh-CN" sz="2200" kern="0" dirty="0">
                <a:latin typeface="+mn-ea"/>
              </a:rPr>
              <a:t>110</a:t>
            </a:r>
            <a:endParaRPr kumimoji="0" lang="en-US" altLang="zh-CN" sz="22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defRPr/>
            </a:pPr>
            <a:r>
              <a:rPr kumimoji="0" lang="en-US" altLang="zh-CN" sz="2200" b="0" i="0" u="none" strike="noStrike" kern="0" cap="none" spc="0" normalizeH="0" baseline="0" noProof="0" dirty="0">
                <a:ln>
                  <a:noFill/>
                </a:ln>
                <a:solidFill>
                  <a:srgbClr val="CC0000"/>
                </a:solidFill>
                <a:effectLst/>
                <a:uLnTx/>
                <a:uFillTx/>
                <a:latin typeface="+mn-ea"/>
              </a:rPr>
              <a:t>IMAP: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因特网邮件访问协议</a:t>
            </a:r>
            <a:r>
              <a:rPr kumimoji="0" lang="en-US" altLang="zh-CN" sz="2200" b="0" i="0" u="none" strike="noStrike" kern="0" cap="none" spc="0" normalizeH="0" baseline="0" noProof="0" dirty="0">
                <a:ln>
                  <a:noFill/>
                </a:ln>
                <a:solidFill>
                  <a:schemeClr val="tx1"/>
                </a:solidFill>
                <a:effectLst/>
                <a:uLnTx/>
                <a:uFillTx/>
                <a:latin typeface="+mn-ea"/>
              </a:rPr>
              <a:t>[RFC 1730]:</a:t>
            </a:r>
            <a:r>
              <a:rPr kumimoji="0" lang="zh-CN" altLang="en-US" sz="2200" b="0" i="0" u="none" strike="noStrike" kern="0" cap="none" spc="0" normalizeH="0" baseline="0" noProof="0" dirty="0">
                <a:ln>
                  <a:noFill/>
                </a:ln>
                <a:solidFill>
                  <a:schemeClr val="tx1"/>
                </a:solidFill>
                <a:effectLst/>
                <a:uLnTx/>
                <a:uFillTx/>
                <a:latin typeface="+mn-ea"/>
              </a:rPr>
              <a:t>更多的功能，包括直接上邮件服务器</a:t>
            </a:r>
            <a:r>
              <a:rPr lang="zh-CN" altLang="en-US" sz="2200" kern="0" dirty="0">
                <a:latin typeface="+mn-ea"/>
              </a:rPr>
              <a:t>上对邮件操作，默认</a:t>
            </a:r>
            <a:r>
              <a:rPr lang="en-US" altLang="zh-CN" sz="2200" kern="0" dirty="0">
                <a:latin typeface="+mn-ea"/>
              </a:rPr>
              <a:t>TCP</a:t>
            </a:r>
            <a:r>
              <a:rPr lang="zh-CN" altLang="en-US" sz="2200" kern="0" dirty="0">
                <a:latin typeface="+mn-ea"/>
              </a:rPr>
              <a:t>端口号</a:t>
            </a:r>
            <a:r>
              <a:rPr lang="en-US" altLang="zh-CN" sz="2200" kern="0" dirty="0">
                <a:latin typeface="+mn-ea"/>
              </a:rPr>
              <a:t>143</a:t>
            </a:r>
            <a:endParaRPr kumimoji="0" lang="en-US" altLang="zh-CN" sz="22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HTTP: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基于</a:t>
            </a:r>
            <a:r>
              <a:rPr kumimoji="0" lang="en-US" altLang="zh-CN" sz="2200" b="0" i="0" u="none" strike="noStrike" kern="0" cap="none" spc="0" normalizeH="0" baseline="0" noProof="0" dirty="0">
                <a:ln>
                  <a:noFill/>
                </a:ln>
                <a:solidFill>
                  <a:schemeClr val="tx1"/>
                </a:solidFill>
                <a:effectLst/>
                <a:uLnTx/>
                <a:uFillTx/>
                <a:latin typeface="+mn-ea"/>
              </a:rPr>
              <a:t>web</a:t>
            </a:r>
            <a:r>
              <a:rPr kumimoji="0" lang="zh-CN" altLang="en-US" sz="2200" b="0" i="0" u="none" strike="noStrike" kern="0" cap="none" spc="0" normalizeH="0" baseline="0" noProof="0" dirty="0">
                <a:ln>
                  <a:noFill/>
                </a:ln>
                <a:solidFill>
                  <a:schemeClr val="tx1"/>
                </a:solidFill>
                <a:effectLst/>
                <a:uLnTx/>
                <a:uFillTx/>
                <a:latin typeface="+mn-ea"/>
              </a:rPr>
              <a:t>的邮箱</a:t>
            </a:r>
            <a:endParaRPr kumimoji="0" lang="en-US" altLang="zh-CN" sz="22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6" name="Rectangle 3"/>
          <p:cNvSpPr txBox="1">
            <a:spLocks noChangeArrowheads="1"/>
          </p:cNvSpPr>
          <p:nvPr/>
        </p:nvSpPr>
        <p:spPr bwMode="auto">
          <a:xfrm>
            <a:off x="495300" y="1661120"/>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认证阶段</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客户端命令</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user:</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用户名</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pass:</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密码</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服务器响应</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+OK</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-ERR</a:t>
            </a:r>
            <a:endParaRPr kumimoji="0" lang="en-US" altLang="zh-CN" sz="18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事务阶段</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rgbClr val="FF0000"/>
                </a:solidFill>
                <a:effectLst/>
                <a:uLnTx/>
                <a:uFillTx/>
                <a:latin typeface="+mn-ea"/>
                <a:cs typeface="+mn-cs"/>
              </a:rPr>
              <a:t> </a:t>
            </a:r>
            <a:r>
              <a:rPr kumimoji="0" lang="zh-CN" altLang="en-US" sz="2400" b="0" u="none" strike="noStrike" kern="0" cap="none" spc="0" normalizeH="0" baseline="0" noProof="0" dirty="0">
                <a:ln>
                  <a:noFill/>
                </a:ln>
                <a:solidFill>
                  <a:schemeClr val="tx2"/>
                </a:solidFill>
                <a:effectLst/>
                <a:uLnTx/>
                <a:uFillTx/>
                <a:latin typeface="+mn-ea"/>
                <a:cs typeface="+mn-cs"/>
              </a:rPr>
              <a:t>客户端</a:t>
            </a:r>
            <a:r>
              <a:rPr kumimoji="0" lang="en-US" altLang="zh-CN" sz="2400" b="0" u="none" strike="noStrike" kern="0" cap="none" spc="0" normalizeH="0" baseline="0" noProof="0" dirty="0">
                <a:ln>
                  <a:noFill/>
                </a:ln>
                <a:solidFill>
                  <a:schemeClr val="tx2"/>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list: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列出邮件消息编号</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err="1">
                <a:ln>
                  <a:noFill/>
                </a:ln>
                <a:solidFill>
                  <a:schemeClr val="tx1"/>
                </a:solidFill>
                <a:effectLst/>
                <a:uLnTx/>
                <a:uFillTx/>
                <a:latin typeface="+mn-ea"/>
                <a:cs typeface="+mn-cs"/>
              </a:rPr>
              <a:t>retr</a:t>
            </a:r>
            <a:r>
              <a:rPr kumimoji="0" lang="en-US" altLang="zh-CN" sz="2000" b="1" u="none" strike="noStrike" kern="0" cap="none" spc="0" normalizeH="0" baseline="0" noProof="0" dirty="0">
                <a:ln>
                  <a:noFill/>
                </a:ln>
                <a:solidFill>
                  <a:schemeClr val="tx1"/>
                </a:solidFill>
                <a:effectLst/>
                <a:uLnTx/>
                <a:uFillTx/>
                <a:latin typeface="+mn-ea"/>
                <a:cs typeface="+mn-cs"/>
              </a:rPr>
              <a: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按编号下载邮件消息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dele:</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删除</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quit</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
        <p:nvSpPr>
          <p:cNvPr id="7" name="Text Box 7"/>
          <p:cNvSpPr txBox="1">
            <a:spLocks noChangeArrowheads="1"/>
          </p:cNvSpPr>
          <p:nvPr/>
        </p:nvSpPr>
        <p:spPr bwMode="auto">
          <a:xfrm>
            <a:off x="4340225" y="2309813"/>
            <a:ext cx="4324350" cy="4062412"/>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a:latin typeface="Times New Roman" pitchFamily="18" charset="0"/>
              </a:rPr>
              <a:t>         </a:t>
            </a:r>
            <a:r>
              <a:rPr lang="en-US" altLang="zh-CN" sz="1800" b="1">
                <a:latin typeface="Courier New" pitchFamily="49" charset="0"/>
              </a:rPr>
              <a:t>C: list </a:t>
            </a:r>
          </a:p>
          <a:p>
            <a:pPr>
              <a:spcBef>
                <a:spcPct val="0"/>
              </a:spcBef>
              <a:buClrTx/>
              <a:buSzTx/>
              <a:buFontTx/>
              <a:buNone/>
            </a:pPr>
            <a:r>
              <a:rPr lang="en-US" altLang="zh-CN" sz="1800" b="1">
                <a:latin typeface="Courier New" pitchFamily="49" charset="0"/>
              </a:rPr>
              <a:t>     S: 1 498 </a:t>
            </a:r>
          </a:p>
          <a:p>
            <a:pPr>
              <a:spcBef>
                <a:spcPct val="0"/>
              </a:spcBef>
              <a:buClrTx/>
              <a:buSzTx/>
              <a:buFontTx/>
              <a:buNone/>
            </a:pPr>
            <a:r>
              <a:rPr lang="en-US" altLang="zh-CN" sz="1800" b="1">
                <a:latin typeface="Courier New" pitchFamily="49" charset="0"/>
              </a:rPr>
              <a:t>     S: 2 912 </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retr 1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1 </a:t>
            </a:r>
          </a:p>
          <a:p>
            <a:pPr>
              <a:spcBef>
                <a:spcPct val="0"/>
              </a:spcBef>
              <a:buClrTx/>
              <a:buSzTx/>
              <a:buFontTx/>
              <a:buNone/>
            </a:pPr>
            <a:r>
              <a:rPr lang="en-US" altLang="zh-CN" sz="1800" b="1">
                <a:latin typeface="Courier New" pitchFamily="49" charset="0"/>
              </a:rPr>
              <a:t>     C: retr 2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2 </a:t>
            </a:r>
          </a:p>
          <a:p>
            <a:pPr>
              <a:spcBef>
                <a:spcPct val="0"/>
              </a:spcBef>
              <a:buClrTx/>
              <a:buSzTx/>
              <a:buFontTx/>
              <a:buNone/>
            </a:pPr>
            <a:r>
              <a:rPr lang="en-US" altLang="zh-CN" sz="1800" b="1">
                <a:latin typeface="Courier New" pitchFamily="49" charset="0"/>
              </a:rPr>
              <a:t>     C: quit </a:t>
            </a:r>
          </a:p>
          <a:p>
            <a:pPr>
              <a:spcBef>
                <a:spcPct val="0"/>
              </a:spcBef>
              <a:buClrTx/>
              <a:buSzTx/>
              <a:buFontTx/>
              <a:buNone/>
            </a:pPr>
            <a:r>
              <a:rPr lang="en-US" altLang="zh-CN" sz="1800" b="1">
                <a:latin typeface="Courier New" pitchFamily="49" charset="0"/>
              </a:rPr>
              <a:t>     S: +OK </a:t>
            </a:r>
            <a:r>
              <a:rPr lang="en-US" altLang="zh-CN" sz="1400" b="1">
                <a:latin typeface="Courier New" pitchFamily="49" charset="0"/>
              </a:rPr>
              <a:t>POP3 server signing off</a:t>
            </a:r>
            <a:endParaRPr lang="en-US" altLang="zh-CN" sz="1800" b="1">
              <a:latin typeface="Courier New" pitchFamily="49" charset="0"/>
            </a:endParaRPr>
          </a:p>
        </p:txBody>
      </p:sp>
      <p:sp>
        <p:nvSpPr>
          <p:cNvPr id="8" name="Text Box 10"/>
          <p:cNvSpPr txBox="1">
            <a:spLocks noChangeArrowheads="1"/>
          </p:cNvSpPr>
          <p:nvPr/>
        </p:nvSpPr>
        <p:spPr bwMode="auto">
          <a:xfrm>
            <a:off x="4989513" y="590550"/>
            <a:ext cx="3981450" cy="1739900"/>
          </a:xfrm>
          <a:prstGeom prst="rect">
            <a:avLst/>
          </a:prstGeom>
          <a:noFill/>
          <a:ln w="9525">
            <a:noFill/>
            <a:miter lim="800000"/>
            <a:headEnd/>
            <a:tailEnd/>
          </a:ln>
        </p:spPr>
        <p:txBody>
          <a:bodyPr wrap="none">
            <a:spAutoFit/>
          </a:bodyPr>
          <a:lstStyle/>
          <a:p>
            <a:pPr>
              <a:spcBef>
                <a:spcPct val="0"/>
              </a:spcBef>
              <a:buClrTx/>
              <a:buSzTx/>
              <a:buFontTx/>
              <a:buNone/>
            </a:pPr>
            <a:endParaRPr lang="en-US" altLang="zh-CN" sz="1800" b="1">
              <a:latin typeface="Courier New" pitchFamily="49" charset="0"/>
            </a:endParaRPr>
          </a:p>
          <a:p>
            <a:pPr>
              <a:spcBef>
                <a:spcPct val="0"/>
              </a:spcBef>
              <a:buClrTx/>
              <a:buSzTx/>
              <a:buFontTx/>
              <a:buNone/>
            </a:pPr>
            <a:r>
              <a:rPr lang="en-US" altLang="zh-CN" sz="1800" b="1">
                <a:latin typeface="Courier New" pitchFamily="49" charset="0"/>
              </a:rPr>
              <a:t>S: +OK POP3 server ready </a:t>
            </a:r>
          </a:p>
          <a:p>
            <a:pPr>
              <a:spcBef>
                <a:spcPct val="0"/>
              </a:spcBef>
              <a:buClrTx/>
              <a:buSzTx/>
              <a:buFontTx/>
              <a:buNone/>
            </a:pPr>
            <a:r>
              <a:rPr lang="en-US" altLang="zh-CN" sz="1800" b="1">
                <a:latin typeface="Courier New" pitchFamily="49" charset="0"/>
              </a:rPr>
              <a:t>C: user bob </a:t>
            </a:r>
          </a:p>
          <a:p>
            <a:pPr>
              <a:spcBef>
                <a:spcPct val="0"/>
              </a:spcBef>
              <a:buClrTx/>
              <a:buSzTx/>
              <a:buFontTx/>
              <a:buNone/>
            </a:pPr>
            <a:r>
              <a:rPr lang="en-US" altLang="zh-CN" sz="1800" b="1">
                <a:latin typeface="Courier New" pitchFamily="49" charset="0"/>
              </a:rPr>
              <a:t>S: +OK </a:t>
            </a:r>
          </a:p>
          <a:p>
            <a:pPr>
              <a:spcBef>
                <a:spcPct val="0"/>
              </a:spcBef>
              <a:buClrTx/>
              <a:buSzTx/>
              <a:buFontTx/>
              <a:buNone/>
            </a:pPr>
            <a:r>
              <a:rPr lang="en-US" altLang="zh-CN" sz="1800" b="1">
                <a:latin typeface="Courier New" pitchFamily="49" charset="0"/>
              </a:rPr>
              <a:t>C: pass hungry </a:t>
            </a:r>
          </a:p>
          <a:p>
            <a:pPr>
              <a:spcBef>
                <a:spcPct val="0"/>
              </a:spcBef>
              <a:buClrTx/>
              <a:buSzTx/>
              <a:buFontTx/>
              <a:buNone/>
            </a:pPr>
            <a:r>
              <a:rPr lang="en-US" altLang="zh-CN" sz="1800" b="1">
                <a:latin typeface="Courier New" pitchFamily="49" charset="0"/>
              </a:rPr>
              <a:t>S: +OK</a:t>
            </a:r>
            <a:r>
              <a:rPr lang="en-US" altLang="zh-CN" sz="1400" b="1">
                <a:latin typeface="Courier New" pitchFamily="49" charset="0"/>
              </a:rPr>
              <a:t> user successfully logged on</a:t>
            </a:r>
            <a:endParaRPr lang="en-US" altLang="zh-CN" sz="2400">
              <a:latin typeface="Times New Roman" pitchFamily="18" charset="0"/>
            </a:endParaRPr>
          </a:p>
        </p:txBody>
      </p:sp>
      <p:sp>
        <p:nvSpPr>
          <p:cNvPr id="9" name="Freeform 11"/>
          <p:cNvSpPr>
            <a:spLocks/>
          </p:cNvSpPr>
          <p:nvPr/>
        </p:nvSpPr>
        <p:spPr bwMode="auto">
          <a:xfrm>
            <a:off x="4972050" y="847725"/>
            <a:ext cx="371475" cy="14573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zh-CN" altLang="en-US"/>
          </a:p>
        </p:txBody>
      </p:sp>
      <p:sp>
        <p:nvSpPr>
          <p:cNvPr id="10" name="Line 13"/>
          <p:cNvSpPr>
            <a:spLocks noChangeShapeType="1"/>
          </p:cNvSpPr>
          <p:nvPr/>
        </p:nvSpPr>
        <p:spPr bwMode="auto">
          <a:xfrm flipV="1">
            <a:off x="3486150" y="1764903"/>
            <a:ext cx="1400175" cy="2381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1" name="Freeform 14"/>
          <p:cNvSpPr>
            <a:spLocks/>
          </p:cNvSpPr>
          <p:nvPr/>
        </p:nvSpPr>
        <p:spPr bwMode="auto">
          <a:xfrm>
            <a:off x="4973638" y="2428875"/>
            <a:ext cx="371475" cy="38957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CC0000"/>
            </a:solidFill>
            <a:round/>
            <a:headEnd/>
            <a:tailEnd/>
          </a:ln>
        </p:spPr>
        <p:txBody>
          <a:bodyPr wrap="none" anchor="ctr"/>
          <a:lstStyle/>
          <a:p>
            <a:endParaRPr lang="zh-CN" altLang="en-US"/>
          </a:p>
        </p:txBody>
      </p:sp>
      <p:sp>
        <p:nvSpPr>
          <p:cNvPr id="12" name="Line 15"/>
          <p:cNvSpPr>
            <a:spLocks noChangeShapeType="1"/>
          </p:cNvSpPr>
          <p:nvPr/>
        </p:nvSpPr>
        <p:spPr bwMode="auto">
          <a:xfrm flipV="1">
            <a:off x="3152775" y="4257278"/>
            <a:ext cx="1733550" cy="323850"/>
          </a:xfrm>
          <a:prstGeom prst="line">
            <a:avLst/>
          </a:prstGeom>
          <a:noFill/>
          <a:ln w="1905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r>
              <a:rPr lang="en-US" altLang="zh-CN" dirty="0"/>
              <a:t>-</a:t>
            </a:r>
            <a:r>
              <a:rPr lang="zh-CN" altLang="en-US" dirty="0"/>
              <a:t>服务器结构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a:t>
            </a:fld>
            <a:endParaRPr lang="zh-CN" altLang="en-US"/>
          </a:p>
        </p:txBody>
      </p:sp>
      <p:grpSp>
        <p:nvGrpSpPr>
          <p:cNvPr id="5" name="Group 582"/>
          <p:cNvGrpSpPr>
            <a:grpSpLocks/>
          </p:cNvGrpSpPr>
          <p:nvPr/>
        </p:nvGrpSpPr>
        <p:grpSpPr bwMode="auto">
          <a:xfrm>
            <a:off x="542925" y="1842998"/>
            <a:ext cx="3540125" cy="4545013"/>
            <a:chOff x="3277" y="974"/>
            <a:chExt cx="2230" cy="2863"/>
          </a:xfrm>
        </p:grpSpPr>
        <p:sp>
          <p:nvSpPr>
            <p:cNvPr id="6" name="Freeform 583"/>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84"/>
            <p:cNvGrpSpPr>
              <a:grpSpLocks/>
            </p:cNvGrpSpPr>
            <p:nvPr/>
          </p:nvGrpSpPr>
          <p:grpSpPr bwMode="auto">
            <a:xfrm>
              <a:off x="3383" y="1920"/>
              <a:ext cx="919" cy="588"/>
              <a:chOff x="2889" y="1631"/>
              <a:chExt cx="980" cy="743"/>
            </a:xfrm>
          </p:grpSpPr>
          <p:sp>
            <p:nvSpPr>
              <p:cNvPr id="381" name="Rectangle 58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8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88"/>
            <p:cNvSpPr>
              <a:spLocks noChangeShapeType="1"/>
            </p:cNvSpPr>
            <p:nvPr/>
          </p:nvSpPr>
          <p:spPr bwMode="auto">
            <a:xfrm rot="16200000" flipV="1">
              <a:off x="4915" y="3313"/>
              <a:ext cx="285" cy="11"/>
            </a:xfrm>
            <a:prstGeom prst="line">
              <a:avLst/>
            </a:prstGeom>
            <a:noFill/>
            <a:ln w="12700">
              <a:solidFill>
                <a:schemeClr val="bg2"/>
              </a:solidFill>
              <a:round/>
              <a:headEnd/>
              <a:tailEnd/>
            </a:ln>
          </p:spPr>
          <p:txBody>
            <a:bodyPr wrap="none" anchor="ctr"/>
            <a:lstStyle/>
            <a:p>
              <a:endParaRPr lang="zh-CN" altLang="en-US"/>
            </a:p>
          </p:txBody>
        </p:sp>
        <p:sp>
          <p:nvSpPr>
            <p:cNvPr id="10" name="Line 589"/>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90"/>
            <p:cNvSpPr>
              <a:spLocks noChangeShapeType="1"/>
            </p:cNvSpPr>
            <p:nvPr/>
          </p:nvSpPr>
          <p:spPr bwMode="auto">
            <a:xfrm rot="16200000" flipH="1">
              <a:off x="5116" y="3190"/>
              <a:ext cx="96" cy="45"/>
            </a:xfrm>
            <a:prstGeom prst="line">
              <a:avLst/>
            </a:prstGeom>
            <a:noFill/>
            <a:ln w="12700">
              <a:solidFill>
                <a:schemeClr val="bg2"/>
              </a:solidFill>
              <a:round/>
              <a:headEnd/>
              <a:tailEnd/>
            </a:ln>
          </p:spPr>
          <p:txBody>
            <a:bodyPr wrap="none" anchor="ctr"/>
            <a:lstStyle/>
            <a:p>
              <a:endParaRPr lang="zh-CN" altLang="en-US"/>
            </a:p>
          </p:txBody>
        </p:sp>
        <p:sp>
          <p:nvSpPr>
            <p:cNvPr id="12" name="Line 592"/>
            <p:cNvSpPr>
              <a:spLocks noChangeShapeType="1"/>
            </p:cNvSpPr>
            <p:nvPr/>
          </p:nvSpPr>
          <p:spPr bwMode="auto">
            <a:xfrm>
              <a:off x="3843" y="3009"/>
              <a:ext cx="94" cy="107"/>
            </a:xfrm>
            <a:prstGeom prst="line">
              <a:avLst/>
            </a:prstGeom>
            <a:noFill/>
            <a:ln w="9525">
              <a:solidFill>
                <a:schemeClr val="bg2"/>
              </a:solidFill>
              <a:round/>
              <a:headEnd/>
              <a:tailEnd/>
            </a:ln>
          </p:spPr>
          <p:txBody>
            <a:bodyPr/>
            <a:lstStyle/>
            <a:p>
              <a:endParaRPr lang="zh-CN" altLang="en-US"/>
            </a:p>
          </p:txBody>
        </p:sp>
        <p:sp>
          <p:nvSpPr>
            <p:cNvPr id="13" name="Line 593"/>
            <p:cNvSpPr>
              <a:spLocks noChangeShapeType="1"/>
            </p:cNvSpPr>
            <p:nvPr/>
          </p:nvSpPr>
          <p:spPr bwMode="auto">
            <a:xfrm flipV="1">
              <a:off x="3680" y="3150"/>
              <a:ext cx="261" cy="71"/>
            </a:xfrm>
            <a:prstGeom prst="line">
              <a:avLst/>
            </a:prstGeom>
            <a:noFill/>
            <a:ln w="9525">
              <a:solidFill>
                <a:schemeClr val="bg2"/>
              </a:solidFill>
              <a:round/>
              <a:headEnd/>
              <a:tailEnd/>
            </a:ln>
          </p:spPr>
          <p:txBody>
            <a:bodyPr/>
            <a:lstStyle/>
            <a:p>
              <a:endParaRPr lang="zh-CN" altLang="en-US"/>
            </a:p>
          </p:txBody>
        </p:sp>
        <p:sp>
          <p:nvSpPr>
            <p:cNvPr id="14" name="Line 596"/>
            <p:cNvSpPr>
              <a:spLocks noChangeShapeType="1"/>
            </p:cNvSpPr>
            <p:nvPr/>
          </p:nvSpPr>
          <p:spPr bwMode="auto">
            <a:xfrm flipH="1">
              <a:off x="3948" y="3209"/>
              <a:ext cx="98" cy="112"/>
            </a:xfrm>
            <a:prstGeom prst="line">
              <a:avLst/>
            </a:prstGeom>
            <a:noFill/>
            <a:ln w="9525">
              <a:solidFill>
                <a:schemeClr val="bg2"/>
              </a:solidFill>
              <a:round/>
              <a:headEnd/>
              <a:tailEnd/>
            </a:ln>
          </p:spPr>
          <p:txBody>
            <a:bodyPr/>
            <a:lstStyle/>
            <a:p>
              <a:endParaRPr lang="zh-CN" altLang="en-US"/>
            </a:p>
          </p:txBody>
        </p:sp>
        <p:sp>
          <p:nvSpPr>
            <p:cNvPr id="15" name="Line 597"/>
            <p:cNvSpPr>
              <a:spLocks noChangeShapeType="1"/>
            </p:cNvSpPr>
            <p:nvPr/>
          </p:nvSpPr>
          <p:spPr bwMode="auto">
            <a:xfrm flipH="1" flipV="1">
              <a:off x="4132" y="3213"/>
              <a:ext cx="65" cy="109"/>
            </a:xfrm>
            <a:prstGeom prst="line">
              <a:avLst/>
            </a:prstGeom>
            <a:noFill/>
            <a:ln w="9525">
              <a:solidFill>
                <a:schemeClr val="bg2"/>
              </a:solidFill>
              <a:round/>
              <a:headEnd/>
              <a:tailEnd/>
            </a:ln>
          </p:spPr>
          <p:txBody>
            <a:bodyPr/>
            <a:lstStyle/>
            <a:p>
              <a:endParaRPr lang="zh-CN" altLang="en-US"/>
            </a:p>
          </p:txBody>
        </p:sp>
        <p:sp>
          <p:nvSpPr>
            <p:cNvPr id="16" name="Line 598"/>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600"/>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601"/>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602"/>
            <p:cNvGrpSpPr>
              <a:grpSpLocks/>
            </p:cNvGrpSpPr>
            <p:nvPr/>
          </p:nvGrpSpPr>
          <p:grpSpPr bwMode="auto">
            <a:xfrm>
              <a:off x="3535" y="2207"/>
              <a:ext cx="319" cy="222"/>
              <a:chOff x="2967" y="478"/>
              <a:chExt cx="788" cy="625"/>
            </a:xfrm>
          </p:grpSpPr>
          <p:pic>
            <p:nvPicPr>
              <p:cNvPr id="379" name="Picture 603"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604"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606"/>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607"/>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608"/>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609"/>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610"/>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611"/>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612"/>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613"/>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614"/>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615"/>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16"/>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17"/>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18"/>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19"/>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20"/>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21"/>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22"/>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23"/>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24"/>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41"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42"/>
            <p:cNvGrpSpPr>
              <a:grpSpLocks/>
            </p:cNvGrpSpPr>
            <p:nvPr/>
          </p:nvGrpSpPr>
          <p:grpSpPr bwMode="auto">
            <a:xfrm>
              <a:off x="3962" y="1516"/>
              <a:ext cx="286" cy="160"/>
              <a:chOff x="3843" y="1516"/>
              <a:chExt cx="286" cy="160"/>
            </a:xfrm>
          </p:grpSpPr>
          <p:sp>
            <p:nvSpPr>
              <p:cNvPr id="353" name="Line 643"/>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47"/>
              <p:cNvGrpSpPr>
                <a:grpSpLocks/>
              </p:cNvGrpSpPr>
              <p:nvPr/>
            </p:nvGrpSpPr>
            <p:grpSpPr bwMode="auto">
              <a:xfrm>
                <a:off x="3932" y="1587"/>
                <a:ext cx="138" cy="33"/>
                <a:chOff x="2468" y="1332"/>
                <a:chExt cx="310" cy="60"/>
              </a:xfrm>
            </p:grpSpPr>
            <p:sp>
              <p:nvSpPr>
                <p:cNvPr id="360"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50"/>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51"/>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52"/>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56"/>
              <p:cNvGrpSpPr>
                <a:grpSpLocks/>
              </p:cNvGrpSpPr>
              <p:nvPr/>
            </p:nvGrpSpPr>
            <p:grpSpPr bwMode="auto">
              <a:xfrm>
                <a:off x="4383" y="1488"/>
                <a:ext cx="138" cy="33"/>
                <a:chOff x="2468" y="1332"/>
                <a:chExt cx="310" cy="60"/>
              </a:xfrm>
            </p:grpSpPr>
            <p:sp>
              <p:nvSpPr>
                <p:cNvPr id="351"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60"/>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61"/>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65"/>
              <p:cNvGrpSpPr>
                <a:grpSpLocks/>
              </p:cNvGrpSpPr>
              <p:nvPr/>
            </p:nvGrpSpPr>
            <p:grpSpPr bwMode="auto">
              <a:xfrm>
                <a:off x="4383" y="1488"/>
                <a:ext cx="138" cy="33"/>
                <a:chOff x="2468" y="1332"/>
                <a:chExt cx="310" cy="60"/>
              </a:xfrm>
            </p:grpSpPr>
            <p:sp>
              <p:nvSpPr>
                <p:cNvPr id="343"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6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70"/>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74"/>
              <p:cNvGrpSpPr>
                <a:grpSpLocks/>
              </p:cNvGrpSpPr>
              <p:nvPr/>
            </p:nvGrpSpPr>
            <p:grpSpPr bwMode="auto">
              <a:xfrm>
                <a:off x="4383" y="1488"/>
                <a:ext cx="138" cy="33"/>
                <a:chOff x="2468" y="1332"/>
                <a:chExt cx="310" cy="60"/>
              </a:xfrm>
            </p:grpSpPr>
            <p:sp>
              <p:nvSpPr>
                <p:cNvPr id="335"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78"/>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79"/>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83"/>
              <p:cNvGrpSpPr>
                <a:grpSpLocks/>
              </p:cNvGrpSpPr>
              <p:nvPr/>
            </p:nvGrpSpPr>
            <p:grpSpPr bwMode="auto">
              <a:xfrm>
                <a:off x="4383" y="1488"/>
                <a:ext cx="138" cy="33"/>
                <a:chOff x="2468" y="1332"/>
                <a:chExt cx="310" cy="60"/>
              </a:xfrm>
            </p:grpSpPr>
            <p:sp>
              <p:nvSpPr>
                <p:cNvPr id="327"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8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87"/>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88"/>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92"/>
              <p:cNvGrpSpPr>
                <a:grpSpLocks/>
              </p:cNvGrpSpPr>
              <p:nvPr/>
            </p:nvGrpSpPr>
            <p:grpSpPr bwMode="auto">
              <a:xfrm>
                <a:off x="4383" y="1488"/>
                <a:ext cx="138" cy="33"/>
                <a:chOff x="2468" y="1332"/>
                <a:chExt cx="310" cy="60"/>
              </a:xfrm>
            </p:grpSpPr>
            <p:sp>
              <p:nvSpPr>
                <p:cNvPr id="319"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9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9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97"/>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98"/>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702"/>
              <p:cNvGrpSpPr>
                <a:grpSpLocks/>
              </p:cNvGrpSpPr>
              <p:nvPr/>
            </p:nvGrpSpPr>
            <p:grpSpPr bwMode="auto">
              <a:xfrm>
                <a:off x="4383" y="1488"/>
                <a:ext cx="138" cy="33"/>
                <a:chOff x="2468" y="1332"/>
                <a:chExt cx="310" cy="60"/>
              </a:xfrm>
            </p:grpSpPr>
            <p:sp>
              <p:nvSpPr>
                <p:cNvPr id="311"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70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70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707"/>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711"/>
              <p:cNvGrpSpPr>
                <a:grpSpLocks/>
              </p:cNvGrpSpPr>
              <p:nvPr/>
            </p:nvGrpSpPr>
            <p:grpSpPr bwMode="auto">
              <a:xfrm>
                <a:off x="4383" y="1488"/>
                <a:ext cx="138" cy="33"/>
                <a:chOff x="2468" y="1332"/>
                <a:chExt cx="310" cy="60"/>
              </a:xfrm>
            </p:grpSpPr>
            <p:sp>
              <p:nvSpPr>
                <p:cNvPr id="303"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7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715"/>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16"/>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20"/>
              <p:cNvGrpSpPr>
                <a:grpSpLocks/>
              </p:cNvGrpSpPr>
              <p:nvPr/>
            </p:nvGrpSpPr>
            <p:grpSpPr bwMode="auto">
              <a:xfrm>
                <a:off x="4383" y="1488"/>
                <a:ext cx="138" cy="33"/>
                <a:chOff x="2468" y="1332"/>
                <a:chExt cx="310" cy="60"/>
              </a:xfrm>
            </p:grpSpPr>
            <p:sp>
              <p:nvSpPr>
                <p:cNvPr id="295"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24"/>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25"/>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29"/>
              <p:cNvGrpSpPr>
                <a:grpSpLocks/>
              </p:cNvGrpSpPr>
              <p:nvPr/>
            </p:nvGrpSpPr>
            <p:grpSpPr bwMode="auto">
              <a:xfrm>
                <a:off x="4383" y="1488"/>
                <a:ext cx="138" cy="33"/>
                <a:chOff x="2468" y="1332"/>
                <a:chExt cx="310" cy="60"/>
              </a:xfrm>
            </p:grpSpPr>
            <p:sp>
              <p:nvSpPr>
                <p:cNvPr id="287"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33"/>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34"/>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38"/>
              <p:cNvGrpSpPr>
                <a:grpSpLocks/>
              </p:cNvGrpSpPr>
              <p:nvPr/>
            </p:nvGrpSpPr>
            <p:grpSpPr bwMode="auto">
              <a:xfrm>
                <a:off x="4383" y="1488"/>
                <a:ext cx="138" cy="33"/>
                <a:chOff x="2468" y="1332"/>
                <a:chExt cx="310" cy="60"/>
              </a:xfrm>
            </p:grpSpPr>
            <p:sp>
              <p:nvSpPr>
                <p:cNvPr id="279"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42"/>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43"/>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47"/>
              <p:cNvGrpSpPr>
                <a:grpSpLocks/>
              </p:cNvGrpSpPr>
              <p:nvPr/>
            </p:nvGrpSpPr>
            <p:grpSpPr bwMode="auto">
              <a:xfrm>
                <a:off x="4383" y="1488"/>
                <a:ext cx="138" cy="33"/>
                <a:chOff x="2468" y="1332"/>
                <a:chExt cx="310" cy="60"/>
              </a:xfrm>
            </p:grpSpPr>
            <p:sp>
              <p:nvSpPr>
                <p:cNvPr id="271"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50"/>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51"/>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52"/>
            <p:cNvGrpSpPr>
              <a:grpSpLocks/>
            </p:cNvGrpSpPr>
            <p:nvPr/>
          </p:nvGrpSpPr>
          <p:grpSpPr bwMode="auto">
            <a:xfrm>
              <a:off x="4511" y="3153"/>
              <a:ext cx="281" cy="266"/>
              <a:chOff x="5072" y="3611"/>
              <a:chExt cx="459" cy="380"/>
            </a:xfrm>
          </p:grpSpPr>
          <p:grpSp>
            <p:nvGrpSpPr>
              <p:cNvPr id="251" name="Group 753"/>
              <p:cNvGrpSpPr>
                <a:grpSpLocks/>
              </p:cNvGrpSpPr>
              <p:nvPr/>
            </p:nvGrpSpPr>
            <p:grpSpPr bwMode="auto">
              <a:xfrm>
                <a:off x="5144" y="3611"/>
                <a:ext cx="387" cy="99"/>
                <a:chOff x="5030" y="2639"/>
                <a:chExt cx="387" cy="99"/>
              </a:xfrm>
            </p:grpSpPr>
            <p:sp>
              <p:nvSpPr>
                <p:cNvPr id="253"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6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67"/>
            <p:cNvGrpSpPr>
              <a:grpSpLocks/>
            </p:cNvGrpSpPr>
            <p:nvPr/>
          </p:nvGrpSpPr>
          <p:grpSpPr bwMode="auto">
            <a:xfrm>
              <a:off x="3552" y="2211"/>
              <a:ext cx="251" cy="226"/>
              <a:chOff x="5072" y="3611"/>
              <a:chExt cx="459" cy="380"/>
            </a:xfrm>
          </p:grpSpPr>
          <p:grpSp>
            <p:nvGrpSpPr>
              <p:cNvPr id="237" name="Group 768"/>
              <p:cNvGrpSpPr>
                <a:grpSpLocks/>
              </p:cNvGrpSpPr>
              <p:nvPr/>
            </p:nvGrpSpPr>
            <p:grpSpPr bwMode="auto">
              <a:xfrm>
                <a:off x="5144" y="3611"/>
                <a:ext cx="387" cy="99"/>
                <a:chOff x="5030" y="2639"/>
                <a:chExt cx="387" cy="99"/>
              </a:xfrm>
            </p:grpSpPr>
            <p:sp>
              <p:nvSpPr>
                <p:cNvPr id="239"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8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82"/>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83"/>
            <p:cNvGrpSpPr>
              <a:grpSpLocks/>
            </p:cNvGrpSpPr>
            <p:nvPr/>
          </p:nvGrpSpPr>
          <p:grpSpPr bwMode="auto">
            <a:xfrm flipH="1">
              <a:off x="3638" y="2856"/>
              <a:ext cx="261" cy="235"/>
              <a:chOff x="2839" y="3501"/>
              <a:chExt cx="755" cy="803"/>
            </a:xfrm>
          </p:grpSpPr>
          <p:pic>
            <p:nvPicPr>
              <p:cNvPr id="235" name="Picture 784"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86"/>
            <p:cNvGrpSpPr>
              <a:grpSpLocks/>
            </p:cNvGrpSpPr>
            <p:nvPr/>
          </p:nvGrpSpPr>
          <p:grpSpPr bwMode="auto">
            <a:xfrm flipH="1">
              <a:off x="3438" y="3121"/>
              <a:ext cx="304" cy="256"/>
              <a:chOff x="2839" y="3501"/>
              <a:chExt cx="755" cy="803"/>
            </a:xfrm>
          </p:grpSpPr>
          <p:pic>
            <p:nvPicPr>
              <p:cNvPr id="233" name="Picture 787"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89"/>
            <p:cNvGrpSpPr>
              <a:grpSpLocks/>
            </p:cNvGrpSpPr>
            <p:nvPr/>
          </p:nvGrpSpPr>
          <p:grpSpPr bwMode="auto">
            <a:xfrm flipH="1">
              <a:off x="3739" y="3311"/>
              <a:ext cx="269" cy="220"/>
              <a:chOff x="2839" y="3501"/>
              <a:chExt cx="755" cy="803"/>
            </a:xfrm>
          </p:grpSpPr>
          <p:pic>
            <p:nvPicPr>
              <p:cNvPr id="231" name="Picture 790"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92"/>
            <p:cNvGrpSpPr>
              <a:grpSpLocks/>
            </p:cNvGrpSpPr>
            <p:nvPr/>
          </p:nvGrpSpPr>
          <p:grpSpPr bwMode="auto">
            <a:xfrm>
              <a:off x="4126" y="3300"/>
              <a:ext cx="269" cy="221"/>
              <a:chOff x="2839" y="3501"/>
              <a:chExt cx="755" cy="803"/>
            </a:xfrm>
          </p:grpSpPr>
          <p:pic>
            <p:nvPicPr>
              <p:cNvPr id="229" name="Picture 793"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95"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96"/>
            <p:cNvGrpSpPr>
              <a:grpSpLocks/>
            </p:cNvGrpSpPr>
            <p:nvPr/>
          </p:nvGrpSpPr>
          <p:grpSpPr bwMode="auto">
            <a:xfrm>
              <a:off x="3536" y="974"/>
              <a:ext cx="262" cy="243"/>
              <a:chOff x="2751" y="1851"/>
              <a:chExt cx="462" cy="478"/>
            </a:xfrm>
          </p:grpSpPr>
          <p:pic>
            <p:nvPicPr>
              <p:cNvPr id="227" name="Picture 797"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98"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99"/>
            <p:cNvGrpSpPr>
              <a:grpSpLocks/>
            </p:cNvGrpSpPr>
            <p:nvPr/>
          </p:nvGrpSpPr>
          <p:grpSpPr bwMode="auto">
            <a:xfrm>
              <a:off x="5191" y="3151"/>
              <a:ext cx="143" cy="303"/>
              <a:chOff x="4140" y="429"/>
              <a:chExt cx="1425" cy="2396"/>
            </a:xfrm>
          </p:grpSpPr>
          <p:sp>
            <p:nvSpPr>
              <p:cNvPr id="195" name="Freeform 80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80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80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805"/>
              <p:cNvGrpSpPr>
                <a:grpSpLocks/>
              </p:cNvGrpSpPr>
              <p:nvPr/>
            </p:nvGrpSpPr>
            <p:grpSpPr bwMode="auto">
              <a:xfrm>
                <a:off x="4749" y="668"/>
                <a:ext cx="581" cy="145"/>
                <a:chOff x="614" y="2568"/>
                <a:chExt cx="725" cy="139"/>
              </a:xfrm>
            </p:grpSpPr>
            <p:sp>
              <p:nvSpPr>
                <p:cNvPr id="225" name="AutoShape 806"/>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809"/>
              <p:cNvGrpSpPr>
                <a:grpSpLocks/>
              </p:cNvGrpSpPr>
              <p:nvPr/>
            </p:nvGrpSpPr>
            <p:grpSpPr bwMode="auto">
              <a:xfrm>
                <a:off x="4747" y="994"/>
                <a:ext cx="581" cy="134"/>
                <a:chOff x="614" y="2568"/>
                <a:chExt cx="725" cy="139"/>
              </a:xfrm>
            </p:grpSpPr>
            <p:sp>
              <p:nvSpPr>
                <p:cNvPr id="223" name="AutoShape 810"/>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814"/>
              <p:cNvGrpSpPr>
                <a:grpSpLocks/>
              </p:cNvGrpSpPr>
              <p:nvPr/>
            </p:nvGrpSpPr>
            <p:grpSpPr bwMode="auto">
              <a:xfrm>
                <a:off x="4735" y="1627"/>
                <a:ext cx="582" cy="151"/>
                <a:chOff x="614" y="2568"/>
                <a:chExt cx="725" cy="139"/>
              </a:xfrm>
            </p:grpSpPr>
            <p:sp>
              <p:nvSpPr>
                <p:cNvPr id="221" name="AutoShape 815"/>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1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18"/>
              <p:cNvGrpSpPr>
                <a:grpSpLocks/>
              </p:cNvGrpSpPr>
              <p:nvPr/>
            </p:nvGrpSpPr>
            <p:grpSpPr bwMode="auto">
              <a:xfrm>
                <a:off x="4739" y="1327"/>
                <a:ext cx="582" cy="139"/>
                <a:chOff x="614" y="2568"/>
                <a:chExt cx="725" cy="139"/>
              </a:xfrm>
            </p:grpSpPr>
            <p:sp>
              <p:nvSpPr>
                <p:cNvPr id="219" name="AutoShape 819"/>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2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2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24"/>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2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28"/>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29"/>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30"/>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32"/>
            <p:cNvGrpSpPr>
              <a:grpSpLocks/>
            </p:cNvGrpSpPr>
            <p:nvPr/>
          </p:nvGrpSpPr>
          <p:grpSpPr bwMode="auto">
            <a:xfrm>
              <a:off x="4992" y="3341"/>
              <a:ext cx="143" cy="303"/>
              <a:chOff x="4140" y="429"/>
              <a:chExt cx="1425" cy="2396"/>
            </a:xfrm>
          </p:grpSpPr>
          <p:sp>
            <p:nvSpPr>
              <p:cNvPr id="163" name="Freeform 833"/>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35"/>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36"/>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38"/>
              <p:cNvGrpSpPr>
                <a:grpSpLocks/>
              </p:cNvGrpSpPr>
              <p:nvPr/>
            </p:nvGrpSpPr>
            <p:grpSpPr bwMode="auto">
              <a:xfrm>
                <a:off x="4749" y="668"/>
                <a:ext cx="581" cy="145"/>
                <a:chOff x="614" y="2568"/>
                <a:chExt cx="725" cy="139"/>
              </a:xfrm>
            </p:grpSpPr>
            <p:sp>
              <p:nvSpPr>
                <p:cNvPr id="193" name="AutoShape 839"/>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42"/>
              <p:cNvGrpSpPr>
                <a:grpSpLocks/>
              </p:cNvGrpSpPr>
              <p:nvPr/>
            </p:nvGrpSpPr>
            <p:grpSpPr bwMode="auto">
              <a:xfrm>
                <a:off x="4747" y="994"/>
                <a:ext cx="581" cy="134"/>
                <a:chOff x="614" y="2568"/>
                <a:chExt cx="725" cy="139"/>
              </a:xfrm>
            </p:grpSpPr>
            <p:sp>
              <p:nvSpPr>
                <p:cNvPr id="191" name="AutoShape 843"/>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47"/>
              <p:cNvGrpSpPr>
                <a:grpSpLocks/>
              </p:cNvGrpSpPr>
              <p:nvPr/>
            </p:nvGrpSpPr>
            <p:grpSpPr bwMode="auto">
              <a:xfrm>
                <a:off x="4735" y="1627"/>
                <a:ext cx="582" cy="151"/>
                <a:chOff x="614" y="2568"/>
                <a:chExt cx="725" cy="139"/>
              </a:xfrm>
            </p:grpSpPr>
            <p:sp>
              <p:nvSpPr>
                <p:cNvPr id="189" name="AutoShape 848"/>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50"/>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51"/>
              <p:cNvGrpSpPr>
                <a:grpSpLocks/>
              </p:cNvGrpSpPr>
              <p:nvPr/>
            </p:nvGrpSpPr>
            <p:grpSpPr bwMode="auto">
              <a:xfrm>
                <a:off x="4739" y="1327"/>
                <a:ext cx="582" cy="139"/>
                <a:chOff x="614" y="2568"/>
                <a:chExt cx="725" cy="139"/>
              </a:xfrm>
            </p:grpSpPr>
            <p:sp>
              <p:nvSpPr>
                <p:cNvPr id="187" name="AutoShape 852"/>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55"/>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56"/>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57"/>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58"/>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61"/>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62"/>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63"/>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65"/>
            <p:cNvGrpSpPr>
              <a:grpSpLocks/>
            </p:cNvGrpSpPr>
            <p:nvPr/>
          </p:nvGrpSpPr>
          <p:grpSpPr bwMode="auto">
            <a:xfrm>
              <a:off x="3340" y="1287"/>
              <a:ext cx="337" cy="257"/>
              <a:chOff x="877" y="1008"/>
              <a:chExt cx="2747" cy="2591"/>
            </a:xfrm>
          </p:grpSpPr>
          <p:pic>
            <p:nvPicPr>
              <p:cNvPr id="140" name="Picture 866"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67"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6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69"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7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7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7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7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7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7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76"/>
              <p:cNvGrpSpPr>
                <a:grpSpLocks/>
              </p:cNvGrpSpPr>
              <p:nvPr/>
            </p:nvGrpSpPr>
            <p:grpSpPr bwMode="auto">
              <a:xfrm>
                <a:off x="1709" y="3008"/>
                <a:ext cx="507" cy="234"/>
                <a:chOff x="1740" y="2642"/>
                <a:chExt cx="752" cy="327"/>
              </a:xfrm>
            </p:grpSpPr>
            <p:sp>
              <p:nvSpPr>
                <p:cNvPr id="157"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8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8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8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8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8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89"/>
            <p:cNvGrpSpPr>
              <a:grpSpLocks/>
            </p:cNvGrpSpPr>
            <p:nvPr/>
          </p:nvGrpSpPr>
          <p:grpSpPr bwMode="auto">
            <a:xfrm>
              <a:off x="4329" y="3456"/>
              <a:ext cx="299" cy="257"/>
              <a:chOff x="877" y="1008"/>
              <a:chExt cx="2747" cy="2591"/>
            </a:xfrm>
          </p:grpSpPr>
          <p:pic>
            <p:nvPicPr>
              <p:cNvPr id="117" name="Picture 890"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91"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9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93"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9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9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9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9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9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9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900"/>
              <p:cNvGrpSpPr>
                <a:grpSpLocks/>
              </p:cNvGrpSpPr>
              <p:nvPr/>
            </p:nvGrpSpPr>
            <p:grpSpPr bwMode="auto">
              <a:xfrm>
                <a:off x="1709" y="3008"/>
                <a:ext cx="507" cy="234"/>
                <a:chOff x="1740" y="2642"/>
                <a:chExt cx="752" cy="327"/>
              </a:xfrm>
            </p:grpSpPr>
            <p:sp>
              <p:nvSpPr>
                <p:cNvPr id="134"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90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90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90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91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91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913"/>
            <p:cNvGrpSpPr>
              <a:grpSpLocks/>
            </p:cNvGrpSpPr>
            <p:nvPr/>
          </p:nvGrpSpPr>
          <p:grpSpPr bwMode="auto">
            <a:xfrm>
              <a:off x="3503" y="1916"/>
              <a:ext cx="280" cy="257"/>
              <a:chOff x="877" y="1008"/>
              <a:chExt cx="2747" cy="2591"/>
            </a:xfrm>
          </p:grpSpPr>
          <p:pic>
            <p:nvPicPr>
              <p:cNvPr id="94" name="Picture 914"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915"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1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17"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1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1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2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2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2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2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24"/>
              <p:cNvGrpSpPr>
                <a:grpSpLocks/>
              </p:cNvGrpSpPr>
              <p:nvPr/>
            </p:nvGrpSpPr>
            <p:grpSpPr bwMode="auto">
              <a:xfrm>
                <a:off x="1709" y="3008"/>
                <a:ext cx="507" cy="234"/>
                <a:chOff x="1740" y="2642"/>
                <a:chExt cx="752" cy="327"/>
              </a:xfrm>
            </p:grpSpPr>
            <p:sp>
              <p:nvSpPr>
                <p:cNvPr id="111"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3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3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3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3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3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37"/>
            <p:cNvGrpSpPr>
              <a:grpSpLocks/>
            </p:cNvGrpSpPr>
            <p:nvPr/>
          </p:nvGrpSpPr>
          <p:grpSpPr bwMode="auto">
            <a:xfrm flipH="1">
              <a:off x="3742" y="2030"/>
              <a:ext cx="261" cy="235"/>
              <a:chOff x="2839" y="3501"/>
              <a:chExt cx="755" cy="803"/>
            </a:xfrm>
          </p:grpSpPr>
          <p:pic>
            <p:nvPicPr>
              <p:cNvPr id="92" name="Picture 93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40"/>
            <p:cNvGrpSpPr>
              <a:grpSpLocks/>
            </p:cNvGrpSpPr>
            <p:nvPr/>
          </p:nvGrpSpPr>
          <p:grpSpPr bwMode="auto">
            <a:xfrm>
              <a:off x="4603" y="3416"/>
              <a:ext cx="299" cy="257"/>
              <a:chOff x="877" y="1008"/>
              <a:chExt cx="2747" cy="2591"/>
            </a:xfrm>
          </p:grpSpPr>
          <p:pic>
            <p:nvPicPr>
              <p:cNvPr id="69" name="Picture 941"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42"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4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44"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4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4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4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5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51"/>
              <p:cNvGrpSpPr>
                <a:grpSpLocks/>
              </p:cNvGrpSpPr>
              <p:nvPr/>
            </p:nvGrpSpPr>
            <p:grpSpPr bwMode="auto">
              <a:xfrm>
                <a:off x="1709" y="3008"/>
                <a:ext cx="507" cy="234"/>
                <a:chOff x="1740" y="2642"/>
                <a:chExt cx="752" cy="327"/>
              </a:xfrm>
            </p:grpSpPr>
            <p:sp>
              <p:nvSpPr>
                <p:cNvPr id="86"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5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5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913"/>
          <p:cNvSpPr>
            <a:spLocks noChangeShapeType="1"/>
          </p:cNvSpPr>
          <p:nvPr/>
        </p:nvSpPr>
        <p:spPr bwMode="auto">
          <a:xfrm>
            <a:off x="1249363" y="3586073"/>
            <a:ext cx="2006600" cy="197802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800"/>
          <p:cNvSpPr>
            <a:spLocks noChangeShapeType="1"/>
          </p:cNvSpPr>
          <p:nvPr/>
        </p:nvSpPr>
        <p:spPr bwMode="auto">
          <a:xfrm>
            <a:off x="2211388" y="2195423"/>
            <a:ext cx="1481137" cy="3109913"/>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Text Box 803"/>
          <p:cNvSpPr txBox="1">
            <a:spLocks noChangeArrowheads="1"/>
          </p:cNvSpPr>
          <p:nvPr/>
        </p:nvSpPr>
        <p:spPr bwMode="auto">
          <a:xfrm>
            <a:off x="107504" y="3563724"/>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6" name="矩形 385"/>
          <p:cNvSpPr/>
          <p:nvPr/>
        </p:nvSpPr>
        <p:spPr>
          <a:xfrm>
            <a:off x="3203848" y="6156012"/>
            <a:ext cx="877163" cy="369332"/>
          </a:xfrm>
          <a:prstGeom prst="rect">
            <a:avLst/>
          </a:prstGeom>
        </p:spPr>
        <p:txBody>
          <a:bodyPr wrap="none">
            <a:spAutoFit/>
          </a:bodyPr>
          <a:lstStyle/>
          <a:p>
            <a:r>
              <a:rPr lang="zh-CN" altLang="en-US" dirty="0">
                <a:solidFill>
                  <a:srgbClr val="C00000"/>
                </a:solidFill>
              </a:rPr>
              <a:t>服务器</a:t>
            </a:r>
          </a:p>
        </p:txBody>
      </p:sp>
      <p:sp>
        <p:nvSpPr>
          <p:cNvPr id="387" name="Text Box 803"/>
          <p:cNvSpPr txBox="1">
            <a:spLocks noChangeArrowheads="1"/>
          </p:cNvSpPr>
          <p:nvPr/>
        </p:nvSpPr>
        <p:spPr bwMode="auto">
          <a:xfrm>
            <a:off x="2470701" y="2051556"/>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8" name="Rectangle 460"/>
          <p:cNvSpPr txBox="1">
            <a:spLocks noChangeArrowheads="1"/>
          </p:cNvSpPr>
          <p:nvPr/>
        </p:nvSpPr>
        <p:spPr>
          <a:xfrm>
            <a:off x="4752975" y="1628800"/>
            <a:ext cx="4143375" cy="44354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服务器</a:t>
            </a:r>
            <a:r>
              <a:rPr lang="zh-CN" altLang="en-US" sz="3200" kern="0" dirty="0">
                <a:solidFill>
                  <a:srgbClr val="CC0000"/>
                </a:solidFill>
                <a:latin typeface="+mn-ea"/>
              </a:rPr>
              <a:t>：</a:t>
            </a:r>
            <a:r>
              <a:rPr kumimoji="0" lang="en-US" altLang="zh-CN" sz="3200" b="0" i="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运行在永远在线的主机上</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永久</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部署在数据中心，提供大规模服务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75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客户端</a:t>
            </a:r>
            <a:r>
              <a:rPr kumimoji="0" lang="en-US" altLang="zh-CN" sz="32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与服务器通信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断续地连接网络</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可以使用动态地址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彼此间不直接通信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和</a:t>
            </a:r>
            <a:r>
              <a:rPr lang="en-US" altLang="zh-CN" dirty="0"/>
              <a:t>IMAP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p:cNvSpPr txBox="1">
            <a:spLocks noChangeArrowheads="1"/>
          </p:cNvSpPr>
          <p:nvPr/>
        </p:nvSpPr>
        <p:spPr bwMode="auto">
          <a:xfrm>
            <a:off x="520700" y="16230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POP3</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i="0" u="none" strike="noStrike" kern="0" cap="none" spc="0" normalizeH="0" baseline="0" noProof="0" dirty="0">
                <a:ln>
                  <a:noFill/>
                </a:ln>
                <a:solidFill>
                  <a:schemeClr val="tx1"/>
                </a:solidFill>
                <a:effectLst/>
                <a:uLnTx/>
                <a:uFillTx/>
                <a:latin typeface="+mn-ea"/>
                <a:cs typeface="+mn-cs"/>
              </a:rPr>
              <a:t>之前例子使用</a:t>
            </a:r>
            <a:r>
              <a:rPr kumimoji="0" lang="en-US" altLang="zh-CN" sz="2000" b="0" i="0" u="none" strike="noStrike" kern="0" cap="none" spc="0" normalizeH="0" baseline="0" noProof="0" dirty="0">
                <a:ln>
                  <a:noFill/>
                </a:ln>
                <a:solidFill>
                  <a:schemeClr val="tx1"/>
                </a:solidFill>
                <a:effectLst/>
                <a:uLnTx/>
                <a:uFillTx/>
                <a:latin typeface="+mn-ea"/>
                <a:cs typeface="+mn-cs"/>
              </a:rPr>
              <a:t>“</a:t>
            </a:r>
            <a:r>
              <a:rPr kumimoji="0" lang="zh-CN" altLang="en-US" sz="2000" b="0" i="0" u="none" strike="noStrike" kern="0" cap="none" spc="0" normalizeH="0" baseline="0" noProof="0" dirty="0">
                <a:ln>
                  <a:noFill/>
                </a:ln>
                <a:solidFill>
                  <a:schemeClr val="tx1"/>
                </a:solidFill>
                <a:effectLst/>
                <a:uLnTx/>
                <a:uFillTx/>
                <a:latin typeface="+mn-ea"/>
                <a:cs typeface="+mn-cs"/>
              </a:rPr>
              <a:t>下载并删除模式</a:t>
            </a:r>
            <a:r>
              <a:rPr lang="en-US" altLang="zh-CN" sz="2000" kern="0" dirty="0">
                <a:latin typeface="+mn-ea"/>
              </a:rPr>
              <a:t>”</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用户改变客户端后无法再看到邮件</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的</a:t>
            </a:r>
            <a:r>
              <a:rPr lang="en-US" altLang="zh-CN" sz="2000" kern="0" dirty="0">
                <a:latin typeface="+mn-ea"/>
              </a:rPr>
              <a:t>“</a:t>
            </a:r>
            <a:r>
              <a:rPr kumimoji="0" lang="zh-CN" altLang="en-US" sz="2000" b="0" i="0" u="none" strike="noStrike" kern="0" cap="none" spc="0" normalizeH="0" baseline="0" noProof="0" dirty="0">
                <a:ln>
                  <a:noFill/>
                </a:ln>
                <a:solidFill>
                  <a:schemeClr val="tx1"/>
                </a:solidFill>
                <a:effectLst/>
                <a:uLnTx/>
                <a:uFillTx/>
                <a:latin typeface="+mn-ea"/>
                <a:cs typeface="+mn-cs"/>
              </a:rPr>
              <a:t>下载</a:t>
            </a:r>
            <a:r>
              <a:rPr lang="zh-CN" altLang="en-US" sz="2000" kern="0" dirty="0">
                <a:latin typeface="+mn-ea"/>
              </a:rPr>
              <a:t>并保持</a:t>
            </a:r>
            <a:r>
              <a:rPr lang="en-US" altLang="zh-CN" sz="2000" kern="0" dirty="0">
                <a:latin typeface="+mn-ea"/>
              </a:rPr>
              <a:t>”</a:t>
            </a:r>
            <a:r>
              <a:rPr lang="zh-CN" altLang="en-US" sz="2000" kern="0" dirty="0">
                <a:latin typeface="+mn-ea"/>
              </a:rPr>
              <a:t>模式</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不同客户端都可以持有邮件副本</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在不同会话之间是无状态的</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在一个客户端对邮件副本的操作并不会影响其它客户端上的副本</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831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IMAP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所有邮件消息存放在邮件服务器</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允许用户使用文件夹在服务器上组织邮件</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在多个会话间保持状态：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文件夹的名称和邮件与文件夹的映射关系在多个客户端上保持一致</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solidFill>
                  <a:srgbClr val="C00000"/>
                </a:solidFill>
              </a:rPr>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61</a:t>
            </a:fld>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a:t>
            </a:r>
            <a:r>
              <a:rPr lang="zh-CN" altLang="en-US" sz="4000" dirty="0"/>
              <a:t>域名系统</a:t>
            </a:r>
            <a:r>
              <a:rPr lang="en-US" altLang="zh-CN" sz="4000" dirty="0"/>
              <a:t>domain name system</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Rectangle 3"/>
          <p:cNvSpPr txBox="1">
            <a:spLocks noChangeArrowheads="1"/>
          </p:cNvSpPr>
          <p:nvPr/>
        </p:nvSpPr>
        <p:spPr bwMode="auto">
          <a:xfrm>
            <a:off x="468313" y="1915664"/>
            <a:ext cx="3810000" cy="4345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人</a:t>
            </a:r>
            <a:r>
              <a:rPr lang="zh-CN" altLang="en-US" sz="2400" kern="0" dirty="0">
                <a:solidFill>
                  <a:srgbClr val="000099"/>
                </a:solidFill>
                <a:latin typeface="+mn-ea"/>
              </a:rPr>
              <a:t>有许多</a:t>
            </a:r>
            <a:r>
              <a:rPr lang="en-US" altLang="zh-CN" sz="2400" kern="0" dirty="0">
                <a:solidFill>
                  <a:srgbClr val="000099"/>
                </a:solidFill>
                <a:latin typeface="+mn-ea"/>
              </a:rPr>
              <a:t>ID</a:t>
            </a:r>
            <a:r>
              <a:rPr kumimoji="0" lang="en-US" altLang="zh-CN" sz="2400" b="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名字</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身份证号</a:t>
            </a:r>
            <a:r>
              <a:rPr lang="zh-CN" altLang="en-US" sz="2400" kern="0" dirty="0">
                <a:latin typeface="+mn-ea"/>
              </a:rPr>
              <a:t>、</a:t>
            </a:r>
            <a:r>
              <a:rPr kumimoji="0" lang="en-US" altLang="zh-CN" sz="2400" b="0" u="none" strike="noStrike" kern="0" cap="none" spc="0" normalizeH="0" baseline="0" noProof="0" dirty="0">
                <a:ln>
                  <a:noFill/>
                </a:ln>
                <a:solidFill>
                  <a:schemeClr val="tx1"/>
                </a:solidFill>
                <a:effectLst/>
                <a:uLnTx/>
                <a:uFillTx/>
                <a:latin typeface="+mn-ea"/>
              </a:rPr>
              <a:t> </a:t>
            </a:r>
            <a:r>
              <a:rPr lang="zh-CN" altLang="en-US" sz="2400" kern="0" dirty="0">
                <a:latin typeface="+mn-ea"/>
              </a:rPr>
              <a:t>学号等等</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因特网上的主机和路由器</a:t>
            </a:r>
            <a:r>
              <a:rPr kumimoji="0" lang="en-US" altLang="zh-CN" sz="24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a:t>
            </a:r>
            <a:r>
              <a:rPr kumimoji="0" lang="en-US" altLang="zh-CN" sz="2400" b="0" u="none" strike="noStrike" kern="0" cap="none" spc="0" normalizeH="0" baseline="0" noProof="0" dirty="0">
                <a:ln>
                  <a:noFill/>
                </a:ln>
                <a:solidFill>
                  <a:schemeClr val="tx1"/>
                </a:solidFill>
                <a:effectLst/>
                <a:uLnTx/>
                <a:uFillTx/>
                <a:latin typeface="+mn-ea"/>
              </a:rPr>
              <a:t>(32 bit) - </a:t>
            </a:r>
            <a:r>
              <a:rPr lang="zh-CN" altLang="en-US" sz="2400" kern="0" dirty="0">
                <a:latin typeface="+mn-ea"/>
              </a:rPr>
              <a:t>用于数据包路由寻址</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ja-JP" altLang="en-US" sz="2400" b="0" u="none" strike="noStrike" kern="0" cap="none" spc="0" normalizeH="0" baseline="0" noProof="0" dirty="0">
                <a:ln>
                  <a:noFill/>
                </a:ln>
                <a:solidFill>
                  <a:schemeClr val="tx1"/>
                </a:solidFill>
                <a:effectLst/>
                <a:uLnTx/>
                <a:uFillTx/>
                <a:latin typeface="+mn-ea"/>
              </a:rPr>
              <a:t>“</a:t>
            </a:r>
            <a:r>
              <a:rPr lang="zh-CN" altLang="en-US" sz="2400" kern="0" noProof="0" dirty="0">
                <a:latin typeface="+mn-ea"/>
              </a:rPr>
              <a:t>名字</a:t>
            </a:r>
            <a:r>
              <a:rPr kumimoji="0" lang="ja-JP" altLang="en-US" sz="2400" b="0" u="none" strike="noStrike" kern="0" cap="none" spc="0" normalizeH="0" baseline="0" noProof="0" dirty="0">
                <a:ln>
                  <a:noFill/>
                </a:ln>
                <a:solidFill>
                  <a:schemeClr val="tx1"/>
                </a:solidFill>
                <a:effectLst/>
                <a:uLnTx/>
                <a:uFillTx/>
                <a:latin typeface="+mn-ea"/>
              </a:rPr>
              <a:t>”</a:t>
            </a:r>
            <a:r>
              <a:rPr kumimoji="0" lang="en-US" altLang="ja-JP" sz="2400" b="0" u="none" strike="noStrike" kern="0" cap="none" spc="0" normalizeH="0" baseline="0" noProof="0" dirty="0">
                <a:ln>
                  <a:noFill/>
                </a:ln>
                <a:solidFill>
                  <a:schemeClr val="tx1"/>
                </a:solidFill>
                <a:effectLst/>
                <a:uLnTx/>
                <a:uFillTx/>
                <a:latin typeface="+mn-ea"/>
              </a:rPr>
              <a:t>,</a:t>
            </a:r>
            <a:r>
              <a:rPr kumimoji="0" lang="zh-CN" altLang="en-US" sz="2400" b="0" u="none" strike="noStrike" kern="0" cap="none" spc="0" normalizeH="0" baseline="0" noProof="0" dirty="0">
                <a:ln>
                  <a:noFill/>
                </a:ln>
                <a:solidFill>
                  <a:schemeClr val="tx1"/>
                </a:solidFill>
                <a:effectLst/>
                <a:uLnTx/>
                <a:uFillTx/>
                <a:latin typeface="+mn-ea"/>
              </a:rPr>
              <a:t>例如</a:t>
            </a:r>
            <a:r>
              <a:rPr kumimoji="0" lang="en-US" altLang="ja-JP" sz="2400" b="0" u="none" strike="noStrike" kern="0" cap="none" spc="0" normalizeH="0" baseline="0" noProof="0" dirty="0">
                <a:ln>
                  <a:noFill/>
                </a:ln>
                <a:solidFill>
                  <a:schemeClr val="tx1"/>
                </a:solidFill>
                <a:effectLst/>
                <a:uLnTx/>
                <a:uFillTx/>
                <a:latin typeface="+mn-ea"/>
              </a:rPr>
              <a:t>, </a:t>
            </a:r>
            <a:r>
              <a:rPr kumimoji="0" lang="en-US" altLang="ja-JP" sz="2400" b="0" u="none" strike="noStrike" kern="0" cap="none" spc="0" normalizeH="0" baseline="0" noProof="0" dirty="0" err="1">
                <a:ln>
                  <a:noFill/>
                </a:ln>
                <a:solidFill>
                  <a:schemeClr val="tx1"/>
                </a:solidFill>
                <a:effectLst/>
                <a:uLnTx/>
                <a:uFillTx/>
                <a:latin typeface="+mn-ea"/>
              </a:rPr>
              <a:t>www.</a:t>
            </a:r>
            <a:r>
              <a:rPr kumimoji="0" lang="en-US" altLang="zh-CN" sz="2400" b="0" u="none" strike="noStrike" kern="0" cap="none" spc="0" normalizeH="0" baseline="0" noProof="0" dirty="0" err="1">
                <a:ln>
                  <a:noFill/>
                </a:ln>
                <a:solidFill>
                  <a:schemeClr val="tx1"/>
                </a:solidFill>
                <a:effectLst/>
                <a:uLnTx/>
                <a:uFillTx/>
                <a:latin typeface="+mn-ea"/>
              </a:rPr>
              <a:t>baidu</a:t>
            </a:r>
            <a:r>
              <a:rPr kumimoji="0" lang="en-US" altLang="ja-JP" sz="2400" b="0" u="none" strike="noStrike" kern="0" cap="none" spc="0" normalizeH="0" baseline="0" noProof="0" dirty="0" err="1">
                <a:ln>
                  <a:noFill/>
                </a:ln>
                <a:solidFill>
                  <a:schemeClr val="tx1"/>
                </a:solidFill>
                <a:effectLst/>
                <a:uLnTx/>
                <a:uFillTx/>
                <a:latin typeface="+mn-ea"/>
              </a:rPr>
              <a:t>.com</a:t>
            </a:r>
            <a:r>
              <a:rPr kumimoji="0" lang="en-US" altLang="ja-JP" sz="2400" b="0" u="none" strike="noStrike" kern="0" cap="none" spc="0" normalizeH="0" baseline="0" noProof="0" dirty="0">
                <a:ln>
                  <a:noFill/>
                </a:ln>
                <a:solidFill>
                  <a:schemeClr val="tx1"/>
                </a:solidFill>
                <a:effectLst/>
                <a:uLnTx/>
                <a:uFillTx/>
                <a:latin typeface="+mn-ea"/>
              </a:rPr>
              <a:t> – </a:t>
            </a:r>
            <a:r>
              <a:rPr kumimoji="0" lang="zh-CN" altLang="en-US" sz="2400" b="0" u="none" strike="noStrike" kern="0" cap="none" spc="0" normalizeH="0" baseline="0" noProof="0" dirty="0">
                <a:ln>
                  <a:noFill/>
                </a:ln>
                <a:solidFill>
                  <a:schemeClr val="tx1"/>
                </a:solidFill>
                <a:effectLst/>
                <a:uLnTx/>
                <a:uFillTx/>
                <a:latin typeface="+mn-ea"/>
              </a:rPr>
              <a:t>用于人类记忆</a:t>
            </a:r>
            <a:endParaRPr kumimoji="0" lang="en-US" altLang="ja-JP"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sng" strike="noStrike" kern="0" cap="none" spc="0" normalizeH="0" baseline="0" noProof="0" dirty="0">
                <a:ln>
                  <a:noFill/>
                </a:ln>
                <a:solidFill>
                  <a:srgbClr val="CC0000"/>
                </a:solidFill>
                <a:effectLst/>
                <a:uLnTx/>
                <a:uFillTx/>
                <a:latin typeface="+mn-ea"/>
                <a:cs typeface="+mn-cs"/>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如何将名字映射为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或者反向映射？</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2"/>
            <a:ext cx="4283075" cy="468052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域名系统</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一个有众多域名服务器</a:t>
            </a:r>
            <a:r>
              <a:rPr lang="zh-CN" altLang="en-US" sz="2400" kern="0" dirty="0">
                <a:latin typeface="+mn-ea"/>
              </a:rPr>
              <a:t>层次化组织起来</a:t>
            </a:r>
            <a:r>
              <a:rPr kumimoji="0" lang="zh-CN" altLang="en-US" sz="2400" b="0" u="none" strike="noStrike" kern="0" cap="none" spc="0" normalizeH="0" baseline="0" noProof="0" dirty="0">
                <a:ln>
                  <a:noFill/>
                </a:ln>
                <a:effectLst/>
                <a:uLnTx/>
                <a:uFillTx/>
                <a:latin typeface="+mn-ea"/>
                <a:cs typeface="+mn-cs"/>
              </a:rPr>
              <a:t>的</a:t>
            </a:r>
            <a:r>
              <a:rPr kumimoji="0" lang="zh-CN" altLang="en-US" sz="2400" b="0" u="none" strike="noStrike" kern="0" cap="none" spc="0" normalizeH="0" baseline="0" noProof="0" dirty="0">
                <a:ln>
                  <a:noFill/>
                </a:ln>
                <a:solidFill>
                  <a:srgbClr val="000099"/>
                </a:solidFill>
                <a:effectLst/>
                <a:uLnTx/>
                <a:uFillTx/>
                <a:latin typeface="+mn-ea"/>
                <a:cs typeface="+mn-cs"/>
              </a:rPr>
              <a:t>分布式数据库</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400" b="0" u="none" strike="noStrike" kern="0" cap="none" spc="0" normalizeH="0" baseline="0" noProof="0" dirty="0">
                <a:ln>
                  <a:noFill/>
                </a:ln>
                <a:solidFill>
                  <a:srgbClr val="000099"/>
                </a:solidFill>
                <a:effectLst/>
                <a:uLnTx/>
                <a:uFillTx/>
                <a:latin typeface="+mn-ea"/>
                <a:cs typeface="+mn-cs"/>
              </a:rPr>
              <a:t>应用层协议</a:t>
            </a:r>
            <a:r>
              <a:rPr kumimoji="0" lang="en-US" altLang="zh-CN" sz="2400" b="0" u="none" strike="noStrike" kern="0" cap="none" spc="0" normalizeH="0" baseline="0" noProof="0" dirty="0">
                <a:ln>
                  <a:noFill/>
                </a:ln>
                <a:solidFill>
                  <a:srgbClr val="000099"/>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主机和</a:t>
            </a:r>
            <a:r>
              <a:rPr lang="zh-CN" altLang="en-US" sz="2400" kern="0" dirty="0">
                <a:latin typeface="+mn-ea"/>
              </a:rPr>
              <a:t>域名</a:t>
            </a:r>
            <a:r>
              <a:rPr kumimoji="0" lang="zh-CN" altLang="en-US" sz="2400" b="0" u="none" strike="noStrike" kern="0" cap="none" spc="0" normalizeH="0" baseline="0" noProof="0" dirty="0">
                <a:ln>
                  <a:noFill/>
                </a:ln>
                <a:solidFill>
                  <a:schemeClr val="tx1"/>
                </a:solidFill>
                <a:effectLst/>
                <a:uLnTx/>
                <a:uFillTx/>
                <a:latin typeface="+mn-ea"/>
                <a:cs typeface="+mn-cs"/>
              </a:rPr>
              <a:t>服务器通过协议实现名字和</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地址之间的翻译（称为</a:t>
            </a:r>
            <a:r>
              <a:rPr kumimoji="0" lang="zh-CN" altLang="en-US" sz="2400" b="0" u="none" strike="noStrike" kern="0" cap="none" spc="0" normalizeH="0" baseline="0" noProof="0" dirty="0">
                <a:ln>
                  <a:noFill/>
                </a:ln>
                <a:solidFill>
                  <a:srgbClr val="0000FF"/>
                </a:solidFill>
                <a:effectLst/>
                <a:uLnTx/>
                <a:uFillTx/>
                <a:latin typeface="+mn-ea"/>
                <a:cs typeface="+mn-cs"/>
              </a:rPr>
              <a:t>解析</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因特网的核心功能，但是在应用层上实现</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名字服务器部署在网络边缘</a:t>
            </a:r>
            <a:endParaRPr kumimoji="0" lang="en-US" altLang="zh-CN" sz="22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：结构和服务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Rectangle 4"/>
          <p:cNvSpPr txBox="1">
            <a:spLocks noChangeArrowheads="1"/>
          </p:cNvSpPr>
          <p:nvPr/>
        </p:nvSpPr>
        <p:spPr>
          <a:xfrm>
            <a:off x="4572000" y="1632545"/>
            <a:ext cx="4191000" cy="22637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3200" kern="0" noProof="0" dirty="0">
                <a:solidFill>
                  <a:srgbClr val="CC0000"/>
                </a:solidFill>
                <a:latin typeface="+mn-ea"/>
              </a:rPr>
              <a:t>集中式</a:t>
            </a:r>
            <a:r>
              <a:rPr lang="en-US" altLang="zh-CN" sz="3200" kern="0" noProof="0" dirty="0">
                <a:solidFill>
                  <a:srgbClr val="CC0000"/>
                </a:solidFill>
                <a:latin typeface="+mn-ea"/>
              </a:rPr>
              <a:t>DNS</a:t>
            </a:r>
            <a:r>
              <a:rPr lang="zh-CN" altLang="en-US" sz="3200" kern="0" noProof="0" dirty="0">
                <a:solidFill>
                  <a:srgbClr val="CC0000"/>
                </a:solidFill>
                <a:latin typeface="+mn-ea"/>
              </a:rPr>
              <a:t>？</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单点故障</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域名解析产生大量的流量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距离远，解析时延长</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难以维护</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5"/>
          <p:cNvSpPr txBox="1">
            <a:spLocks noChangeArrowheads="1"/>
          </p:cNvSpPr>
          <p:nvPr/>
        </p:nvSpPr>
        <p:spPr bwMode="auto">
          <a:xfrm>
            <a:off x="731838"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zh-CN" altLang="en-US" sz="3200" b="0" u="none" strike="noStrike" kern="0" cap="none" spc="0" normalizeH="0" baseline="0" noProof="0" dirty="0">
                <a:ln>
                  <a:noFill/>
                </a:ln>
                <a:solidFill>
                  <a:srgbClr val="CC0000"/>
                </a:solidFill>
                <a:effectLst/>
                <a:uLnTx/>
                <a:uFillTx/>
                <a:latin typeface="+mn-ea"/>
                <a:cs typeface="+mn-cs"/>
              </a:rPr>
              <a:t>提供的服务</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将主机名翻译为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映射主机别名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规范名</a:t>
            </a:r>
            <a:r>
              <a:rPr lang="zh-CN" altLang="en-US" sz="2000" kern="0" dirty="0">
                <a:latin typeface="+mn-ea"/>
              </a:rPr>
              <a:t>、别名</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邮件服务器别名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负载均衡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一个名字对应多个</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地址和副本服务器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en-US" altLang="zh-CN" sz="2400" kern="0" dirty="0" err="1">
                <a:latin typeface="+mn-ea"/>
                <a:cs typeface="+mn-cs"/>
              </a:rPr>
              <a:t>www.baidu.com</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7" name="Text Box 11"/>
          <p:cNvSpPr txBox="1">
            <a:spLocks noChangeArrowheads="1"/>
          </p:cNvSpPr>
          <p:nvPr/>
        </p:nvSpPr>
        <p:spPr bwMode="auto">
          <a:xfrm>
            <a:off x="5076056" y="4221088"/>
            <a:ext cx="3775393" cy="523220"/>
          </a:xfrm>
          <a:prstGeom prst="rect">
            <a:avLst/>
          </a:prstGeom>
          <a:noFill/>
          <a:ln w="9525">
            <a:noFill/>
            <a:miter lim="800000"/>
            <a:headEnd/>
            <a:tailEnd/>
          </a:ln>
        </p:spPr>
        <p:txBody>
          <a:bodyPr wrap="none">
            <a:spAutoFit/>
          </a:bodyPr>
          <a:lstStyle/>
          <a:p>
            <a:pPr marL="342900" indent="-342900"/>
            <a:r>
              <a:rPr lang="zh-CN" altLang="en-US" sz="2800" dirty="0"/>
              <a:t>结论：不具有可扩展性</a:t>
            </a:r>
            <a:endParaRPr lang="en-US"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：分布式分层数据库</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64</a:t>
            </a:fld>
            <a:endParaRPr lang="zh-CN" altLang="en-US"/>
          </a:p>
        </p:txBody>
      </p:sp>
      <p:grpSp>
        <p:nvGrpSpPr>
          <p:cNvPr id="5" name="Group 23"/>
          <p:cNvGrpSpPr>
            <a:grpSpLocks/>
          </p:cNvGrpSpPr>
          <p:nvPr/>
        </p:nvGrpSpPr>
        <p:grpSpPr bwMode="auto">
          <a:xfrm>
            <a:off x="438150" y="1700808"/>
            <a:ext cx="8065646" cy="2450316"/>
            <a:chOff x="230" y="576"/>
            <a:chExt cx="5410" cy="1761"/>
          </a:xfrm>
        </p:grpSpPr>
        <p:sp>
          <p:nvSpPr>
            <p:cNvPr id="6" name="Text Box 2"/>
            <p:cNvSpPr txBox="1">
              <a:spLocks noChangeArrowheads="1"/>
            </p:cNvSpPr>
            <p:nvPr/>
          </p:nvSpPr>
          <p:spPr bwMode="auto">
            <a:xfrm>
              <a:off x="2471" y="576"/>
              <a:ext cx="1053"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zh-CN" altLang="en-US" sz="1800" dirty="0"/>
                <a:t>根域名服务器</a:t>
              </a:r>
              <a:endParaRPr lang="en-US" altLang="zh-CN" sz="1800" dirty="0"/>
            </a:p>
          </p:txBody>
        </p:sp>
        <p:sp>
          <p:nvSpPr>
            <p:cNvPr id="7" name="Text Box 4"/>
            <p:cNvSpPr txBox="1">
              <a:spLocks noChangeArrowheads="1"/>
            </p:cNvSpPr>
            <p:nvPr/>
          </p:nvSpPr>
          <p:spPr bwMode="auto">
            <a:xfrm>
              <a:off x="528" y="1344"/>
              <a:ext cx="1242"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dirty="0"/>
                <a:t>.</a:t>
              </a:r>
              <a:r>
                <a:rPr lang="en-US" altLang="zh-CN" sz="1800" dirty="0"/>
                <a:t>com </a:t>
              </a:r>
              <a:r>
                <a:rPr lang="zh-CN" altLang="en-US" sz="1800" dirty="0"/>
                <a:t>域名服务器</a:t>
              </a:r>
              <a:endParaRPr lang="en-US" altLang="zh-CN" sz="1800" dirty="0"/>
            </a:p>
          </p:txBody>
        </p:sp>
        <p:sp>
          <p:nvSpPr>
            <p:cNvPr id="8" name="Text Box 5"/>
            <p:cNvSpPr txBox="1">
              <a:spLocks noChangeArrowheads="1"/>
            </p:cNvSpPr>
            <p:nvPr/>
          </p:nvSpPr>
          <p:spPr bwMode="auto">
            <a:xfrm>
              <a:off x="2304" y="1296"/>
              <a:ext cx="1140" cy="265"/>
            </a:xfrm>
            <a:prstGeom prst="rect">
              <a:avLst/>
            </a:prstGeom>
            <a:noFill/>
            <a:ln w="9525">
              <a:noFill/>
              <a:miter lim="800000"/>
              <a:headEnd/>
              <a:tailEnd/>
            </a:ln>
          </p:spPr>
          <p:txBody>
            <a:bodyPr wrap="none">
              <a:spAutoFit/>
            </a:bodyPr>
            <a:lstStyle/>
            <a:p>
              <a:pPr>
                <a:spcBef>
                  <a:spcPct val="0"/>
                </a:spcBef>
              </a:pPr>
              <a:r>
                <a:rPr lang="en-US" altLang="zh-CN" sz="1800" dirty="0"/>
                <a:t>.org</a:t>
              </a:r>
              <a:r>
                <a:rPr lang="zh-CN" altLang="en-US" kern="0" dirty="0">
                  <a:latin typeface="+mn-ea"/>
                </a:rPr>
                <a:t>域名</a:t>
              </a:r>
              <a:r>
                <a:rPr lang="zh-CN" altLang="en-US" dirty="0"/>
                <a:t>服务器</a:t>
              </a:r>
              <a:endParaRPr lang="en-US" altLang="zh-CN" sz="1800" dirty="0"/>
            </a:p>
          </p:txBody>
        </p:sp>
        <p:sp>
          <p:nvSpPr>
            <p:cNvPr id="9" name="Text Box 6"/>
            <p:cNvSpPr txBox="1">
              <a:spLocks noChangeArrowheads="1"/>
            </p:cNvSpPr>
            <p:nvPr/>
          </p:nvSpPr>
          <p:spPr bwMode="auto">
            <a:xfrm>
              <a:off x="4032" y="1296"/>
              <a:ext cx="1160" cy="265"/>
            </a:xfrm>
            <a:prstGeom prst="rect">
              <a:avLst/>
            </a:prstGeom>
            <a:noFill/>
            <a:ln w="9525">
              <a:noFill/>
              <a:miter lim="800000"/>
              <a:headEnd/>
              <a:tailEnd/>
            </a:ln>
          </p:spPr>
          <p:txBody>
            <a:bodyPr wrap="none">
              <a:spAutoFit/>
            </a:bodyPr>
            <a:lstStyle/>
            <a:p>
              <a:pPr>
                <a:spcBef>
                  <a:spcPct val="0"/>
                </a:spcBef>
              </a:pPr>
              <a:r>
                <a:rPr lang="en-US" altLang="zh-CN" sz="1800" dirty="0"/>
                <a:t>.</a:t>
              </a:r>
              <a:r>
                <a:rPr lang="en-US" altLang="zh-CN" sz="1800" dirty="0" err="1"/>
                <a:t>edu</a:t>
              </a:r>
              <a:r>
                <a:rPr lang="zh-CN" altLang="en-US" kern="0" dirty="0">
                  <a:latin typeface="+mn-ea"/>
                </a:rPr>
                <a:t>域名</a:t>
              </a:r>
              <a:r>
                <a:rPr lang="zh-CN" altLang="en-US" dirty="0"/>
                <a:t>服务器</a:t>
              </a:r>
              <a:endParaRPr lang="en-US" altLang="zh-CN" sz="1800" dirty="0"/>
            </a:p>
          </p:txBody>
        </p:sp>
        <p:sp>
          <p:nvSpPr>
            <p:cNvPr id="10" name="Line 7"/>
            <p:cNvSpPr>
              <a:spLocks noChangeShapeType="1"/>
            </p:cNvSpPr>
            <p:nvPr/>
          </p:nvSpPr>
          <p:spPr bwMode="auto">
            <a:xfrm flipH="1">
              <a:off x="1344" y="864"/>
              <a:ext cx="1392" cy="432"/>
            </a:xfrm>
            <a:prstGeom prst="line">
              <a:avLst/>
            </a:prstGeom>
            <a:noFill/>
            <a:ln w="31750">
              <a:solidFill>
                <a:schemeClr val="tx1"/>
              </a:solidFill>
              <a:round/>
              <a:headEnd/>
              <a:tailEnd/>
            </a:ln>
          </p:spPr>
          <p:txBody>
            <a:bodyPr/>
            <a:lstStyle/>
            <a:p>
              <a:endParaRPr lang="zh-CN" altLang="en-US"/>
            </a:p>
          </p:txBody>
        </p:sp>
        <p:sp>
          <p:nvSpPr>
            <p:cNvPr id="11" name="Line 8"/>
            <p:cNvSpPr>
              <a:spLocks noChangeShapeType="1"/>
            </p:cNvSpPr>
            <p:nvPr/>
          </p:nvSpPr>
          <p:spPr bwMode="auto">
            <a:xfrm>
              <a:off x="2928" y="816"/>
              <a:ext cx="0" cy="480"/>
            </a:xfrm>
            <a:prstGeom prst="line">
              <a:avLst/>
            </a:prstGeom>
            <a:noFill/>
            <a:ln w="25400">
              <a:solidFill>
                <a:schemeClr val="tx1"/>
              </a:solidFill>
              <a:round/>
              <a:headEnd/>
              <a:tailEnd/>
            </a:ln>
          </p:spPr>
          <p:txBody>
            <a:bodyPr/>
            <a:lstStyle/>
            <a:p>
              <a:endParaRPr lang="zh-CN" altLang="en-US"/>
            </a:p>
          </p:txBody>
        </p:sp>
        <p:sp>
          <p:nvSpPr>
            <p:cNvPr id="12" name="Line 9"/>
            <p:cNvSpPr>
              <a:spLocks noChangeShapeType="1"/>
            </p:cNvSpPr>
            <p:nvPr/>
          </p:nvSpPr>
          <p:spPr bwMode="auto">
            <a:xfrm>
              <a:off x="3168" y="864"/>
              <a:ext cx="1440" cy="432"/>
            </a:xfrm>
            <a:prstGeom prst="line">
              <a:avLst/>
            </a:prstGeom>
            <a:noFill/>
            <a:ln w="25400">
              <a:solidFill>
                <a:schemeClr val="tx1"/>
              </a:solidFill>
              <a:round/>
              <a:headEnd/>
              <a:tailEnd/>
            </a:ln>
          </p:spPr>
          <p:txBody>
            <a:bodyPr/>
            <a:lstStyle/>
            <a:p>
              <a:endParaRPr lang="zh-CN" altLang="en-US"/>
            </a:p>
          </p:txBody>
        </p:sp>
        <p:sp>
          <p:nvSpPr>
            <p:cNvPr id="13" name="Text Box 10"/>
            <p:cNvSpPr txBox="1">
              <a:spLocks noChangeArrowheads="1"/>
            </p:cNvSpPr>
            <p:nvPr/>
          </p:nvSpPr>
          <p:spPr bwMode="auto">
            <a:xfrm>
              <a:off x="3878"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poly.edu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4" name="Text Box 11"/>
            <p:cNvSpPr txBox="1">
              <a:spLocks noChangeArrowheads="1"/>
            </p:cNvSpPr>
            <p:nvPr/>
          </p:nvSpPr>
          <p:spPr bwMode="auto">
            <a:xfrm>
              <a:off x="4742"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umass.edu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5" name="Line 12"/>
            <p:cNvSpPr>
              <a:spLocks noChangeShapeType="1"/>
            </p:cNvSpPr>
            <p:nvPr/>
          </p:nvSpPr>
          <p:spPr bwMode="auto">
            <a:xfrm flipH="1">
              <a:off x="4224" y="1536"/>
              <a:ext cx="336" cy="240"/>
            </a:xfrm>
            <a:prstGeom prst="line">
              <a:avLst/>
            </a:prstGeom>
            <a:noFill/>
            <a:ln w="25400">
              <a:solidFill>
                <a:schemeClr val="tx1"/>
              </a:solidFill>
              <a:round/>
              <a:headEnd/>
              <a:tailEnd/>
            </a:ln>
          </p:spPr>
          <p:txBody>
            <a:bodyPr/>
            <a:lstStyle/>
            <a:p>
              <a:endParaRPr lang="zh-CN" altLang="en-US"/>
            </a:p>
          </p:txBody>
        </p:sp>
        <p:sp>
          <p:nvSpPr>
            <p:cNvPr id="16" name="Line 13"/>
            <p:cNvSpPr>
              <a:spLocks noChangeShapeType="1"/>
            </p:cNvSpPr>
            <p:nvPr/>
          </p:nvSpPr>
          <p:spPr bwMode="auto">
            <a:xfrm>
              <a:off x="4848" y="1536"/>
              <a:ext cx="288" cy="240"/>
            </a:xfrm>
            <a:prstGeom prst="line">
              <a:avLst/>
            </a:prstGeom>
            <a:noFill/>
            <a:ln w="25400">
              <a:solidFill>
                <a:schemeClr val="tx1"/>
              </a:solidFill>
              <a:round/>
              <a:headEnd/>
              <a:tailEnd/>
            </a:ln>
          </p:spPr>
          <p:txBody>
            <a:bodyPr/>
            <a:lstStyle/>
            <a:p>
              <a:endParaRPr lang="zh-CN" altLang="en-US"/>
            </a:p>
          </p:txBody>
        </p:sp>
        <p:sp>
          <p:nvSpPr>
            <p:cNvPr id="17" name="Text Box 14"/>
            <p:cNvSpPr txBox="1">
              <a:spLocks noChangeArrowheads="1"/>
            </p:cNvSpPr>
            <p:nvPr/>
          </p:nvSpPr>
          <p:spPr bwMode="auto">
            <a:xfrm>
              <a:off x="230" y="1848"/>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yahoo.com</a:t>
              </a:r>
              <a:endParaRPr lang="en-US" altLang="zh-CN" sz="1800" dirty="0"/>
            </a:p>
            <a:p>
              <a:pPr>
                <a:spcBef>
                  <a:spcPct val="0"/>
                </a:spcBef>
              </a:pPr>
              <a:r>
                <a:rPr lang="zh-CN" altLang="en-US" kern="0" dirty="0">
                  <a:latin typeface="+mn-ea"/>
                </a:rPr>
                <a:t>域名</a:t>
              </a:r>
              <a:r>
                <a:rPr lang="zh-CN" altLang="en-US" sz="1800" dirty="0"/>
                <a:t>服务器</a:t>
              </a:r>
              <a:endParaRPr lang="en-US" altLang="zh-CN" sz="1800" dirty="0"/>
            </a:p>
          </p:txBody>
        </p:sp>
        <p:sp>
          <p:nvSpPr>
            <p:cNvPr id="18" name="Text Box 15"/>
            <p:cNvSpPr txBox="1">
              <a:spLocks noChangeArrowheads="1"/>
            </p:cNvSpPr>
            <p:nvPr/>
          </p:nvSpPr>
          <p:spPr bwMode="auto">
            <a:xfrm>
              <a:off x="1248" y="1872"/>
              <a:ext cx="911"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amazon.com</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9" name="Line 16"/>
            <p:cNvSpPr>
              <a:spLocks noChangeShapeType="1"/>
            </p:cNvSpPr>
            <p:nvPr/>
          </p:nvSpPr>
          <p:spPr bwMode="auto">
            <a:xfrm flipH="1">
              <a:off x="768" y="1584"/>
              <a:ext cx="192" cy="288"/>
            </a:xfrm>
            <a:prstGeom prst="line">
              <a:avLst/>
            </a:prstGeom>
            <a:noFill/>
            <a:ln w="25400">
              <a:solidFill>
                <a:schemeClr val="tx1"/>
              </a:solidFill>
              <a:round/>
              <a:headEnd/>
              <a:tailEnd/>
            </a:ln>
          </p:spPr>
          <p:txBody>
            <a:bodyPr/>
            <a:lstStyle/>
            <a:p>
              <a:endParaRPr lang="zh-CN" altLang="en-US"/>
            </a:p>
          </p:txBody>
        </p:sp>
        <p:sp>
          <p:nvSpPr>
            <p:cNvPr id="20" name="Line 17"/>
            <p:cNvSpPr>
              <a:spLocks noChangeShapeType="1"/>
            </p:cNvSpPr>
            <p:nvPr/>
          </p:nvSpPr>
          <p:spPr bwMode="auto">
            <a:xfrm>
              <a:off x="1392" y="1584"/>
              <a:ext cx="240" cy="288"/>
            </a:xfrm>
            <a:prstGeom prst="line">
              <a:avLst/>
            </a:prstGeom>
            <a:noFill/>
            <a:ln w="25400">
              <a:solidFill>
                <a:schemeClr val="tx1"/>
              </a:solidFill>
              <a:round/>
              <a:headEnd/>
              <a:tailEnd/>
            </a:ln>
          </p:spPr>
          <p:txBody>
            <a:bodyPr/>
            <a:lstStyle/>
            <a:p>
              <a:endParaRPr lang="zh-CN" altLang="en-US"/>
            </a:p>
          </p:txBody>
        </p:sp>
        <p:sp>
          <p:nvSpPr>
            <p:cNvPr id="21" name="Text Box 18"/>
            <p:cNvSpPr txBox="1">
              <a:spLocks noChangeArrowheads="1"/>
            </p:cNvSpPr>
            <p:nvPr/>
          </p:nvSpPr>
          <p:spPr bwMode="auto">
            <a:xfrm>
              <a:off x="2534" y="1799"/>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pbs.org</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22" name="Line 19"/>
            <p:cNvSpPr>
              <a:spLocks noChangeShapeType="1"/>
            </p:cNvSpPr>
            <p:nvPr/>
          </p:nvSpPr>
          <p:spPr bwMode="auto">
            <a:xfrm>
              <a:off x="2928" y="1536"/>
              <a:ext cx="0" cy="288"/>
            </a:xfrm>
            <a:prstGeom prst="line">
              <a:avLst/>
            </a:prstGeom>
            <a:noFill/>
            <a:ln w="25400">
              <a:solidFill>
                <a:schemeClr val="tx1"/>
              </a:solidFill>
              <a:round/>
              <a:headEnd/>
              <a:tailEnd/>
            </a:ln>
          </p:spPr>
          <p:txBody>
            <a:bodyPr/>
            <a:lstStyle/>
            <a:p>
              <a:endParaRPr lang="zh-CN" altLang="en-US"/>
            </a:p>
          </p:txBody>
        </p:sp>
      </p:grpSp>
      <p:sp>
        <p:nvSpPr>
          <p:cNvPr id="23" name="Rectangle 22"/>
          <p:cNvSpPr txBox="1">
            <a:spLocks noChangeArrowheads="1"/>
          </p:cNvSpPr>
          <p:nvPr/>
        </p:nvSpPr>
        <p:spPr>
          <a:xfrm>
            <a:off x="520700" y="4175720"/>
            <a:ext cx="8172450" cy="2133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客户端希望获得</a:t>
            </a:r>
            <a:r>
              <a:rPr kumimoji="0" lang="en-US" altLang="zh-CN" sz="2400" b="0" u="none" strike="noStrike" kern="0" cap="none" spc="0" normalizeH="0" baseline="0" noProof="0" dirty="0" err="1">
                <a:ln>
                  <a:noFill/>
                </a:ln>
                <a:solidFill>
                  <a:srgbClr val="000099"/>
                </a:solidFill>
                <a:effectLst/>
                <a:uLnTx/>
                <a:uFillTx/>
                <a:latin typeface="+mn-ea"/>
                <a:cs typeface="+mn-cs"/>
                <a:hlinkClick r:id="rId2"/>
              </a:rPr>
              <a:t>www.amazon.com</a:t>
            </a:r>
            <a:r>
              <a:rPr kumimoji="0" lang="zh-CN" altLang="en-US" sz="2400" b="0" u="none" strike="noStrike" kern="0" cap="none" spc="0" normalizeH="0" baseline="0" noProof="0" dirty="0">
                <a:ln>
                  <a:noFill/>
                </a:ln>
                <a:solidFill>
                  <a:srgbClr val="000099"/>
                </a:solidFill>
                <a:effectLst/>
                <a:uLnTx/>
                <a:uFillTx/>
                <a:latin typeface="+mn-ea"/>
                <a:cs typeface="+mn-cs"/>
              </a:rPr>
              <a:t>的</a:t>
            </a:r>
            <a:r>
              <a:rPr kumimoji="0" lang="en-US" altLang="zh-CN" sz="2400" b="0" u="none" strike="noStrike" kern="0" cap="none" spc="0" normalizeH="0" baseline="0" noProof="0" dirty="0">
                <a:ln>
                  <a:noFill/>
                </a:ln>
                <a:solidFill>
                  <a:srgbClr val="000099"/>
                </a:solidFill>
                <a:effectLst/>
                <a:uLnTx/>
                <a:uFillTx/>
                <a:latin typeface="+mn-ea"/>
                <a:cs typeface="+mn-cs"/>
              </a:rPr>
              <a:t>IP</a:t>
            </a:r>
            <a:r>
              <a:rPr kumimoji="0" lang="zh-CN" altLang="en-US" sz="2400" b="0" u="none" strike="noStrike" kern="0" cap="none" spc="0" normalizeH="0" baseline="0" noProof="0" dirty="0">
                <a:ln>
                  <a:noFill/>
                </a:ln>
                <a:solidFill>
                  <a:srgbClr val="000099"/>
                </a:solidFill>
                <a:effectLst/>
                <a:uLnTx/>
                <a:uFillTx/>
                <a:latin typeface="+mn-ea"/>
                <a:cs typeface="+mn-cs"/>
              </a:rPr>
              <a:t>地址：</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zh-CN" altLang="en-US" sz="2200" b="0" u="none" strike="noStrike" kern="0" cap="none" spc="0" normalizeH="0" baseline="0" noProof="0" dirty="0">
                <a:ln>
                  <a:noFill/>
                </a:ln>
                <a:solidFill>
                  <a:srgbClr val="C00000"/>
                </a:solidFill>
                <a:effectLst/>
                <a:uLnTx/>
                <a:uFillTx/>
                <a:latin typeface="+mn-ea"/>
                <a:cs typeface="+mn-cs"/>
              </a:rPr>
              <a:t>根域名服务器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a:ln>
                  <a:noFill/>
                </a:ln>
                <a:solidFill>
                  <a:schemeClr val="tx1"/>
                </a:solidFill>
                <a:effectLst/>
                <a:uLnTx/>
                <a:uFillTx/>
                <a:latin typeface="+mn-ea"/>
                <a:cs typeface="+mn-cs"/>
              </a:rPr>
              <a:t>.com </a:t>
            </a:r>
            <a:r>
              <a:rPr lang="zh-CN" altLang="en-US" sz="2200" kern="0" dirty="0">
                <a:latin typeface="+mn-ea"/>
              </a:rPr>
              <a:t>域名服务器地址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en-US" altLang="zh-CN" sz="2200" b="0" u="none" strike="noStrike" kern="0" cap="none" spc="0" normalizeH="0" baseline="0" noProof="0" dirty="0">
                <a:ln>
                  <a:noFill/>
                </a:ln>
                <a:solidFill>
                  <a:schemeClr val="tx1"/>
                </a:solidFill>
                <a:effectLst/>
                <a:uLnTx/>
                <a:uFillTx/>
                <a:latin typeface="+mn-ea"/>
                <a:cs typeface="+mn-cs"/>
              </a:rPr>
              <a:t>.com</a:t>
            </a:r>
            <a:r>
              <a:rPr lang="zh-CN" altLang="en-US" sz="2200" kern="0" dirty="0">
                <a:latin typeface="+mn-ea"/>
              </a:rPr>
              <a:t>的</a:t>
            </a:r>
            <a:r>
              <a:rPr lang="zh-CN" altLang="en-US" sz="2200" kern="0" dirty="0">
                <a:solidFill>
                  <a:srgbClr val="C00000"/>
                </a:solidFill>
                <a:latin typeface="+mn-ea"/>
              </a:rPr>
              <a:t>顶级域名服务器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域名</a:t>
            </a:r>
            <a:r>
              <a:rPr kumimoji="0" lang="zh-CN" altLang="en-US" sz="2200" b="0" u="none" strike="noStrike" kern="0" cap="none" spc="0" normalizeH="0" noProof="0" dirty="0">
                <a:ln>
                  <a:noFill/>
                </a:ln>
                <a:solidFill>
                  <a:schemeClr val="tx1"/>
                </a:solidFill>
                <a:effectLst/>
                <a:uLnTx/>
                <a:uFillTx/>
                <a:latin typeface="+mn-ea"/>
                <a:cs typeface="+mn-cs"/>
              </a:rPr>
              <a:t>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200" kern="0" dirty="0">
                <a:latin typeface="+mn-ea"/>
              </a:rPr>
              <a:t>客户端向</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的</a:t>
            </a:r>
            <a:r>
              <a:rPr lang="zh-CN" altLang="en-US" sz="2200" kern="0" dirty="0">
                <a:solidFill>
                  <a:srgbClr val="C00000"/>
                </a:solidFill>
                <a:latin typeface="+mn-ea"/>
              </a:rPr>
              <a:t>权威域名服务器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hlinkClick r:id="rId2"/>
              </a:rPr>
              <a:t>www.amazon.com</a:t>
            </a:r>
            <a:r>
              <a:rPr kumimoji="0" lang="zh-CN" altLang="en-US" sz="2200" b="0" u="none" strike="noStrike" kern="0" cap="none" spc="0" normalizeH="0" baseline="0" noProof="0" dirty="0">
                <a:ln>
                  <a:noFill/>
                </a:ln>
                <a:solidFill>
                  <a:schemeClr val="tx1"/>
                </a:solidFill>
                <a:effectLst/>
                <a:uLnTx/>
                <a:uFillTx/>
                <a:latin typeface="+mn-ea"/>
                <a:cs typeface="+mn-cs"/>
              </a:rPr>
              <a:t>的</a:t>
            </a:r>
            <a:r>
              <a:rPr kumimoji="0" lang="en-US" altLang="zh-CN" sz="2200" b="0" u="none" strike="noStrike" kern="0" cap="none" spc="0" normalizeH="0" baseline="0" noProof="0" dirty="0">
                <a:ln>
                  <a:noFill/>
                </a:ln>
                <a:solidFill>
                  <a:schemeClr val="tx1"/>
                </a:solidFill>
                <a:effectLst/>
                <a:uLnTx/>
                <a:uFillTx/>
                <a:latin typeface="+mn-ea"/>
                <a:cs typeface="+mn-cs"/>
              </a:rPr>
              <a:t>IP</a:t>
            </a:r>
            <a:r>
              <a:rPr kumimoji="0" lang="zh-CN" altLang="en-US" sz="2200" b="0" u="none" strike="noStrike" kern="0" cap="none" spc="0" normalizeH="0" baseline="0" noProof="0" dirty="0">
                <a:ln>
                  <a:noFill/>
                </a:ln>
                <a:solidFill>
                  <a:schemeClr val="tx1"/>
                </a:solidFill>
                <a:effectLst/>
                <a:uLnTx/>
                <a:uFillTx/>
                <a:latin typeface="+mn-ea"/>
                <a:cs typeface="+mn-cs"/>
              </a:rPr>
              <a:t>地址</a:t>
            </a:r>
            <a:endParaRPr kumimoji="0" lang="en-US" altLang="zh-CN" sz="2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3" descr="worldf"/>
          <p:cNvPicPr>
            <a:picLocks noChangeAspect="1" noChangeArrowheads="1"/>
          </p:cNvPicPr>
          <p:nvPr/>
        </p:nvPicPr>
        <p:blipFill>
          <a:blip r:embed="rId2" cstate="print"/>
          <a:srcRect/>
          <a:stretch>
            <a:fillRect/>
          </a:stretch>
        </p:blipFill>
        <p:spPr bwMode="auto">
          <a:xfrm>
            <a:off x="1801813" y="4550023"/>
            <a:ext cx="4319587" cy="21780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DNS</a:t>
            </a:r>
            <a:r>
              <a:rPr lang="zh-CN" altLang="en-US" dirty="0"/>
              <a:t>：根域名服务器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p:cNvSpPr txBox="1">
            <a:spLocks noChangeArrowheads="1"/>
          </p:cNvSpPr>
          <p:nvPr/>
        </p:nvSpPr>
        <p:spPr bwMode="auto">
          <a:xfrm>
            <a:off x="484188" y="1766713"/>
            <a:ext cx="847883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a:t>
            </a:r>
            <a:r>
              <a:rPr kumimoji="0" lang="zh-CN" altLang="en-US" sz="2800" b="0" i="0" u="none" strike="noStrike" kern="0" cap="none" spc="0" normalizeH="0" baseline="0" noProof="0" dirty="0">
                <a:ln>
                  <a:noFill/>
                </a:ln>
                <a:solidFill>
                  <a:srgbClr val="C00000"/>
                </a:solidFill>
                <a:effectLst/>
                <a:uLnTx/>
                <a:uFillTx/>
                <a:latin typeface="+mn-ea"/>
                <a:cs typeface="+mn-cs"/>
              </a:rPr>
              <a:t>本地域名服务器</a:t>
            </a:r>
            <a:r>
              <a:rPr kumimoji="0" lang="zh-CN" altLang="en-US" sz="2800" b="0" i="0" u="none" strike="noStrike" kern="0" cap="none" spc="0" normalizeH="0" baseline="0" noProof="0" dirty="0">
                <a:ln>
                  <a:noFill/>
                </a:ln>
                <a:solidFill>
                  <a:schemeClr val="tx1"/>
                </a:solidFill>
                <a:effectLst/>
                <a:uLnTx/>
                <a:uFillTx/>
                <a:latin typeface="+mn-ea"/>
                <a:cs typeface="+mn-cs"/>
              </a:rPr>
              <a:t>不能解析域名，联系根域名服务器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20"/>
          <p:cNvSpPr>
            <a:spLocks noChangeArrowheads="1"/>
          </p:cNvSpPr>
          <p:nvPr/>
        </p:nvSpPr>
        <p:spPr bwMode="auto">
          <a:xfrm>
            <a:off x="6096000" y="5095999"/>
            <a:ext cx="2957513" cy="81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a:t> 13 </a:t>
            </a:r>
            <a:r>
              <a:rPr lang="zh-CN" altLang="en-US" dirty="0"/>
              <a:t>个逻辑根域名服务器，每个都被大量备份</a:t>
            </a:r>
            <a:endParaRPr lang="en-US" altLang="ja-JP" sz="1800" dirty="0"/>
          </a:p>
        </p:txBody>
      </p:sp>
      <p:sp>
        <p:nvSpPr>
          <p:cNvPr id="7" name="Text Box 25"/>
          <p:cNvSpPr txBox="1">
            <a:spLocks noChangeArrowheads="1"/>
          </p:cNvSpPr>
          <p:nvPr/>
        </p:nvSpPr>
        <p:spPr bwMode="auto">
          <a:xfrm>
            <a:off x="207963" y="5264274"/>
            <a:ext cx="2090737" cy="83502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a. Verisign, Los Angeles CA</a:t>
            </a:r>
          </a:p>
          <a:p>
            <a:pPr>
              <a:spcBef>
                <a:spcPct val="0"/>
              </a:spcBef>
              <a:buClrTx/>
              <a:buSzTx/>
              <a:buFontTx/>
              <a:buNone/>
            </a:pPr>
            <a:r>
              <a:rPr lang="en-US" altLang="zh-CN" sz="1000">
                <a:solidFill>
                  <a:srgbClr val="000000"/>
                </a:solidFill>
              </a:rPr>
              <a:t>    (5 other sites)</a:t>
            </a:r>
          </a:p>
          <a:p>
            <a:pPr>
              <a:spcBef>
                <a:spcPct val="0"/>
              </a:spcBef>
              <a:buClrTx/>
              <a:buSzTx/>
              <a:buFontTx/>
              <a:buNone/>
            </a:pPr>
            <a:r>
              <a:rPr lang="en-US" altLang="zh-CN" sz="1000">
                <a:solidFill>
                  <a:srgbClr val="000000"/>
                </a:solidFill>
              </a:rPr>
              <a:t>b. USC-ISI Marina del Rey, CA</a:t>
            </a:r>
          </a:p>
          <a:p>
            <a:pPr>
              <a:spcBef>
                <a:spcPct val="0"/>
              </a:spcBef>
              <a:buClrTx/>
              <a:buSzTx/>
              <a:buFontTx/>
              <a:buNone/>
            </a:pPr>
            <a:r>
              <a:rPr lang="en-US" altLang="zh-CN" sz="1000">
                <a:solidFill>
                  <a:srgbClr val="000000"/>
                </a:solidFill>
              </a:rPr>
              <a:t>l. ICANN Los Angeles, CA</a:t>
            </a:r>
          </a:p>
          <a:p>
            <a:pPr>
              <a:spcBef>
                <a:spcPct val="0"/>
              </a:spcBef>
              <a:buClrTx/>
              <a:buSzTx/>
              <a:buFontTx/>
              <a:buNone/>
            </a:pPr>
            <a:r>
              <a:rPr lang="en-US" altLang="zh-CN" sz="1000">
                <a:solidFill>
                  <a:srgbClr val="000000"/>
                </a:solidFill>
              </a:rPr>
              <a:t>   (41 other sites)</a:t>
            </a:r>
            <a:endParaRPr lang="en-US" altLang="zh-CN" sz="2400">
              <a:latin typeface="Times New Roman" pitchFamily="18" charset="0"/>
            </a:endParaRPr>
          </a:p>
        </p:txBody>
      </p:sp>
      <p:sp>
        <p:nvSpPr>
          <p:cNvPr id="8" name="Freeform 26"/>
          <p:cNvSpPr>
            <a:spLocks/>
          </p:cNvSpPr>
          <p:nvPr/>
        </p:nvSpPr>
        <p:spPr bwMode="auto">
          <a:xfrm>
            <a:off x="1757363" y="5216649"/>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9" name="Text Box 27"/>
          <p:cNvSpPr txBox="1">
            <a:spLocks noChangeArrowheads="1"/>
          </p:cNvSpPr>
          <p:nvPr/>
        </p:nvSpPr>
        <p:spPr bwMode="auto">
          <a:xfrm>
            <a:off x="204788" y="4437186"/>
            <a:ext cx="1949450"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e. NASA Mt View, CA</a:t>
            </a:r>
          </a:p>
          <a:p>
            <a:pPr>
              <a:spcBef>
                <a:spcPct val="0"/>
              </a:spcBef>
              <a:buClrTx/>
              <a:buSzTx/>
              <a:buFontTx/>
              <a:buNone/>
            </a:pPr>
            <a:r>
              <a:rPr lang="en-US" altLang="zh-CN" sz="1000">
                <a:solidFill>
                  <a:srgbClr val="000000"/>
                </a:solidFill>
              </a:rPr>
              <a:t>f. Internet Software C.</a:t>
            </a:r>
          </a:p>
          <a:p>
            <a:pPr>
              <a:spcBef>
                <a:spcPct val="0"/>
              </a:spcBef>
              <a:buClrTx/>
              <a:buSzTx/>
              <a:buFontTx/>
              <a:buNone/>
            </a:pPr>
            <a:r>
              <a:rPr lang="en-US" altLang="zh-CN" sz="1000">
                <a:solidFill>
                  <a:srgbClr val="000000"/>
                </a:solidFill>
              </a:rPr>
              <a:t>Palo Alto, CA (and 48 other   sites)</a:t>
            </a:r>
            <a:endParaRPr lang="en-US" altLang="zh-CN" sz="2400">
              <a:latin typeface="Times New Roman" pitchFamily="18" charset="0"/>
            </a:endParaRPr>
          </a:p>
        </p:txBody>
      </p:sp>
      <p:sp>
        <p:nvSpPr>
          <p:cNvPr id="10" name="Freeform 28"/>
          <p:cNvSpPr>
            <a:spLocks/>
          </p:cNvSpPr>
          <p:nvPr/>
        </p:nvSpPr>
        <p:spPr bwMode="auto">
          <a:xfrm flipV="1">
            <a:off x="1423988" y="4972174"/>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11" name="Text Box 29"/>
          <p:cNvSpPr txBox="1">
            <a:spLocks noChangeArrowheads="1"/>
          </p:cNvSpPr>
          <p:nvPr/>
        </p:nvSpPr>
        <p:spPr bwMode="auto">
          <a:xfrm>
            <a:off x="4297363" y="4076824"/>
            <a:ext cx="2278062" cy="223837"/>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altLang="zh-CN" sz="1000">
                <a:solidFill>
                  <a:srgbClr val="000000"/>
                </a:solidFill>
              </a:rPr>
              <a:t>i. Netnod, Stockholm (37 other sites)</a:t>
            </a:r>
          </a:p>
        </p:txBody>
      </p:sp>
      <p:sp>
        <p:nvSpPr>
          <p:cNvPr id="12" name="Freeform 30"/>
          <p:cNvSpPr>
            <a:spLocks/>
          </p:cNvSpPr>
          <p:nvPr/>
        </p:nvSpPr>
        <p:spPr bwMode="auto">
          <a:xfrm>
            <a:off x="3932238" y="4172074"/>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p:spPr>
        <p:txBody>
          <a:bodyPr/>
          <a:lstStyle/>
          <a:p>
            <a:endParaRPr lang="zh-CN" altLang="en-US"/>
          </a:p>
        </p:txBody>
      </p:sp>
      <p:sp>
        <p:nvSpPr>
          <p:cNvPr id="13" name="Text Box 31"/>
          <p:cNvSpPr txBox="1">
            <a:spLocks noChangeArrowheads="1"/>
          </p:cNvSpPr>
          <p:nvPr/>
        </p:nvSpPr>
        <p:spPr bwMode="auto">
          <a:xfrm>
            <a:off x="4333875" y="3787899"/>
            <a:ext cx="2519363" cy="21431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k. RIPE London (17 other sites)</a:t>
            </a:r>
            <a:endParaRPr lang="en-US" altLang="zh-CN" sz="2400">
              <a:latin typeface="Times New Roman" pitchFamily="18" charset="0"/>
            </a:endParaRPr>
          </a:p>
        </p:txBody>
      </p:sp>
      <p:sp>
        <p:nvSpPr>
          <p:cNvPr id="14" name="Freeform 32"/>
          <p:cNvSpPr>
            <a:spLocks/>
          </p:cNvSpPr>
          <p:nvPr/>
        </p:nvSpPr>
        <p:spPr bwMode="auto">
          <a:xfrm>
            <a:off x="3751263" y="3965699"/>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p:spPr>
        <p:txBody>
          <a:bodyPr/>
          <a:lstStyle/>
          <a:p>
            <a:endParaRPr lang="zh-CN" altLang="en-US"/>
          </a:p>
        </p:txBody>
      </p:sp>
      <p:sp>
        <p:nvSpPr>
          <p:cNvPr id="15" name="Text Box 33"/>
          <p:cNvSpPr txBox="1">
            <a:spLocks noChangeArrowheads="1"/>
          </p:cNvSpPr>
          <p:nvPr/>
        </p:nvSpPr>
        <p:spPr bwMode="auto">
          <a:xfrm>
            <a:off x="5911850" y="4407024"/>
            <a:ext cx="1766888" cy="23336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m. WIDE Tokyo</a:t>
            </a:r>
          </a:p>
          <a:p>
            <a:pPr>
              <a:spcBef>
                <a:spcPct val="0"/>
              </a:spcBef>
              <a:buClrTx/>
              <a:buSzTx/>
              <a:buFontTx/>
              <a:buNone/>
            </a:pPr>
            <a:r>
              <a:rPr lang="en-US" altLang="zh-CN" sz="1000">
                <a:solidFill>
                  <a:srgbClr val="000000"/>
                </a:solidFill>
              </a:rPr>
              <a:t>(5 other sites)</a:t>
            </a:r>
            <a:endParaRPr lang="en-US" altLang="zh-CN" sz="2400">
              <a:latin typeface="Times New Roman" pitchFamily="18" charset="0"/>
            </a:endParaRPr>
          </a:p>
        </p:txBody>
      </p:sp>
      <p:sp>
        <p:nvSpPr>
          <p:cNvPr id="16" name="Freeform 34"/>
          <p:cNvSpPr>
            <a:spLocks/>
          </p:cNvSpPr>
          <p:nvPr/>
        </p:nvSpPr>
        <p:spPr bwMode="auto">
          <a:xfrm>
            <a:off x="5575300" y="4702299"/>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p:spPr>
        <p:txBody>
          <a:bodyPr/>
          <a:lstStyle/>
          <a:p>
            <a:endParaRPr lang="zh-CN" altLang="en-US"/>
          </a:p>
        </p:txBody>
      </p:sp>
      <p:sp>
        <p:nvSpPr>
          <p:cNvPr id="17" name="Text Box 35"/>
          <p:cNvSpPr txBox="1">
            <a:spLocks noChangeArrowheads="1"/>
          </p:cNvSpPr>
          <p:nvPr/>
        </p:nvSpPr>
        <p:spPr bwMode="auto">
          <a:xfrm>
            <a:off x="1597025" y="3645024"/>
            <a:ext cx="2598738" cy="75247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c. Cogent, Herndon, VA (5 other sites)</a:t>
            </a:r>
          </a:p>
          <a:p>
            <a:pPr>
              <a:spcBef>
                <a:spcPct val="0"/>
              </a:spcBef>
              <a:buClrTx/>
              <a:buSzTx/>
              <a:buFontTx/>
              <a:buNone/>
            </a:pPr>
            <a:r>
              <a:rPr lang="en-US" altLang="zh-CN" sz="1000">
                <a:solidFill>
                  <a:srgbClr val="000000"/>
                </a:solidFill>
              </a:rPr>
              <a:t>d. U Maryland College Park, MD</a:t>
            </a:r>
          </a:p>
          <a:p>
            <a:pPr>
              <a:spcBef>
                <a:spcPct val="0"/>
              </a:spcBef>
              <a:buClrTx/>
              <a:buSzTx/>
              <a:buFontTx/>
              <a:buNone/>
            </a:pPr>
            <a:r>
              <a:rPr lang="en-US" altLang="zh-CN" sz="1000">
                <a:solidFill>
                  <a:srgbClr val="000000"/>
                </a:solidFill>
              </a:rPr>
              <a:t>h. ARL Aberdeen, MD</a:t>
            </a:r>
          </a:p>
          <a:p>
            <a:pPr>
              <a:spcBef>
                <a:spcPct val="0"/>
              </a:spcBef>
              <a:buClrTx/>
              <a:buSzTx/>
              <a:buFontTx/>
              <a:buNone/>
            </a:pPr>
            <a:r>
              <a:rPr lang="en-US" altLang="zh-CN" sz="1000">
                <a:solidFill>
                  <a:srgbClr val="000000"/>
                </a:solidFill>
              </a:rPr>
              <a:t>j. Verisign, Dulles VA (69 other sites )</a:t>
            </a:r>
            <a:endParaRPr lang="en-US" altLang="zh-CN" sz="2400">
              <a:latin typeface="Times New Roman" pitchFamily="18" charset="0"/>
            </a:endParaRPr>
          </a:p>
        </p:txBody>
      </p:sp>
      <p:cxnSp>
        <p:nvCxnSpPr>
          <p:cNvPr id="18" name="Straight Arrow Connector 2"/>
          <p:cNvCxnSpPr>
            <a:cxnSpLocks noChangeShapeType="1"/>
          </p:cNvCxnSpPr>
          <p:nvPr/>
        </p:nvCxnSpPr>
        <p:spPr bwMode="auto">
          <a:xfrm flipH="1">
            <a:off x="2878138" y="4381624"/>
            <a:ext cx="7937" cy="690562"/>
          </a:xfrm>
          <a:prstGeom prst="straightConnector1">
            <a:avLst/>
          </a:prstGeom>
          <a:noFill/>
          <a:ln w="12700">
            <a:solidFill>
              <a:schemeClr val="tx1"/>
            </a:solidFill>
            <a:round/>
            <a:headEnd/>
            <a:tailEnd type="triangle" w="med" len="med"/>
          </a:ln>
        </p:spPr>
      </p:cxnSp>
      <p:sp>
        <p:nvSpPr>
          <p:cNvPr id="19" name="Text Box 35"/>
          <p:cNvSpPr txBox="1">
            <a:spLocks noChangeArrowheads="1"/>
          </p:cNvSpPr>
          <p:nvPr/>
        </p:nvSpPr>
        <p:spPr bwMode="auto">
          <a:xfrm>
            <a:off x="1550988" y="5992936"/>
            <a:ext cx="1470025" cy="519113"/>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g. US DoD Columbus, OH (5 other sites)</a:t>
            </a:r>
            <a:endParaRPr lang="en-US" altLang="zh-CN" sz="2400">
              <a:latin typeface="Times New Roman" pitchFamily="18" charset="0"/>
            </a:endParaRPr>
          </a:p>
        </p:txBody>
      </p:sp>
      <p:cxnSp>
        <p:nvCxnSpPr>
          <p:cNvPr id="20" name="Straight Arrow Connector 24"/>
          <p:cNvCxnSpPr>
            <a:cxnSpLocks noChangeShapeType="1"/>
            <a:stCxn id="19" idx="0"/>
          </p:cNvCxnSpPr>
          <p:nvPr/>
        </p:nvCxnSpPr>
        <p:spPr bwMode="auto">
          <a:xfrm flipV="1">
            <a:off x="2286000" y="5048374"/>
            <a:ext cx="481013" cy="944562"/>
          </a:xfrm>
          <a:prstGeom prst="straightConnector1">
            <a:avLst/>
          </a:prstGeom>
          <a:noFill/>
          <a:ln w="12700">
            <a:solidFill>
              <a:schemeClr val="tx1"/>
            </a:solidFill>
            <a:round/>
            <a:headEnd/>
            <a:tailEnd type="triangle" w="med" len="med"/>
          </a:ln>
        </p:spPr>
      </p:cxn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32ED-4813-47CB-8BD5-FBFABF57F9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B0D540-F179-420C-98C4-DC612BEBBF80}"/>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27BCF0E-5863-4442-BF0F-5138189BC9ED}"/>
              </a:ext>
            </a:extLst>
          </p:cNvPr>
          <p:cNvSpPr>
            <a:spLocks noGrp="1"/>
          </p:cNvSpPr>
          <p:nvPr>
            <p:ph type="sldNum" sz="quarter" idx="12"/>
          </p:nvPr>
        </p:nvSpPr>
        <p:spPr/>
        <p:txBody>
          <a:bodyPr/>
          <a:lstStyle/>
          <a:p>
            <a:fld id="{E3FA5FAF-8A25-4B6E-94B7-5CA30A873E9A}" type="slidenum">
              <a:rPr lang="zh-CN" altLang="en-US" smtClean="0"/>
              <a:pPr/>
              <a:t>66</a:t>
            </a:fld>
            <a:endParaRPr lang="zh-CN" altLang="en-US"/>
          </a:p>
        </p:txBody>
      </p:sp>
      <p:pic>
        <p:nvPicPr>
          <p:cNvPr id="5" name="图片 4">
            <a:extLst>
              <a:ext uri="{FF2B5EF4-FFF2-40B4-BE49-F238E27FC236}">
                <a16:creationId xmlns:a16="http://schemas.microsoft.com/office/drawing/2014/main" id="{9D07691C-C724-4AA5-A289-7A30E5BD23B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7981" y="942859"/>
            <a:ext cx="8478837" cy="5180674"/>
          </a:xfrm>
          <a:prstGeom prst="rect">
            <a:avLst/>
          </a:prstGeom>
        </p:spPr>
      </p:pic>
    </p:spTree>
    <p:extLst>
      <p:ext uri="{BB962C8B-B14F-4D97-AF65-F5344CB8AC3E}">
        <p14:creationId xmlns:p14="http://schemas.microsoft.com/office/powerpoint/2010/main" val="307462686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顶级域名服务器和权威域名服务器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Rectangle 3"/>
          <p:cNvSpPr txBox="1">
            <a:spLocks noChangeArrowheads="1"/>
          </p:cNvSpPr>
          <p:nvPr/>
        </p:nvSpPr>
        <p:spPr bwMode="auto">
          <a:xfrm>
            <a:off x="533400" y="1772816"/>
            <a:ext cx="8159750" cy="4475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顶级域名</a:t>
            </a:r>
            <a:r>
              <a:rPr kumimoji="0" lang="en-US" altLang="zh-CN" sz="2800" b="0" u="none" strike="noStrike" kern="0" cap="none" spc="0" normalizeH="0" baseline="0" noProof="0" dirty="0">
                <a:ln>
                  <a:noFill/>
                </a:ln>
                <a:solidFill>
                  <a:srgbClr val="000099"/>
                </a:solidFill>
                <a:effectLst/>
                <a:uLnTx/>
                <a:uFillTx/>
                <a:latin typeface="+mn-ea"/>
                <a:cs typeface="+mn-cs"/>
              </a:rPr>
              <a:t> (TLD) </a:t>
            </a:r>
            <a:r>
              <a:rPr kumimoji="0" lang="zh-CN" altLang="en-US" sz="2800" b="0" u="none" strike="noStrike" kern="0" cap="none" spc="0" normalizeH="0" baseline="0" noProof="0" dirty="0">
                <a:ln>
                  <a:noFill/>
                </a:ln>
                <a:solidFill>
                  <a:srgbClr val="000099"/>
                </a:solidFill>
                <a:effectLst/>
                <a:uLnTx/>
                <a:uFillTx/>
                <a:latin typeface="+mn-ea"/>
                <a:cs typeface="+mn-cs"/>
              </a:rPr>
              <a:t>服务器</a:t>
            </a:r>
            <a:r>
              <a:rPr kumimoji="0" lang="en-US" altLang="zh-CN" sz="28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负责</a:t>
            </a:r>
            <a:r>
              <a:rPr kumimoji="0" lang="en-US" altLang="zh-CN" sz="2400" b="0" u="none" strike="noStrike" kern="0" cap="none" spc="0" normalizeH="0" baseline="0" noProof="0" dirty="0">
                <a:ln>
                  <a:noFill/>
                </a:ln>
                <a:solidFill>
                  <a:schemeClr val="tx1"/>
                </a:solidFill>
                <a:effectLst/>
                <a:uLnTx/>
                <a:uFillTx/>
                <a:latin typeface="+mn-ea"/>
              </a:rPr>
              <a:t>com</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org</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net</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aero</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jobs</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museums</a:t>
            </a:r>
            <a:r>
              <a:rPr kumimoji="0" lang="zh-CN" altLang="en-US" sz="2400" b="0" u="none" strike="noStrike" kern="0" cap="none" spc="0" normalizeH="0" baseline="0" noProof="0" dirty="0">
                <a:ln>
                  <a:noFill/>
                </a:ln>
                <a:solidFill>
                  <a:schemeClr val="tx1"/>
                </a:solidFill>
                <a:effectLst/>
                <a:uLnTx/>
                <a:uFillTx/>
                <a:latin typeface="+mn-ea"/>
              </a:rPr>
              <a:t>，以及所有国家顶级域名的解析</a:t>
            </a:r>
            <a:endParaRPr kumimoji="0" lang="en-US" altLang="zh-CN" sz="2400" b="0" u="none" strike="noStrike" kern="0" cap="none" spc="0" normalizeH="0" baseline="0" noProof="0" dirty="0">
              <a:ln>
                <a:noFill/>
              </a:ln>
              <a:solidFill>
                <a:schemeClr val="tx1"/>
              </a:solidFill>
              <a:effectLst/>
              <a:uLnTx/>
              <a:uFillTx/>
              <a:latin typeface="+mn-ea"/>
            </a:endParaRPr>
          </a:p>
          <a:p>
            <a:pPr marL="1200150" lvl="2"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国家顶级域名</a:t>
            </a:r>
            <a:r>
              <a:rPr kumimoji="0" lang="en-US" altLang="zh-CN" sz="2400" b="0" u="none" strike="noStrike" kern="0" cap="none" spc="0" normalizeH="0" baseline="0" noProof="0" dirty="0">
                <a:ln>
                  <a:noFill/>
                </a:ln>
                <a:solidFill>
                  <a:schemeClr val="tx1"/>
                </a:solidFill>
                <a:effectLst/>
                <a:uLnTx/>
                <a:uFillTx/>
                <a:latin typeface="+mn-ea"/>
              </a:rPr>
              <a:t>: </a:t>
            </a:r>
            <a:r>
              <a:rPr kumimoji="0" lang="en-US" altLang="zh-CN" sz="2400" b="0" u="none" strike="noStrike" kern="0" cap="none" spc="0" normalizeH="0" baseline="0" noProof="0" dirty="0" err="1">
                <a:ln>
                  <a:noFill/>
                </a:ln>
                <a:solidFill>
                  <a:schemeClr val="tx1"/>
                </a:solidFill>
                <a:effectLst/>
                <a:uLnTx/>
                <a:uFillTx/>
                <a:latin typeface="+mn-ea"/>
              </a:rPr>
              <a:t>cn</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uk</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fr</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ca</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jp</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公共网络服务维护</a:t>
            </a:r>
            <a:r>
              <a:rPr kumimoji="0" lang="en-US" altLang="zh-CN" sz="2400" b="0" u="none" strike="noStrike" kern="0" cap="none" spc="0" normalizeH="0" baseline="0" noProof="0" dirty="0">
                <a:ln>
                  <a:noFill/>
                </a:ln>
                <a:solidFill>
                  <a:schemeClr val="tx1"/>
                </a:solidFill>
                <a:effectLst/>
                <a:uLnTx/>
                <a:uFillTx/>
                <a:latin typeface="+mn-ea"/>
              </a:rPr>
              <a:t>.</a:t>
            </a:r>
            <a:r>
              <a:rPr lang="en-US" altLang="zh-CN" sz="2400" kern="0" dirty="0">
                <a:latin typeface="+mn-ea"/>
              </a:rPr>
              <a:t>com</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u="none" strike="noStrike" kern="0" cap="none" spc="0" normalizeH="0" baseline="0" noProof="0" dirty="0">
                <a:ln>
                  <a:noFill/>
                </a:ln>
                <a:solidFill>
                  <a:schemeClr val="tx1"/>
                </a:solidFill>
                <a:effectLst/>
                <a:uLnTx/>
                <a:uFillTx/>
                <a:latin typeface="+mn-ea"/>
              </a:rPr>
              <a:t>公共教育部门维护</a:t>
            </a:r>
            <a:r>
              <a:rPr kumimoji="0" lang="en-US" altLang="zh-CN"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权威域名服务器</a:t>
            </a:r>
            <a:r>
              <a:rPr kumimoji="0" lang="en-US" altLang="zh-CN" sz="2800" b="0" u="none" strike="noStrike" kern="0" cap="none" spc="0" normalizeH="0" baseline="0" noProof="0" dirty="0">
                <a:ln>
                  <a:noFill/>
                </a:ln>
                <a:solidFill>
                  <a:srgbClr val="000099"/>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机构</a:t>
            </a:r>
            <a:r>
              <a:rPr lang="zh-CN" altLang="en-US" sz="2400" kern="0" dirty="0">
                <a:latin typeface="+mn-ea"/>
              </a:rPr>
              <a:t>（企业、学校）</a:t>
            </a:r>
            <a:r>
              <a:rPr kumimoji="0" lang="zh-CN" altLang="en-US" sz="2400" b="0" u="none" strike="noStrike" kern="0" cap="none" spc="0" normalizeH="0" baseline="0" noProof="0" dirty="0">
                <a:ln>
                  <a:noFill/>
                </a:ln>
                <a:solidFill>
                  <a:schemeClr val="tx1"/>
                </a:solidFill>
                <a:effectLst/>
                <a:uLnTx/>
                <a:uFillTx/>
                <a:latin typeface="+mn-ea"/>
              </a:rPr>
              <a:t>自己的域名服务器，提供主机名到</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地址的权威映射</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由机构或者网络服务提供商维护</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Rectangle 3"/>
          <p:cNvSpPr txBox="1">
            <a:spLocks noChangeArrowheads="1"/>
          </p:cNvSpPr>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并不属于上述层次结构</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每个</a:t>
            </a:r>
            <a:r>
              <a:rPr kumimoji="0" lang="en-US" altLang="zh-CN" sz="2800" b="0" i="0" u="none" strike="noStrike" kern="0" cap="none" spc="0" normalizeH="0" baseline="0" noProof="0" dirty="0">
                <a:ln>
                  <a:noFill/>
                </a:ln>
                <a:solidFill>
                  <a:schemeClr val="tx1"/>
                </a:solidFill>
                <a:effectLst/>
                <a:uLnTx/>
                <a:uFillTx/>
                <a:latin typeface="+mn-ea"/>
                <a:cs typeface="+mn-cs"/>
              </a:rPr>
              <a:t>ISP (</a:t>
            </a:r>
            <a:r>
              <a:rPr lang="zh-CN" altLang="en-US" sz="2800" kern="0" dirty="0">
                <a:latin typeface="+mn-ea"/>
              </a:rPr>
              <a:t>本地电信商、企业、大学</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都有一个</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ea"/>
              </a:rPr>
              <a:t>有时被称为缺省域名服务器</a:t>
            </a:r>
            <a:r>
              <a:rPr lang="zh-CN" altLang="en-US" sz="2400" kern="0" dirty="0">
                <a:latin typeface="+mn-ea"/>
              </a:rPr>
              <a:t>，配置到</a:t>
            </a:r>
            <a:r>
              <a:rPr kumimoji="0" lang="zh-CN" altLang="en-US" sz="2400" b="0" i="0" u="none" strike="noStrike" kern="0" cap="none" spc="0" normalizeH="0" baseline="0" noProof="0" dirty="0">
                <a:ln>
                  <a:noFill/>
                </a:ln>
                <a:solidFill>
                  <a:schemeClr val="tx1"/>
                </a:solidFill>
                <a:effectLst/>
                <a:uLnTx/>
                <a:uFillTx/>
                <a:latin typeface="+mn-ea"/>
              </a:rPr>
              <a:t>主机操作系统</a:t>
            </a:r>
            <a:endParaRPr kumimoji="0" lang="en-US" altLang="ja-JP"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当主机发起</a:t>
            </a:r>
            <a:r>
              <a:rPr kumimoji="0" lang="en-US" altLang="zh-CN" sz="2800" b="0" i="0" u="none" strike="noStrike" kern="0" cap="none" spc="0" normalizeH="0" baseline="0" noProof="0" dirty="0">
                <a:ln>
                  <a:noFill/>
                </a:ln>
                <a:solidFill>
                  <a:schemeClr val="tx1"/>
                </a:solidFill>
                <a:effectLst/>
                <a:uLnTx/>
                <a:uFillTx/>
                <a:latin typeface="+mn-ea"/>
                <a:cs typeface="+mn-cs"/>
              </a:rPr>
              <a:t>DNS</a:t>
            </a:r>
            <a:r>
              <a:rPr kumimoji="0" lang="zh-CN" altLang="en-US" sz="2800" b="0" i="0" u="none" strike="noStrike" kern="0" cap="none" spc="0" normalizeH="0" baseline="0" noProof="0" dirty="0">
                <a:ln>
                  <a:noFill/>
                </a:ln>
                <a:solidFill>
                  <a:schemeClr val="tx1"/>
                </a:solidFill>
                <a:effectLst/>
                <a:uLnTx/>
                <a:uFillTx/>
                <a:latin typeface="+mn-ea"/>
                <a:cs typeface="+mn-cs"/>
              </a:rPr>
              <a:t>查询，查询消息送到本地域名服务器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本地域名服务器缓存最近解析的名字</a:t>
            </a:r>
            <a:r>
              <a:rPr lang="en-US" altLang="zh-CN" sz="2400" kern="0" dirty="0">
                <a:latin typeface="+mn-ea"/>
              </a:rPr>
              <a:t>-</a:t>
            </a:r>
            <a:r>
              <a:rPr lang="zh-CN" altLang="en-US" sz="2400" kern="0" dirty="0">
                <a:latin typeface="+mn-ea"/>
              </a:rPr>
              <a:t>地址映射</a:t>
            </a:r>
            <a:r>
              <a:rPr kumimoji="0" lang="en-US" altLang="zh-CN" sz="2400" b="0" i="0" u="none" strike="noStrike" kern="0" cap="none" spc="0" normalizeH="0" baseline="0" noProof="0" dirty="0">
                <a:ln>
                  <a:noFill/>
                </a:ln>
                <a:solidFill>
                  <a:schemeClr val="tx1"/>
                </a:solidFill>
                <a:effectLst/>
                <a:uLnTx/>
                <a:uFillTx/>
                <a:latin typeface="+mn-ea"/>
              </a:rPr>
              <a:t>（</a:t>
            </a:r>
            <a:r>
              <a:rPr lang="zh-CN" altLang="en-US" sz="2400" kern="0" dirty="0">
                <a:latin typeface="+mn-ea"/>
              </a:rPr>
              <a:t>缓存的映射可能过期</a:t>
            </a:r>
            <a:r>
              <a:rPr kumimoji="0" lang="en-US" altLang="zh-CN" sz="2400" b="0" i="0" u="none" strike="noStrike" kern="0" cap="none" spc="0" normalizeH="0" baseline="0" noProof="0" dirty="0">
                <a:ln>
                  <a:noFill/>
                </a:ln>
                <a:solidFill>
                  <a:schemeClr val="tx1"/>
                </a:solidFill>
                <a:effectLst/>
                <a:uLnTx/>
                <a:uFillTx/>
                <a:latin typeface="+mn-ea"/>
              </a:rPr>
              <a:t>）</a:t>
            </a: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作为代理</a:t>
            </a:r>
            <a:r>
              <a:rPr lang="zh-CN" altLang="en-US" sz="2400" kern="0" dirty="0">
                <a:latin typeface="+mn-ea"/>
              </a:rPr>
              <a:t>，向层级结构的</a:t>
            </a:r>
            <a:r>
              <a:rPr kumimoji="0" lang="en-US" altLang="zh-CN" sz="2400" b="0" i="0" u="none" strike="noStrike" kern="0" cap="none" spc="0" normalizeH="0" baseline="0" noProof="0" dirty="0">
                <a:ln>
                  <a:noFill/>
                </a:ln>
                <a:solidFill>
                  <a:schemeClr val="tx1"/>
                </a:solidFill>
                <a:effectLst/>
                <a:uLnTx/>
                <a:uFillTx/>
                <a:latin typeface="+mn-ea"/>
              </a:rPr>
              <a:t>DNS</a:t>
            </a:r>
            <a:r>
              <a:rPr kumimoji="0" lang="zh-CN" altLang="en-US" sz="2400" b="0" i="0" u="none" strike="noStrike" kern="0" cap="none" spc="0" normalizeH="0" baseline="0" noProof="0" dirty="0">
                <a:ln>
                  <a:noFill/>
                </a:ln>
                <a:solidFill>
                  <a:schemeClr val="tx1"/>
                </a:solidFill>
                <a:effectLst/>
                <a:uLnTx/>
                <a:uFillTx/>
                <a:latin typeface="+mn-ea"/>
              </a:rPr>
              <a:t>体系转发域名查询</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Text Box 5"/>
          <p:cNvSpPr txBox="1">
            <a:spLocks noChangeArrowheads="1"/>
          </p:cNvSpPr>
          <p:nvPr/>
        </p:nvSpPr>
        <p:spPr bwMode="auto">
          <a:xfrm>
            <a:off x="4179753" y="4961086"/>
            <a:ext cx="1800493" cy="61555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发起解析的主机</a:t>
            </a:r>
            <a:endParaRPr lang="en-US" altLang="zh-CN" sz="1800" dirty="0"/>
          </a:p>
          <a:p>
            <a:pPr algn="ctr">
              <a:spcBef>
                <a:spcPct val="0"/>
              </a:spcBef>
              <a:buClrTx/>
              <a:buSzTx/>
              <a:buFontTx/>
              <a:buNone/>
            </a:pPr>
            <a:r>
              <a:rPr lang="en-US" altLang="zh-CN" sz="1600" i="1" dirty="0" err="1">
                <a:solidFill>
                  <a:srgbClr val="000099"/>
                </a:solidFill>
              </a:rPr>
              <a:t>cis.poly.edu</a:t>
            </a:r>
            <a:endParaRPr lang="en-US" altLang="zh-CN" sz="1600" i="1" dirty="0">
              <a:solidFill>
                <a:srgbClr val="000099"/>
              </a:solidFill>
            </a:endParaRPr>
          </a:p>
        </p:txBody>
      </p:sp>
      <p:sp>
        <p:nvSpPr>
          <p:cNvPr id="6" name="Text Box 6"/>
          <p:cNvSpPr txBox="1">
            <a:spLocks noChangeArrowheads="1"/>
          </p:cNvSpPr>
          <p:nvPr/>
        </p:nvSpPr>
        <p:spPr bwMode="auto">
          <a:xfrm>
            <a:off x="6683375" y="5854848"/>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7" name="Text Box 17"/>
          <p:cNvSpPr txBox="1">
            <a:spLocks noChangeArrowheads="1"/>
          </p:cNvSpPr>
          <p:nvPr/>
        </p:nvSpPr>
        <p:spPr bwMode="auto">
          <a:xfrm>
            <a:off x="5791200" y="560536"/>
            <a:ext cx="2011363"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根域名服务器</a:t>
            </a:r>
            <a:endParaRPr lang="en-US" altLang="zh-CN" sz="1600" dirty="0"/>
          </a:p>
        </p:txBody>
      </p:sp>
      <p:sp>
        <p:nvSpPr>
          <p:cNvPr id="8" name="Line 18"/>
          <p:cNvSpPr>
            <a:spLocks noChangeShapeType="1"/>
          </p:cNvSpPr>
          <p:nvPr/>
        </p:nvSpPr>
        <p:spPr bwMode="auto">
          <a:xfrm flipH="1" flipV="1">
            <a:off x="5286375" y="2995761"/>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19"/>
          <p:cNvSpPr>
            <a:spLocks noChangeShapeType="1"/>
          </p:cNvSpPr>
          <p:nvPr/>
        </p:nvSpPr>
        <p:spPr bwMode="auto">
          <a:xfrm flipV="1">
            <a:off x="5400675" y="1300311"/>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20"/>
          <p:cNvSpPr>
            <a:spLocks noChangeShapeType="1"/>
          </p:cNvSpPr>
          <p:nvPr/>
        </p:nvSpPr>
        <p:spPr bwMode="auto">
          <a:xfrm flipV="1">
            <a:off x="5686425" y="2462361"/>
            <a:ext cx="1485900" cy="952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Line 21"/>
          <p:cNvSpPr>
            <a:spLocks noChangeShapeType="1"/>
          </p:cNvSpPr>
          <p:nvPr/>
        </p:nvSpPr>
        <p:spPr bwMode="auto">
          <a:xfrm flipH="1" flipV="1">
            <a:off x="5686425" y="2633811"/>
            <a:ext cx="14192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2" name="Line 22"/>
          <p:cNvSpPr>
            <a:spLocks noChangeShapeType="1"/>
          </p:cNvSpPr>
          <p:nvPr/>
        </p:nvSpPr>
        <p:spPr bwMode="auto">
          <a:xfrm flipH="1">
            <a:off x="5610225" y="1528911"/>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Line 23"/>
          <p:cNvSpPr>
            <a:spLocks noChangeShapeType="1"/>
          </p:cNvSpPr>
          <p:nvPr/>
        </p:nvSpPr>
        <p:spPr bwMode="auto">
          <a:xfrm>
            <a:off x="5476875" y="301322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4" name="Group 24"/>
          <p:cNvGrpSpPr>
            <a:grpSpLocks/>
          </p:cNvGrpSpPr>
          <p:nvPr/>
        </p:nvGrpSpPr>
        <p:grpSpPr bwMode="auto">
          <a:xfrm>
            <a:off x="4191002" y="3141820"/>
            <a:ext cx="1876425" cy="615951"/>
            <a:chOff x="2838" y="2132"/>
            <a:chExt cx="1182" cy="388"/>
          </a:xfrm>
        </p:grpSpPr>
        <p:sp>
          <p:nvSpPr>
            <p:cNvPr id="15"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16" name="Text Box 26"/>
            <p:cNvSpPr txBox="1">
              <a:spLocks noChangeArrowheads="1"/>
            </p:cNvSpPr>
            <p:nvPr/>
          </p:nvSpPr>
          <p:spPr bwMode="auto">
            <a:xfrm>
              <a:off x="2862" y="2132"/>
              <a:ext cx="1134" cy="38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本地域名服务器</a:t>
              </a:r>
              <a:endParaRPr lang="en-US" altLang="zh-CN" sz="1800" dirty="0"/>
            </a:p>
            <a:p>
              <a:pPr algn="ctr">
                <a:spcBef>
                  <a:spcPct val="0"/>
                </a:spcBef>
                <a:buClrTx/>
                <a:buSzTx/>
                <a:buFontTx/>
                <a:buNone/>
              </a:pPr>
              <a:r>
                <a:rPr lang="en-US" altLang="zh-CN" sz="1600" i="1" dirty="0" err="1">
                  <a:solidFill>
                    <a:srgbClr val="000099"/>
                  </a:solidFill>
                </a:rPr>
                <a:t>dns.poly.edu</a:t>
              </a:r>
              <a:endParaRPr lang="en-US" altLang="zh-CN" sz="1600" i="1" dirty="0">
                <a:solidFill>
                  <a:srgbClr val="000099"/>
                </a:solidFill>
              </a:endParaRPr>
            </a:p>
          </p:txBody>
        </p:sp>
      </p:grpSp>
      <p:sp>
        <p:nvSpPr>
          <p:cNvPr id="17" name="Text Box 27"/>
          <p:cNvSpPr txBox="1">
            <a:spLocks noChangeArrowheads="1"/>
          </p:cNvSpPr>
          <p:nvPr/>
        </p:nvSpPr>
        <p:spPr bwMode="auto">
          <a:xfrm>
            <a:off x="4997450" y="38514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18" name="Text Box 28"/>
          <p:cNvSpPr txBox="1">
            <a:spLocks noChangeArrowheads="1"/>
          </p:cNvSpPr>
          <p:nvPr/>
        </p:nvSpPr>
        <p:spPr bwMode="auto">
          <a:xfrm>
            <a:off x="5540375" y="15177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19" name="Text Box 29"/>
          <p:cNvSpPr txBox="1">
            <a:spLocks noChangeArrowheads="1"/>
          </p:cNvSpPr>
          <p:nvPr/>
        </p:nvSpPr>
        <p:spPr bwMode="auto">
          <a:xfrm>
            <a:off x="5978525" y="17559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20" name="Text Box 30"/>
          <p:cNvSpPr txBox="1">
            <a:spLocks noChangeArrowheads="1"/>
          </p:cNvSpPr>
          <p:nvPr/>
        </p:nvSpPr>
        <p:spPr bwMode="auto">
          <a:xfrm>
            <a:off x="6292850" y="21654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21" name="Text Box 31"/>
          <p:cNvSpPr txBox="1">
            <a:spLocks noChangeArrowheads="1"/>
          </p:cNvSpPr>
          <p:nvPr/>
        </p:nvSpPr>
        <p:spPr bwMode="auto">
          <a:xfrm>
            <a:off x="6323013" y="2652861"/>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22" name="Text Box 32"/>
          <p:cNvSpPr txBox="1">
            <a:spLocks noChangeArrowheads="1"/>
          </p:cNvSpPr>
          <p:nvPr/>
        </p:nvSpPr>
        <p:spPr bwMode="auto">
          <a:xfrm>
            <a:off x="6919913" y="36926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23" name="Text Box 60"/>
          <p:cNvSpPr txBox="1">
            <a:spLocks noChangeArrowheads="1"/>
          </p:cNvSpPr>
          <p:nvPr/>
        </p:nvSpPr>
        <p:spPr bwMode="auto">
          <a:xfrm>
            <a:off x="6709200" y="4508648"/>
            <a:ext cx="168507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4" name="Text Box 61"/>
          <p:cNvSpPr txBox="1">
            <a:spLocks noChangeArrowheads="1"/>
          </p:cNvSpPr>
          <p:nvPr/>
        </p:nvSpPr>
        <p:spPr bwMode="auto">
          <a:xfrm>
            <a:off x="6292850" y="3722836"/>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5" name="Text Box 62"/>
          <p:cNvSpPr txBox="1">
            <a:spLocks noChangeArrowheads="1"/>
          </p:cNvSpPr>
          <p:nvPr/>
        </p:nvSpPr>
        <p:spPr bwMode="auto">
          <a:xfrm>
            <a:off x="5549900" y="38704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3"/>
          <p:cNvSpPr>
            <a:spLocks noChangeShapeType="1"/>
          </p:cNvSpPr>
          <p:nvPr/>
        </p:nvSpPr>
        <p:spPr bwMode="auto">
          <a:xfrm>
            <a:off x="5619750" y="2794148"/>
            <a:ext cx="1493838" cy="1314450"/>
          </a:xfrm>
          <a:prstGeom prst="line">
            <a:avLst/>
          </a:prstGeom>
          <a:noFill/>
          <a:ln w="25400">
            <a:solidFill>
              <a:srgbClr val="CC0000"/>
            </a:solidFill>
            <a:round/>
            <a:headEnd/>
            <a:tailEnd type="triangle" w="med" len="med"/>
          </a:ln>
        </p:spPr>
        <p:txBody>
          <a:bodyPr/>
          <a:lstStyle/>
          <a:p>
            <a:endParaRPr lang="zh-CN" altLang="en-US"/>
          </a:p>
        </p:txBody>
      </p:sp>
      <p:sp>
        <p:nvSpPr>
          <p:cNvPr id="27" name="Line 64"/>
          <p:cNvSpPr>
            <a:spLocks noChangeShapeType="1"/>
          </p:cNvSpPr>
          <p:nvPr/>
        </p:nvSpPr>
        <p:spPr bwMode="auto">
          <a:xfrm flipH="1" flipV="1">
            <a:off x="5580063" y="2919561"/>
            <a:ext cx="1493837" cy="1301750"/>
          </a:xfrm>
          <a:prstGeom prst="line">
            <a:avLst/>
          </a:prstGeom>
          <a:noFill/>
          <a:ln w="25400">
            <a:solidFill>
              <a:srgbClr val="CC0000"/>
            </a:solidFill>
            <a:round/>
            <a:headEnd/>
            <a:tailEnd type="triangle" w="med" len="med"/>
          </a:ln>
        </p:spPr>
        <p:txBody>
          <a:bodyPr/>
          <a:lstStyle/>
          <a:p>
            <a:endParaRPr lang="zh-CN" altLang="en-US"/>
          </a:p>
        </p:txBody>
      </p:sp>
      <p:sp>
        <p:nvSpPr>
          <p:cNvPr id="28" name="Text Box 65"/>
          <p:cNvSpPr txBox="1">
            <a:spLocks noChangeArrowheads="1"/>
          </p:cNvSpPr>
          <p:nvPr/>
        </p:nvSpPr>
        <p:spPr bwMode="auto">
          <a:xfrm>
            <a:off x="6551613"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29" name="Rectangle 67"/>
          <p:cNvSpPr txBox="1">
            <a:spLocks noChangeArrowheads="1"/>
          </p:cNvSpPr>
          <p:nvPr/>
        </p:nvSpPr>
        <p:spPr bwMode="auto">
          <a:xfrm>
            <a:off x="431800" y="1805136"/>
            <a:ext cx="3565525" cy="16958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err="1">
                <a:ln>
                  <a:noFill/>
                </a:ln>
                <a:solidFill>
                  <a:schemeClr val="tx1"/>
                </a:solidFill>
                <a:effectLst/>
                <a:uLnTx/>
                <a:uFillTx/>
                <a:latin typeface="+mn-ea"/>
                <a:cs typeface="+mn-cs"/>
              </a:rPr>
              <a:t>cis.poly.edu</a:t>
            </a:r>
            <a:r>
              <a:rPr kumimoji="0" lang="zh-CN" altLang="en-US" sz="2400" b="0" i="0" u="none" strike="noStrike" kern="0" cap="none" spc="0" normalizeH="0" baseline="0" noProof="0" dirty="0">
                <a:ln>
                  <a:noFill/>
                </a:ln>
                <a:solidFill>
                  <a:schemeClr val="tx1"/>
                </a:solidFill>
                <a:effectLst/>
                <a:uLnTx/>
                <a:uFillTx/>
                <a:latin typeface="+mn-ea"/>
                <a:cs typeface="+mn-cs"/>
              </a:rPr>
              <a:t>的主机希望获得</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ea"/>
                <a:cs typeface="+mn-cs"/>
              </a:rPr>
              <a:t>gaia.cs.umass.edu</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grpSp>
        <p:nvGrpSpPr>
          <p:cNvPr id="30" name="Group 86"/>
          <p:cNvGrpSpPr>
            <a:grpSpLocks/>
          </p:cNvGrpSpPr>
          <p:nvPr/>
        </p:nvGrpSpPr>
        <p:grpSpPr bwMode="auto">
          <a:xfrm flipH="1">
            <a:off x="7226300" y="5170636"/>
            <a:ext cx="925513" cy="795337"/>
            <a:chOff x="-44" y="1473"/>
            <a:chExt cx="981" cy="1105"/>
          </a:xfrm>
        </p:grpSpPr>
        <p:pic>
          <p:nvPicPr>
            <p:cNvPr id="31" name="Picture 8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8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89"/>
          <p:cNvGrpSpPr>
            <a:grpSpLocks/>
          </p:cNvGrpSpPr>
          <p:nvPr/>
        </p:nvGrpSpPr>
        <p:grpSpPr bwMode="auto">
          <a:xfrm>
            <a:off x="4765675" y="4324498"/>
            <a:ext cx="925513" cy="795338"/>
            <a:chOff x="-44" y="1473"/>
            <a:chExt cx="981" cy="1105"/>
          </a:xfrm>
        </p:grpSpPr>
        <p:pic>
          <p:nvPicPr>
            <p:cNvPr id="34" name="Picture 9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5" name="Freeform 9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6" name="Group 125"/>
          <p:cNvGrpSpPr>
            <a:grpSpLocks/>
          </p:cNvGrpSpPr>
          <p:nvPr/>
        </p:nvGrpSpPr>
        <p:grpSpPr bwMode="auto">
          <a:xfrm>
            <a:off x="7226300" y="3822848"/>
            <a:ext cx="390525" cy="641350"/>
            <a:chOff x="4140" y="429"/>
            <a:chExt cx="1425" cy="2396"/>
          </a:xfrm>
        </p:grpSpPr>
        <p:sp>
          <p:nvSpPr>
            <p:cNvPr id="37" name="Freeform 12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8" name="Rectangle 12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9" name="Freeform 12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0" name="Freeform 12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Rectangle 13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2" name="Group 131"/>
            <p:cNvGrpSpPr>
              <a:grpSpLocks/>
            </p:cNvGrpSpPr>
            <p:nvPr/>
          </p:nvGrpSpPr>
          <p:grpSpPr bwMode="auto">
            <a:xfrm>
              <a:off x="4749" y="668"/>
              <a:ext cx="581" cy="145"/>
              <a:chOff x="614" y="2568"/>
              <a:chExt cx="725" cy="139"/>
            </a:xfrm>
          </p:grpSpPr>
          <p:sp>
            <p:nvSpPr>
              <p:cNvPr id="67" name="AutoShape 13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8" name="AutoShape 133"/>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3" name="Rectangle 13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35"/>
            <p:cNvGrpSpPr>
              <a:grpSpLocks/>
            </p:cNvGrpSpPr>
            <p:nvPr/>
          </p:nvGrpSpPr>
          <p:grpSpPr bwMode="auto">
            <a:xfrm>
              <a:off x="4747" y="994"/>
              <a:ext cx="581" cy="134"/>
              <a:chOff x="614" y="2568"/>
              <a:chExt cx="725" cy="139"/>
            </a:xfrm>
          </p:grpSpPr>
          <p:sp>
            <p:nvSpPr>
              <p:cNvPr id="65" name="AutoShape 13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6" name="AutoShape 13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Rectangle 13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6" name="Rectangle 13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7" name="Group 140"/>
            <p:cNvGrpSpPr>
              <a:grpSpLocks/>
            </p:cNvGrpSpPr>
            <p:nvPr/>
          </p:nvGrpSpPr>
          <p:grpSpPr bwMode="auto">
            <a:xfrm>
              <a:off x="4735" y="1627"/>
              <a:ext cx="582" cy="151"/>
              <a:chOff x="614" y="2568"/>
              <a:chExt cx="725" cy="139"/>
            </a:xfrm>
          </p:grpSpPr>
          <p:sp>
            <p:nvSpPr>
              <p:cNvPr id="63" name="AutoShape 14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4" name="AutoShape 14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8" name="Freeform 14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9" name="Group 144"/>
            <p:cNvGrpSpPr>
              <a:grpSpLocks/>
            </p:cNvGrpSpPr>
            <p:nvPr/>
          </p:nvGrpSpPr>
          <p:grpSpPr bwMode="auto">
            <a:xfrm>
              <a:off x="4739" y="1327"/>
              <a:ext cx="582" cy="139"/>
              <a:chOff x="614" y="2568"/>
              <a:chExt cx="725" cy="139"/>
            </a:xfrm>
          </p:grpSpPr>
          <p:sp>
            <p:nvSpPr>
              <p:cNvPr id="61" name="AutoShape 14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2" name="AutoShape 146"/>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0" name="Rectangle 14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1" name="Freeform 14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2" name="Freeform 14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3" name="Oval 15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4" name="Freeform 15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5" name="AutoShape 15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6" name="AutoShape 15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7" name="Oval 15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8" name="Oval 15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9" name="Oval 15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60" name="Rectangle 15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9" name="Group 158"/>
          <p:cNvGrpSpPr>
            <a:grpSpLocks/>
          </p:cNvGrpSpPr>
          <p:nvPr/>
        </p:nvGrpSpPr>
        <p:grpSpPr bwMode="auto">
          <a:xfrm>
            <a:off x="5222875" y="2309961"/>
            <a:ext cx="390525" cy="641350"/>
            <a:chOff x="4140" y="429"/>
            <a:chExt cx="1425" cy="2396"/>
          </a:xfrm>
        </p:grpSpPr>
        <p:sp>
          <p:nvSpPr>
            <p:cNvPr id="70" name="Freeform 15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71" name="Rectangle 160"/>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72" name="Freeform 16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3" name="Freeform 16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4" name="Rectangle 163"/>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5" name="Group 164"/>
            <p:cNvGrpSpPr>
              <a:grpSpLocks/>
            </p:cNvGrpSpPr>
            <p:nvPr/>
          </p:nvGrpSpPr>
          <p:grpSpPr bwMode="auto">
            <a:xfrm>
              <a:off x="4749" y="668"/>
              <a:ext cx="581" cy="145"/>
              <a:chOff x="614" y="2568"/>
              <a:chExt cx="725" cy="139"/>
            </a:xfrm>
          </p:grpSpPr>
          <p:sp>
            <p:nvSpPr>
              <p:cNvPr id="100" name="AutoShape 165"/>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01" name="AutoShape 166"/>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6" name="Rectangle 167"/>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168"/>
            <p:cNvGrpSpPr>
              <a:grpSpLocks/>
            </p:cNvGrpSpPr>
            <p:nvPr/>
          </p:nvGrpSpPr>
          <p:grpSpPr bwMode="auto">
            <a:xfrm>
              <a:off x="4747" y="994"/>
              <a:ext cx="581" cy="134"/>
              <a:chOff x="614" y="2568"/>
              <a:chExt cx="725" cy="139"/>
            </a:xfrm>
          </p:grpSpPr>
          <p:sp>
            <p:nvSpPr>
              <p:cNvPr id="98" name="AutoShape 169"/>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9" name="AutoShape 170"/>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Rectangle 171"/>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9" name="Rectangle 172"/>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80" name="Group 173"/>
            <p:cNvGrpSpPr>
              <a:grpSpLocks/>
            </p:cNvGrpSpPr>
            <p:nvPr/>
          </p:nvGrpSpPr>
          <p:grpSpPr bwMode="auto">
            <a:xfrm>
              <a:off x="4735" y="1627"/>
              <a:ext cx="582" cy="151"/>
              <a:chOff x="614" y="2568"/>
              <a:chExt cx="725" cy="139"/>
            </a:xfrm>
          </p:grpSpPr>
          <p:sp>
            <p:nvSpPr>
              <p:cNvPr id="96" name="AutoShape 174"/>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7" name="AutoShape 175"/>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1" name="Freeform 17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82" name="Group 177"/>
            <p:cNvGrpSpPr>
              <a:grpSpLocks/>
            </p:cNvGrpSpPr>
            <p:nvPr/>
          </p:nvGrpSpPr>
          <p:grpSpPr bwMode="auto">
            <a:xfrm>
              <a:off x="4739" y="1327"/>
              <a:ext cx="582" cy="139"/>
              <a:chOff x="614" y="2568"/>
              <a:chExt cx="725" cy="139"/>
            </a:xfrm>
          </p:grpSpPr>
          <p:sp>
            <p:nvSpPr>
              <p:cNvPr id="94" name="AutoShape 178"/>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5" name="AutoShape 179"/>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3" name="Rectangle 180"/>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4" name="Freeform 18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5" name="Freeform 18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6" name="Oval 183"/>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7" name="Freeform 18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8" name="AutoShape 185"/>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9" name="AutoShape 186"/>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90" name="Oval 187"/>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91" name="Oval 188"/>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92" name="Oval 189"/>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3" name="Rectangle 190"/>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02" name="Group 224"/>
          <p:cNvGrpSpPr>
            <a:grpSpLocks/>
          </p:cNvGrpSpPr>
          <p:nvPr/>
        </p:nvGrpSpPr>
        <p:grpSpPr bwMode="auto">
          <a:xfrm>
            <a:off x="6376988" y="1047898"/>
            <a:ext cx="390525" cy="641350"/>
            <a:chOff x="4140" y="429"/>
            <a:chExt cx="1425" cy="2396"/>
          </a:xfrm>
        </p:grpSpPr>
        <p:sp>
          <p:nvSpPr>
            <p:cNvPr id="103" name="Freeform 22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4" name="Rectangle 226"/>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5" name="Freeform 22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6" name="Freeform 22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7" name="Rectangle 229"/>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8" name="Group 230"/>
            <p:cNvGrpSpPr>
              <a:grpSpLocks/>
            </p:cNvGrpSpPr>
            <p:nvPr/>
          </p:nvGrpSpPr>
          <p:grpSpPr bwMode="auto">
            <a:xfrm>
              <a:off x="4749" y="668"/>
              <a:ext cx="581" cy="145"/>
              <a:chOff x="614" y="2568"/>
              <a:chExt cx="725" cy="139"/>
            </a:xfrm>
          </p:grpSpPr>
          <p:sp>
            <p:nvSpPr>
              <p:cNvPr id="133" name="AutoShape 231"/>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232"/>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9" name="Rectangle 233"/>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34"/>
            <p:cNvGrpSpPr>
              <a:grpSpLocks/>
            </p:cNvGrpSpPr>
            <p:nvPr/>
          </p:nvGrpSpPr>
          <p:grpSpPr bwMode="auto">
            <a:xfrm>
              <a:off x="4747" y="994"/>
              <a:ext cx="581" cy="134"/>
              <a:chOff x="614" y="2568"/>
              <a:chExt cx="725" cy="139"/>
            </a:xfrm>
          </p:grpSpPr>
          <p:sp>
            <p:nvSpPr>
              <p:cNvPr id="131" name="AutoShape 235"/>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236"/>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237"/>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2" name="Rectangle 238"/>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3" name="Group 239"/>
            <p:cNvGrpSpPr>
              <a:grpSpLocks/>
            </p:cNvGrpSpPr>
            <p:nvPr/>
          </p:nvGrpSpPr>
          <p:grpSpPr bwMode="auto">
            <a:xfrm>
              <a:off x="4735" y="1627"/>
              <a:ext cx="582" cy="151"/>
              <a:chOff x="614" y="2568"/>
              <a:chExt cx="725" cy="139"/>
            </a:xfrm>
          </p:grpSpPr>
          <p:sp>
            <p:nvSpPr>
              <p:cNvPr id="129" name="AutoShape 240"/>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241"/>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4" name="Freeform 24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5" name="Group 243"/>
            <p:cNvGrpSpPr>
              <a:grpSpLocks/>
            </p:cNvGrpSpPr>
            <p:nvPr/>
          </p:nvGrpSpPr>
          <p:grpSpPr bwMode="auto">
            <a:xfrm>
              <a:off x="4739" y="1327"/>
              <a:ext cx="582" cy="139"/>
              <a:chOff x="614" y="2568"/>
              <a:chExt cx="725" cy="139"/>
            </a:xfrm>
          </p:grpSpPr>
          <p:sp>
            <p:nvSpPr>
              <p:cNvPr id="127" name="AutoShape 244"/>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8" name="AutoShape 245"/>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Rectangle 246"/>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7" name="Freeform 24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8" name="Freeform 24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Oval 249"/>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20" name="Freeform 25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1" name="AutoShape 251"/>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2" name="AutoShape 252"/>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3" name="Oval 253"/>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4" name="Oval 254"/>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5" name="Oval 255"/>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6" name="Rectangle 256"/>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5" name="Group 257"/>
          <p:cNvGrpSpPr>
            <a:grpSpLocks/>
          </p:cNvGrpSpPr>
          <p:nvPr/>
        </p:nvGrpSpPr>
        <p:grpSpPr bwMode="auto">
          <a:xfrm>
            <a:off x="7192963" y="2300436"/>
            <a:ext cx="390525" cy="641350"/>
            <a:chOff x="4140" y="429"/>
            <a:chExt cx="1425" cy="2396"/>
          </a:xfrm>
        </p:grpSpPr>
        <p:sp>
          <p:nvSpPr>
            <p:cNvPr id="136" name="Freeform 25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7" name="Rectangle 259"/>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8" name="Freeform 26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9" name="Freeform 26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0" name="Rectangle 262"/>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1" name="Group 263"/>
            <p:cNvGrpSpPr>
              <a:grpSpLocks/>
            </p:cNvGrpSpPr>
            <p:nvPr/>
          </p:nvGrpSpPr>
          <p:grpSpPr bwMode="auto">
            <a:xfrm>
              <a:off x="4749" y="668"/>
              <a:ext cx="581" cy="145"/>
              <a:chOff x="614" y="2568"/>
              <a:chExt cx="725" cy="139"/>
            </a:xfrm>
          </p:grpSpPr>
          <p:sp>
            <p:nvSpPr>
              <p:cNvPr id="166" name="AutoShape 264"/>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7" name="AutoShape 265"/>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2" name="Rectangle 266"/>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267"/>
            <p:cNvGrpSpPr>
              <a:grpSpLocks/>
            </p:cNvGrpSpPr>
            <p:nvPr/>
          </p:nvGrpSpPr>
          <p:grpSpPr bwMode="auto">
            <a:xfrm>
              <a:off x="4747" y="994"/>
              <a:ext cx="581" cy="134"/>
              <a:chOff x="614" y="2568"/>
              <a:chExt cx="725" cy="139"/>
            </a:xfrm>
          </p:grpSpPr>
          <p:sp>
            <p:nvSpPr>
              <p:cNvPr id="164" name="AutoShape 268"/>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5" name="AutoShape 269"/>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Rectangle 270"/>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5" name="Rectangle 271"/>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6" name="Group 272"/>
            <p:cNvGrpSpPr>
              <a:grpSpLocks/>
            </p:cNvGrpSpPr>
            <p:nvPr/>
          </p:nvGrpSpPr>
          <p:grpSpPr bwMode="auto">
            <a:xfrm>
              <a:off x="4735" y="1627"/>
              <a:ext cx="582" cy="151"/>
              <a:chOff x="614" y="2568"/>
              <a:chExt cx="725" cy="139"/>
            </a:xfrm>
          </p:grpSpPr>
          <p:sp>
            <p:nvSpPr>
              <p:cNvPr id="162" name="AutoShape 273"/>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3" name="AutoShape 274"/>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7" name="Freeform 27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8" name="Group 276"/>
            <p:cNvGrpSpPr>
              <a:grpSpLocks/>
            </p:cNvGrpSpPr>
            <p:nvPr/>
          </p:nvGrpSpPr>
          <p:grpSpPr bwMode="auto">
            <a:xfrm>
              <a:off x="4739" y="1327"/>
              <a:ext cx="582" cy="139"/>
              <a:chOff x="614" y="2568"/>
              <a:chExt cx="725" cy="139"/>
            </a:xfrm>
          </p:grpSpPr>
          <p:sp>
            <p:nvSpPr>
              <p:cNvPr id="160" name="AutoShape 277"/>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1" name="AutoShape 278"/>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9" name="Rectangle 279"/>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0" name="Freeform 28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1" name="Freeform 28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Oval 282"/>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3" name="Freeform 28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4" name="AutoShape 28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5" name="AutoShape 285"/>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6" name="Oval 286"/>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7" name="Oval 287"/>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8" name="Oval 288"/>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9" name="Rectangle 289"/>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8" name="Rectangle 69"/>
          <p:cNvSpPr>
            <a:spLocks noChangeArrowheads="1"/>
          </p:cNvSpPr>
          <p:nvPr/>
        </p:nvSpPr>
        <p:spPr bwMode="auto">
          <a:xfrm>
            <a:off x="582612" y="3356992"/>
            <a:ext cx="3701355" cy="2617787"/>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迭代查询</a:t>
            </a:r>
            <a:r>
              <a:rPr lang="zh-CN" altLang="en-US" dirty="0">
                <a:latin typeface="+mn-ea"/>
              </a:rPr>
              <a:t>（本地域名服务器）</a:t>
            </a:r>
            <a:r>
              <a:rPr lang="zh-CN" altLang="en-US" sz="2800" dirty="0">
                <a:solidFill>
                  <a:srgbClr val="CC0000"/>
                </a:solidFill>
                <a:latin typeface="+mn-ea"/>
              </a:rPr>
              <a:t>：</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被询问的服务器返回下一步需要询问的服务器名</a:t>
            </a:r>
            <a:endParaRPr lang="en-US" altLang="zh-CN" sz="2400" dirty="0">
              <a:latin typeface="+mn-ea"/>
            </a:endParaRPr>
          </a:p>
          <a:p>
            <a:pPr marL="342900" indent="-342900">
              <a:buClr>
                <a:srgbClr val="000099"/>
              </a:buClr>
              <a:buSzPct val="100000"/>
              <a:buFont typeface="Wingdings" pitchFamily="2" charset="2"/>
              <a:buChar char="§"/>
            </a:pPr>
            <a:r>
              <a:rPr lang="ja-JP" altLang="en-US" sz="2400" dirty="0">
                <a:latin typeface="+mn-ea"/>
              </a:rPr>
              <a:t>“</a:t>
            </a:r>
            <a:r>
              <a:rPr lang="zh-CN" altLang="en-US" sz="2400" dirty="0">
                <a:latin typeface="+mn-ea"/>
              </a:rPr>
              <a:t>我不知道这个名字对应的</a:t>
            </a:r>
            <a:r>
              <a:rPr lang="en-US" altLang="zh-CN" sz="2400" dirty="0">
                <a:latin typeface="+mn-ea"/>
              </a:rPr>
              <a:t>IP</a:t>
            </a:r>
            <a:r>
              <a:rPr lang="zh-CN" altLang="en-US" sz="2400" dirty="0">
                <a:latin typeface="+mn-ea"/>
              </a:rPr>
              <a:t>地址，不过你可以问这个服务器</a:t>
            </a:r>
            <a:r>
              <a:rPr lang="ja-JP" altLang="en-US" sz="2400" dirty="0">
                <a:latin typeface="+mn-ea"/>
              </a:rPr>
              <a:t>”</a:t>
            </a:r>
            <a:endParaRPr lang="en-US" altLang="zh-CN" sz="2400" dirty="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4" grpId="0"/>
      <p:bldP spid="25" grpId="0"/>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对等网络结构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a:t>
            </a:fld>
            <a:endParaRPr lang="zh-CN" altLang="en-US"/>
          </a:p>
        </p:txBody>
      </p:sp>
      <p:grpSp>
        <p:nvGrpSpPr>
          <p:cNvPr id="5" name="Group 566"/>
          <p:cNvGrpSpPr>
            <a:grpSpLocks/>
          </p:cNvGrpSpPr>
          <p:nvPr/>
        </p:nvGrpSpPr>
        <p:grpSpPr bwMode="auto">
          <a:xfrm>
            <a:off x="5202238" y="1546225"/>
            <a:ext cx="3540125" cy="4545013"/>
            <a:chOff x="3277" y="974"/>
            <a:chExt cx="2230" cy="2863"/>
          </a:xfrm>
        </p:grpSpPr>
        <p:sp>
          <p:nvSpPr>
            <p:cNvPr id="6" name="Freeform 567"/>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68"/>
            <p:cNvGrpSpPr>
              <a:grpSpLocks/>
            </p:cNvGrpSpPr>
            <p:nvPr/>
          </p:nvGrpSpPr>
          <p:grpSpPr bwMode="auto">
            <a:xfrm>
              <a:off x="3383" y="1920"/>
              <a:ext cx="919" cy="588"/>
              <a:chOff x="2889" y="1631"/>
              <a:chExt cx="980" cy="743"/>
            </a:xfrm>
          </p:grpSpPr>
          <p:sp>
            <p:nvSpPr>
              <p:cNvPr id="381" name="Rectangle 569"/>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70"/>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71"/>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72"/>
            <p:cNvSpPr>
              <a:spLocks noChangeShapeType="1"/>
            </p:cNvSpPr>
            <p:nvPr/>
          </p:nvSpPr>
          <p:spPr bwMode="auto">
            <a:xfrm rot="-5400000">
              <a:off x="4924" y="3316"/>
              <a:ext cx="284" cy="7"/>
            </a:xfrm>
            <a:prstGeom prst="line">
              <a:avLst/>
            </a:prstGeom>
            <a:noFill/>
            <a:ln w="12700">
              <a:solidFill>
                <a:schemeClr val="bg2"/>
              </a:solidFill>
              <a:round/>
              <a:headEnd/>
              <a:tailEnd/>
            </a:ln>
          </p:spPr>
          <p:txBody>
            <a:bodyPr wrap="none" anchor="ctr"/>
            <a:lstStyle/>
            <a:p>
              <a:endParaRPr lang="zh-CN" altLang="en-US"/>
            </a:p>
          </p:txBody>
        </p:sp>
        <p:sp>
          <p:nvSpPr>
            <p:cNvPr id="10" name="Line 573"/>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74"/>
            <p:cNvSpPr>
              <a:spLocks noChangeShapeType="1"/>
            </p:cNvSpPr>
            <p:nvPr/>
          </p:nvSpPr>
          <p:spPr bwMode="auto">
            <a:xfrm rot="16200000" flipH="1">
              <a:off x="5113" y="3192"/>
              <a:ext cx="90" cy="51"/>
            </a:xfrm>
            <a:prstGeom prst="line">
              <a:avLst/>
            </a:prstGeom>
            <a:noFill/>
            <a:ln w="12700">
              <a:solidFill>
                <a:schemeClr val="bg2"/>
              </a:solidFill>
              <a:round/>
              <a:headEnd/>
              <a:tailEnd/>
            </a:ln>
          </p:spPr>
          <p:txBody>
            <a:bodyPr wrap="none" anchor="ctr"/>
            <a:lstStyle/>
            <a:p>
              <a:endParaRPr lang="zh-CN" altLang="en-US"/>
            </a:p>
          </p:txBody>
        </p:sp>
        <p:sp>
          <p:nvSpPr>
            <p:cNvPr id="12" name="Line 576"/>
            <p:cNvSpPr>
              <a:spLocks noChangeShapeType="1"/>
            </p:cNvSpPr>
            <p:nvPr/>
          </p:nvSpPr>
          <p:spPr bwMode="auto">
            <a:xfrm>
              <a:off x="3843" y="3009"/>
              <a:ext cx="99" cy="81"/>
            </a:xfrm>
            <a:prstGeom prst="line">
              <a:avLst/>
            </a:prstGeom>
            <a:noFill/>
            <a:ln w="9525">
              <a:solidFill>
                <a:schemeClr val="bg2"/>
              </a:solidFill>
              <a:round/>
              <a:headEnd/>
              <a:tailEnd/>
            </a:ln>
          </p:spPr>
          <p:txBody>
            <a:bodyPr/>
            <a:lstStyle/>
            <a:p>
              <a:endParaRPr lang="zh-CN" altLang="en-US"/>
            </a:p>
          </p:txBody>
        </p:sp>
        <p:sp>
          <p:nvSpPr>
            <p:cNvPr id="13" name="Line 577"/>
            <p:cNvSpPr>
              <a:spLocks noChangeShapeType="1"/>
            </p:cNvSpPr>
            <p:nvPr/>
          </p:nvSpPr>
          <p:spPr bwMode="auto">
            <a:xfrm flipV="1">
              <a:off x="3680" y="3159"/>
              <a:ext cx="256" cy="62"/>
            </a:xfrm>
            <a:prstGeom prst="line">
              <a:avLst/>
            </a:prstGeom>
            <a:noFill/>
            <a:ln w="9525">
              <a:solidFill>
                <a:schemeClr val="bg2"/>
              </a:solidFill>
              <a:round/>
              <a:headEnd/>
              <a:tailEnd/>
            </a:ln>
          </p:spPr>
          <p:txBody>
            <a:bodyPr/>
            <a:lstStyle/>
            <a:p>
              <a:endParaRPr lang="zh-CN" altLang="en-US"/>
            </a:p>
          </p:txBody>
        </p:sp>
        <p:sp>
          <p:nvSpPr>
            <p:cNvPr id="14" name="Line 580"/>
            <p:cNvSpPr>
              <a:spLocks noChangeShapeType="1"/>
            </p:cNvSpPr>
            <p:nvPr/>
          </p:nvSpPr>
          <p:spPr bwMode="auto">
            <a:xfrm flipH="1">
              <a:off x="3948" y="3204"/>
              <a:ext cx="90" cy="117"/>
            </a:xfrm>
            <a:prstGeom prst="line">
              <a:avLst/>
            </a:prstGeom>
            <a:noFill/>
            <a:ln w="9525">
              <a:solidFill>
                <a:schemeClr val="bg2"/>
              </a:solidFill>
              <a:round/>
              <a:headEnd/>
              <a:tailEnd/>
            </a:ln>
          </p:spPr>
          <p:txBody>
            <a:bodyPr/>
            <a:lstStyle/>
            <a:p>
              <a:endParaRPr lang="zh-CN" altLang="en-US"/>
            </a:p>
          </p:txBody>
        </p:sp>
        <p:sp>
          <p:nvSpPr>
            <p:cNvPr id="15" name="Line 581"/>
            <p:cNvSpPr>
              <a:spLocks noChangeShapeType="1"/>
            </p:cNvSpPr>
            <p:nvPr/>
          </p:nvSpPr>
          <p:spPr bwMode="auto">
            <a:xfrm flipH="1" flipV="1">
              <a:off x="4146" y="3213"/>
              <a:ext cx="51" cy="109"/>
            </a:xfrm>
            <a:prstGeom prst="line">
              <a:avLst/>
            </a:prstGeom>
            <a:noFill/>
            <a:ln w="9525">
              <a:solidFill>
                <a:schemeClr val="bg2"/>
              </a:solidFill>
              <a:round/>
              <a:headEnd/>
              <a:tailEnd/>
            </a:ln>
          </p:spPr>
          <p:txBody>
            <a:bodyPr/>
            <a:lstStyle/>
            <a:p>
              <a:endParaRPr lang="zh-CN" altLang="en-US"/>
            </a:p>
          </p:txBody>
        </p:sp>
        <p:sp>
          <p:nvSpPr>
            <p:cNvPr id="16" name="Line 582"/>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584"/>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585"/>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586"/>
            <p:cNvGrpSpPr>
              <a:grpSpLocks/>
            </p:cNvGrpSpPr>
            <p:nvPr/>
          </p:nvGrpSpPr>
          <p:grpSpPr bwMode="auto">
            <a:xfrm>
              <a:off x="3535" y="2207"/>
              <a:ext cx="319" cy="222"/>
              <a:chOff x="2967" y="478"/>
              <a:chExt cx="788" cy="625"/>
            </a:xfrm>
          </p:grpSpPr>
          <p:pic>
            <p:nvPicPr>
              <p:cNvPr id="379" name="Picture 587"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588"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589"/>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590"/>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591"/>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592"/>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593"/>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594"/>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595"/>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596"/>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597"/>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598"/>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599"/>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00"/>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01"/>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02"/>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03"/>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04"/>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05"/>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06"/>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07"/>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08"/>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2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25"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26"/>
            <p:cNvGrpSpPr>
              <a:grpSpLocks/>
            </p:cNvGrpSpPr>
            <p:nvPr/>
          </p:nvGrpSpPr>
          <p:grpSpPr bwMode="auto">
            <a:xfrm>
              <a:off x="3962" y="1516"/>
              <a:ext cx="286" cy="160"/>
              <a:chOff x="3843" y="1516"/>
              <a:chExt cx="286" cy="160"/>
            </a:xfrm>
          </p:grpSpPr>
          <p:sp>
            <p:nvSpPr>
              <p:cNvPr id="353" name="Line 627"/>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31"/>
              <p:cNvGrpSpPr>
                <a:grpSpLocks/>
              </p:cNvGrpSpPr>
              <p:nvPr/>
            </p:nvGrpSpPr>
            <p:grpSpPr bwMode="auto">
              <a:xfrm>
                <a:off x="3932" y="1587"/>
                <a:ext cx="138" cy="33"/>
                <a:chOff x="2468" y="1332"/>
                <a:chExt cx="310" cy="60"/>
              </a:xfrm>
            </p:grpSpPr>
            <p:sp>
              <p:nvSpPr>
                <p:cNvPr id="360" name="Freeform 6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34"/>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35"/>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36"/>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40"/>
              <p:cNvGrpSpPr>
                <a:grpSpLocks/>
              </p:cNvGrpSpPr>
              <p:nvPr/>
            </p:nvGrpSpPr>
            <p:grpSpPr bwMode="auto">
              <a:xfrm>
                <a:off x="4383" y="1488"/>
                <a:ext cx="138" cy="33"/>
                <a:chOff x="2468" y="1332"/>
                <a:chExt cx="310" cy="60"/>
              </a:xfrm>
            </p:grpSpPr>
            <p:sp>
              <p:nvSpPr>
                <p:cNvPr id="351" name="Freeform 6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4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4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45"/>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49"/>
              <p:cNvGrpSpPr>
                <a:grpSpLocks/>
              </p:cNvGrpSpPr>
              <p:nvPr/>
            </p:nvGrpSpPr>
            <p:grpSpPr bwMode="auto">
              <a:xfrm>
                <a:off x="4383" y="1488"/>
                <a:ext cx="138" cy="33"/>
                <a:chOff x="2468" y="1332"/>
                <a:chExt cx="310" cy="60"/>
              </a:xfrm>
            </p:grpSpPr>
            <p:sp>
              <p:nvSpPr>
                <p:cNvPr id="343" name="Freeform 6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5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5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54"/>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58"/>
              <p:cNvGrpSpPr>
                <a:grpSpLocks/>
              </p:cNvGrpSpPr>
              <p:nvPr/>
            </p:nvGrpSpPr>
            <p:grpSpPr bwMode="auto">
              <a:xfrm>
                <a:off x="4383" y="1488"/>
                <a:ext cx="138" cy="33"/>
                <a:chOff x="2468" y="1332"/>
                <a:chExt cx="310" cy="60"/>
              </a:xfrm>
            </p:grpSpPr>
            <p:sp>
              <p:nvSpPr>
                <p:cNvPr id="335" name="Freeform 6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6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6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63"/>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67"/>
              <p:cNvGrpSpPr>
                <a:grpSpLocks/>
              </p:cNvGrpSpPr>
              <p:nvPr/>
            </p:nvGrpSpPr>
            <p:grpSpPr bwMode="auto">
              <a:xfrm>
                <a:off x="4383" y="1488"/>
                <a:ext cx="138" cy="33"/>
                <a:chOff x="2468" y="1332"/>
                <a:chExt cx="310" cy="60"/>
              </a:xfrm>
            </p:grpSpPr>
            <p:sp>
              <p:nvSpPr>
                <p:cNvPr id="327" name="Freeform 6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7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7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72"/>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76"/>
              <p:cNvGrpSpPr>
                <a:grpSpLocks/>
              </p:cNvGrpSpPr>
              <p:nvPr/>
            </p:nvGrpSpPr>
            <p:grpSpPr bwMode="auto">
              <a:xfrm>
                <a:off x="4383" y="1488"/>
                <a:ext cx="138" cy="33"/>
                <a:chOff x="2468" y="1332"/>
                <a:chExt cx="310" cy="60"/>
              </a:xfrm>
            </p:grpSpPr>
            <p:sp>
              <p:nvSpPr>
                <p:cNvPr id="319" name="Freeform 6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7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8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81"/>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82"/>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686"/>
              <p:cNvGrpSpPr>
                <a:grpSpLocks/>
              </p:cNvGrpSpPr>
              <p:nvPr/>
            </p:nvGrpSpPr>
            <p:grpSpPr bwMode="auto">
              <a:xfrm>
                <a:off x="4383" y="1488"/>
                <a:ext cx="138" cy="33"/>
                <a:chOff x="2468" y="1332"/>
                <a:chExt cx="310" cy="60"/>
              </a:xfrm>
            </p:grpSpPr>
            <p:sp>
              <p:nvSpPr>
                <p:cNvPr id="311" name="Freeform 6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6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68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69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691"/>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695"/>
              <p:cNvGrpSpPr>
                <a:grpSpLocks/>
              </p:cNvGrpSpPr>
              <p:nvPr/>
            </p:nvGrpSpPr>
            <p:grpSpPr bwMode="auto">
              <a:xfrm>
                <a:off x="4383" y="1488"/>
                <a:ext cx="138" cy="33"/>
                <a:chOff x="2468" y="1332"/>
                <a:chExt cx="310" cy="60"/>
              </a:xfrm>
            </p:grpSpPr>
            <p:sp>
              <p:nvSpPr>
                <p:cNvPr id="303" name="Freeform 6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6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69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699"/>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00"/>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04"/>
              <p:cNvGrpSpPr>
                <a:grpSpLocks/>
              </p:cNvGrpSpPr>
              <p:nvPr/>
            </p:nvGrpSpPr>
            <p:grpSpPr bwMode="auto">
              <a:xfrm>
                <a:off x="4383" y="1488"/>
                <a:ext cx="138" cy="33"/>
                <a:chOff x="2468" y="1332"/>
                <a:chExt cx="310" cy="60"/>
              </a:xfrm>
            </p:grpSpPr>
            <p:sp>
              <p:nvSpPr>
                <p:cNvPr id="295" name="Freeform 7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0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0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09"/>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13"/>
              <p:cNvGrpSpPr>
                <a:grpSpLocks/>
              </p:cNvGrpSpPr>
              <p:nvPr/>
            </p:nvGrpSpPr>
            <p:grpSpPr bwMode="auto">
              <a:xfrm>
                <a:off x="4383" y="1488"/>
                <a:ext cx="138" cy="33"/>
                <a:chOff x="2468" y="1332"/>
                <a:chExt cx="310" cy="60"/>
              </a:xfrm>
            </p:grpSpPr>
            <p:sp>
              <p:nvSpPr>
                <p:cNvPr id="287" name="Freeform 7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1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1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18"/>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22"/>
              <p:cNvGrpSpPr>
                <a:grpSpLocks/>
              </p:cNvGrpSpPr>
              <p:nvPr/>
            </p:nvGrpSpPr>
            <p:grpSpPr bwMode="auto">
              <a:xfrm>
                <a:off x="4383" y="1488"/>
                <a:ext cx="138" cy="33"/>
                <a:chOff x="2468" y="1332"/>
                <a:chExt cx="310" cy="60"/>
              </a:xfrm>
            </p:grpSpPr>
            <p:sp>
              <p:nvSpPr>
                <p:cNvPr id="279" name="Freeform 7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2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26"/>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27"/>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31"/>
              <p:cNvGrpSpPr>
                <a:grpSpLocks/>
              </p:cNvGrpSpPr>
              <p:nvPr/>
            </p:nvGrpSpPr>
            <p:grpSpPr bwMode="auto">
              <a:xfrm>
                <a:off x="4383" y="1488"/>
                <a:ext cx="138" cy="33"/>
                <a:chOff x="2468" y="1332"/>
                <a:chExt cx="310" cy="60"/>
              </a:xfrm>
            </p:grpSpPr>
            <p:sp>
              <p:nvSpPr>
                <p:cNvPr id="271" name="Freeform 7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34"/>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35"/>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36"/>
            <p:cNvGrpSpPr>
              <a:grpSpLocks/>
            </p:cNvGrpSpPr>
            <p:nvPr/>
          </p:nvGrpSpPr>
          <p:grpSpPr bwMode="auto">
            <a:xfrm>
              <a:off x="4511" y="3153"/>
              <a:ext cx="281" cy="266"/>
              <a:chOff x="5072" y="3611"/>
              <a:chExt cx="459" cy="380"/>
            </a:xfrm>
          </p:grpSpPr>
          <p:grpSp>
            <p:nvGrpSpPr>
              <p:cNvPr id="251" name="Group 737"/>
              <p:cNvGrpSpPr>
                <a:grpSpLocks/>
              </p:cNvGrpSpPr>
              <p:nvPr/>
            </p:nvGrpSpPr>
            <p:grpSpPr bwMode="auto">
              <a:xfrm>
                <a:off x="5144" y="3611"/>
                <a:ext cx="387" cy="99"/>
                <a:chOff x="5030" y="2639"/>
                <a:chExt cx="387" cy="99"/>
              </a:xfrm>
            </p:grpSpPr>
            <p:sp>
              <p:nvSpPr>
                <p:cNvPr id="253" name="Freeform 738"/>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39"/>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40"/>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41"/>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42"/>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43"/>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44"/>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45"/>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46"/>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47"/>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48"/>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49"/>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50"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51"/>
            <p:cNvGrpSpPr>
              <a:grpSpLocks/>
            </p:cNvGrpSpPr>
            <p:nvPr/>
          </p:nvGrpSpPr>
          <p:grpSpPr bwMode="auto">
            <a:xfrm>
              <a:off x="3552" y="2211"/>
              <a:ext cx="251" cy="226"/>
              <a:chOff x="5072" y="3611"/>
              <a:chExt cx="459" cy="380"/>
            </a:xfrm>
          </p:grpSpPr>
          <p:grpSp>
            <p:nvGrpSpPr>
              <p:cNvPr id="237" name="Group 752"/>
              <p:cNvGrpSpPr>
                <a:grpSpLocks/>
              </p:cNvGrpSpPr>
              <p:nvPr/>
            </p:nvGrpSpPr>
            <p:grpSpPr bwMode="auto">
              <a:xfrm>
                <a:off x="5144" y="3611"/>
                <a:ext cx="387" cy="99"/>
                <a:chOff x="5030" y="2639"/>
                <a:chExt cx="387" cy="99"/>
              </a:xfrm>
            </p:grpSpPr>
            <p:sp>
              <p:nvSpPr>
                <p:cNvPr id="239" name="Freeform 753"/>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54"/>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55"/>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56"/>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57"/>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58"/>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59"/>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60"/>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61"/>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62"/>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63"/>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64"/>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65"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66"/>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67"/>
            <p:cNvGrpSpPr>
              <a:grpSpLocks/>
            </p:cNvGrpSpPr>
            <p:nvPr/>
          </p:nvGrpSpPr>
          <p:grpSpPr bwMode="auto">
            <a:xfrm flipH="1">
              <a:off x="3638" y="2856"/>
              <a:ext cx="261" cy="235"/>
              <a:chOff x="2839" y="3501"/>
              <a:chExt cx="755" cy="803"/>
            </a:xfrm>
          </p:grpSpPr>
          <p:pic>
            <p:nvPicPr>
              <p:cNvPr id="235" name="Picture 76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6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70"/>
            <p:cNvGrpSpPr>
              <a:grpSpLocks/>
            </p:cNvGrpSpPr>
            <p:nvPr/>
          </p:nvGrpSpPr>
          <p:grpSpPr bwMode="auto">
            <a:xfrm flipH="1">
              <a:off x="3438" y="3121"/>
              <a:ext cx="304" cy="256"/>
              <a:chOff x="2839" y="3501"/>
              <a:chExt cx="755" cy="803"/>
            </a:xfrm>
          </p:grpSpPr>
          <p:pic>
            <p:nvPicPr>
              <p:cNvPr id="233" name="Picture 771"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7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73"/>
            <p:cNvGrpSpPr>
              <a:grpSpLocks/>
            </p:cNvGrpSpPr>
            <p:nvPr/>
          </p:nvGrpSpPr>
          <p:grpSpPr bwMode="auto">
            <a:xfrm flipH="1">
              <a:off x="3739" y="3311"/>
              <a:ext cx="269" cy="220"/>
              <a:chOff x="2839" y="3501"/>
              <a:chExt cx="755" cy="803"/>
            </a:xfrm>
          </p:grpSpPr>
          <p:pic>
            <p:nvPicPr>
              <p:cNvPr id="231" name="Picture 774"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7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76"/>
            <p:cNvGrpSpPr>
              <a:grpSpLocks/>
            </p:cNvGrpSpPr>
            <p:nvPr/>
          </p:nvGrpSpPr>
          <p:grpSpPr bwMode="auto">
            <a:xfrm>
              <a:off x="4126" y="3300"/>
              <a:ext cx="269" cy="221"/>
              <a:chOff x="2839" y="3501"/>
              <a:chExt cx="755" cy="803"/>
            </a:xfrm>
          </p:grpSpPr>
          <p:pic>
            <p:nvPicPr>
              <p:cNvPr id="229" name="Picture 777"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79"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80"/>
            <p:cNvGrpSpPr>
              <a:grpSpLocks/>
            </p:cNvGrpSpPr>
            <p:nvPr/>
          </p:nvGrpSpPr>
          <p:grpSpPr bwMode="auto">
            <a:xfrm>
              <a:off x="3536" y="974"/>
              <a:ext cx="262" cy="243"/>
              <a:chOff x="2751" y="1851"/>
              <a:chExt cx="462" cy="478"/>
            </a:xfrm>
          </p:grpSpPr>
          <p:pic>
            <p:nvPicPr>
              <p:cNvPr id="227" name="Picture 781"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82"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83"/>
            <p:cNvGrpSpPr>
              <a:grpSpLocks/>
            </p:cNvGrpSpPr>
            <p:nvPr/>
          </p:nvGrpSpPr>
          <p:grpSpPr bwMode="auto">
            <a:xfrm>
              <a:off x="5191" y="3151"/>
              <a:ext cx="143" cy="303"/>
              <a:chOff x="4140" y="429"/>
              <a:chExt cx="1425" cy="2396"/>
            </a:xfrm>
          </p:grpSpPr>
          <p:sp>
            <p:nvSpPr>
              <p:cNvPr id="195" name="Freeform 78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7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78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78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7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789"/>
              <p:cNvGrpSpPr>
                <a:grpSpLocks/>
              </p:cNvGrpSpPr>
              <p:nvPr/>
            </p:nvGrpSpPr>
            <p:grpSpPr bwMode="auto">
              <a:xfrm>
                <a:off x="4749" y="668"/>
                <a:ext cx="581" cy="145"/>
                <a:chOff x="614" y="2568"/>
                <a:chExt cx="725" cy="139"/>
              </a:xfrm>
            </p:grpSpPr>
            <p:sp>
              <p:nvSpPr>
                <p:cNvPr id="225" name="AutoShape 7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7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7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793"/>
              <p:cNvGrpSpPr>
                <a:grpSpLocks/>
              </p:cNvGrpSpPr>
              <p:nvPr/>
            </p:nvGrpSpPr>
            <p:grpSpPr bwMode="auto">
              <a:xfrm>
                <a:off x="4747" y="994"/>
                <a:ext cx="581" cy="134"/>
                <a:chOff x="614" y="2568"/>
                <a:chExt cx="725" cy="139"/>
              </a:xfrm>
            </p:grpSpPr>
            <p:sp>
              <p:nvSpPr>
                <p:cNvPr id="223" name="AutoShape 7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7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7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7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798"/>
              <p:cNvGrpSpPr>
                <a:grpSpLocks/>
              </p:cNvGrpSpPr>
              <p:nvPr/>
            </p:nvGrpSpPr>
            <p:grpSpPr bwMode="auto">
              <a:xfrm>
                <a:off x="4735" y="1627"/>
                <a:ext cx="582" cy="151"/>
                <a:chOff x="614" y="2568"/>
                <a:chExt cx="725" cy="139"/>
              </a:xfrm>
            </p:grpSpPr>
            <p:sp>
              <p:nvSpPr>
                <p:cNvPr id="221" name="AutoShape 7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0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02"/>
              <p:cNvGrpSpPr>
                <a:grpSpLocks/>
              </p:cNvGrpSpPr>
              <p:nvPr/>
            </p:nvGrpSpPr>
            <p:grpSpPr bwMode="auto">
              <a:xfrm>
                <a:off x="4739" y="1327"/>
                <a:ext cx="582" cy="139"/>
                <a:chOff x="614" y="2568"/>
                <a:chExt cx="725" cy="139"/>
              </a:xfrm>
            </p:grpSpPr>
            <p:sp>
              <p:nvSpPr>
                <p:cNvPr id="219" name="AutoShape 8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0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0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0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16"/>
            <p:cNvGrpSpPr>
              <a:grpSpLocks/>
            </p:cNvGrpSpPr>
            <p:nvPr/>
          </p:nvGrpSpPr>
          <p:grpSpPr bwMode="auto">
            <a:xfrm>
              <a:off x="4992" y="3341"/>
              <a:ext cx="143" cy="303"/>
              <a:chOff x="4140" y="429"/>
              <a:chExt cx="1425" cy="2396"/>
            </a:xfrm>
          </p:grpSpPr>
          <p:sp>
            <p:nvSpPr>
              <p:cNvPr id="163" name="Freeform 81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18"/>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1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2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21"/>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22"/>
              <p:cNvGrpSpPr>
                <a:grpSpLocks/>
              </p:cNvGrpSpPr>
              <p:nvPr/>
            </p:nvGrpSpPr>
            <p:grpSpPr bwMode="auto">
              <a:xfrm>
                <a:off x="4749" y="668"/>
                <a:ext cx="581" cy="145"/>
                <a:chOff x="614" y="2568"/>
                <a:chExt cx="725" cy="139"/>
              </a:xfrm>
            </p:grpSpPr>
            <p:sp>
              <p:nvSpPr>
                <p:cNvPr id="193" name="AutoShape 823"/>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24"/>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25"/>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26"/>
              <p:cNvGrpSpPr>
                <a:grpSpLocks/>
              </p:cNvGrpSpPr>
              <p:nvPr/>
            </p:nvGrpSpPr>
            <p:grpSpPr bwMode="auto">
              <a:xfrm>
                <a:off x="4747" y="994"/>
                <a:ext cx="581" cy="134"/>
                <a:chOff x="614" y="2568"/>
                <a:chExt cx="725" cy="139"/>
              </a:xfrm>
            </p:grpSpPr>
            <p:sp>
              <p:nvSpPr>
                <p:cNvPr id="191" name="AutoShape 827"/>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28"/>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29"/>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30"/>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31"/>
              <p:cNvGrpSpPr>
                <a:grpSpLocks/>
              </p:cNvGrpSpPr>
              <p:nvPr/>
            </p:nvGrpSpPr>
            <p:grpSpPr bwMode="auto">
              <a:xfrm>
                <a:off x="4735" y="1627"/>
                <a:ext cx="582" cy="151"/>
                <a:chOff x="614" y="2568"/>
                <a:chExt cx="725" cy="139"/>
              </a:xfrm>
            </p:grpSpPr>
            <p:sp>
              <p:nvSpPr>
                <p:cNvPr id="189" name="AutoShape 832"/>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33"/>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3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35"/>
              <p:cNvGrpSpPr>
                <a:grpSpLocks/>
              </p:cNvGrpSpPr>
              <p:nvPr/>
            </p:nvGrpSpPr>
            <p:grpSpPr bwMode="auto">
              <a:xfrm>
                <a:off x="4739" y="1327"/>
                <a:ext cx="582" cy="139"/>
                <a:chOff x="614" y="2568"/>
                <a:chExt cx="725" cy="139"/>
              </a:xfrm>
            </p:grpSpPr>
            <p:sp>
              <p:nvSpPr>
                <p:cNvPr id="187" name="AutoShape 836"/>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37"/>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38"/>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3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4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41"/>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4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43"/>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44"/>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45"/>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46"/>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47"/>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48"/>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49"/>
            <p:cNvGrpSpPr>
              <a:grpSpLocks/>
            </p:cNvGrpSpPr>
            <p:nvPr/>
          </p:nvGrpSpPr>
          <p:grpSpPr bwMode="auto">
            <a:xfrm>
              <a:off x="3340" y="1287"/>
              <a:ext cx="337" cy="257"/>
              <a:chOff x="877" y="1008"/>
              <a:chExt cx="2747" cy="2591"/>
            </a:xfrm>
          </p:grpSpPr>
          <p:pic>
            <p:nvPicPr>
              <p:cNvPr id="140" name="Picture 850"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51"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5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53"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5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5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5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5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5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5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60"/>
              <p:cNvGrpSpPr>
                <a:grpSpLocks/>
              </p:cNvGrpSpPr>
              <p:nvPr/>
            </p:nvGrpSpPr>
            <p:grpSpPr bwMode="auto">
              <a:xfrm>
                <a:off x="1709" y="3008"/>
                <a:ext cx="507" cy="234"/>
                <a:chOff x="1740" y="2642"/>
                <a:chExt cx="752" cy="327"/>
              </a:xfrm>
            </p:grpSpPr>
            <p:sp>
              <p:nvSpPr>
                <p:cNvPr id="157" name="Freeform 86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6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6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6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6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6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6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6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6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7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7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7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73"/>
            <p:cNvGrpSpPr>
              <a:grpSpLocks/>
            </p:cNvGrpSpPr>
            <p:nvPr/>
          </p:nvGrpSpPr>
          <p:grpSpPr bwMode="auto">
            <a:xfrm>
              <a:off x="4329" y="3456"/>
              <a:ext cx="299" cy="257"/>
              <a:chOff x="877" y="1008"/>
              <a:chExt cx="2747" cy="2591"/>
            </a:xfrm>
          </p:grpSpPr>
          <p:pic>
            <p:nvPicPr>
              <p:cNvPr id="117" name="Picture 874"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75"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7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77"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7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7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8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8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8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8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884"/>
              <p:cNvGrpSpPr>
                <a:grpSpLocks/>
              </p:cNvGrpSpPr>
              <p:nvPr/>
            </p:nvGrpSpPr>
            <p:grpSpPr bwMode="auto">
              <a:xfrm>
                <a:off x="1709" y="3008"/>
                <a:ext cx="507" cy="234"/>
                <a:chOff x="1740" y="2642"/>
                <a:chExt cx="752" cy="327"/>
              </a:xfrm>
            </p:grpSpPr>
            <p:sp>
              <p:nvSpPr>
                <p:cNvPr id="134" name="Freeform 88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88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88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88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88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89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89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89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89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89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89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89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897"/>
            <p:cNvGrpSpPr>
              <a:grpSpLocks/>
            </p:cNvGrpSpPr>
            <p:nvPr/>
          </p:nvGrpSpPr>
          <p:grpSpPr bwMode="auto">
            <a:xfrm>
              <a:off x="3503" y="1916"/>
              <a:ext cx="280" cy="257"/>
              <a:chOff x="877" y="1008"/>
              <a:chExt cx="2747" cy="2591"/>
            </a:xfrm>
          </p:grpSpPr>
          <p:pic>
            <p:nvPicPr>
              <p:cNvPr id="94" name="Picture 898"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899"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00"/>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01"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02"/>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0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04"/>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05"/>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06"/>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07"/>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08"/>
              <p:cNvGrpSpPr>
                <a:grpSpLocks/>
              </p:cNvGrpSpPr>
              <p:nvPr/>
            </p:nvGrpSpPr>
            <p:grpSpPr bwMode="auto">
              <a:xfrm>
                <a:off x="1709" y="3008"/>
                <a:ext cx="507" cy="234"/>
                <a:chOff x="1740" y="2642"/>
                <a:chExt cx="752" cy="327"/>
              </a:xfrm>
            </p:grpSpPr>
            <p:sp>
              <p:nvSpPr>
                <p:cNvPr id="111" name="Freeform 90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1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1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1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1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1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15"/>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16"/>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1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18"/>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19"/>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20"/>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21"/>
            <p:cNvGrpSpPr>
              <a:grpSpLocks/>
            </p:cNvGrpSpPr>
            <p:nvPr/>
          </p:nvGrpSpPr>
          <p:grpSpPr bwMode="auto">
            <a:xfrm flipH="1">
              <a:off x="3742" y="2030"/>
              <a:ext cx="261" cy="235"/>
              <a:chOff x="2839" y="3501"/>
              <a:chExt cx="755" cy="803"/>
            </a:xfrm>
          </p:grpSpPr>
          <p:pic>
            <p:nvPicPr>
              <p:cNvPr id="92" name="Picture 922"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2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24"/>
            <p:cNvGrpSpPr>
              <a:grpSpLocks/>
            </p:cNvGrpSpPr>
            <p:nvPr/>
          </p:nvGrpSpPr>
          <p:grpSpPr bwMode="auto">
            <a:xfrm>
              <a:off x="4603" y="3416"/>
              <a:ext cx="299" cy="257"/>
              <a:chOff x="877" y="1008"/>
              <a:chExt cx="2747" cy="2591"/>
            </a:xfrm>
          </p:grpSpPr>
          <p:pic>
            <p:nvPicPr>
              <p:cNvPr id="69" name="Picture 92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2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2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2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2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3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3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3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3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3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35"/>
              <p:cNvGrpSpPr>
                <a:grpSpLocks/>
              </p:cNvGrpSpPr>
              <p:nvPr/>
            </p:nvGrpSpPr>
            <p:grpSpPr bwMode="auto">
              <a:xfrm>
                <a:off x="1709" y="3008"/>
                <a:ext cx="507" cy="234"/>
                <a:chOff x="1740" y="2642"/>
                <a:chExt cx="752" cy="327"/>
              </a:xfrm>
            </p:grpSpPr>
            <p:sp>
              <p:nvSpPr>
                <p:cNvPr id="86" name="Freeform 93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3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3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3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4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4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4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4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4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4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4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4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1034"/>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1035"/>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1036"/>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6" name="Text Box 1037"/>
          <p:cNvSpPr txBox="1">
            <a:spLocks noChangeArrowheads="1"/>
          </p:cNvSpPr>
          <p:nvPr/>
        </p:nvSpPr>
        <p:spPr bwMode="auto">
          <a:xfrm>
            <a:off x="7239000" y="1373188"/>
            <a:ext cx="1107996"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对等网络</a:t>
            </a:r>
            <a:endParaRPr lang="en-US" altLang="zh-CN" dirty="0">
              <a:solidFill>
                <a:srgbClr val="CC0000"/>
              </a:solidFill>
            </a:endParaRPr>
          </a:p>
        </p:txBody>
      </p:sp>
      <p:sp>
        <p:nvSpPr>
          <p:cNvPr id="387" name="Rectangle 5"/>
          <p:cNvSpPr txBox="1">
            <a:spLocks noChangeArrowheads="1"/>
          </p:cNvSpPr>
          <p:nvPr/>
        </p:nvSpPr>
        <p:spPr bwMode="auto">
          <a:xfrm>
            <a:off x="400050" y="1700808"/>
            <a:ext cx="4603998" cy="4841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没有永远在线的服务器程序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任何终端系统直接通信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向其它</a:t>
            </a:r>
            <a:r>
              <a:rPr lang="en-US" altLang="zh-CN" sz="2400" kern="0" dirty="0">
                <a:latin typeface="+mn-ea"/>
              </a:rPr>
              <a:t>peer</a:t>
            </a:r>
            <a:r>
              <a:rPr lang="zh-CN" altLang="en-US" sz="2400" kern="0" dirty="0">
                <a:latin typeface="+mn-ea"/>
              </a:rPr>
              <a:t>请求服务，并且也服务其它</a:t>
            </a:r>
            <a:r>
              <a:rPr lang="en-US" altLang="zh-CN" sz="2400" kern="0" dirty="0">
                <a:latin typeface="+mn-ea"/>
              </a:rPr>
              <a:t>peer</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rPr>
              <a:t>可扩展性</a:t>
            </a:r>
            <a:r>
              <a:rPr kumimoji="0" lang="en-US" altLang="zh-CN" sz="2400" b="0" u="none" strike="noStrike" kern="0" cap="none" spc="0" normalizeH="0" baseline="0" noProof="0" dirty="0">
                <a:ln>
                  <a:noFill/>
                </a:ln>
                <a:solidFill>
                  <a:srgbClr val="CC0000"/>
                </a:solidFill>
                <a:effectLst/>
                <a:uLnTx/>
                <a:uFillTx/>
                <a:latin typeface="+mn-ea"/>
              </a:rPr>
              <a:t>—</a:t>
            </a:r>
            <a:r>
              <a:rPr kumimoji="0" lang="zh-CN" altLang="en-US" sz="2400" b="0" u="none" strike="noStrike" kern="0" cap="none" spc="0" normalizeH="0" baseline="0" noProof="0" dirty="0">
                <a:ln>
                  <a:noFill/>
                </a:ln>
                <a:solidFill>
                  <a:srgbClr val="CC0000"/>
                </a:solidFill>
                <a:effectLst/>
                <a:uLnTx/>
                <a:uFillTx/>
                <a:latin typeface="+mn-ea"/>
              </a:rPr>
              <a:t>新的</a:t>
            </a:r>
            <a:r>
              <a:rPr kumimoji="0" lang="en-US" altLang="zh-CN" sz="2400" b="0" u="none" strike="noStrike" kern="0" cap="none" spc="0" normalizeH="0" baseline="0" noProof="0" dirty="0">
                <a:ln>
                  <a:noFill/>
                </a:ln>
                <a:solidFill>
                  <a:srgbClr val="CC0000"/>
                </a:solidFill>
                <a:effectLst/>
                <a:uLnTx/>
                <a:uFillTx/>
                <a:latin typeface="+mn-ea"/>
              </a:rPr>
              <a:t>peer</a:t>
            </a:r>
            <a:r>
              <a:rPr kumimoji="0" lang="zh-CN" altLang="en-US" sz="2400" b="0" u="none" strike="noStrike" kern="0" cap="none" spc="0" normalizeH="0" baseline="0" noProof="0" dirty="0">
                <a:ln>
                  <a:noFill/>
                </a:ln>
                <a:solidFill>
                  <a:srgbClr val="CC0000"/>
                </a:solidFill>
                <a:effectLst/>
                <a:uLnTx/>
                <a:uFillTx/>
                <a:latin typeface="+mn-ea"/>
              </a:rPr>
              <a:t>带来新的服务能力和服务需求</a:t>
            </a:r>
            <a:endParaRPr kumimoji="0" lang="en-US" altLang="zh-CN" sz="2400" b="0" u="none" strike="noStrike" kern="0" cap="none" spc="0" normalizeH="0" baseline="0" noProof="0" dirty="0">
              <a:ln>
                <a:noFill/>
              </a:ln>
              <a:solidFill>
                <a:srgbClr val="CC0000"/>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之间断续连接，可以改变</a:t>
            </a:r>
            <a:r>
              <a:rPr lang="en-US" altLang="zh-CN" sz="2400" kern="0" dirty="0">
                <a:latin typeface="+mn-ea"/>
              </a:rPr>
              <a:t>IP</a:t>
            </a:r>
            <a:r>
              <a:rPr lang="zh-CN" altLang="en-US" sz="2400" kern="0" dirty="0">
                <a:latin typeface="+mn-ea"/>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需要复杂的管理机制</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70</a:t>
            </a:fld>
            <a:endParaRPr lang="zh-CN" altLang="en-US"/>
          </a:p>
        </p:txBody>
      </p:sp>
      <p:sp>
        <p:nvSpPr>
          <p:cNvPr id="5" name="Text Box 24"/>
          <p:cNvSpPr txBox="1">
            <a:spLocks noChangeArrowheads="1"/>
          </p:cNvSpPr>
          <p:nvPr/>
        </p:nvSpPr>
        <p:spPr bwMode="auto">
          <a:xfrm>
            <a:off x="7462838" y="32575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6" name="Text Box 25"/>
          <p:cNvSpPr txBox="1">
            <a:spLocks noChangeArrowheads="1"/>
          </p:cNvSpPr>
          <p:nvPr/>
        </p:nvSpPr>
        <p:spPr bwMode="auto">
          <a:xfrm>
            <a:off x="7005638" y="33337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7" name="Text Box 26"/>
          <p:cNvSpPr txBox="1">
            <a:spLocks noChangeArrowheads="1"/>
          </p:cNvSpPr>
          <p:nvPr/>
        </p:nvSpPr>
        <p:spPr bwMode="auto">
          <a:xfrm>
            <a:off x="6724650" y="181768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8" name="Line 60"/>
          <p:cNvSpPr>
            <a:spLocks noChangeShapeType="1"/>
          </p:cNvSpPr>
          <p:nvPr/>
        </p:nvSpPr>
        <p:spPr bwMode="auto">
          <a:xfrm>
            <a:off x="7440613" y="2941638"/>
            <a:ext cx="0" cy="67468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61"/>
          <p:cNvSpPr>
            <a:spLocks noChangeShapeType="1"/>
          </p:cNvSpPr>
          <p:nvPr/>
        </p:nvSpPr>
        <p:spPr bwMode="auto">
          <a:xfrm flipH="1" flipV="1">
            <a:off x="7319963" y="2952750"/>
            <a:ext cx="0" cy="719138"/>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62"/>
          <p:cNvSpPr>
            <a:spLocks noChangeShapeType="1"/>
          </p:cNvSpPr>
          <p:nvPr/>
        </p:nvSpPr>
        <p:spPr bwMode="auto">
          <a:xfrm flipH="1" flipV="1">
            <a:off x="6799263" y="1541463"/>
            <a:ext cx="458787" cy="56673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Text Box 63"/>
          <p:cNvSpPr txBox="1">
            <a:spLocks noChangeArrowheads="1"/>
          </p:cNvSpPr>
          <p:nvPr/>
        </p:nvSpPr>
        <p:spPr bwMode="auto">
          <a:xfrm>
            <a:off x="7143750" y="13906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12" name="Text Box 6"/>
          <p:cNvSpPr txBox="1">
            <a:spLocks noChangeArrowheads="1"/>
          </p:cNvSpPr>
          <p:nvPr/>
        </p:nvSpPr>
        <p:spPr bwMode="auto">
          <a:xfrm>
            <a:off x="6683375" y="5775325"/>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13" name="Text Box 17"/>
          <p:cNvSpPr txBox="1">
            <a:spLocks noChangeArrowheads="1"/>
          </p:cNvSpPr>
          <p:nvPr/>
        </p:nvSpPr>
        <p:spPr bwMode="auto">
          <a:xfrm>
            <a:off x="5791200" y="481013"/>
            <a:ext cx="2011363" cy="369332"/>
          </a:xfrm>
          <a:prstGeom prst="rect">
            <a:avLst/>
          </a:prstGeom>
          <a:noFill/>
          <a:ln w="9525">
            <a:noFill/>
            <a:miter lim="800000"/>
            <a:headEnd/>
            <a:tailEnd/>
          </a:ln>
        </p:spPr>
        <p:txBody>
          <a:bodyPr>
            <a:spAutoFit/>
          </a:bodyPr>
          <a:lstStyle/>
          <a:p>
            <a:pPr algn="ctr">
              <a:spcBef>
                <a:spcPct val="0"/>
              </a:spcBef>
              <a:buClrTx/>
              <a:buSzTx/>
              <a:buFontTx/>
              <a:buNone/>
            </a:pPr>
            <a:r>
              <a:rPr lang="zh-CN" altLang="en-US" dirty="0"/>
              <a:t>根域名服务器</a:t>
            </a:r>
            <a:endParaRPr lang="en-US" altLang="zh-CN" dirty="0"/>
          </a:p>
        </p:txBody>
      </p:sp>
      <p:sp>
        <p:nvSpPr>
          <p:cNvPr id="14"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5" name="Line 19"/>
          <p:cNvSpPr>
            <a:spLocks noChangeShapeType="1"/>
          </p:cNvSpPr>
          <p:nvPr/>
        </p:nvSpPr>
        <p:spPr bwMode="auto">
          <a:xfrm flipV="1">
            <a:off x="5391150" y="1220788"/>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Line 22"/>
          <p:cNvSpPr>
            <a:spLocks noChangeShapeType="1"/>
          </p:cNvSpPr>
          <p:nvPr/>
        </p:nvSpPr>
        <p:spPr bwMode="auto">
          <a:xfrm flipH="1">
            <a:off x="5619750" y="1449388"/>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7" name="Line 23"/>
          <p:cNvSpPr>
            <a:spLocks noChangeShapeType="1"/>
          </p:cNvSpPr>
          <p:nvPr/>
        </p:nvSpPr>
        <p:spPr bwMode="auto">
          <a:xfrm>
            <a:off x="5476875" y="294481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8" name="Group 24"/>
          <p:cNvGrpSpPr>
            <a:grpSpLocks/>
          </p:cNvGrpSpPr>
          <p:nvPr/>
        </p:nvGrpSpPr>
        <p:grpSpPr bwMode="auto">
          <a:xfrm>
            <a:off x="4138615" y="3062283"/>
            <a:ext cx="1979613" cy="677861"/>
            <a:chOff x="2805" y="2132"/>
            <a:chExt cx="1247" cy="427"/>
          </a:xfrm>
        </p:grpSpPr>
        <p:sp>
          <p:nvSpPr>
            <p:cNvPr id="19"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20" name="Text Box 26"/>
            <p:cNvSpPr txBox="1">
              <a:spLocks noChangeArrowheads="1"/>
            </p:cNvSpPr>
            <p:nvPr/>
          </p:nvSpPr>
          <p:spPr bwMode="auto">
            <a:xfrm>
              <a:off x="2805" y="2132"/>
              <a:ext cx="1247" cy="42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2000" dirty="0"/>
                <a:t>本地域名服务器</a:t>
              </a:r>
              <a:endParaRPr lang="en-US" altLang="zh-CN" sz="2000" dirty="0"/>
            </a:p>
            <a:p>
              <a:pPr algn="ctr">
                <a:spcBef>
                  <a:spcPct val="0"/>
                </a:spcBef>
                <a:buClrTx/>
                <a:buSzTx/>
                <a:buFontTx/>
                <a:buNone/>
              </a:pPr>
              <a:r>
                <a:rPr lang="en-US" altLang="zh-CN" i="1" dirty="0" err="1">
                  <a:solidFill>
                    <a:srgbClr val="000099"/>
                  </a:solidFill>
                </a:rPr>
                <a:t>dns.poly.edu</a:t>
              </a:r>
              <a:endParaRPr lang="en-US" altLang="zh-CN" i="1" dirty="0">
                <a:solidFill>
                  <a:srgbClr val="000099"/>
                </a:solidFill>
              </a:endParaRPr>
            </a:p>
          </p:txBody>
        </p:sp>
      </p:grpSp>
      <p:sp>
        <p:nvSpPr>
          <p:cNvPr id="21"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22"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23"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4" name="Text Box 60"/>
          <p:cNvSpPr txBox="1">
            <a:spLocks noChangeArrowheads="1"/>
          </p:cNvSpPr>
          <p:nvPr/>
        </p:nvSpPr>
        <p:spPr bwMode="auto">
          <a:xfrm>
            <a:off x="6741259" y="4429125"/>
            <a:ext cx="162095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5" name="Text Box 62"/>
          <p:cNvSpPr txBox="1">
            <a:spLocks noChangeArrowheads="1"/>
          </p:cNvSpPr>
          <p:nvPr/>
        </p:nvSpPr>
        <p:spPr bwMode="auto">
          <a:xfrm>
            <a:off x="5549900" y="378142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2"/>
          <p:cNvSpPr>
            <a:spLocks noChangeShapeType="1"/>
          </p:cNvSpPr>
          <p:nvPr/>
        </p:nvSpPr>
        <p:spPr bwMode="auto">
          <a:xfrm flipH="1" flipV="1">
            <a:off x="6853238" y="1333500"/>
            <a:ext cx="600075" cy="741363"/>
          </a:xfrm>
          <a:prstGeom prst="line">
            <a:avLst/>
          </a:prstGeom>
          <a:noFill/>
          <a:ln w="28575">
            <a:solidFill>
              <a:srgbClr val="CC0000"/>
            </a:solidFill>
            <a:round/>
            <a:headEnd type="triangle" w="med" len="med"/>
            <a:tailEnd/>
          </a:ln>
        </p:spPr>
        <p:txBody>
          <a:bodyPr wrap="none" anchor="ctr"/>
          <a:lstStyle/>
          <a:p>
            <a:endParaRPr lang="zh-CN" altLang="en-US"/>
          </a:p>
        </p:txBody>
      </p:sp>
      <p:grpSp>
        <p:nvGrpSpPr>
          <p:cNvPr id="27" name="Group 140"/>
          <p:cNvGrpSpPr>
            <a:grpSpLocks/>
          </p:cNvGrpSpPr>
          <p:nvPr/>
        </p:nvGrpSpPr>
        <p:grpSpPr bwMode="auto">
          <a:xfrm flipH="1">
            <a:off x="7226300" y="5091113"/>
            <a:ext cx="925513" cy="795337"/>
            <a:chOff x="-44" y="1473"/>
            <a:chExt cx="981" cy="1105"/>
          </a:xfrm>
        </p:grpSpPr>
        <p:pic>
          <p:nvPicPr>
            <p:cNvPr id="28" name="Picture 1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9" name="Freeform 142"/>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0" name="Group 143"/>
          <p:cNvGrpSpPr>
            <a:grpSpLocks/>
          </p:cNvGrpSpPr>
          <p:nvPr/>
        </p:nvGrpSpPr>
        <p:grpSpPr bwMode="auto">
          <a:xfrm>
            <a:off x="4765675" y="4244975"/>
            <a:ext cx="925513" cy="795338"/>
            <a:chOff x="-44" y="1473"/>
            <a:chExt cx="981" cy="1105"/>
          </a:xfrm>
        </p:grpSpPr>
        <p:pic>
          <p:nvPicPr>
            <p:cNvPr id="31" name="Picture 1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145"/>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146"/>
          <p:cNvGrpSpPr>
            <a:grpSpLocks/>
          </p:cNvGrpSpPr>
          <p:nvPr/>
        </p:nvGrpSpPr>
        <p:grpSpPr bwMode="auto">
          <a:xfrm>
            <a:off x="7226300" y="3743325"/>
            <a:ext cx="390525" cy="641350"/>
            <a:chOff x="4140" y="429"/>
            <a:chExt cx="1425" cy="2396"/>
          </a:xfrm>
        </p:grpSpPr>
        <p:sp>
          <p:nvSpPr>
            <p:cNvPr id="34" name="Freeform 14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5" name="Rectangle 148"/>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6" name="Freeform 14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7" name="Freeform 15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Rectangle 151"/>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152"/>
            <p:cNvGrpSpPr>
              <a:grpSpLocks/>
            </p:cNvGrpSpPr>
            <p:nvPr/>
          </p:nvGrpSpPr>
          <p:grpSpPr bwMode="auto">
            <a:xfrm>
              <a:off x="4749" y="668"/>
              <a:ext cx="581" cy="145"/>
              <a:chOff x="614" y="2568"/>
              <a:chExt cx="725" cy="139"/>
            </a:xfrm>
          </p:grpSpPr>
          <p:sp>
            <p:nvSpPr>
              <p:cNvPr id="64" name="AutoShape 153"/>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5" name="AutoShape 154"/>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155"/>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1" name="Group 156"/>
            <p:cNvGrpSpPr>
              <a:grpSpLocks/>
            </p:cNvGrpSpPr>
            <p:nvPr/>
          </p:nvGrpSpPr>
          <p:grpSpPr bwMode="auto">
            <a:xfrm>
              <a:off x="4747" y="994"/>
              <a:ext cx="581" cy="134"/>
              <a:chOff x="614" y="2568"/>
              <a:chExt cx="725" cy="139"/>
            </a:xfrm>
          </p:grpSpPr>
          <p:sp>
            <p:nvSpPr>
              <p:cNvPr id="62" name="AutoShape 157"/>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3" name="AutoShape 158"/>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159"/>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3" name="Rectangle 160"/>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61"/>
            <p:cNvGrpSpPr>
              <a:grpSpLocks/>
            </p:cNvGrpSpPr>
            <p:nvPr/>
          </p:nvGrpSpPr>
          <p:grpSpPr bwMode="auto">
            <a:xfrm>
              <a:off x="4735" y="1627"/>
              <a:ext cx="582" cy="151"/>
              <a:chOff x="614" y="2568"/>
              <a:chExt cx="725" cy="139"/>
            </a:xfrm>
          </p:grpSpPr>
          <p:sp>
            <p:nvSpPr>
              <p:cNvPr id="60" name="AutoShape 162"/>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1" name="AutoShape 163"/>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Freeform 16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6" name="Group 165"/>
            <p:cNvGrpSpPr>
              <a:grpSpLocks/>
            </p:cNvGrpSpPr>
            <p:nvPr/>
          </p:nvGrpSpPr>
          <p:grpSpPr bwMode="auto">
            <a:xfrm>
              <a:off x="4739" y="1327"/>
              <a:ext cx="582" cy="139"/>
              <a:chOff x="614" y="2568"/>
              <a:chExt cx="725" cy="139"/>
            </a:xfrm>
          </p:grpSpPr>
          <p:sp>
            <p:nvSpPr>
              <p:cNvPr id="58" name="AutoShape 166"/>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9" name="AutoShape 167"/>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7" name="Rectangle 168"/>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8" name="Freeform 16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Freeform 17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0" name="Oval 171"/>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1" name="Freeform 17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2" name="AutoShape 173"/>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3" name="AutoShape 174"/>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4" name="Oval 175"/>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5" name="Oval 176"/>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6" name="Oval 177"/>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57" name="Rectangle 178"/>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6" name="Group 212"/>
          <p:cNvGrpSpPr>
            <a:grpSpLocks/>
          </p:cNvGrpSpPr>
          <p:nvPr/>
        </p:nvGrpSpPr>
        <p:grpSpPr bwMode="auto">
          <a:xfrm>
            <a:off x="5222875" y="2230438"/>
            <a:ext cx="390525" cy="641350"/>
            <a:chOff x="4140" y="429"/>
            <a:chExt cx="1425" cy="2396"/>
          </a:xfrm>
        </p:grpSpPr>
        <p:sp>
          <p:nvSpPr>
            <p:cNvPr id="67" name="Freeform 213"/>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68" name="Rectangle 214"/>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69" name="Freeform 215"/>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0" name="Freeform 216"/>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1" name="Rectangle 217"/>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2" name="Group 218"/>
            <p:cNvGrpSpPr>
              <a:grpSpLocks/>
            </p:cNvGrpSpPr>
            <p:nvPr/>
          </p:nvGrpSpPr>
          <p:grpSpPr bwMode="auto">
            <a:xfrm>
              <a:off x="4749" y="668"/>
              <a:ext cx="581" cy="145"/>
              <a:chOff x="614" y="2568"/>
              <a:chExt cx="725" cy="139"/>
            </a:xfrm>
          </p:grpSpPr>
          <p:sp>
            <p:nvSpPr>
              <p:cNvPr id="97" name="AutoShape 219"/>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8" name="AutoShape 220"/>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3" name="Rectangle 221"/>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4" name="Group 222"/>
            <p:cNvGrpSpPr>
              <a:grpSpLocks/>
            </p:cNvGrpSpPr>
            <p:nvPr/>
          </p:nvGrpSpPr>
          <p:grpSpPr bwMode="auto">
            <a:xfrm>
              <a:off x="4747" y="994"/>
              <a:ext cx="581" cy="134"/>
              <a:chOff x="614" y="2568"/>
              <a:chExt cx="725" cy="139"/>
            </a:xfrm>
          </p:grpSpPr>
          <p:sp>
            <p:nvSpPr>
              <p:cNvPr id="95" name="AutoShape 223"/>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6" name="AutoShape 224"/>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5" name="Rectangle 225"/>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6" name="Rectangle 226"/>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227"/>
            <p:cNvGrpSpPr>
              <a:grpSpLocks/>
            </p:cNvGrpSpPr>
            <p:nvPr/>
          </p:nvGrpSpPr>
          <p:grpSpPr bwMode="auto">
            <a:xfrm>
              <a:off x="4735" y="1627"/>
              <a:ext cx="582" cy="151"/>
              <a:chOff x="614" y="2568"/>
              <a:chExt cx="725" cy="139"/>
            </a:xfrm>
          </p:grpSpPr>
          <p:sp>
            <p:nvSpPr>
              <p:cNvPr id="93" name="AutoShape 228"/>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4" name="AutoShape 229"/>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Freeform 230"/>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79" name="Group 231"/>
            <p:cNvGrpSpPr>
              <a:grpSpLocks/>
            </p:cNvGrpSpPr>
            <p:nvPr/>
          </p:nvGrpSpPr>
          <p:grpSpPr bwMode="auto">
            <a:xfrm>
              <a:off x="4739" y="1327"/>
              <a:ext cx="582" cy="139"/>
              <a:chOff x="614" y="2568"/>
              <a:chExt cx="725" cy="139"/>
            </a:xfrm>
          </p:grpSpPr>
          <p:sp>
            <p:nvSpPr>
              <p:cNvPr id="91" name="AutoShape 232"/>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2" name="AutoShape 233"/>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0" name="Rectangle 234"/>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1" name="Freeform 235"/>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2" name="Freeform 236"/>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3" name="Oval 237"/>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4" name="Freeform 238"/>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5" name="AutoShape 239"/>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6" name="AutoShape 240"/>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87" name="Oval 241"/>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88" name="Oval 242"/>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89" name="Oval 243"/>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0" name="Rectangle 244"/>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99" name="Group 245"/>
          <p:cNvGrpSpPr>
            <a:grpSpLocks/>
          </p:cNvGrpSpPr>
          <p:nvPr/>
        </p:nvGrpSpPr>
        <p:grpSpPr bwMode="auto">
          <a:xfrm>
            <a:off x="6376988" y="968375"/>
            <a:ext cx="390525" cy="641350"/>
            <a:chOff x="4140" y="429"/>
            <a:chExt cx="1425" cy="2396"/>
          </a:xfrm>
        </p:grpSpPr>
        <p:sp>
          <p:nvSpPr>
            <p:cNvPr id="100" name="Freeform 246"/>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1" name="Rectangle 24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2" name="Freeform 248"/>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3" name="Freeform 249"/>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4" name="Rectangle 25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5" name="Group 251"/>
            <p:cNvGrpSpPr>
              <a:grpSpLocks/>
            </p:cNvGrpSpPr>
            <p:nvPr/>
          </p:nvGrpSpPr>
          <p:grpSpPr bwMode="auto">
            <a:xfrm>
              <a:off x="4749" y="668"/>
              <a:ext cx="581" cy="145"/>
              <a:chOff x="614" y="2568"/>
              <a:chExt cx="725" cy="139"/>
            </a:xfrm>
          </p:grpSpPr>
          <p:sp>
            <p:nvSpPr>
              <p:cNvPr id="130" name="AutoShape 25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253"/>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6" name="Rectangle 25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7" name="Group 255"/>
            <p:cNvGrpSpPr>
              <a:grpSpLocks/>
            </p:cNvGrpSpPr>
            <p:nvPr/>
          </p:nvGrpSpPr>
          <p:grpSpPr bwMode="auto">
            <a:xfrm>
              <a:off x="4747" y="994"/>
              <a:ext cx="581" cy="134"/>
              <a:chOff x="614" y="2568"/>
              <a:chExt cx="725" cy="139"/>
            </a:xfrm>
          </p:grpSpPr>
          <p:sp>
            <p:nvSpPr>
              <p:cNvPr id="128" name="AutoShape 25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25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8" name="Rectangle 25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09" name="Rectangle 25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60"/>
            <p:cNvGrpSpPr>
              <a:grpSpLocks/>
            </p:cNvGrpSpPr>
            <p:nvPr/>
          </p:nvGrpSpPr>
          <p:grpSpPr bwMode="auto">
            <a:xfrm>
              <a:off x="4735" y="1627"/>
              <a:ext cx="582" cy="151"/>
              <a:chOff x="614" y="2568"/>
              <a:chExt cx="725" cy="139"/>
            </a:xfrm>
          </p:grpSpPr>
          <p:sp>
            <p:nvSpPr>
              <p:cNvPr id="126" name="AutoShape 26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7" name="AutoShape 26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Freeform 263"/>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2" name="Group 264"/>
            <p:cNvGrpSpPr>
              <a:grpSpLocks/>
            </p:cNvGrpSpPr>
            <p:nvPr/>
          </p:nvGrpSpPr>
          <p:grpSpPr bwMode="auto">
            <a:xfrm>
              <a:off x="4739" y="1327"/>
              <a:ext cx="582" cy="139"/>
              <a:chOff x="614" y="2568"/>
              <a:chExt cx="725" cy="139"/>
            </a:xfrm>
          </p:grpSpPr>
          <p:sp>
            <p:nvSpPr>
              <p:cNvPr id="124" name="AutoShape 26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5" name="AutoShape 266"/>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26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4" name="Freeform 268"/>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5" name="Freeform 269"/>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6" name="Oval 27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17" name="Freeform 271"/>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18" name="AutoShape 27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19" name="AutoShape 27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0" name="Oval 27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1" name="Oval 27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2" name="Oval 27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3" name="Rectangle 27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2" name="Group 311"/>
          <p:cNvGrpSpPr>
            <a:grpSpLocks/>
          </p:cNvGrpSpPr>
          <p:nvPr/>
        </p:nvGrpSpPr>
        <p:grpSpPr bwMode="auto">
          <a:xfrm>
            <a:off x="7192963" y="2220913"/>
            <a:ext cx="390525" cy="641350"/>
            <a:chOff x="4140" y="429"/>
            <a:chExt cx="1425" cy="2396"/>
          </a:xfrm>
        </p:grpSpPr>
        <p:sp>
          <p:nvSpPr>
            <p:cNvPr id="133" name="Freeform 31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4" name="Rectangle 313"/>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5" name="Freeform 31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6" name="Freeform 31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7" name="Rectangle 316"/>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38" name="Group 317"/>
            <p:cNvGrpSpPr>
              <a:grpSpLocks/>
            </p:cNvGrpSpPr>
            <p:nvPr/>
          </p:nvGrpSpPr>
          <p:grpSpPr bwMode="auto">
            <a:xfrm>
              <a:off x="4749" y="668"/>
              <a:ext cx="581" cy="145"/>
              <a:chOff x="614" y="2568"/>
              <a:chExt cx="725" cy="139"/>
            </a:xfrm>
          </p:grpSpPr>
          <p:sp>
            <p:nvSpPr>
              <p:cNvPr id="163" name="AutoShape 318"/>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19"/>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9" name="Rectangle 320"/>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0" name="Group 321"/>
            <p:cNvGrpSpPr>
              <a:grpSpLocks/>
            </p:cNvGrpSpPr>
            <p:nvPr/>
          </p:nvGrpSpPr>
          <p:grpSpPr bwMode="auto">
            <a:xfrm>
              <a:off x="4747" y="994"/>
              <a:ext cx="581" cy="134"/>
              <a:chOff x="614" y="2568"/>
              <a:chExt cx="725" cy="139"/>
            </a:xfrm>
          </p:grpSpPr>
          <p:sp>
            <p:nvSpPr>
              <p:cNvPr id="161" name="AutoShape 322"/>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23"/>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1" name="Rectangle 324"/>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2" name="Rectangle 325"/>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326"/>
            <p:cNvGrpSpPr>
              <a:grpSpLocks/>
            </p:cNvGrpSpPr>
            <p:nvPr/>
          </p:nvGrpSpPr>
          <p:grpSpPr bwMode="auto">
            <a:xfrm>
              <a:off x="4735" y="1627"/>
              <a:ext cx="582" cy="151"/>
              <a:chOff x="614" y="2568"/>
              <a:chExt cx="725" cy="139"/>
            </a:xfrm>
          </p:grpSpPr>
          <p:sp>
            <p:nvSpPr>
              <p:cNvPr id="159" name="AutoShape 327"/>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0" name="AutoShape 328"/>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Freeform 32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5" name="Group 330"/>
            <p:cNvGrpSpPr>
              <a:grpSpLocks/>
            </p:cNvGrpSpPr>
            <p:nvPr/>
          </p:nvGrpSpPr>
          <p:grpSpPr bwMode="auto">
            <a:xfrm>
              <a:off x="4739" y="1327"/>
              <a:ext cx="582" cy="139"/>
              <a:chOff x="614" y="2568"/>
              <a:chExt cx="725" cy="139"/>
            </a:xfrm>
          </p:grpSpPr>
          <p:sp>
            <p:nvSpPr>
              <p:cNvPr id="157" name="AutoShape 331"/>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8" name="AutoShape 332"/>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6" name="Rectangle 333"/>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47" name="Freeform 33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8" name="Freeform 33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9" name="Oval 336"/>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0" name="Freeform 33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1" name="AutoShape 338"/>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2" name="AutoShape 339"/>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3" name="Oval 340"/>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4" name="Oval 341"/>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5" name="Oval 342"/>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6" name="Rectangle 343"/>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5" name="Rectangle 67"/>
          <p:cNvSpPr>
            <a:spLocks noChangeArrowheads="1"/>
          </p:cNvSpPr>
          <p:nvPr/>
        </p:nvSpPr>
        <p:spPr bwMode="auto">
          <a:xfrm>
            <a:off x="468312" y="1832918"/>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递归解析：</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解析的通信负载在域名服务器上</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层次越高，负载越大</a:t>
            </a:r>
            <a:endParaRPr lang="en-US" altLang="zh-CN" sz="2400" dirty="0">
              <a:latin typeface="+mn-ea"/>
            </a:endParaRPr>
          </a:p>
        </p:txBody>
      </p:sp>
      <p:sp>
        <p:nvSpPr>
          <p:cNvPr id="166" name="矩形 165"/>
          <p:cNvSpPr/>
          <p:nvPr/>
        </p:nvSpPr>
        <p:spPr>
          <a:xfrm>
            <a:off x="4283968" y="5013176"/>
            <a:ext cx="2141984" cy="677108"/>
          </a:xfrm>
          <a:prstGeom prst="rect">
            <a:avLst/>
          </a:prstGeom>
        </p:spPr>
        <p:txBody>
          <a:bodyPr wrap="square">
            <a:spAutoFit/>
          </a:bodyPr>
          <a:lstStyle/>
          <a:p>
            <a:pPr algn="ctr">
              <a:spcBef>
                <a:spcPct val="0"/>
              </a:spcBef>
              <a:buClrTx/>
              <a:buSzTx/>
              <a:buFontTx/>
              <a:buNone/>
            </a:pPr>
            <a:r>
              <a:rPr lang="zh-CN" altLang="en-US" sz="2000" dirty="0"/>
              <a:t>发起解析的主机</a:t>
            </a:r>
            <a:endParaRPr lang="en-US" altLang="zh-CN" sz="2000" dirty="0"/>
          </a:p>
          <a:p>
            <a:pPr algn="ctr">
              <a:spcBef>
                <a:spcPct val="0"/>
              </a:spcBef>
              <a:buClrTx/>
              <a:buSzTx/>
              <a:buFontTx/>
              <a:buNone/>
            </a:pPr>
            <a:r>
              <a:rPr lang="en-US" altLang="zh-CN" i="1" dirty="0" err="1">
                <a:solidFill>
                  <a:srgbClr val="000099"/>
                </a:solidFill>
              </a:rPr>
              <a:t>cis.poly.edu</a:t>
            </a:r>
            <a:endParaRPr lang="en-US" altLang="zh-CN" i="1" dirty="0">
              <a:solidFill>
                <a:srgbClr val="000099"/>
              </a:solidFill>
            </a:endParaRPr>
          </a:p>
        </p:txBody>
      </p:sp>
      <p:sp>
        <p:nvSpPr>
          <p:cNvPr id="167" name="Text Box 65"/>
          <p:cNvSpPr txBox="1">
            <a:spLocks noChangeArrowheads="1"/>
          </p:cNvSpPr>
          <p:nvPr/>
        </p:nvSpPr>
        <p:spPr bwMode="auto">
          <a:xfrm>
            <a:off x="7241158"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169" name="Rectangle 67"/>
          <p:cNvSpPr>
            <a:spLocks noChangeArrowheads="1"/>
          </p:cNvSpPr>
          <p:nvPr/>
        </p:nvSpPr>
        <p:spPr bwMode="auto">
          <a:xfrm>
            <a:off x="395536" y="3921150"/>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实际解析过程：</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主机到本地域名服务器是递归的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剩余过程是迭代的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如上页图所示</a:t>
            </a:r>
            <a:endParaRPr lang="en-US" altLang="zh-CN" sz="2400" dirty="0">
              <a:latin typeface="+mn-ea"/>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：缓存和更新记录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71</a:t>
            </a:fld>
            <a:endParaRPr lang="zh-CN" altLang="en-US"/>
          </a:p>
        </p:txBody>
      </p:sp>
      <p:sp>
        <p:nvSpPr>
          <p:cNvPr id="5" name="Rectangle 3"/>
          <p:cNvSpPr txBox="1">
            <a:spLocks noChangeArrowheads="1"/>
          </p:cNvSpPr>
          <p:nvPr/>
        </p:nvSpPr>
        <p:spPr bwMode="auto">
          <a:xfrm>
            <a:off x="619124" y="1719411"/>
            <a:ext cx="8129339" cy="473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域名服务器</a:t>
            </a:r>
            <a:r>
              <a:rPr kumimoji="0" lang="zh-CN" altLang="en-US" sz="2800" b="0" i="0" u="none" strike="noStrike" kern="0" cap="none" spc="0" normalizeH="0" baseline="0" noProof="0" dirty="0">
                <a:ln>
                  <a:noFill/>
                </a:ln>
                <a:solidFill>
                  <a:srgbClr val="0000FF"/>
                </a:solidFill>
                <a:effectLst/>
                <a:uLnTx/>
                <a:uFillTx/>
                <a:latin typeface="+mn-ea"/>
                <a:cs typeface="+mn-cs"/>
              </a:rPr>
              <a:t>缓存</a:t>
            </a:r>
            <a:r>
              <a:rPr kumimoji="0" lang="zh-CN" altLang="en-US" sz="2800" b="0" i="0" u="none" strike="noStrike" kern="0" cap="none" spc="0" normalizeH="0" baseline="0" noProof="0" dirty="0">
                <a:ln>
                  <a:noFill/>
                </a:ln>
                <a:solidFill>
                  <a:schemeClr val="tx1"/>
                </a:solidFill>
                <a:effectLst/>
                <a:uLnTx/>
                <a:uFillTx/>
                <a:latin typeface="+mn-ea"/>
                <a:cs typeface="+mn-cs"/>
              </a:rPr>
              <a:t>所有获取的名字映射记录</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缓存条目在一定时间（</a:t>
            </a:r>
            <a:r>
              <a:rPr kumimoji="0" lang="en-US" altLang="zh-CN" sz="2400" b="0" i="0" u="none" strike="noStrike" kern="0" cap="none" spc="0" normalizeH="0" baseline="0" noProof="0" dirty="0">
                <a:ln>
                  <a:noFill/>
                </a:ln>
                <a:solidFill>
                  <a:schemeClr val="tx1"/>
                </a:solidFill>
                <a:effectLst/>
                <a:uLnTx/>
                <a:uFillTx/>
                <a:latin typeface="+mn-ea"/>
              </a:rPr>
              <a:t>TTL</a:t>
            </a:r>
            <a:r>
              <a:rPr kumimoji="0" lang="zh-CN" altLang="en-US" sz="2400" b="0" i="0" u="none" strike="noStrike" kern="0" cap="none" spc="0" normalizeH="0" baseline="0" noProof="0" dirty="0">
                <a:ln>
                  <a:noFill/>
                </a:ln>
                <a:solidFill>
                  <a:schemeClr val="tx1"/>
                </a:solidFill>
                <a:effectLst/>
                <a:uLnTx/>
                <a:uFillTx/>
                <a:latin typeface="+mn-ea"/>
              </a:rPr>
              <a:t>：</a:t>
            </a:r>
            <a:r>
              <a:rPr kumimoji="0" lang="en-US" altLang="zh-CN" sz="2400" b="0" i="0" u="none" strike="noStrike" kern="0" cap="none" spc="0" normalizeH="0" baseline="0" noProof="0" dirty="0">
                <a:ln>
                  <a:noFill/>
                </a:ln>
                <a:solidFill>
                  <a:schemeClr val="tx1"/>
                </a:solidFill>
                <a:effectLst/>
                <a:uLnTx/>
                <a:uFillTx/>
                <a:latin typeface="+mn-ea"/>
              </a:rPr>
              <a:t>time to </a:t>
            </a:r>
            <a:r>
              <a:rPr lang="en-US" altLang="zh-CN" sz="2400" kern="0" dirty="0">
                <a:latin typeface="+mn-ea"/>
              </a:rPr>
              <a:t>live</a:t>
            </a:r>
            <a:r>
              <a:rPr kumimoji="0" lang="zh-CN" altLang="en-US" sz="2400" b="0" i="0" u="none" strike="noStrike" kern="0" cap="none" spc="0" normalizeH="0" baseline="0" noProof="0" dirty="0">
                <a:ln>
                  <a:noFill/>
                </a:ln>
                <a:solidFill>
                  <a:schemeClr val="tx1"/>
                </a:solidFill>
                <a:effectLst/>
                <a:uLnTx/>
                <a:uFillTx/>
                <a:latin typeface="+mn-ea"/>
              </a:rPr>
              <a:t>）后过期删除</a:t>
            </a:r>
            <a:endParaRPr kumimoji="0" lang="en-US" altLang="zh-CN" sz="24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本地域名服务器通常缓存顶级域名服务器的映射</a:t>
            </a:r>
            <a:r>
              <a:rPr lang="zh-CN" altLang="en-US" sz="2400" kern="0" dirty="0">
                <a:latin typeface="+mn-ea"/>
              </a:rPr>
              <a:t>记录</a:t>
            </a:r>
            <a:endParaRPr kumimoji="0" lang="en-US" altLang="zh-CN" sz="2400" b="0" i="0" u="none" strike="noStrike" kern="0" cap="none" spc="0" normalizeH="0" baseline="0" noProof="0" dirty="0">
              <a:ln>
                <a:noFill/>
              </a:ln>
              <a:solidFill>
                <a:schemeClr val="tx1"/>
              </a:solidFill>
              <a:effectLst/>
              <a:uLnTx/>
              <a:uFillTx/>
              <a:latin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因此无需访问根域名服务器</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i="0" u="none" strike="noStrike" kern="0" cap="none" spc="0" normalizeH="0" baseline="0" noProof="0" dirty="0">
                <a:ln>
                  <a:noFill/>
                </a:ln>
                <a:solidFill>
                  <a:schemeClr val="tx1"/>
                </a:solidFill>
                <a:effectLst/>
                <a:uLnTx/>
                <a:uFillTx/>
                <a:latin typeface="+mn-ea"/>
                <a:cs typeface="+mn-cs"/>
              </a:rPr>
              <a:t>缓存的</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名字</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地址</a:t>
            </a:r>
            <a:r>
              <a:rPr lang="en-US" altLang="zh-CN" sz="2800" kern="0" dirty="0">
                <a:latin typeface="+mn-ea"/>
              </a:rPr>
              <a:t>”</a:t>
            </a:r>
            <a:r>
              <a:rPr kumimoji="0" lang="zh-CN" altLang="en-US" sz="2800" b="0" i="0" u="none" strike="noStrike" kern="0" cap="none" spc="0" normalizeH="0" baseline="0" noProof="0" dirty="0">
                <a:ln>
                  <a:noFill/>
                </a:ln>
                <a:solidFill>
                  <a:schemeClr val="tx1"/>
                </a:solidFill>
                <a:effectLst/>
                <a:uLnTx/>
                <a:uFillTx/>
                <a:latin typeface="+mn-ea"/>
                <a:cs typeface="+mn-cs"/>
              </a:rPr>
              <a:t>映射可能</a:t>
            </a:r>
            <a:r>
              <a:rPr kumimoji="0" lang="zh-CN" altLang="en-US" sz="2800" b="0" i="0" u="none" strike="noStrike" kern="0" cap="none" spc="0" normalizeH="0" baseline="0" noProof="0" dirty="0">
                <a:ln>
                  <a:noFill/>
                </a:ln>
                <a:solidFill>
                  <a:srgbClr val="C00000"/>
                </a:solidFill>
                <a:effectLst/>
                <a:uLnTx/>
                <a:uFillTx/>
                <a:latin typeface="+mn-ea"/>
                <a:cs typeface="+mn-cs"/>
              </a:rPr>
              <a:t>过期</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尽力而为的服务</a:t>
            </a:r>
            <a:r>
              <a:rPr kumimoji="0" lang="en-US" altLang="zh-CN" sz="28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如果主机改变了</a:t>
            </a:r>
            <a:r>
              <a:rPr kumimoji="0" lang="en-US" altLang="zh-CN" sz="2400" b="0" i="0" u="none" strike="noStrike" kern="0" cap="none" spc="0" normalizeH="0" baseline="0" noProof="0" dirty="0">
                <a:ln>
                  <a:noFill/>
                </a:ln>
                <a:solidFill>
                  <a:schemeClr val="tx1"/>
                </a:solidFill>
                <a:effectLst/>
                <a:uLnTx/>
                <a:uFillTx/>
                <a:latin typeface="+mn-ea"/>
              </a:rPr>
              <a:t>IP</a:t>
            </a:r>
            <a:r>
              <a:rPr kumimoji="0" lang="zh-CN" altLang="en-US" sz="2400" b="0" i="0" u="none" strike="noStrike" kern="0" cap="none" spc="0" normalizeH="0" baseline="0" noProof="0" dirty="0">
                <a:ln>
                  <a:noFill/>
                </a:ln>
                <a:solidFill>
                  <a:schemeClr val="tx1"/>
                </a:solidFill>
                <a:effectLst/>
                <a:uLnTx/>
                <a:uFillTx/>
                <a:latin typeface="+mn-ea"/>
              </a:rPr>
              <a:t>地址，这一改变需要等待所有相关缓存过期，该主机才能被整个因特网访问</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i="0" u="none" strike="noStrike" kern="0" cap="none" spc="0" normalizeH="0" baseline="0" noProof="0" dirty="0">
                <a:ln>
                  <a:noFill/>
                </a:ln>
                <a:solidFill>
                  <a:schemeClr val="tx1"/>
                </a:solidFill>
                <a:effectLst/>
                <a:uLnTx/>
                <a:uFillTx/>
                <a:latin typeface="+mn-ea"/>
                <a:cs typeface="+mn-cs"/>
              </a:rPr>
              <a:t>IETF</a:t>
            </a:r>
            <a:r>
              <a:rPr kumimoji="0" lang="zh-CN" altLang="en-US" sz="2800" b="0" i="0" u="none" strike="noStrike" kern="0" cap="none" spc="0" normalizeH="0" baseline="0" noProof="0" dirty="0">
                <a:ln>
                  <a:noFill/>
                </a:ln>
                <a:solidFill>
                  <a:schemeClr val="tx1"/>
                </a:solidFill>
                <a:effectLst/>
                <a:uLnTx/>
                <a:uFillTx/>
                <a:latin typeface="+mn-ea"/>
                <a:cs typeface="+mn-cs"/>
              </a:rPr>
              <a:t>标准定义怎样更新缓存</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rPr>
              <a:t>RFC 2136</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映射记录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72</a:t>
            </a:fld>
            <a:endParaRPr lang="zh-CN" altLang="en-US"/>
          </a:p>
        </p:txBody>
      </p:sp>
      <p:sp>
        <p:nvSpPr>
          <p:cNvPr id="5" name="Rectangle 3"/>
          <p:cNvSpPr txBox="1">
            <a:spLocks noChangeArrowheads="1"/>
          </p:cNvSpPr>
          <p:nvPr/>
        </p:nvSpPr>
        <p:spPr bwMode="auto">
          <a:xfrm>
            <a:off x="542925" y="1679847"/>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分布式数据库存储资源记录</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3200" b="0" i="0" u="none" strike="noStrike" kern="0" cap="none" spc="0" normalizeH="0" baseline="0" noProof="0" dirty="0">
                <a:ln>
                  <a:noFill/>
                </a:ln>
                <a:solidFill>
                  <a:srgbClr val="CC0000"/>
                </a:solidFill>
                <a:effectLst/>
                <a:uLnTx/>
                <a:uFillTx/>
                <a:latin typeface="+mn-ea"/>
                <a:cs typeface="+mn-cs"/>
              </a:rPr>
              <a:t>(RR)</a:t>
            </a:r>
          </a:p>
        </p:txBody>
      </p:sp>
      <p:sp>
        <p:nvSpPr>
          <p:cNvPr id="6" name="Rectangle 4"/>
          <p:cNvSpPr txBox="1">
            <a:spLocks noChangeArrowheads="1"/>
          </p:cNvSpPr>
          <p:nvPr/>
        </p:nvSpPr>
        <p:spPr>
          <a:xfrm>
            <a:off x="533400" y="4234135"/>
            <a:ext cx="3514725" cy="1905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type=NS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name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是域名</a:t>
            </a:r>
            <a:r>
              <a:rPr kumimoji="0" lang="en-US" altLang="zh-CN" sz="2000" b="0" i="0" u="none" strike="noStrike" kern="0" cap="none" spc="0" normalizeH="0" baseline="0" noProof="0" dirty="0">
                <a:ln>
                  <a:noFill/>
                </a:ln>
                <a:solidFill>
                  <a:schemeClr val="tx1"/>
                </a:solidFill>
                <a:effectLst/>
                <a:uLnTx/>
                <a:uFillTx/>
                <a:latin typeface="+mn-ea"/>
              </a:rPr>
              <a:t>(</a:t>
            </a:r>
            <a:r>
              <a:rPr kumimoji="0" lang="zh-CN" altLang="en-US" sz="2000" b="0" i="0" u="none" strike="noStrike" kern="0" cap="none" spc="0" normalizeH="0" baseline="0" noProof="0" dirty="0">
                <a:ln>
                  <a:noFill/>
                </a:ln>
                <a:solidFill>
                  <a:schemeClr val="tx1"/>
                </a:solidFill>
                <a:effectLst/>
                <a:uLnTx/>
                <a:uFillTx/>
                <a:latin typeface="+mn-ea"/>
              </a:rPr>
              <a:t>例如</a:t>
            </a:r>
            <a:r>
              <a:rPr kumimoji="0" lang="en-US" altLang="zh-CN" sz="2000" b="0" i="0" u="none" strike="noStrike" kern="0" cap="none" spc="0" normalizeH="0" baseline="0" noProof="0" dirty="0">
                <a:ln>
                  <a:noFill/>
                </a:ln>
                <a:solidFill>
                  <a:schemeClr val="tx1"/>
                </a:solidFill>
                <a:effectLst/>
                <a:uLnTx/>
                <a:uFillTx/>
                <a:latin typeface="+mn-ea"/>
              </a:rPr>
              <a:t>,</a:t>
            </a:r>
            <a:r>
              <a:rPr kumimoji="0" lang="en-US" altLang="zh-CN" sz="2000" b="0" i="0" u="none" strike="noStrike" kern="0" cap="none" spc="0" normalizeH="0" baseline="0" noProof="0" dirty="0" err="1">
                <a:ln>
                  <a:noFill/>
                </a:ln>
                <a:solidFill>
                  <a:schemeClr val="tx1"/>
                </a:solidFill>
                <a:effectLst/>
                <a:uLnTx/>
                <a:uFillTx/>
                <a:latin typeface="+mn-ea"/>
              </a:rPr>
              <a:t>alibaba.com</a:t>
            </a:r>
            <a:r>
              <a:rPr kumimoji="0" lang="en-US" altLang="zh-CN" sz="2000" b="0" i="0" u="none" strike="noStrike" kern="0" cap="none" spc="0" normalizeH="0" baseline="0" noProof="0" dirty="0">
                <a:ln>
                  <a:noFill/>
                </a:ln>
                <a:solidFill>
                  <a:schemeClr val="tx1"/>
                </a:solidFill>
                <a:effectLst/>
                <a:uLnTx/>
                <a:uFillTx/>
                <a:latin typeface="+mn-ea"/>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value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是这个域的权威域名服务器的主机名</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6"/>
          <p:cNvSpPr txBox="1">
            <a:spLocks noChangeArrowheads="1"/>
          </p:cNvSpPr>
          <p:nvPr/>
        </p:nvSpPr>
        <p:spPr bwMode="auto">
          <a:xfrm>
            <a:off x="1795463" y="2244997"/>
            <a:ext cx="5364162" cy="457200"/>
          </a:xfrm>
          <a:prstGeom prst="rect">
            <a:avLst/>
          </a:prstGeom>
          <a:noFill/>
          <a:ln w="9525">
            <a:noFill/>
            <a:miter lim="800000"/>
            <a:headEnd/>
            <a:tailEnd/>
          </a:ln>
        </p:spPr>
        <p:txBody>
          <a:bodyPr anchor="ctr">
            <a:spAutoFit/>
          </a:bodyPr>
          <a:lstStyle/>
          <a:p>
            <a:pPr algn="ctr">
              <a:spcBef>
                <a:spcPct val="0"/>
              </a:spcBef>
              <a:buClrTx/>
              <a:buSzTx/>
              <a:buFontTx/>
              <a:buNone/>
            </a:pPr>
            <a:r>
              <a:rPr lang="en-US" altLang="zh-CN" sz="2400" dirty="0"/>
              <a:t>RR </a:t>
            </a:r>
            <a:r>
              <a:rPr lang="zh-CN" altLang="en-US" sz="2400" dirty="0"/>
              <a:t>格式</a:t>
            </a:r>
            <a:r>
              <a:rPr lang="en-US" altLang="zh-CN" sz="2400" dirty="0"/>
              <a:t>:</a:t>
            </a:r>
            <a:r>
              <a:rPr lang="en-US" altLang="zh-CN" sz="2400" dirty="0">
                <a:latin typeface="Comic Sans MS" pitchFamily="66" charset="0"/>
              </a:rPr>
              <a:t> </a:t>
            </a:r>
            <a:r>
              <a:rPr lang="en-US" altLang="zh-CN" sz="1800" b="1" dirty="0">
                <a:latin typeface="Courier New" pitchFamily="49" charset="0"/>
              </a:rPr>
              <a:t>(name, value, type, </a:t>
            </a:r>
            <a:r>
              <a:rPr lang="en-US" altLang="zh-CN" sz="1800" b="1" dirty="0" err="1">
                <a:latin typeface="Courier New" pitchFamily="49" charset="0"/>
              </a:rPr>
              <a:t>ttl</a:t>
            </a:r>
            <a:r>
              <a:rPr lang="en-US" altLang="zh-CN" sz="1800" b="1" dirty="0">
                <a:latin typeface="Courier New" pitchFamily="49" charset="0"/>
              </a:rPr>
              <a:t>)</a:t>
            </a:r>
            <a:endParaRPr lang="en-US" altLang="zh-CN" sz="2400" dirty="0">
              <a:latin typeface="Times New Roman" pitchFamily="18" charset="0"/>
            </a:endParaRPr>
          </a:p>
        </p:txBody>
      </p:sp>
      <p:sp>
        <p:nvSpPr>
          <p:cNvPr id="8" name="Rectangle 7"/>
          <p:cNvSpPr>
            <a:spLocks noChangeArrowheads="1"/>
          </p:cNvSpPr>
          <p:nvPr/>
        </p:nvSpPr>
        <p:spPr bwMode="auto">
          <a:xfrm>
            <a:off x="1876425" y="2232297"/>
            <a:ext cx="5267325" cy="571500"/>
          </a:xfrm>
          <a:prstGeom prst="rect">
            <a:avLst/>
          </a:prstGeom>
          <a:noFill/>
          <a:ln w="19050">
            <a:solidFill>
              <a:srgbClr val="000099"/>
            </a:solidFill>
            <a:miter lim="800000"/>
            <a:headEnd/>
            <a:tailEnd/>
          </a:ln>
        </p:spPr>
        <p:txBody>
          <a:bodyPr wrap="none" anchor="ctr"/>
          <a:lstStyle/>
          <a:p>
            <a:pPr algn="ctr">
              <a:spcBef>
                <a:spcPct val="0"/>
              </a:spcBef>
              <a:buClrTx/>
              <a:buSzTx/>
              <a:buFontTx/>
              <a:buNone/>
            </a:pPr>
            <a:endParaRPr lang="zh-CN" altLang="zh-CN" sz="2400">
              <a:solidFill>
                <a:schemeClr val="accent2"/>
              </a:solidFill>
              <a:latin typeface="Times New Roman" pitchFamily="18" charset="0"/>
            </a:endParaRPr>
          </a:p>
        </p:txBody>
      </p:sp>
      <p:sp>
        <p:nvSpPr>
          <p:cNvPr id="9" name="Rectangle 8"/>
          <p:cNvSpPr>
            <a:spLocks noChangeArrowheads="1"/>
          </p:cNvSpPr>
          <p:nvPr/>
        </p:nvSpPr>
        <p:spPr bwMode="auto">
          <a:xfrm>
            <a:off x="523875" y="2994297"/>
            <a:ext cx="3810000" cy="1304925"/>
          </a:xfrm>
          <a:prstGeom prst="rect">
            <a:avLst/>
          </a:prstGeom>
          <a:noFill/>
          <a:ln w="9525">
            <a:noFill/>
            <a:miter lim="800000"/>
            <a:headEnd/>
            <a:tailEnd/>
          </a:ln>
        </p:spPr>
        <p:txBody>
          <a:bodyPr/>
          <a:lstStyle/>
          <a:p>
            <a:pPr marL="342900" indent="-342900">
              <a:buClr>
                <a:srgbClr val="000099"/>
              </a:buClr>
              <a:buSzPct val="75000"/>
              <a:buFont typeface="Wingdings" pitchFamily="2" charset="2"/>
              <a:buNone/>
            </a:pPr>
            <a:r>
              <a:rPr lang="en-US" altLang="zh-CN" sz="2800" u="sng" dirty="0">
                <a:solidFill>
                  <a:srgbClr val="CC0000"/>
                </a:solidFill>
                <a:latin typeface="+mn-ea"/>
              </a:rPr>
              <a:t>type=A</a:t>
            </a:r>
          </a:p>
          <a:p>
            <a:pPr marL="742950" lvl="1" indent="-285750">
              <a:buClr>
                <a:srgbClr val="000099"/>
              </a:buClr>
              <a:buSzTx/>
              <a:buFont typeface="Wingdings" pitchFamily="2" charset="2"/>
              <a:buChar char="§"/>
            </a:pPr>
            <a:r>
              <a:rPr lang="en-US" altLang="zh-CN" b="1" dirty="0">
                <a:latin typeface="+mn-ea"/>
              </a:rPr>
              <a:t>name</a:t>
            </a:r>
            <a:r>
              <a:rPr lang="en-US" altLang="zh-CN" dirty="0">
                <a:latin typeface="+mn-ea"/>
              </a:rPr>
              <a:t> </a:t>
            </a:r>
            <a:r>
              <a:rPr lang="zh-CN" altLang="en-US" dirty="0">
                <a:latin typeface="+mn-ea"/>
              </a:rPr>
              <a:t>是主机名</a:t>
            </a:r>
            <a:endParaRPr lang="en-US" altLang="zh-CN" dirty="0">
              <a:latin typeface="+mn-ea"/>
            </a:endParaRPr>
          </a:p>
          <a:p>
            <a:pPr marL="742950" lvl="1" indent="-285750">
              <a:buClr>
                <a:srgbClr val="000099"/>
              </a:buClr>
              <a:buSzTx/>
              <a:buFont typeface="Wingdings" pitchFamily="2" charset="2"/>
              <a:buChar char="§"/>
            </a:pPr>
            <a:r>
              <a:rPr lang="en-US" altLang="zh-CN" b="1" dirty="0">
                <a:latin typeface="+mn-ea"/>
              </a:rPr>
              <a:t>value</a:t>
            </a:r>
            <a:r>
              <a:rPr lang="en-US" altLang="zh-CN" dirty="0">
                <a:latin typeface="+mn-ea"/>
              </a:rPr>
              <a:t> </a:t>
            </a:r>
            <a:r>
              <a:rPr lang="zh-CN" altLang="en-US" dirty="0">
                <a:latin typeface="+mn-ea"/>
              </a:rPr>
              <a:t>是</a:t>
            </a:r>
            <a:r>
              <a:rPr lang="en-US" altLang="zh-CN" dirty="0">
                <a:latin typeface="+mn-ea"/>
              </a:rPr>
              <a:t>IP</a:t>
            </a:r>
            <a:r>
              <a:rPr lang="zh-CN" altLang="en-US" dirty="0">
                <a:latin typeface="+mn-ea"/>
              </a:rPr>
              <a:t>地址</a:t>
            </a: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0" name="Rectangle 9"/>
          <p:cNvSpPr>
            <a:spLocks noChangeArrowheads="1"/>
          </p:cNvSpPr>
          <p:nvPr/>
        </p:nvSpPr>
        <p:spPr bwMode="auto">
          <a:xfrm>
            <a:off x="4229100" y="3033985"/>
            <a:ext cx="4514850" cy="2171700"/>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type=CNAME</a:t>
            </a:r>
          </a:p>
          <a:p>
            <a:pPr marL="742950" lvl="1" indent="-285750">
              <a:buClr>
                <a:srgbClr val="000099"/>
              </a:buClr>
              <a:buSzTx/>
              <a:buFont typeface="Wingdings" pitchFamily="2" charset="2"/>
              <a:buChar char="§"/>
            </a:pPr>
            <a:r>
              <a:rPr lang="en-US" altLang="zh-CN" b="1" dirty="0">
                <a:latin typeface="+mn-ea"/>
              </a:rPr>
              <a:t>name</a:t>
            </a:r>
            <a:r>
              <a:rPr lang="zh-CN" altLang="en-US" dirty="0">
                <a:latin typeface="+mn-ea"/>
              </a:rPr>
              <a:t>是主机的别名</a:t>
            </a:r>
            <a:endParaRPr lang="en-US" altLang="ja-JP" dirty="0">
              <a:latin typeface="+mn-ea"/>
            </a:endParaRP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是主机的规范名</a:t>
            </a:r>
            <a:endParaRPr lang="en-US" altLang="zh-CN" dirty="0">
              <a:latin typeface="+mn-ea"/>
            </a:endParaRPr>
          </a:p>
          <a:p>
            <a:pPr marL="742950" lvl="1" indent="-285750">
              <a:buClr>
                <a:srgbClr val="000099"/>
              </a:buClr>
              <a:buSzTx/>
              <a:buFont typeface="Wingdings" pitchFamily="2" charset="2"/>
              <a:buChar char="§"/>
            </a:pPr>
            <a:r>
              <a:rPr lang="en-US" altLang="zh-CN" b="1" dirty="0" err="1">
                <a:latin typeface="+mn-ea"/>
              </a:rPr>
              <a:t>www.ibm.com</a:t>
            </a:r>
            <a:r>
              <a:rPr lang="en-US" altLang="zh-CN" dirty="0">
                <a:latin typeface="+mn-ea"/>
              </a:rPr>
              <a:t> </a:t>
            </a:r>
            <a:r>
              <a:rPr lang="zh-CN" altLang="en-US" dirty="0">
                <a:latin typeface="+mn-ea"/>
              </a:rPr>
              <a:t>的规范名是</a:t>
            </a:r>
            <a:endParaRPr lang="en-US" altLang="zh-CN" dirty="0">
              <a:latin typeface="+mn-ea"/>
            </a:endParaRPr>
          </a:p>
          <a:p>
            <a:pPr marL="742950" lvl="1" indent="-285750">
              <a:buClr>
                <a:srgbClr val="000099"/>
              </a:buClr>
              <a:buSzTx/>
              <a:buFont typeface="Wingdings" pitchFamily="2" charset="2"/>
              <a:buNone/>
            </a:pPr>
            <a:r>
              <a:rPr lang="en-US" altLang="zh-CN" dirty="0">
                <a:latin typeface="+mn-ea"/>
              </a:rPr>
              <a:t>  </a:t>
            </a:r>
            <a:r>
              <a:rPr lang="en-US" altLang="zh-CN" b="1" dirty="0">
                <a:latin typeface="+mn-ea"/>
              </a:rPr>
              <a:t>servereast.backup2.ibm.com</a:t>
            </a:r>
          </a:p>
          <a:p>
            <a:pPr marL="742950" lvl="1" indent="-285750">
              <a:buClr>
                <a:srgbClr val="000099"/>
              </a:buClr>
              <a:buSzTx/>
              <a:buFont typeface="Wingdings" pitchFamily="2" charset="2"/>
              <a:buChar char="§"/>
            </a:pP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1" name="Rectangle 10"/>
          <p:cNvSpPr>
            <a:spLocks noChangeArrowheads="1"/>
          </p:cNvSpPr>
          <p:nvPr/>
        </p:nvSpPr>
        <p:spPr bwMode="auto">
          <a:xfrm>
            <a:off x="4252913" y="4869160"/>
            <a:ext cx="4408487" cy="1309688"/>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type=MX</a:t>
            </a: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a:t>
            </a:r>
            <a:r>
              <a:rPr lang="en-US" altLang="zh-CN" b="1" dirty="0">
                <a:latin typeface="+mn-ea"/>
              </a:rPr>
              <a:t>name</a:t>
            </a:r>
            <a:r>
              <a:rPr lang="zh-CN" altLang="en-US" dirty="0">
                <a:latin typeface="+mn-ea"/>
              </a:rPr>
              <a:t>表示的邮件服务器的规范名</a:t>
            </a:r>
            <a:endParaRPr lang="en-US" altLang="zh-CN" dirty="0">
              <a:latin typeface="+mn-ea"/>
            </a:endParaRPr>
          </a:p>
          <a:p>
            <a:pPr marL="342900" indent="-342900">
              <a:buFont typeface="ZapfDingbats" charset="2"/>
              <a:buChar char="r"/>
            </a:pPr>
            <a:endParaRPr lang="en-US" altLang="zh-CN" sz="2400" dirty="0">
              <a:latin typeface="+mn-ea"/>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B78508F0-4B2D-443D-8B2D-CBB18C8D52A9}"/>
              </a:ext>
            </a:extLst>
          </p:cNvPr>
          <p:cNvSpPr>
            <a:spLocks noGrp="1"/>
          </p:cNvSpPr>
          <p:nvPr>
            <p:ph type="title"/>
          </p:nvPr>
        </p:nvSpPr>
        <p:spPr/>
        <p:txBody>
          <a:bodyPr/>
          <a:lstStyle/>
          <a:p>
            <a:r>
              <a:rPr lang="en-US" altLang="zh-CN"/>
              <a:t>nslookup</a:t>
            </a:r>
            <a:endParaRPr lang="zh-CN" altLang="en-US"/>
          </a:p>
        </p:txBody>
      </p:sp>
      <p:sp>
        <p:nvSpPr>
          <p:cNvPr id="5" name="页脚占位符 4">
            <a:extLst>
              <a:ext uri="{FF2B5EF4-FFF2-40B4-BE49-F238E27FC236}">
                <a16:creationId xmlns:a16="http://schemas.microsoft.com/office/drawing/2014/main" id="{A7E9A134-9B02-4CA4-A8AE-91A0D2CA7187}"/>
              </a:ext>
            </a:extLst>
          </p:cNvPr>
          <p:cNvSpPr>
            <a:spLocks noGrp="1"/>
          </p:cNvSpPr>
          <p:nvPr>
            <p:ph type="ftr" sz="quarter" idx="11"/>
          </p:nvPr>
        </p:nvSpPr>
        <p:spPr/>
        <p:txBody>
          <a:bodyPr/>
          <a:lstStyle/>
          <a:p>
            <a:pPr>
              <a:defRPr/>
            </a:pPr>
            <a:r>
              <a:rPr lang="en-US"/>
              <a:t>Application Layer</a:t>
            </a:r>
          </a:p>
        </p:txBody>
      </p:sp>
      <p:sp>
        <p:nvSpPr>
          <p:cNvPr id="94212" name="灯片编号占位符 5">
            <a:extLst>
              <a:ext uri="{FF2B5EF4-FFF2-40B4-BE49-F238E27FC236}">
                <a16:creationId xmlns:a16="http://schemas.microsoft.com/office/drawing/2014/main" id="{84A36F92-3CE1-4699-9158-9B0358F15B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a:latin typeface="Tahoma" panose="020B0604030504040204" pitchFamily="34" charset="0"/>
              </a:rPr>
              <a:t>2-</a:t>
            </a:r>
            <a:fld id="{52460D66-3266-4924-8D5B-2D4BB5A6909E}" type="slidenum">
              <a:rPr lang="en-US" altLang="zh-CN" sz="1200">
                <a:latin typeface="Tahoma" panose="020B0604030504040204" pitchFamily="34" charset="0"/>
              </a:rPr>
              <a:pPr/>
              <a:t>73</a:t>
            </a:fld>
            <a:endParaRPr lang="en-US" altLang="zh-CN" sz="1200">
              <a:latin typeface="Tahoma" panose="020B0604030504040204" pitchFamily="34" charset="0"/>
            </a:endParaRPr>
          </a:p>
        </p:txBody>
      </p:sp>
      <p:pic>
        <p:nvPicPr>
          <p:cNvPr id="261122" name="Picture 2">
            <a:extLst>
              <a:ext uri="{FF2B5EF4-FFF2-40B4-BE49-F238E27FC236}">
                <a16:creationId xmlns:a16="http://schemas.microsoft.com/office/drawing/2014/main" id="{47378EF4-153A-4452-86E8-19E5AA4B7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295400"/>
            <a:ext cx="6240463"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1123" name="Picture 3">
            <a:extLst>
              <a:ext uri="{FF2B5EF4-FFF2-40B4-BE49-F238E27FC236}">
                <a16:creationId xmlns:a16="http://schemas.microsoft.com/office/drawing/2014/main" id="{C36F8D20-42F6-49C0-83E5-DF4D181DB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370456"/>
            <a:ext cx="781843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61122"/>
                                        </p:tgtEl>
                                        <p:attrNameLst>
                                          <p:attrName>ppt_x</p:attrName>
                                        </p:attrNameLst>
                                      </p:cBhvr>
                                      <p:tavLst>
                                        <p:tav tm="0">
                                          <p:val>
                                            <p:strVal val="ppt_x"/>
                                          </p:val>
                                        </p:tav>
                                        <p:tav tm="100000">
                                          <p:val>
                                            <p:strVal val="ppt_x"/>
                                          </p:val>
                                        </p:tav>
                                      </p:tavLst>
                                    </p:anim>
                                    <p:anim calcmode="lin" valueType="num">
                                      <p:cBhvr additive="base">
                                        <p:cTn id="7" dur="500"/>
                                        <p:tgtEl>
                                          <p:spTgt spid="261122"/>
                                        </p:tgtEl>
                                        <p:attrNameLst>
                                          <p:attrName>ppt_y</p:attrName>
                                        </p:attrNameLst>
                                      </p:cBhvr>
                                      <p:tavLst>
                                        <p:tav tm="0">
                                          <p:val>
                                            <p:strVal val="ppt_y"/>
                                          </p:val>
                                        </p:tav>
                                        <p:tav tm="100000">
                                          <p:val>
                                            <p:strVal val="1+ppt_h/2"/>
                                          </p:val>
                                        </p:tav>
                                      </p:tavLst>
                                    </p:anim>
                                    <p:set>
                                      <p:cBhvr>
                                        <p:cTn id="8" dur="1" fill="hold">
                                          <p:stCondLst>
                                            <p:cond delay="499"/>
                                          </p:stCondLst>
                                        </p:cTn>
                                        <p:tgtEl>
                                          <p:spTgt spid="261122"/>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1123"/>
                                        </p:tgtEl>
                                        <p:attrNameLst>
                                          <p:attrName>style.visibility</p:attrName>
                                        </p:attrNameLst>
                                      </p:cBhvr>
                                      <p:to>
                                        <p:strVal val="visible"/>
                                      </p:to>
                                    </p:set>
                                    <p:anim calcmode="lin" valueType="num">
                                      <p:cBhvr additive="base">
                                        <p:cTn id="12" dur="500" fill="hold"/>
                                        <p:tgtEl>
                                          <p:spTgt spid="261123"/>
                                        </p:tgtEl>
                                        <p:attrNameLst>
                                          <p:attrName>ppt_x</p:attrName>
                                        </p:attrNameLst>
                                      </p:cBhvr>
                                      <p:tavLst>
                                        <p:tav tm="0">
                                          <p:val>
                                            <p:strVal val="#ppt_x"/>
                                          </p:val>
                                        </p:tav>
                                        <p:tav tm="100000">
                                          <p:val>
                                            <p:strVal val="#ppt_x"/>
                                          </p:val>
                                        </p:tav>
                                      </p:tavLst>
                                    </p:anim>
                                    <p:anim calcmode="lin" valueType="num">
                                      <p:cBhvr additive="base">
                                        <p:cTn id="13" dur="500" fill="hold"/>
                                        <p:tgtEl>
                                          <p:spTgt spid="261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74</a:t>
            </a:fld>
            <a:endParaRPr lang="zh-CN" altLang="en-US"/>
          </a:p>
        </p:txBody>
      </p:sp>
      <p:sp>
        <p:nvSpPr>
          <p:cNvPr id="5" name="Rectangle 3"/>
          <p:cNvSpPr txBox="1">
            <a:spLocks noChangeArrowheads="1"/>
          </p:cNvSpPr>
          <p:nvPr/>
        </p:nvSpPr>
        <p:spPr bwMode="auto">
          <a:xfrm>
            <a:off x="477838" y="1674068"/>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800" b="0" u="none" strike="noStrike" kern="0" cap="none" spc="0" normalizeH="0" baseline="0" noProof="0" dirty="0">
                <a:ln>
                  <a:noFill/>
                </a:ln>
                <a:effectLst/>
                <a:uLnTx/>
                <a:uFillTx/>
                <a:latin typeface="+mn-ea"/>
                <a:cs typeface="+mn-cs"/>
              </a:rPr>
              <a:t>两类消息</a:t>
            </a:r>
            <a:r>
              <a:rPr lang="zh-CN" altLang="en-US" sz="2800" kern="0" dirty="0">
                <a:latin typeface="+mn-ea"/>
              </a:rPr>
              <a:t>：</a:t>
            </a:r>
            <a:r>
              <a:rPr lang="zh-CN" altLang="en-US" sz="2800" kern="0" dirty="0">
                <a:solidFill>
                  <a:srgbClr val="C00000"/>
                </a:solidFill>
                <a:latin typeface="+mn-ea"/>
              </a:rPr>
              <a:t>查询（</a:t>
            </a:r>
            <a:r>
              <a:rPr kumimoji="0" lang="en-US" altLang="zh-CN" sz="2800" b="0" u="none" strike="noStrike" kern="0" cap="none" spc="0" normalizeH="0" baseline="0" noProof="0" dirty="0">
                <a:ln>
                  <a:noFill/>
                </a:ln>
                <a:solidFill>
                  <a:srgbClr val="CC0000"/>
                </a:solidFill>
                <a:effectLst/>
                <a:uLnTx/>
                <a:uFillTx/>
                <a:latin typeface="+mn-ea"/>
                <a:cs typeface="+mn-cs"/>
              </a:rPr>
              <a:t>query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和</a:t>
            </a:r>
            <a:r>
              <a:rPr kumimoji="0" lang="zh-CN" altLang="en-US" sz="2800" b="0" u="none" strike="noStrike" kern="0" cap="none" spc="0" normalizeH="0" baseline="0" noProof="0" dirty="0">
                <a:ln>
                  <a:noFill/>
                </a:ln>
                <a:solidFill>
                  <a:srgbClr val="C00000"/>
                </a:solidFill>
                <a:effectLst/>
                <a:uLnTx/>
                <a:uFillTx/>
                <a:latin typeface="+mn-ea"/>
                <a:cs typeface="+mn-cs"/>
              </a:rPr>
              <a:t>回复（</a:t>
            </a:r>
            <a:r>
              <a:rPr kumimoji="0" lang="en-US" altLang="zh-CN" sz="2800" b="0" u="none" strike="noStrike" kern="0" cap="none" spc="0" normalizeH="0" baseline="0" noProof="0" dirty="0">
                <a:ln>
                  <a:noFill/>
                </a:ln>
                <a:solidFill>
                  <a:srgbClr val="CC0000"/>
                </a:solidFill>
                <a:effectLst/>
                <a:uLnTx/>
                <a:uFillTx/>
                <a:latin typeface="+mn-ea"/>
                <a:cs typeface="+mn-cs"/>
              </a:rPr>
              <a:t>reply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，格式相同</a:t>
            </a:r>
            <a:endParaRPr kumimoji="0" lang="en-US" altLang="zh-CN" sz="2800" b="0" u="none" strike="noStrike" kern="0" cap="none" spc="0" normalizeH="0" baseline="0" noProof="0" dirty="0">
              <a:ln>
                <a:noFill/>
              </a:ln>
              <a:effectLst/>
              <a:uLnTx/>
              <a:uFillTx/>
              <a:latin typeface="+mn-ea"/>
              <a:cs typeface="+mn-cs"/>
            </a:endParaRPr>
          </a:p>
        </p:txBody>
      </p:sp>
      <p:sp>
        <p:nvSpPr>
          <p:cNvPr id="6" name="Rectangle 4"/>
          <p:cNvSpPr>
            <a:spLocks noChangeArrowheads="1"/>
          </p:cNvSpPr>
          <p:nvPr/>
        </p:nvSpPr>
        <p:spPr bwMode="auto">
          <a:xfrm>
            <a:off x="490538" y="2693243"/>
            <a:ext cx="3575050" cy="3838575"/>
          </a:xfrm>
          <a:prstGeom prst="rect">
            <a:avLst/>
          </a:prstGeom>
          <a:noFill/>
          <a:ln>
            <a:noFill/>
          </a:ln>
          <a:extLst>
            <a:ext uri="{909E8E84-426E-40dd-AFC4-6F175D3DCCD1}"/>
            <a:ext uri="{91240B29-F687-4f45-9708-019B960494DF}"/>
          </a:extLst>
        </p:spPr>
        <p:txBody>
          <a:bodyPr/>
          <a:lstStyle/>
          <a:p>
            <a:pPr marL="342900" indent="-342900">
              <a:buFont typeface="ZapfDingbats" charset="0"/>
              <a:buNone/>
              <a:defRPr/>
            </a:pPr>
            <a:r>
              <a:rPr lang="zh-CN" altLang="en-US" sz="2800" dirty="0">
                <a:latin typeface="+mn-ea"/>
                <a:cs typeface="ＭＳ Ｐゴシック" charset="0"/>
              </a:rPr>
              <a:t>消息头部</a:t>
            </a:r>
            <a:endParaRPr lang="en-US" sz="2800" dirty="0">
              <a:latin typeface="+mn-ea"/>
              <a:cs typeface="ＭＳ Ｐゴシック" charset="0"/>
            </a:endParaRP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identification:</a:t>
            </a:r>
            <a:r>
              <a:rPr lang="en-US" sz="2000" dirty="0">
                <a:latin typeface="+mn-ea"/>
                <a:cs typeface="ＭＳ Ｐゴシック" charset="0"/>
              </a:rPr>
              <a:t> 16 bit</a:t>
            </a:r>
            <a:r>
              <a:rPr lang="zh-CN" altLang="en-US" sz="2000" dirty="0">
                <a:latin typeface="+mn-ea"/>
                <a:cs typeface="ＭＳ Ｐゴシック" charset="0"/>
              </a:rPr>
              <a:t>数组</a:t>
            </a:r>
            <a:r>
              <a:rPr lang="en-US" sz="2000" dirty="0">
                <a:latin typeface="+mn-ea"/>
                <a:cs typeface="ＭＳ Ｐゴシック" charset="0"/>
              </a:rPr>
              <a:t> </a:t>
            </a:r>
            <a:r>
              <a:rPr lang="zh-CN" altLang="en-US" sz="2000" dirty="0">
                <a:latin typeface="+mn-ea"/>
                <a:cs typeface="ＭＳ Ｐゴシック" charset="0"/>
              </a:rPr>
              <a:t>用于匹配</a:t>
            </a:r>
            <a:r>
              <a:rPr lang="en-US" sz="2000" dirty="0">
                <a:latin typeface="+mn-ea"/>
                <a:cs typeface="ＭＳ Ｐゴシック" charset="0"/>
              </a:rPr>
              <a:t>query</a:t>
            </a:r>
            <a:r>
              <a:rPr lang="zh-CN" altLang="en-US" sz="2000" dirty="0">
                <a:latin typeface="+mn-ea"/>
                <a:cs typeface="ＭＳ Ｐゴシック" charset="0"/>
              </a:rPr>
              <a:t>和</a:t>
            </a:r>
            <a:r>
              <a:rPr lang="en-US" sz="2000" dirty="0">
                <a:latin typeface="+mn-ea"/>
                <a:cs typeface="ＭＳ Ｐゴシック" charset="0"/>
              </a:rPr>
              <a:t>reply</a:t>
            </a: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flags:</a:t>
            </a:r>
          </a:p>
          <a:p>
            <a:pPr marL="574675" lvl="1" indent="-227013">
              <a:buClr>
                <a:srgbClr val="000099"/>
              </a:buClr>
              <a:buSzTx/>
              <a:buFont typeface="Wingdings" charset="0"/>
              <a:buChar char="§"/>
              <a:defRPr/>
            </a:pPr>
            <a:r>
              <a:rPr lang="en-US" sz="2000" dirty="0">
                <a:latin typeface="+mn-ea"/>
                <a:cs typeface="ＭＳ Ｐゴシック" charset="0"/>
              </a:rPr>
              <a:t>query </a:t>
            </a:r>
            <a:r>
              <a:rPr lang="zh-CN" altLang="en-US" sz="2000" dirty="0">
                <a:latin typeface="+mn-ea"/>
                <a:cs typeface="ＭＳ Ｐゴシック" charset="0"/>
              </a:rPr>
              <a:t>或</a:t>
            </a:r>
            <a:r>
              <a:rPr lang="en-US" sz="2000" dirty="0">
                <a:latin typeface="+mn-ea"/>
                <a:cs typeface="ＭＳ Ｐゴシック" charset="0"/>
              </a:rPr>
              <a:t>reply</a:t>
            </a:r>
          </a:p>
          <a:p>
            <a:pPr marL="574675" lvl="1" indent="-227013">
              <a:buClr>
                <a:srgbClr val="000099"/>
              </a:buClr>
              <a:buSzTx/>
              <a:buFont typeface="Wingdings" charset="0"/>
              <a:buChar char="§"/>
              <a:defRPr/>
            </a:pPr>
            <a:r>
              <a:rPr lang="zh-CN" altLang="en-US" sz="2000" dirty="0">
                <a:latin typeface="+mn-ea"/>
                <a:cs typeface="ＭＳ Ｐゴシック" charset="0"/>
              </a:rPr>
              <a:t>是否要求递归</a:t>
            </a:r>
            <a:r>
              <a:rPr lang="en-US" sz="2000" dirty="0">
                <a:latin typeface="+mn-ea"/>
                <a:cs typeface="ＭＳ Ｐゴシック" charset="0"/>
              </a:rPr>
              <a:t> </a:t>
            </a:r>
          </a:p>
          <a:p>
            <a:pPr marL="574675" lvl="1" indent="-227013">
              <a:buClr>
                <a:srgbClr val="000099"/>
              </a:buClr>
              <a:buSzTx/>
              <a:buFont typeface="Wingdings" charset="0"/>
              <a:buChar char="§"/>
              <a:defRPr/>
            </a:pPr>
            <a:r>
              <a:rPr lang="zh-CN" altLang="en-US" sz="2000" dirty="0">
                <a:latin typeface="+mn-ea"/>
                <a:cs typeface="ＭＳ Ｐゴシック" charset="0"/>
              </a:rPr>
              <a:t>是否支持递归</a:t>
            </a:r>
            <a:endParaRPr lang="en-US" sz="2000" dirty="0">
              <a:latin typeface="+mn-ea"/>
              <a:cs typeface="ＭＳ Ｐゴシック" charset="0"/>
            </a:endParaRPr>
          </a:p>
          <a:p>
            <a:pPr marL="574675" lvl="1" indent="-227013">
              <a:buClr>
                <a:srgbClr val="000099"/>
              </a:buClr>
              <a:buSzTx/>
              <a:buFont typeface="Wingdings" charset="0"/>
              <a:buChar char="§"/>
              <a:defRPr/>
            </a:pPr>
            <a:r>
              <a:rPr lang="en-US" sz="2000" dirty="0">
                <a:latin typeface="+mn-ea"/>
                <a:cs typeface="ＭＳ Ｐゴシック" charset="0"/>
              </a:rPr>
              <a:t>Reply</a:t>
            </a:r>
            <a:r>
              <a:rPr lang="zh-CN" altLang="en-US" sz="2000" dirty="0">
                <a:latin typeface="+mn-ea"/>
                <a:cs typeface="ＭＳ Ｐゴシック" charset="0"/>
              </a:rPr>
              <a:t>是否来自权威域名服务器（还是缓存）</a:t>
            </a:r>
            <a:endParaRPr lang="en-US" sz="2000" dirty="0">
              <a:latin typeface="+mn-ea"/>
              <a:cs typeface="ＭＳ Ｐゴシック" charset="0"/>
            </a:endParaRPr>
          </a:p>
        </p:txBody>
      </p:sp>
      <p:grpSp>
        <p:nvGrpSpPr>
          <p:cNvPr id="7" name="Group 36"/>
          <p:cNvGrpSpPr>
            <a:grpSpLocks/>
          </p:cNvGrpSpPr>
          <p:nvPr/>
        </p:nvGrpSpPr>
        <p:grpSpPr bwMode="auto">
          <a:xfrm>
            <a:off x="4241800" y="2556718"/>
            <a:ext cx="3725864" cy="4184650"/>
            <a:chOff x="2672" y="1396"/>
            <a:chExt cx="2347" cy="2636"/>
          </a:xfrm>
        </p:grpSpPr>
        <p:sp>
          <p:nvSpPr>
            <p:cNvPr id="8"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9"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10"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11"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2"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3"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4"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5"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6"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7"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8"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9"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20"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21"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2"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3"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4"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5"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6"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sp>
        <p:nvSpPr>
          <p:cNvPr id="27" name="Line 34"/>
          <p:cNvSpPr>
            <a:spLocks noChangeShapeType="1"/>
          </p:cNvSpPr>
          <p:nvPr/>
        </p:nvSpPr>
        <p:spPr bwMode="auto">
          <a:xfrm flipV="1">
            <a:off x="3417888" y="2909143"/>
            <a:ext cx="1165225" cy="327025"/>
          </a:xfrm>
          <a:prstGeom prst="line">
            <a:avLst/>
          </a:prstGeom>
          <a:noFill/>
          <a:ln w="12700">
            <a:solidFill>
              <a:srgbClr val="CC0000"/>
            </a:solidFill>
            <a:round/>
            <a:headEnd/>
            <a:tailEnd/>
          </a:ln>
        </p:spPr>
        <p:txBody>
          <a:bodyPr/>
          <a:lstStyle/>
          <a:p>
            <a:endParaRPr lang="zh-CN" altLang="en-US"/>
          </a:p>
        </p:txBody>
      </p:sp>
      <p:sp>
        <p:nvSpPr>
          <p:cNvPr id="28" name="Line 35"/>
          <p:cNvSpPr>
            <a:spLocks noChangeShapeType="1"/>
          </p:cNvSpPr>
          <p:nvPr/>
        </p:nvSpPr>
        <p:spPr bwMode="auto">
          <a:xfrm flipV="1">
            <a:off x="1522413" y="2888506"/>
            <a:ext cx="5183187" cy="1404937"/>
          </a:xfrm>
          <a:prstGeom prst="line">
            <a:avLst/>
          </a:prstGeom>
          <a:noFill/>
          <a:ln w="12700">
            <a:solidFill>
              <a:srgbClr val="CC0000"/>
            </a:solidFill>
            <a:round/>
            <a:headEnd/>
            <a:tailEnd/>
          </a:ln>
        </p:spPr>
        <p:txBody>
          <a:bodyPr/>
          <a:lstStyle/>
          <a:p>
            <a:endParaRPr lang="zh-CN" altLang="en-US"/>
          </a:p>
        </p:txBody>
      </p:sp>
      <p:grpSp>
        <p:nvGrpSpPr>
          <p:cNvPr id="29" name="Group 60"/>
          <p:cNvGrpSpPr>
            <a:grpSpLocks/>
          </p:cNvGrpSpPr>
          <p:nvPr/>
        </p:nvGrpSpPr>
        <p:grpSpPr bwMode="auto">
          <a:xfrm>
            <a:off x="4271963" y="2236043"/>
            <a:ext cx="1747837" cy="274638"/>
            <a:chOff x="2691" y="1194"/>
            <a:chExt cx="1101" cy="173"/>
          </a:xfrm>
        </p:grpSpPr>
        <p:sp>
          <p:nvSpPr>
            <p:cNvPr id="30"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33" name="Group 61"/>
          <p:cNvGrpSpPr>
            <a:grpSpLocks/>
          </p:cNvGrpSpPr>
          <p:nvPr/>
        </p:nvGrpSpPr>
        <p:grpSpPr bwMode="auto">
          <a:xfrm>
            <a:off x="6046788" y="2236043"/>
            <a:ext cx="1747837" cy="274638"/>
            <a:chOff x="2691" y="1194"/>
            <a:chExt cx="1101" cy="173"/>
          </a:xfrm>
        </p:grpSpPr>
        <p:sp>
          <p:nvSpPr>
            <p:cNvPr id="34"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5"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6"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75</a:t>
            </a:fld>
            <a:endParaRPr lang="zh-CN" altLang="en-US"/>
          </a:p>
        </p:txBody>
      </p:sp>
      <p:grpSp>
        <p:nvGrpSpPr>
          <p:cNvPr id="5" name="Group 36"/>
          <p:cNvGrpSpPr>
            <a:grpSpLocks/>
          </p:cNvGrpSpPr>
          <p:nvPr/>
        </p:nvGrpSpPr>
        <p:grpSpPr bwMode="auto">
          <a:xfrm>
            <a:off x="4241800" y="2556718"/>
            <a:ext cx="3725864" cy="4184650"/>
            <a:chOff x="2672" y="1396"/>
            <a:chExt cx="2347" cy="2636"/>
          </a:xfrm>
        </p:grpSpPr>
        <p:sp>
          <p:nvSpPr>
            <p:cNvPr id="6"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7"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8"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9"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0"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1"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2"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3"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4"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5"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6"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7"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18"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19"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0"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1"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2"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3"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4"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grpSp>
        <p:nvGrpSpPr>
          <p:cNvPr id="25" name="Group 60"/>
          <p:cNvGrpSpPr>
            <a:grpSpLocks/>
          </p:cNvGrpSpPr>
          <p:nvPr/>
        </p:nvGrpSpPr>
        <p:grpSpPr bwMode="auto">
          <a:xfrm>
            <a:off x="4271963" y="2236043"/>
            <a:ext cx="1747837" cy="274638"/>
            <a:chOff x="2691" y="1194"/>
            <a:chExt cx="1101" cy="173"/>
          </a:xfrm>
        </p:grpSpPr>
        <p:sp>
          <p:nvSpPr>
            <p:cNvPr id="26"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27"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28"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29" name="Group 61"/>
          <p:cNvGrpSpPr>
            <a:grpSpLocks/>
          </p:cNvGrpSpPr>
          <p:nvPr/>
        </p:nvGrpSpPr>
        <p:grpSpPr bwMode="auto">
          <a:xfrm>
            <a:off x="6046788" y="2236043"/>
            <a:ext cx="1747837" cy="274638"/>
            <a:chOff x="2691" y="1194"/>
            <a:chExt cx="1101" cy="173"/>
          </a:xfrm>
        </p:grpSpPr>
        <p:sp>
          <p:nvSpPr>
            <p:cNvPr id="30"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
        <p:nvSpPr>
          <p:cNvPr id="33" name="Text Box 4"/>
          <p:cNvSpPr txBox="1">
            <a:spLocks noChangeArrowheads="1"/>
          </p:cNvSpPr>
          <p:nvPr/>
        </p:nvSpPr>
        <p:spPr bwMode="auto">
          <a:xfrm>
            <a:off x="612330" y="3962741"/>
            <a:ext cx="2475358"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问题的</a:t>
            </a:r>
            <a:r>
              <a:rPr lang="en-US" altLang="zh-CN" dirty="0">
                <a:latin typeface="Gill Sans MT" pitchFamily="34" charset="0"/>
              </a:rPr>
              <a:t>name</a:t>
            </a:r>
            <a:r>
              <a:rPr lang="zh-CN" altLang="en-US" dirty="0">
                <a:latin typeface="Gill Sans MT" pitchFamily="34" charset="0"/>
              </a:rPr>
              <a:t>和</a:t>
            </a:r>
            <a:r>
              <a:rPr lang="en-US" altLang="zh-CN" dirty="0">
                <a:latin typeface="Gill Sans MT" pitchFamily="34" charset="0"/>
              </a:rPr>
              <a:t>type</a:t>
            </a:r>
            <a:r>
              <a:rPr lang="zh-CN" altLang="en-US" dirty="0">
                <a:latin typeface="Gill Sans MT" pitchFamily="34" charset="0"/>
              </a:rPr>
              <a:t>字段</a:t>
            </a:r>
            <a:endParaRPr lang="en-US" altLang="zh-CN" sz="2400" dirty="0">
              <a:latin typeface="Gill Sans MT" pitchFamily="34" charset="0"/>
            </a:endParaRPr>
          </a:p>
        </p:txBody>
      </p:sp>
      <p:sp>
        <p:nvSpPr>
          <p:cNvPr id="34" name="Text Box 5"/>
          <p:cNvSpPr txBox="1">
            <a:spLocks noChangeArrowheads="1"/>
          </p:cNvSpPr>
          <p:nvPr/>
        </p:nvSpPr>
        <p:spPr bwMode="auto">
          <a:xfrm>
            <a:off x="922338" y="4685052"/>
            <a:ext cx="2168525" cy="327782"/>
          </a:xfrm>
          <a:prstGeom prst="rect">
            <a:avLst/>
          </a:prstGeom>
          <a:noFill/>
          <a:ln w="9525">
            <a:noFill/>
            <a:miter lim="800000"/>
            <a:headEnd/>
            <a:tailEnd/>
          </a:ln>
        </p:spPr>
        <p:txBody>
          <a:bodyPr anchor="ctr">
            <a:spAutoFit/>
          </a:bodyPr>
          <a:lstStyle/>
          <a:p>
            <a:pPr algn="r">
              <a:lnSpc>
                <a:spcPct val="85000"/>
              </a:lnSpc>
              <a:spcBef>
                <a:spcPct val="0"/>
              </a:spcBef>
              <a:buClrTx/>
              <a:buSzTx/>
              <a:buFontTx/>
              <a:buNone/>
            </a:pPr>
            <a:r>
              <a:rPr lang="zh-CN" altLang="en-US" dirty="0">
                <a:latin typeface="Gill Sans MT" pitchFamily="34" charset="0"/>
              </a:rPr>
              <a:t>回答的</a:t>
            </a:r>
            <a:r>
              <a:rPr lang="en-US" altLang="zh-CN" dirty="0">
                <a:latin typeface="Gill Sans MT" pitchFamily="34" charset="0"/>
              </a:rPr>
              <a:t>RR</a:t>
            </a:r>
            <a:endParaRPr lang="en-US" altLang="zh-CN" sz="2400" dirty="0">
              <a:latin typeface="Gill Sans MT" pitchFamily="34" charset="0"/>
            </a:endParaRPr>
          </a:p>
        </p:txBody>
      </p:sp>
      <p:sp>
        <p:nvSpPr>
          <p:cNvPr id="35" name="Text Box 6"/>
          <p:cNvSpPr txBox="1">
            <a:spLocks noChangeArrowheads="1"/>
          </p:cNvSpPr>
          <p:nvPr/>
        </p:nvSpPr>
        <p:spPr bwMode="auto">
          <a:xfrm>
            <a:off x="1245455" y="5337515"/>
            <a:ext cx="1848583"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权威服务器的</a:t>
            </a:r>
            <a:r>
              <a:rPr lang="en-US" altLang="zh-CN" dirty="0">
                <a:latin typeface="Gill Sans MT" pitchFamily="34" charset="0"/>
              </a:rPr>
              <a:t>RR</a:t>
            </a:r>
            <a:endParaRPr lang="en-US" altLang="zh-CN" sz="2400" dirty="0">
              <a:latin typeface="Gill Sans MT" pitchFamily="34" charset="0"/>
            </a:endParaRPr>
          </a:p>
        </p:txBody>
      </p:sp>
      <p:sp>
        <p:nvSpPr>
          <p:cNvPr id="36" name="Text Box 7"/>
          <p:cNvSpPr txBox="1">
            <a:spLocks noChangeArrowheads="1"/>
          </p:cNvSpPr>
          <p:nvPr/>
        </p:nvSpPr>
        <p:spPr bwMode="auto">
          <a:xfrm>
            <a:off x="1050013" y="6056652"/>
            <a:ext cx="2031325"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其它有帮助的信息</a:t>
            </a:r>
            <a:endParaRPr lang="en-US" altLang="zh-CN" sz="2400" dirty="0">
              <a:latin typeface="Gill Sans MT" pitchFamily="34" charset="0"/>
            </a:endParaRPr>
          </a:p>
        </p:txBody>
      </p:sp>
      <p:sp>
        <p:nvSpPr>
          <p:cNvPr id="37" name="Line 37"/>
          <p:cNvSpPr>
            <a:spLocks noChangeShapeType="1"/>
          </p:cNvSpPr>
          <p:nvPr/>
        </p:nvSpPr>
        <p:spPr bwMode="auto">
          <a:xfrm flipH="1">
            <a:off x="3101975" y="6180857"/>
            <a:ext cx="1371600" cy="0"/>
          </a:xfrm>
          <a:prstGeom prst="line">
            <a:avLst/>
          </a:prstGeom>
          <a:noFill/>
          <a:ln w="19050">
            <a:solidFill>
              <a:srgbClr val="CC0000"/>
            </a:solidFill>
            <a:round/>
            <a:headEnd/>
            <a:tailEnd/>
          </a:ln>
        </p:spPr>
        <p:txBody>
          <a:bodyPr/>
          <a:lstStyle/>
          <a:p>
            <a:endParaRPr lang="zh-CN" altLang="en-US"/>
          </a:p>
        </p:txBody>
      </p:sp>
      <p:sp>
        <p:nvSpPr>
          <p:cNvPr id="38" name="Line 38"/>
          <p:cNvSpPr>
            <a:spLocks noChangeShapeType="1"/>
          </p:cNvSpPr>
          <p:nvPr/>
        </p:nvSpPr>
        <p:spPr bwMode="auto">
          <a:xfrm flipH="1">
            <a:off x="3109913" y="5522044"/>
            <a:ext cx="1371600" cy="0"/>
          </a:xfrm>
          <a:prstGeom prst="line">
            <a:avLst/>
          </a:prstGeom>
          <a:noFill/>
          <a:ln w="19050">
            <a:solidFill>
              <a:srgbClr val="CC0000"/>
            </a:solidFill>
            <a:round/>
            <a:headEnd/>
            <a:tailEnd/>
          </a:ln>
        </p:spPr>
        <p:txBody>
          <a:bodyPr/>
          <a:lstStyle/>
          <a:p>
            <a:endParaRPr lang="zh-CN" altLang="en-US"/>
          </a:p>
        </p:txBody>
      </p:sp>
      <p:sp>
        <p:nvSpPr>
          <p:cNvPr id="39" name="Line 39"/>
          <p:cNvSpPr>
            <a:spLocks noChangeShapeType="1"/>
          </p:cNvSpPr>
          <p:nvPr/>
        </p:nvSpPr>
        <p:spPr bwMode="auto">
          <a:xfrm flipH="1">
            <a:off x="3117850" y="4863232"/>
            <a:ext cx="1371600" cy="0"/>
          </a:xfrm>
          <a:prstGeom prst="line">
            <a:avLst/>
          </a:prstGeom>
          <a:noFill/>
          <a:ln w="19050">
            <a:solidFill>
              <a:srgbClr val="CC0000"/>
            </a:solidFill>
            <a:round/>
            <a:headEnd/>
            <a:tailEnd/>
          </a:ln>
        </p:spPr>
        <p:txBody>
          <a:bodyPr/>
          <a:lstStyle/>
          <a:p>
            <a:endParaRPr lang="zh-CN" altLang="en-US"/>
          </a:p>
        </p:txBody>
      </p:sp>
      <p:sp>
        <p:nvSpPr>
          <p:cNvPr id="40" name="Line 40"/>
          <p:cNvSpPr>
            <a:spLocks noChangeShapeType="1"/>
          </p:cNvSpPr>
          <p:nvPr/>
        </p:nvSpPr>
        <p:spPr bwMode="auto">
          <a:xfrm flipH="1">
            <a:off x="3103563" y="4137744"/>
            <a:ext cx="1371600"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a:t>
            </a:r>
            <a:r>
              <a:rPr lang="en-US" altLang="zh-CN" dirty="0"/>
              <a:t>RR</a:t>
            </a:r>
            <a:r>
              <a:rPr lang="zh-CN" altLang="en-US" dirty="0"/>
              <a:t>添加到</a:t>
            </a:r>
            <a:r>
              <a:rPr lang="en-US" altLang="zh-CN" dirty="0"/>
              <a:t>DNS</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76</a:t>
            </a:fld>
            <a:endParaRPr lang="zh-CN" altLang="en-US"/>
          </a:p>
        </p:txBody>
      </p:sp>
      <p:sp>
        <p:nvSpPr>
          <p:cNvPr id="5" name="Rectangle 4"/>
          <p:cNvSpPr txBox="1">
            <a:spLocks noChangeArrowheads="1"/>
          </p:cNvSpPr>
          <p:nvPr/>
        </p:nvSpPr>
        <p:spPr bwMode="auto">
          <a:xfrm>
            <a:off x="501650" y="1733128"/>
            <a:ext cx="84566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例如</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800" b="0" u="none" strike="noStrike" kern="0" cap="none" spc="0" normalizeH="0" baseline="0" noProof="0" dirty="0">
                <a:ln>
                  <a:noFill/>
                </a:ln>
                <a:solidFill>
                  <a:schemeClr val="tx1"/>
                </a:solidFill>
                <a:effectLst/>
                <a:uLnTx/>
                <a:uFillTx/>
                <a:latin typeface="+mn-ea"/>
                <a:cs typeface="+mn-cs"/>
              </a:rPr>
              <a:t>初创企业</a:t>
            </a:r>
            <a:r>
              <a:rPr kumimoji="0" lang="ja-JP" altLang="en-US" sz="2800" b="0" u="none" strike="noStrike" kern="0" cap="none" spc="0" normalizeH="0" baseline="0" noProof="0" dirty="0">
                <a:ln>
                  <a:noFill/>
                </a:ln>
                <a:solidFill>
                  <a:schemeClr val="tx1"/>
                </a:solidFill>
                <a:effectLst/>
                <a:uLnTx/>
                <a:uFillTx/>
                <a:latin typeface="+mn-ea"/>
                <a:cs typeface="+mn-cs"/>
              </a:rPr>
              <a:t>“</a:t>
            </a:r>
            <a:r>
              <a:rPr kumimoji="0" lang="en-US" altLang="ja-JP" sz="2800" b="0" u="none" strike="noStrike" kern="0" cap="none" spc="0" normalizeH="0" baseline="0" noProof="0" dirty="0">
                <a:ln>
                  <a:noFill/>
                </a:ln>
                <a:solidFill>
                  <a:schemeClr val="tx1"/>
                </a:solidFill>
                <a:effectLst/>
                <a:uLnTx/>
                <a:uFillTx/>
                <a:latin typeface="+mn-ea"/>
                <a:cs typeface="+mn-cs"/>
              </a:rPr>
              <a:t>Network Utopia</a:t>
            </a:r>
            <a:r>
              <a:rPr kumimoji="0" lang="ja-JP" altLang="en-US" sz="2800" b="0" u="none" strike="noStrike" kern="0" cap="none" spc="0" normalizeH="0" baseline="0" noProof="0" dirty="0">
                <a:ln>
                  <a:noFill/>
                </a:ln>
                <a:solidFill>
                  <a:schemeClr val="tx1"/>
                </a:solidFill>
                <a:effectLst/>
                <a:uLnTx/>
                <a:uFillTx/>
                <a:latin typeface="+mn-ea"/>
                <a:cs typeface="+mn-cs"/>
              </a:rPr>
              <a:t>”</a:t>
            </a:r>
            <a:endParaRPr kumimoji="0" lang="en-US" altLang="ja-JP"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在注册服务商注册域名</a:t>
            </a:r>
            <a:r>
              <a:rPr kumimoji="0" lang="en-US" altLang="zh-CN" sz="2800" b="0" u="none" strike="noStrike" kern="0" cap="none" spc="0" normalizeH="0" baseline="0" noProof="0" dirty="0" err="1">
                <a:ln>
                  <a:noFill/>
                </a:ln>
                <a:solidFill>
                  <a:schemeClr val="tx1"/>
                </a:solidFill>
                <a:effectLst/>
                <a:uLnTx/>
                <a:uFillTx/>
                <a:latin typeface="+mn-ea"/>
                <a:cs typeface="+mn-cs"/>
              </a:rPr>
              <a:t>networkuptopia.com</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注册服务商提供权威服务器的名字和</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地址（权威服务器可以有主备）</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注册服务商向</a:t>
            </a:r>
            <a:r>
              <a:rPr lang="en-US" altLang="zh-CN" sz="2400" kern="0" dirty="0">
                <a:latin typeface="+mn-ea"/>
              </a:rPr>
              <a:t>.com</a:t>
            </a:r>
            <a:r>
              <a:rPr lang="zh-CN" altLang="en-US" sz="2400" kern="0" dirty="0">
                <a:latin typeface="+mn-ea"/>
              </a:rPr>
              <a:t>顶级域名服务器添加两条</a:t>
            </a:r>
            <a:r>
              <a:rPr lang="en-US" altLang="zh-CN" sz="2400" kern="0" dirty="0">
                <a:latin typeface="+mn-ea"/>
              </a:rPr>
              <a:t>RR</a:t>
            </a:r>
            <a:r>
              <a:rPr kumimoji="0" lang="en-US" altLang="zh-CN" sz="2400" b="0" u="none" strike="noStrike" kern="0" cap="none" spc="0" normalizeH="0" baseline="0" noProof="0" dirty="0">
                <a:ln>
                  <a:noFill/>
                </a:ln>
                <a:solidFill>
                  <a:schemeClr val="tx1"/>
                </a:solidFill>
                <a:effectLst/>
                <a:uLnTx/>
                <a:uFillTx/>
                <a:latin typeface="+mn-ea"/>
              </a:rPr>
              <a:t>:</a:t>
            </a:r>
            <a:br>
              <a:rPr kumimoji="0" lang="en-US" altLang="zh-CN" sz="2400" b="0" u="none" strike="noStrike" kern="0" cap="none" spc="0" normalizeH="0" baseline="0" noProof="0" dirty="0">
                <a:ln>
                  <a:noFill/>
                </a:ln>
                <a:solidFill>
                  <a:schemeClr val="tx1"/>
                </a:solidFill>
                <a:effectLst/>
                <a:uLnTx/>
                <a:uFillTx/>
                <a:latin typeface="+mn-ea"/>
              </a:rPr>
            </a:br>
            <a:r>
              <a:rPr kumimoji="0" lang="en-US" altLang="zh-CN" b="1" u="none" strike="noStrike" kern="0" cap="none" spc="0" normalizeH="0" baseline="0" noProof="0" dirty="0">
                <a:ln>
                  <a:noFill/>
                </a:ln>
                <a:solidFill>
                  <a:schemeClr val="tx1"/>
                </a:solidFill>
                <a:effectLst/>
                <a:uLnTx/>
                <a:uFillTx/>
                <a:latin typeface="+mn-ea"/>
              </a:rPr>
              <a:t>(</a:t>
            </a:r>
            <a:r>
              <a:rPr kumimoji="0" lang="en-US" altLang="zh-CN" b="1" u="none" strike="noStrike" kern="0" cap="none" spc="0" normalizeH="0" baseline="0" noProof="0" dirty="0" err="1">
                <a:ln>
                  <a:noFill/>
                </a:ln>
                <a:solidFill>
                  <a:schemeClr val="tx1"/>
                </a:solidFill>
                <a:effectLst/>
                <a:uLnTx/>
                <a:uFillTx/>
                <a:latin typeface="+mn-ea"/>
              </a:rPr>
              <a:t>networkutopia.com</a:t>
            </a:r>
            <a:r>
              <a:rPr kumimoji="0" lang="en-US" altLang="zh-CN" b="1" u="none" strike="noStrike" kern="0" cap="none" spc="0" normalizeH="0" baseline="0" noProof="0" dirty="0">
                <a:ln>
                  <a:noFill/>
                </a:ln>
                <a:solidFill>
                  <a:schemeClr val="tx1"/>
                </a:solidFill>
                <a:effectLst/>
                <a:uLnTx/>
                <a:uFillTx/>
                <a:latin typeface="+mn-ea"/>
              </a:rPr>
              <a:t>, dns1.networkutopia.com, 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b="1" u="none" strike="noStrike" kern="0" cap="none" spc="0" normalizeH="0" baseline="0" noProof="0" dirty="0">
                <a:ln>
                  <a:noFill/>
                </a:ln>
                <a:solidFill>
                  <a:schemeClr val="tx1"/>
                </a:solidFill>
                <a:effectLst/>
                <a:uLnTx/>
                <a:uFillTx/>
                <a:latin typeface="+mn-ea"/>
              </a:rPr>
              <a:t>  (dns1.networkutopia.com, 212.212.212.1, A)</a:t>
            </a:r>
            <a:endParaRPr kumimoji="0" lang="en-US" altLang="zh-CN" sz="2400" b="0" u="none" strike="noStrike" kern="0" cap="none" spc="0" normalizeH="0" baseline="0" noProof="0" dirty="0">
              <a:ln>
                <a:noFill/>
              </a:ln>
              <a:solidFill>
                <a:schemeClr val="accent2"/>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u="none" strike="noStrike" kern="0" cap="none" spc="0" normalizeH="0" baseline="0" noProof="0" dirty="0">
                <a:ln>
                  <a:noFill/>
                </a:ln>
                <a:solidFill>
                  <a:schemeClr val="tx1"/>
                </a:solidFill>
                <a:effectLst/>
                <a:uLnTx/>
                <a:uFillTx/>
                <a:latin typeface="+mn-ea"/>
                <a:cs typeface="+mn-cs"/>
              </a:rPr>
              <a:t>在权威域名服务器上创建</a:t>
            </a:r>
            <a:r>
              <a:rPr lang="en-US" altLang="zh-CN" sz="2800" kern="0" dirty="0" err="1">
                <a:latin typeface="+mn-ea"/>
                <a:hlinkClick r:id="rId2"/>
              </a:rPr>
              <a:t>www.networkuptopia.com</a:t>
            </a:r>
            <a:r>
              <a:rPr lang="zh-CN" altLang="en-US" sz="2800" kern="0" dirty="0">
                <a:latin typeface="+mn-ea"/>
              </a:rPr>
              <a:t>的</a:t>
            </a:r>
            <a:r>
              <a:rPr kumimoji="0" lang="zh-CN" altLang="en-US" sz="2800" b="0" u="none" strike="noStrike" kern="0" cap="none" spc="0" normalizeH="0" baseline="0" noProof="0" dirty="0">
                <a:ln>
                  <a:noFill/>
                </a:ln>
                <a:solidFill>
                  <a:schemeClr val="tx1"/>
                </a:solidFill>
                <a:effectLst/>
                <a:uLnTx/>
                <a:uFillTx/>
                <a:latin typeface="+mn-ea"/>
                <a:cs typeface="+mn-cs"/>
              </a:rPr>
              <a:t>类型</a:t>
            </a:r>
            <a:r>
              <a:rPr kumimoji="0" lang="en-US" altLang="zh-CN" sz="2800" b="0" u="none" strike="noStrike" kern="0" cap="none" spc="0" normalizeH="0" baseline="0" noProof="0" dirty="0">
                <a:ln>
                  <a:noFill/>
                </a:ln>
                <a:solidFill>
                  <a:schemeClr val="tx1"/>
                </a:solidFill>
                <a:effectLst/>
                <a:uLnTx/>
                <a:uFillTx/>
                <a:latin typeface="+mn-ea"/>
                <a:cs typeface="+mn-cs"/>
              </a:rPr>
              <a:t>A</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 </a:t>
            </a:r>
            <a:r>
              <a:rPr kumimoji="0" lang="zh-CN" altLang="en-US" sz="2800" b="0" u="none" strike="noStrike" kern="0" cap="none" spc="0" normalizeH="0" baseline="0" noProof="0" dirty="0">
                <a:ln>
                  <a:noFill/>
                </a:ln>
                <a:solidFill>
                  <a:schemeClr val="tx1"/>
                </a:solidFill>
                <a:effectLst/>
                <a:uLnTx/>
                <a:uFillTx/>
                <a:latin typeface="+mn-ea"/>
                <a:cs typeface="+mn-cs"/>
              </a:rPr>
              <a:t>创建</a:t>
            </a:r>
            <a:r>
              <a:rPr kumimoji="0" lang="en-US" altLang="zh-CN" sz="2800" b="0" u="none" strike="noStrike" kern="0" cap="none" spc="0" normalizeH="0" baseline="0" noProof="0" dirty="0" err="1">
                <a:ln>
                  <a:noFill/>
                </a:ln>
                <a:solidFill>
                  <a:schemeClr val="tx1"/>
                </a:solidFill>
                <a:effectLst/>
                <a:uLnTx/>
                <a:uFillTx/>
                <a:latin typeface="+mn-ea"/>
                <a:cs typeface="+mn-cs"/>
              </a:rPr>
              <a:t>networkutopia.com</a:t>
            </a:r>
            <a:r>
              <a:rPr kumimoji="0" lang="zh-CN" altLang="en-US" sz="2800" b="0" u="none" strike="noStrike" kern="0" cap="none" spc="0" normalizeH="0" baseline="0" noProof="0" dirty="0">
                <a:ln>
                  <a:noFill/>
                </a:ln>
                <a:solidFill>
                  <a:schemeClr val="tx1"/>
                </a:solidFill>
                <a:effectLst/>
                <a:uLnTx/>
                <a:uFillTx/>
                <a:latin typeface="+mn-ea"/>
                <a:cs typeface="+mn-cs"/>
              </a:rPr>
              <a:t>的类型</a:t>
            </a:r>
            <a:r>
              <a:rPr kumimoji="0" lang="en-US" altLang="zh-CN" sz="2800" b="0" u="none" strike="noStrike" kern="0" cap="none" spc="0" normalizeH="0" baseline="0" noProof="0" dirty="0">
                <a:ln>
                  <a:noFill/>
                </a:ln>
                <a:solidFill>
                  <a:schemeClr val="tx1"/>
                </a:solidFill>
                <a:effectLst/>
                <a:uLnTx/>
                <a:uFillTx/>
                <a:latin typeface="+mn-ea"/>
                <a:cs typeface="+mn-cs"/>
              </a:rPr>
              <a:t>MX</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a:t>
            </a:r>
          </a:p>
          <a:p>
            <a:pPr marL="742950" lvl="1" indent="-285750" fontAlgn="base">
              <a:spcBef>
                <a:spcPct val="20000"/>
              </a:spcBef>
              <a:spcAft>
                <a:spcPct val="0"/>
              </a:spcAft>
              <a:buClr>
                <a:schemeClr val="hlink"/>
              </a:buClr>
              <a:buSzPct val="55000"/>
              <a:buFont typeface="Wingdings" pitchFamily="2" charset="2"/>
              <a:buChar char="n"/>
            </a:pPr>
            <a:r>
              <a:rPr lang="en-US" altLang="zh-CN" b="1" kern="0" dirty="0">
                <a:latin typeface="+mn-ea"/>
              </a:rPr>
              <a:t>(</a:t>
            </a:r>
            <a:r>
              <a:rPr lang="en-US" altLang="zh-CN" b="1" kern="0" dirty="0" err="1">
                <a:latin typeface="+mn-ea"/>
              </a:rPr>
              <a:t>www.networkutopia.com</a:t>
            </a:r>
            <a:r>
              <a:rPr lang="en-US" altLang="zh-CN" b="1" kern="0" dirty="0">
                <a:latin typeface="+mn-ea"/>
              </a:rPr>
              <a:t>, 212.212.212.2, A)</a:t>
            </a:r>
          </a:p>
          <a:p>
            <a:pPr marL="742950" lvl="1" indent="-285750" fontAlgn="base">
              <a:spcBef>
                <a:spcPct val="20000"/>
              </a:spcBef>
              <a:spcAft>
                <a:spcPct val="0"/>
              </a:spcAft>
              <a:buClr>
                <a:schemeClr val="hlink"/>
              </a:buClr>
              <a:buSzPct val="55000"/>
              <a:defRPr/>
            </a:pPr>
            <a:r>
              <a:rPr lang="en-US" altLang="zh-CN" b="1" kern="0" dirty="0">
                <a:latin typeface="+mn-ea"/>
              </a:rPr>
              <a:t>  (</a:t>
            </a:r>
            <a:r>
              <a:rPr lang="en-US" altLang="zh-CN" b="1" kern="0" dirty="0" err="1">
                <a:latin typeface="+mn-ea"/>
              </a:rPr>
              <a:t>mail.networkutopia.com</a:t>
            </a:r>
            <a:r>
              <a:rPr lang="en-US" altLang="zh-CN" b="1" kern="0" dirty="0">
                <a:latin typeface="+mn-ea"/>
              </a:rPr>
              <a:t>, smtp1.networkutopia.com, MX)</a:t>
            </a:r>
            <a:endParaRPr lang="en-US" altLang="zh-CN" sz="2400" kern="0" dirty="0">
              <a:solidFill>
                <a:schemeClr val="accent2"/>
              </a:solidFill>
              <a:latin typeface="+mn-ea"/>
            </a:endParaRPr>
          </a:p>
          <a:p>
            <a:pPr marL="342900" lvl="0" indent="-342900" fontAlgn="base">
              <a:spcBef>
                <a:spcPct val="20000"/>
              </a:spcBef>
              <a:spcAft>
                <a:spcPct val="0"/>
              </a:spcAft>
              <a:buClr>
                <a:schemeClr val="folHlink"/>
              </a:buClr>
              <a:buSzPct val="60000"/>
              <a:buFont typeface="Wingdings" pitchFamily="2" charset="2"/>
              <a:buChar char="n"/>
            </a:pP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DNS</a:t>
            </a:r>
            <a:r>
              <a:rPr lang="zh-CN" altLang="en-US" dirty="0"/>
              <a:t>的攻击</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77</a:t>
            </a:fld>
            <a:endParaRPr lang="zh-CN" altLang="en-US"/>
          </a:p>
        </p:txBody>
      </p:sp>
      <p:sp>
        <p:nvSpPr>
          <p:cNvPr id="5" name="Content Placeholder 5"/>
          <p:cNvSpPr>
            <a:spLocks noGrp="1"/>
          </p:cNvSpPr>
          <p:nvPr>
            <p:ph sz="half" idx="1"/>
          </p:nvPr>
        </p:nvSpPr>
        <p:spPr>
          <a:xfrm>
            <a:off x="533400" y="1628799"/>
            <a:ext cx="3810000" cy="4483075"/>
          </a:xfrm>
        </p:spPr>
        <p:txBody>
          <a:bodyPr/>
          <a:lstStyle/>
          <a:p>
            <a:pPr>
              <a:buFont typeface="Wingdings" pitchFamily="2" charset="2"/>
              <a:buNone/>
            </a:pPr>
            <a:r>
              <a:rPr lang="en-US" altLang="zh-CN" sz="2800" dirty="0" err="1">
                <a:solidFill>
                  <a:srgbClr val="22228B"/>
                </a:solidFill>
                <a:latin typeface="+mn-ea"/>
              </a:rPr>
              <a:t>DDoS</a:t>
            </a:r>
            <a:r>
              <a:rPr lang="en-US" altLang="zh-CN" sz="2800" dirty="0">
                <a:solidFill>
                  <a:srgbClr val="22228B"/>
                </a:solidFill>
                <a:latin typeface="+mn-ea"/>
              </a:rPr>
              <a:t> </a:t>
            </a:r>
            <a:r>
              <a:rPr lang="zh-CN" altLang="en-US" sz="2800" dirty="0">
                <a:solidFill>
                  <a:srgbClr val="22228B"/>
                </a:solidFill>
                <a:latin typeface="+mn-ea"/>
              </a:rPr>
              <a:t>攻击</a:t>
            </a:r>
            <a:endParaRPr lang="en-US" altLang="zh-CN" sz="2800" dirty="0">
              <a:solidFill>
                <a:srgbClr val="22228B"/>
              </a:solidFill>
              <a:latin typeface="+mn-ea"/>
            </a:endParaRPr>
          </a:p>
          <a:p>
            <a:r>
              <a:rPr lang="zh-CN" altLang="en-US" sz="2800" dirty="0">
                <a:latin typeface="+mn-ea"/>
              </a:rPr>
              <a:t>对根服务器流量轰炸</a:t>
            </a:r>
            <a:endParaRPr lang="en-US" altLang="zh-CN" sz="2800" dirty="0">
              <a:latin typeface="+mn-ea"/>
            </a:endParaRPr>
          </a:p>
          <a:p>
            <a:pPr marL="574675" lvl="1" indent="-227013"/>
            <a:r>
              <a:rPr lang="zh-CN" altLang="en-US" sz="2400" dirty="0">
                <a:latin typeface="+mn-ea"/>
              </a:rPr>
              <a:t>没有成功先例</a:t>
            </a:r>
            <a:endParaRPr lang="en-US" altLang="zh-CN" sz="2400" dirty="0">
              <a:latin typeface="+mn-ea"/>
            </a:endParaRPr>
          </a:p>
          <a:p>
            <a:pPr marL="574675" lvl="1" indent="-227013"/>
            <a:r>
              <a:rPr lang="zh-CN" altLang="en-US" sz="2400" dirty="0">
                <a:latin typeface="+mn-ea"/>
              </a:rPr>
              <a:t>根服务器流量过滤</a:t>
            </a:r>
            <a:endParaRPr lang="en-US" altLang="zh-CN" sz="2400" dirty="0">
              <a:latin typeface="+mn-ea"/>
            </a:endParaRPr>
          </a:p>
          <a:p>
            <a:pPr marL="574675" lvl="1" indent="-227013"/>
            <a:r>
              <a:rPr lang="zh-CN" altLang="en-US" sz="2400" dirty="0">
                <a:latin typeface="+mn-ea"/>
              </a:rPr>
              <a:t>本地域名服务器缓存顶级域名服务器的</a:t>
            </a:r>
            <a:r>
              <a:rPr lang="en-US" altLang="zh-CN" sz="2400" dirty="0">
                <a:latin typeface="+mn-ea"/>
              </a:rPr>
              <a:t>IP</a:t>
            </a:r>
            <a:r>
              <a:rPr lang="zh-CN" altLang="en-US" sz="2400" dirty="0">
                <a:latin typeface="+mn-ea"/>
              </a:rPr>
              <a:t>地址，从而绕过了根服务器</a:t>
            </a:r>
            <a:endParaRPr lang="en-US" altLang="zh-CN" sz="2400" dirty="0">
              <a:latin typeface="+mn-ea"/>
            </a:endParaRPr>
          </a:p>
          <a:p>
            <a:r>
              <a:rPr lang="zh-CN" altLang="en-US" sz="2800" dirty="0">
                <a:latin typeface="+mn-ea"/>
              </a:rPr>
              <a:t>流量轰炸顶级域名服务器</a:t>
            </a:r>
            <a:endParaRPr lang="en-US" altLang="zh-CN" sz="2800" dirty="0">
              <a:latin typeface="+mn-ea"/>
            </a:endParaRPr>
          </a:p>
          <a:p>
            <a:pPr marL="574675" lvl="1" indent="-227013"/>
            <a:r>
              <a:rPr lang="zh-CN" altLang="en-US" sz="2400" dirty="0">
                <a:latin typeface="+mn-ea"/>
              </a:rPr>
              <a:t>更具威胁</a:t>
            </a:r>
            <a:endParaRPr lang="en-US" altLang="zh-CN" sz="2400" dirty="0">
              <a:latin typeface="+mn-ea"/>
            </a:endParaRPr>
          </a:p>
          <a:p>
            <a:pPr>
              <a:buFont typeface="Comic Sans MS" pitchFamily="66" charset="0"/>
              <a:buAutoNum type="arabicPeriod"/>
            </a:pPr>
            <a:endParaRPr lang="en-US" altLang="zh-CN" sz="2800" dirty="0">
              <a:latin typeface="+mn-ea"/>
            </a:endParaRPr>
          </a:p>
        </p:txBody>
      </p:sp>
      <p:sp>
        <p:nvSpPr>
          <p:cNvPr id="6" name="Content Placeholder 6"/>
          <p:cNvSpPr txBox="1">
            <a:spLocks/>
          </p:cNvSpPr>
          <p:nvPr/>
        </p:nvSpPr>
        <p:spPr>
          <a:xfrm>
            <a:off x="4692650" y="1628799"/>
            <a:ext cx="3810000" cy="44830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kern="0" dirty="0">
                <a:solidFill>
                  <a:srgbClr val="0000FF"/>
                </a:solidFill>
                <a:latin typeface="+mn-ea"/>
              </a:rPr>
              <a:t>重定向攻击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中间人攻击</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lang="zh-CN" altLang="en-US" sz="2000" kern="0" dirty="0">
                <a:latin typeface="+mn-ea"/>
              </a:rPr>
              <a:t>截获域名解析请求</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en-US" sz="2400" b="0" i="0" u="none" strike="noStrike" kern="0" cap="none" spc="0" normalizeH="0" baseline="0" noProof="0" dirty="0">
                <a:ln>
                  <a:noFill/>
                </a:ln>
                <a:solidFill>
                  <a:schemeClr val="tx1"/>
                </a:solidFill>
                <a:effectLst/>
                <a:uLnTx/>
                <a:uFillTx/>
                <a:latin typeface="+mn-ea"/>
                <a:cs typeface="+mn-cs"/>
              </a:rPr>
              <a:t>DNS</a:t>
            </a:r>
            <a:r>
              <a:rPr kumimoji="0" lang="zh-CN" altLang="en-US" sz="2400" b="0" i="0" u="none" strike="noStrike" kern="0" cap="none" spc="0" normalizeH="0" baseline="0" noProof="0" dirty="0">
                <a:ln>
                  <a:noFill/>
                </a:ln>
                <a:solidFill>
                  <a:schemeClr val="tx1"/>
                </a:solidFill>
                <a:effectLst/>
                <a:uLnTx/>
                <a:uFillTx/>
                <a:latin typeface="+mn-ea"/>
                <a:cs typeface="+mn-cs"/>
              </a:rPr>
              <a:t>下毒</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charset="2"/>
              <a:buChar char="§"/>
              <a:tabLst/>
              <a:defRPr/>
            </a:pPr>
            <a:r>
              <a:rPr kumimoji="0" lang="zh-CN" altLang="en-US" sz="2000" b="0" i="0" u="none" strike="noStrike" kern="0" cap="none" spc="0" normalizeH="0" baseline="0" noProof="0" dirty="0">
                <a:ln>
                  <a:noFill/>
                </a:ln>
                <a:solidFill>
                  <a:schemeClr val="tx1"/>
                </a:solidFill>
                <a:effectLst/>
                <a:uLnTx/>
                <a:uFillTx/>
                <a:latin typeface="+mn-ea"/>
              </a:rPr>
              <a:t>发送虚假的响应，污染本地域名服务器的缓存</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0000FF"/>
                </a:solidFill>
                <a:effectLst/>
                <a:uLnTx/>
                <a:uFillTx/>
                <a:latin typeface="+mn-ea"/>
                <a:cs typeface="+mn-cs"/>
              </a:rPr>
              <a:t>利用</a:t>
            </a:r>
            <a:r>
              <a:rPr kumimoji="0" lang="en-US" altLang="zh-CN" sz="2400" b="0" i="0" u="none" strike="noStrike" kern="0" cap="none" spc="0" normalizeH="0" baseline="0" noProof="0" dirty="0">
                <a:ln>
                  <a:noFill/>
                </a:ln>
                <a:solidFill>
                  <a:srgbClr val="0000FF"/>
                </a:solidFill>
                <a:effectLst/>
                <a:uLnTx/>
                <a:uFillTx/>
                <a:latin typeface="+mn-ea"/>
                <a:cs typeface="+mn-cs"/>
              </a:rPr>
              <a:t>DNS</a:t>
            </a:r>
            <a:r>
              <a:rPr kumimoji="0" lang="zh-CN" altLang="en-US" sz="2400" b="0" i="0" u="none" strike="noStrike" kern="0" cap="none" spc="0" normalizeH="0" baseline="0" noProof="0" dirty="0">
                <a:ln>
                  <a:noFill/>
                </a:ln>
                <a:solidFill>
                  <a:srgbClr val="0000FF"/>
                </a:solidFill>
                <a:effectLst/>
                <a:uLnTx/>
                <a:uFillTx/>
                <a:latin typeface="+mn-ea"/>
                <a:cs typeface="+mn-cs"/>
              </a:rPr>
              <a:t>发起</a:t>
            </a:r>
            <a:r>
              <a:rPr kumimoji="0" lang="en-US" altLang="zh-CN" sz="2400" b="0" i="0" u="none" strike="noStrike" kern="0" cap="none" spc="0" normalizeH="0" baseline="0" noProof="0" dirty="0" err="1">
                <a:ln>
                  <a:noFill/>
                </a:ln>
                <a:solidFill>
                  <a:srgbClr val="0000FF"/>
                </a:solidFill>
                <a:effectLst/>
                <a:uLnTx/>
                <a:uFillTx/>
                <a:latin typeface="+mn-ea"/>
                <a:cs typeface="+mn-cs"/>
              </a:rPr>
              <a:t>DDoS</a:t>
            </a:r>
            <a:r>
              <a:rPr kumimoji="0" lang="zh-CN" altLang="en-US" sz="2400" b="0" i="0" u="none" strike="noStrike" kern="0" cap="none" spc="0" normalizeH="0" baseline="0" noProof="0" dirty="0">
                <a:ln>
                  <a:noFill/>
                </a:ln>
                <a:solidFill>
                  <a:srgbClr val="0000FF"/>
                </a:solidFill>
                <a:effectLst/>
                <a:uLnTx/>
                <a:uFillTx/>
                <a:latin typeface="+mn-ea"/>
                <a:cs typeface="+mn-cs"/>
              </a:rPr>
              <a:t>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使用攻击目标的</a:t>
            </a:r>
            <a:r>
              <a:rPr lang="en-US" altLang="zh-CN" sz="2400" kern="0" dirty="0">
                <a:latin typeface="+mn-ea"/>
              </a:rPr>
              <a:t>IP</a:t>
            </a:r>
            <a:r>
              <a:rPr lang="zh-CN" altLang="en-US" sz="2400" kern="0" dirty="0">
                <a:latin typeface="+mn-ea"/>
              </a:rPr>
              <a:t>地址为源地址伪造解析请求</a:t>
            </a:r>
            <a:endParaRPr lang="en-US" altLang="zh-CN" sz="2400" kern="0" dirty="0">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目标地址收到大量响应</a:t>
            </a:r>
            <a:endParaRPr kumimoji="0" lang="en-US"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灯片编号占位符 5">
            <a:extLst>
              <a:ext uri="{FF2B5EF4-FFF2-40B4-BE49-F238E27FC236}">
                <a16:creationId xmlns:a16="http://schemas.microsoft.com/office/drawing/2014/main" id="{692751C9-2EC6-4188-9BFB-6B3C62CA76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a:latin typeface="Tahoma" panose="020B0604030504040204" pitchFamily="34" charset="0"/>
              </a:rPr>
              <a:t>2-</a:t>
            </a:r>
            <a:fld id="{AC8D9579-FEE7-4E21-8B66-BE108A8A851E}" type="slidenum">
              <a:rPr lang="en-US" altLang="zh-CN" sz="1200">
                <a:latin typeface="Tahoma" panose="020B0604030504040204" pitchFamily="34" charset="0"/>
              </a:rPr>
              <a:pPr/>
              <a:t>78</a:t>
            </a:fld>
            <a:endParaRPr lang="en-US" altLang="zh-CN" sz="1200">
              <a:latin typeface="Tahoma" panose="020B0604030504040204" pitchFamily="34" charset="0"/>
            </a:endParaRPr>
          </a:p>
        </p:txBody>
      </p:sp>
      <p:pic>
        <p:nvPicPr>
          <p:cNvPr id="99332" name="Picture 3">
            <a:extLst>
              <a:ext uri="{FF2B5EF4-FFF2-40B4-BE49-F238E27FC236}">
                <a16:creationId xmlns:a16="http://schemas.microsoft.com/office/drawing/2014/main" id="{3EA1AE7F-664D-45A8-9663-2E6F18AC8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54075"/>
            <a:ext cx="6829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9333" name="矩形 8">
            <a:extLst>
              <a:ext uri="{FF2B5EF4-FFF2-40B4-BE49-F238E27FC236}">
                <a16:creationId xmlns:a16="http://schemas.microsoft.com/office/drawing/2014/main" id="{7D8DC808-6B3A-4A35-9E5B-94EEE851BCE9}"/>
              </a:ext>
            </a:extLst>
          </p:cNvPr>
          <p:cNvSpPr>
            <a:spLocks noChangeArrowheads="1"/>
          </p:cNvSpPr>
          <p:nvPr/>
        </p:nvSpPr>
        <p:spPr bwMode="auto">
          <a:xfrm>
            <a:off x="554038" y="1530350"/>
            <a:ext cx="813276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zh-CN" altLang="en-US" sz="2400">
                <a:latin typeface="华文仿宋" panose="02010600040101010101" pitchFamily="2" charset="-122"/>
                <a:ea typeface="华文仿宋" panose="02010600040101010101" pitchFamily="2" charset="-122"/>
              </a:rPr>
              <a:t>　　</a:t>
            </a:r>
            <a:r>
              <a:rPr lang="en-US" altLang="zh-CN" sz="2400">
                <a:latin typeface="华文仿宋" panose="02010600040101010101" pitchFamily="2" charset="-122"/>
                <a:ea typeface="华文仿宋" panose="02010600040101010101" pitchFamily="2" charset="-122"/>
              </a:rPr>
              <a:t>2013</a:t>
            </a:r>
            <a:r>
              <a:rPr lang="zh-CN" altLang="en-US" sz="2400">
                <a:latin typeface="华文仿宋" panose="02010600040101010101" pitchFamily="2" charset="-122"/>
                <a:ea typeface="华文仿宋" panose="02010600040101010101" pitchFamily="2" charset="-122"/>
              </a:rPr>
              <a:t>年</a:t>
            </a:r>
            <a:r>
              <a:rPr lang="en-US" altLang="zh-CN" sz="2400">
                <a:latin typeface="华文仿宋" panose="02010600040101010101" pitchFamily="2" charset="-122"/>
                <a:ea typeface="华文仿宋" panose="02010600040101010101" pitchFamily="2" charset="-122"/>
              </a:rPr>
              <a:t>8</a:t>
            </a:r>
            <a:r>
              <a:rPr lang="zh-CN" altLang="en-US" sz="2400">
                <a:latin typeface="华文仿宋" panose="02010600040101010101" pitchFamily="2" charset="-122"/>
                <a:ea typeface="华文仿宋" panose="02010600040101010101" pitchFamily="2" charset="-122"/>
              </a:rPr>
              <a:t>月</a:t>
            </a:r>
            <a:r>
              <a:rPr lang="en-US" altLang="zh-CN" sz="2400">
                <a:latin typeface="华文仿宋" panose="02010600040101010101" pitchFamily="2" charset="-122"/>
                <a:ea typeface="华文仿宋" panose="02010600040101010101" pitchFamily="2" charset="-122"/>
              </a:rPr>
              <a:t>25</a:t>
            </a:r>
            <a:r>
              <a:rPr lang="zh-CN" altLang="en-US" sz="2400">
                <a:latin typeface="华文仿宋" panose="02010600040101010101" pitchFamily="2" charset="-122"/>
                <a:ea typeface="华文仿宋" panose="02010600040101010101" pitchFamily="2" charset="-122"/>
              </a:rPr>
              <a:t>日凌晨，</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域名凌晨出现大范围解析故障，经分析</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的根域授权</a:t>
            </a:r>
            <a:r>
              <a:rPr lang="en-US" altLang="zh-CN" sz="2400">
                <a:latin typeface="华文仿宋" panose="02010600040101010101" pitchFamily="2" charset="-122"/>
                <a:ea typeface="华文仿宋" panose="02010600040101010101" pitchFamily="2" charset="-122"/>
              </a:rPr>
              <a:t>DNS</a:t>
            </a:r>
            <a:r>
              <a:rPr lang="zh-CN" altLang="en-US" sz="2400">
                <a:latin typeface="华文仿宋" panose="02010600040101010101" pitchFamily="2" charset="-122"/>
                <a:ea typeface="华文仿宋" panose="02010600040101010101" pitchFamily="2" charset="-122"/>
              </a:rPr>
              <a:t>全线故障，导致大面积</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域名无法解析。此后，经</a:t>
            </a:r>
            <a:r>
              <a:rPr lang="en-US" altLang="zh-CN" sz="2400">
                <a:latin typeface="华文仿宋" panose="02010600040101010101" pitchFamily="2" charset="-122"/>
                <a:ea typeface="华文仿宋" panose="02010600040101010101" pitchFamily="2" charset="-122"/>
              </a:rPr>
              <a:t>CNNIC</a:t>
            </a:r>
            <a:r>
              <a:rPr lang="zh-CN" altLang="en-US" sz="2400">
                <a:latin typeface="华文仿宋" panose="02010600040101010101" pitchFamily="2" charset="-122"/>
                <a:ea typeface="华文仿宋" panose="02010600040101010101" pitchFamily="2" charset="-122"/>
              </a:rPr>
              <a:t>确认，国家域名解析节点遭受到有史以来规模最大的拒绝服务攻击，本月</a:t>
            </a:r>
            <a:r>
              <a:rPr lang="en-US" altLang="zh-CN" sz="2400">
                <a:latin typeface="华文仿宋" panose="02010600040101010101" pitchFamily="2" charset="-122"/>
                <a:ea typeface="华文仿宋" panose="02010600040101010101" pitchFamily="2" charset="-122"/>
              </a:rPr>
              <a:t>24</a:t>
            </a:r>
            <a:r>
              <a:rPr lang="zh-CN" altLang="en-US" sz="2400">
                <a:latin typeface="华文仿宋" panose="02010600040101010101" pitchFamily="2" charset="-122"/>
                <a:ea typeface="华文仿宋" panose="02010600040101010101" pitchFamily="2" charset="-122"/>
              </a:rPr>
              <a:t>号，</a:t>
            </a:r>
            <a:r>
              <a:rPr lang="en-US" altLang="zh-CN" sz="2400">
                <a:latin typeface="华文仿宋" panose="02010600040101010101" pitchFamily="2" charset="-122"/>
                <a:ea typeface="华文仿宋" panose="02010600040101010101" pitchFamily="2" charset="-122"/>
              </a:rPr>
              <a:t>CNNIC</a:t>
            </a:r>
            <a:r>
              <a:rPr lang="zh-CN" altLang="en-US" sz="2400">
                <a:latin typeface="华文仿宋" panose="02010600040101010101" pitchFamily="2" charset="-122"/>
                <a:ea typeface="华文仿宋" panose="02010600040101010101" pitchFamily="2" charset="-122"/>
              </a:rPr>
              <a:t>和工信部终于揪出了本次攻击事件的始作俑者</a:t>
            </a:r>
            <a:r>
              <a:rPr lang="en-US" altLang="zh-CN" sz="2400">
                <a:latin typeface="华文仿宋" panose="02010600040101010101" pitchFamily="2" charset="-122"/>
                <a:ea typeface="华文仿宋" panose="02010600040101010101" pitchFamily="2" charset="-122"/>
              </a:rPr>
              <a:t>--</a:t>
            </a:r>
            <a:r>
              <a:rPr lang="zh-CN" altLang="en-US" sz="2400">
                <a:latin typeface="华文仿宋" panose="02010600040101010101" pitchFamily="2" charset="-122"/>
                <a:ea typeface="华文仿宋" panose="02010600040101010101" pitchFamily="2" charset="-122"/>
              </a:rPr>
              <a:t>一名来自山东青岛的黑客。</a:t>
            </a:r>
          </a:p>
          <a:p>
            <a:r>
              <a:rPr lang="zh-CN" altLang="en-US" sz="2400">
                <a:latin typeface="华文仿宋" panose="02010600040101010101" pitchFamily="2" charset="-122"/>
                <a:ea typeface="华文仿宋" panose="02010600040101010101" pitchFamily="2" charset="-122"/>
              </a:rPr>
              <a:t>　　据调查发现，该黑客本意是要攻击一个游戏私服网站，使其瘫痪，后来他为了更快达到这个目的，直接对</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的根域名服务器进行了</a:t>
            </a:r>
            <a:r>
              <a:rPr lang="en-US" altLang="zh-CN" sz="2400">
                <a:latin typeface="华文仿宋" panose="02010600040101010101" pitchFamily="2" charset="-122"/>
                <a:ea typeface="华文仿宋" panose="02010600040101010101" pitchFamily="2" charset="-122"/>
              </a:rPr>
              <a:t>DDoS</a:t>
            </a:r>
            <a:r>
              <a:rPr lang="zh-CN" altLang="en-US" sz="2400">
                <a:latin typeface="华文仿宋" panose="02010600040101010101" pitchFamily="2" charset="-122"/>
                <a:ea typeface="华文仿宋" panose="02010600040101010101" pitchFamily="2" charset="-122"/>
              </a:rPr>
              <a:t>攻击，发出的攻击流量较平常激增近</a:t>
            </a:r>
            <a:r>
              <a:rPr lang="en-US" altLang="zh-CN" sz="2400">
                <a:latin typeface="华文仿宋" panose="02010600040101010101" pitchFamily="2" charset="-122"/>
                <a:ea typeface="华文仿宋" panose="02010600040101010101" pitchFamily="2" charset="-122"/>
              </a:rPr>
              <a:t>1000</a:t>
            </a:r>
            <a:r>
              <a:rPr lang="zh-CN" altLang="en-US" sz="2400">
                <a:latin typeface="华文仿宋" panose="02010600040101010101" pitchFamily="2" charset="-122"/>
                <a:ea typeface="华文仿宋" panose="02010600040101010101" pitchFamily="2" charset="-122"/>
              </a:rPr>
              <a:t>倍，近</a:t>
            </a:r>
            <a:r>
              <a:rPr lang="en-US" altLang="zh-CN" sz="2400">
                <a:latin typeface="华文仿宋" panose="02010600040101010101" pitchFamily="2" charset="-122"/>
                <a:ea typeface="华文仿宋" panose="02010600040101010101" pitchFamily="2" charset="-122"/>
              </a:rPr>
              <a:t>15G</a:t>
            </a:r>
            <a:r>
              <a:rPr lang="zh-CN" altLang="en-US" sz="2400">
                <a:latin typeface="华文仿宋" panose="02010600040101010101" pitchFamily="2" charset="-122"/>
                <a:ea typeface="华文仿宋" panose="02010600040101010101" pitchFamily="2" charset="-122"/>
              </a:rPr>
              <a:t>，致使</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根域名服务器的解析故障，使得大规模的</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域名无法正常访问</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a:t>
            </a:r>
            <a:r>
              <a:rPr lang="en-US" altLang="zh-CN" sz="2800" dirty="0">
                <a:solidFill>
                  <a:srgbClr val="C00000"/>
                </a:solidFill>
              </a:rPr>
              <a:t>UDP</a:t>
            </a:r>
            <a:r>
              <a:rPr lang="zh-CN" altLang="en-US" sz="2800" dirty="0">
                <a:solidFill>
                  <a:srgbClr val="C00000"/>
                </a:solidFill>
              </a:rPr>
              <a:t>和</a:t>
            </a:r>
            <a:r>
              <a:rPr lang="en-US" altLang="zh-CN" sz="2800" dirty="0">
                <a:solidFill>
                  <a:srgbClr val="C00000"/>
                </a:solidFill>
              </a:rPr>
              <a:t>TCP</a:t>
            </a:r>
            <a:r>
              <a:rPr lang="zh-CN" altLang="en-US" sz="2800" dirty="0">
                <a:solidFill>
                  <a:srgbClr val="C00000"/>
                </a:solidFill>
              </a:rPr>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79</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进程通信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Rectangle 3"/>
          <p:cNvSpPr txBox="1">
            <a:spLocks noChangeArrowheads="1"/>
          </p:cNvSpPr>
          <p:nvPr/>
        </p:nvSpPr>
        <p:spPr bwMode="auto">
          <a:xfrm>
            <a:off x="533400" y="1661120"/>
            <a:ext cx="39893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进程</a:t>
            </a:r>
            <a:r>
              <a:rPr kumimoji="0" lang="en-US" altLang="zh-CN" sz="3200" b="0" i="1" u="none" strike="noStrike" kern="0" cap="none" spc="0" normalizeH="0" baseline="0" noProof="0" dirty="0">
                <a:ln>
                  <a:noFill/>
                </a:ln>
                <a:solidFill>
                  <a:srgbClr val="CC0000"/>
                </a:solidFill>
                <a:effectLst/>
                <a:uLnTx/>
                <a:uFillTx/>
                <a:latin typeface="+mn-ea"/>
                <a:cs typeface="+mn-cs"/>
              </a:rPr>
              <a:t>:</a:t>
            </a:r>
            <a:r>
              <a:rPr kumimoji="0" lang="en-US" altLang="zh-CN" sz="3200" b="0" i="0" u="none" strike="noStrike" kern="0" cap="none" spc="0" normalizeH="0" baseline="0" noProof="0" dirty="0">
                <a:ln>
                  <a:noFill/>
                </a:ln>
                <a:solidFill>
                  <a:schemeClr val="tx1"/>
                </a:solidFill>
                <a:effectLst/>
                <a:uLnTx/>
                <a:uFillTx/>
                <a:latin typeface="+mn-ea"/>
                <a:cs typeface="+mn-cs"/>
              </a:rPr>
              <a:t> </a:t>
            </a:r>
            <a:r>
              <a:rPr kumimoji="0" lang="zh-CN" altLang="en-US" sz="3200" b="0" i="0" u="none" strike="noStrike" kern="0" cap="none" spc="0" normalizeH="0" baseline="0" noProof="0" dirty="0">
                <a:ln>
                  <a:noFill/>
                </a:ln>
                <a:solidFill>
                  <a:schemeClr val="tx1"/>
                </a:solidFill>
                <a:effectLst/>
                <a:uLnTx/>
                <a:uFillTx/>
                <a:latin typeface="+mn-ea"/>
                <a:cs typeface="+mn-cs"/>
              </a:rPr>
              <a:t>主机上运行中的程序</a:t>
            </a:r>
            <a:endParaRPr kumimoji="0" lang="en-US" altLang="zh-CN" sz="32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通信的两个进程在同一个主机上，</a:t>
            </a:r>
            <a:r>
              <a:rPr kumimoji="0" lang="zh-CN" altLang="en-US" sz="2400" b="0" i="0" u="none" strike="noStrike" kern="0" cap="none" spc="0" normalizeH="0" baseline="0" noProof="0" dirty="0">
                <a:ln>
                  <a:noFill/>
                </a:ln>
                <a:solidFill>
                  <a:srgbClr val="C00000"/>
                </a:solidFill>
                <a:effectLst/>
                <a:uLnTx/>
                <a:uFillTx/>
                <a:latin typeface="+mn-ea"/>
                <a:cs typeface="+mn-cs"/>
              </a:rPr>
              <a:t>进程间通信</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操作系统的范畴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通信的两个进程在不同主机上，通过相互交换</a:t>
            </a:r>
            <a:r>
              <a:rPr lang="zh-CN" altLang="en-US" sz="2400" kern="0" dirty="0">
                <a:solidFill>
                  <a:srgbClr val="C00000"/>
                </a:solidFill>
                <a:latin typeface="+mn-ea"/>
              </a:rPr>
              <a:t>消息报文</a:t>
            </a:r>
            <a:r>
              <a:rPr lang="zh-CN" altLang="en-US" sz="2400" kern="0" dirty="0">
                <a:latin typeface="+mn-ea"/>
              </a:rPr>
              <a:t>实现通信，网络范畴</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4"/>
          <p:cNvSpPr txBox="1">
            <a:spLocks noChangeArrowheads="1"/>
          </p:cNvSpPr>
          <p:nvPr/>
        </p:nvSpPr>
        <p:spPr>
          <a:xfrm>
            <a:off x="4903788" y="1979613"/>
            <a:ext cx="3810000" cy="2033587"/>
          </a:xfrm>
          <a:prstGeom prst="rect">
            <a:avLst/>
          </a:prstGeom>
          <a:noFill/>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客户端进程</a:t>
            </a:r>
            <a:r>
              <a:rPr kumimoji="0" lang="en-US" altLang="zh-CN" sz="2800" b="0" u="none" strike="noStrike" kern="0" cap="none" spc="0" normalizeH="0" baseline="0" noProof="0" dirty="0">
                <a:ln>
                  <a:noFill/>
                </a:ln>
                <a:solidFill>
                  <a:srgbClr val="CC0000"/>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发起通信的一方</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服务器进程</a:t>
            </a:r>
            <a:r>
              <a:rPr lang="zh-CN" altLang="en-US" sz="2800" kern="0" dirty="0">
                <a:solidFill>
                  <a:srgbClr val="CC0000"/>
                </a:solidFill>
                <a:latin typeface="+mn-ea"/>
              </a:rPr>
              <a:t>：</a:t>
            </a:r>
            <a:r>
              <a:rPr kumimoji="0" lang="zh-CN" altLang="en-US" sz="2000" b="0" u="none" strike="noStrike" kern="0" cap="none" spc="0" normalizeH="0" baseline="0" noProof="0" dirty="0">
                <a:ln>
                  <a:noFill/>
                </a:ln>
                <a:solidFill>
                  <a:schemeClr val="tx1"/>
                </a:solidFill>
                <a:effectLst/>
                <a:uLnTx/>
                <a:uFillTx/>
                <a:latin typeface="+mn-ea"/>
                <a:cs typeface="+mn-cs"/>
              </a:rPr>
              <a:t>等待被连接的一方</a:t>
            </a: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
        <p:nvSpPr>
          <p:cNvPr id="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Clr>
                <a:srgbClr val="000099"/>
              </a:buClr>
              <a:buSzPct val="100000"/>
              <a:buFont typeface="Wingdings" pitchFamily="2" charset="2"/>
              <a:buChar char="§"/>
            </a:pPr>
            <a:r>
              <a:rPr lang="zh-CN" altLang="en-US" sz="2400" dirty="0">
                <a:latin typeface="+mn-ea"/>
              </a:rPr>
              <a:t>对等网络应用同时具有服务器进程和客户端进程</a:t>
            </a:r>
            <a:endParaRPr lang="en-US" altLang="zh-CN" sz="2400" dirty="0">
              <a:latin typeface="+mn-ea"/>
            </a:endParaRPr>
          </a:p>
        </p:txBody>
      </p:sp>
      <p:sp>
        <p:nvSpPr>
          <p:cNvPr id="8" name="Rectangle 13"/>
          <p:cNvSpPr>
            <a:spLocks noChangeArrowheads="1"/>
          </p:cNvSpPr>
          <p:nvPr/>
        </p:nvSpPr>
        <p:spPr bwMode="auto">
          <a:xfrm>
            <a:off x="4749800" y="1762125"/>
            <a:ext cx="4092575" cy="2062163"/>
          </a:xfrm>
          <a:prstGeom prst="rect">
            <a:avLst/>
          </a:prstGeom>
          <a:noFill/>
          <a:ln w="28575">
            <a:solidFill>
              <a:srgbClr val="CC0000"/>
            </a:solidFill>
            <a:miter lim="800000"/>
            <a:headEnd/>
            <a:tailEnd/>
          </a:ln>
        </p:spPr>
        <p:txBody>
          <a:bodyPr wrap="none" anchor="ctr"/>
          <a:lstStyle/>
          <a:p>
            <a:endParaRPr lang="zh-CN" altLang="zh-CN"/>
          </a:p>
        </p:txBody>
      </p:sp>
      <p:sp>
        <p:nvSpPr>
          <p:cNvPr id="9" name="Text Box 14"/>
          <p:cNvSpPr txBox="1">
            <a:spLocks noChangeArrowheads="1"/>
          </p:cNvSpPr>
          <p:nvPr/>
        </p:nvSpPr>
        <p:spPr bwMode="auto">
          <a:xfrm>
            <a:off x="4870450" y="1463675"/>
            <a:ext cx="2325688" cy="519113"/>
          </a:xfrm>
          <a:prstGeom prst="rect">
            <a:avLst/>
          </a:prstGeom>
          <a:solidFill>
            <a:schemeClr val="bg1"/>
          </a:solidFill>
          <a:ln w="9525">
            <a:noFill/>
            <a:miter lim="800000"/>
            <a:headEnd/>
            <a:tailEnd/>
          </a:ln>
        </p:spPr>
        <p:txBody>
          <a:bodyPr wrap="none">
            <a:spAutoFit/>
          </a:bodyPr>
          <a:lstStyle/>
          <a:p>
            <a:pPr marL="342900" indent="-342900"/>
            <a:r>
              <a:rPr lang="en-US" altLang="zh-CN" sz="2800">
                <a:latin typeface="Gill Sans MT" pitchFamily="34" charset="0"/>
              </a:rPr>
              <a:t>clients, servers</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80</a:t>
            </a:fld>
            <a:endParaRPr lang="zh-CN" altLang="en-US"/>
          </a:p>
        </p:txBody>
      </p:sp>
      <p:sp>
        <p:nvSpPr>
          <p:cNvPr id="5" name="Rectangle 3"/>
          <p:cNvSpPr txBox="1">
            <a:spLocks noChangeArrowheads="1"/>
          </p:cNvSpPr>
          <p:nvPr/>
        </p:nvSpPr>
        <p:spPr bwMode="auto">
          <a:xfrm>
            <a:off x="492125" y="1904578"/>
            <a:ext cx="8021638" cy="1533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目的</a:t>
            </a:r>
            <a:r>
              <a:rPr lang="zh-CN" altLang="en-US" sz="3200" kern="0" dirty="0">
                <a:solidFill>
                  <a:srgbClr val="CC0000"/>
                </a:solidFill>
                <a:latin typeface="+mn-ea"/>
              </a:rPr>
              <a:t>：</a:t>
            </a:r>
            <a:r>
              <a:rPr lang="zh-CN" altLang="en-US" sz="3200" kern="0" dirty="0">
                <a:latin typeface="+mn-ea"/>
              </a:rPr>
              <a:t>客户端和服务器如何通过套接字通信</a:t>
            </a:r>
            <a:endParaRPr kumimoji="0" lang="en-US" altLang="zh-CN" sz="32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套接字（</a:t>
            </a:r>
            <a:r>
              <a:rPr kumimoji="0" lang="en-US" altLang="zh-CN" sz="3200" b="0" u="none" strike="noStrike" kern="0" cap="none" spc="0" normalizeH="0" baseline="0" noProof="0" dirty="0">
                <a:ln>
                  <a:noFill/>
                </a:ln>
                <a:solidFill>
                  <a:srgbClr val="CC0000"/>
                </a:solidFill>
                <a:effectLst/>
                <a:uLnTx/>
                <a:uFillTx/>
                <a:latin typeface="+mn-ea"/>
                <a:cs typeface="+mn-cs"/>
              </a:rPr>
              <a:t>socket</a:t>
            </a:r>
            <a:r>
              <a:rPr kumimoji="0" lang="zh-CN" altLang="en-US"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chemeClr val="tx1"/>
                </a:solidFill>
                <a:effectLst/>
                <a:uLnTx/>
                <a:uFillTx/>
                <a:latin typeface="+mn-ea"/>
                <a:cs typeface="+mn-cs"/>
              </a:rPr>
              <a:t> </a:t>
            </a:r>
            <a:r>
              <a:rPr kumimoji="0" lang="zh-CN" altLang="en-US" sz="3200" b="0" u="none" strike="noStrike" kern="0" cap="none" spc="0" normalizeH="0" baseline="0" noProof="0" dirty="0">
                <a:ln>
                  <a:noFill/>
                </a:ln>
                <a:solidFill>
                  <a:schemeClr val="tx1"/>
                </a:solidFill>
                <a:effectLst/>
                <a:uLnTx/>
                <a:uFillTx/>
                <a:latin typeface="+mn-ea"/>
                <a:cs typeface="+mn-cs"/>
              </a:rPr>
              <a:t>应用程序进程之间端到端通信的</a:t>
            </a:r>
            <a:r>
              <a:rPr kumimoji="0" lang="en-US" altLang="zh-CN" sz="3200" b="0" u="none" strike="noStrike" kern="0" cap="none" spc="0" normalizeH="0" baseline="0" noProof="0" dirty="0">
                <a:ln>
                  <a:noFill/>
                </a:ln>
                <a:solidFill>
                  <a:schemeClr val="tx1"/>
                </a:solidFill>
                <a:effectLst/>
                <a:uLnTx/>
                <a:uFillTx/>
                <a:latin typeface="+mn-ea"/>
                <a:cs typeface="+mn-cs"/>
              </a:rPr>
              <a:t>“</a:t>
            </a:r>
            <a:r>
              <a:rPr kumimoji="0" lang="zh-CN" altLang="en-US" sz="3200" b="0" u="none" strike="noStrike" kern="0" cap="none" spc="0" normalizeH="0" baseline="0" noProof="0" dirty="0">
                <a:ln>
                  <a:noFill/>
                </a:ln>
                <a:solidFill>
                  <a:schemeClr val="tx1"/>
                </a:solidFill>
                <a:effectLst/>
                <a:uLnTx/>
                <a:uFillTx/>
                <a:latin typeface="+mn-ea"/>
                <a:cs typeface="+mn-cs"/>
              </a:rPr>
              <a:t>门</a:t>
            </a:r>
            <a:r>
              <a:rPr kumimoji="0" lang="en-US" altLang="zh-CN" sz="3200" b="0" u="none" strike="noStrike" kern="0" cap="none" spc="0" normalizeH="0" baseline="0" noProof="0" dirty="0">
                <a:ln>
                  <a:noFill/>
                </a:ln>
                <a:solidFill>
                  <a:schemeClr val="tx1"/>
                </a:solidFill>
                <a:effectLst/>
                <a:uLnTx/>
                <a:uFillTx/>
                <a:latin typeface="+mn-ea"/>
                <a:cs typeface="+mn-cs"/>
              </a:rPr>
              <a:t>”</a:t>
            </a:r>
          </a:p>
        </p:txBody>
      </p:sp>
      <p:sp>
        <p:nvSpPr>
          <p:cNvPr id="60" name="Freeform 66"/>
          <p:cNvSpPr>
            <a:spLocks/>
          </p:cNvSpPr>
          <p:nvPr/>
        </p:nvSpPr>
        <p:spPr bwMode="auto">
          <a:xfrm>
            <a:off x="6948488" y="3942581"/>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1" name="Freeform 7"/>
          <p:cNvSpPr>
            <a:spLocks/>
          </p:cNvSpPr>
          <p:nvPr/>
        </p:nvSpPr>
        <p:spPr bwMode="auto">
          <a:xfrm>
            <a:off x="3633788" y="5239568"/>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62" name="Text Box 51"/>
          <p:cNvSpPr txBox="1">
            <a:spLocks noChangeArrowheads="1"/>
          </p:cNvSpPr>
          <p:nvPr/>
        </p:nvSpPr>
        <p:spPr bwMode="auto">
          <a:xfrm>
            <a:off x="4109184" y="5371331"/>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63" name="Line 52"/>
          <p:cNvSpPr>
            <a:spLocks noChangeShapeType="1"/>
          </p:cNvSpPr>
          <p:nvPr/>
        </p:nvSpPr>
        <p:spPr bwMode="auto">
          <a:xfrm>
            <a:off x="3392488" y="5782493"/>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64" name="Text Box 53"/>
          <p:cNvSpPr txBox="1">
            <a:spLocks noChangeArrowheads="1"/>
          </p:cNvSpPr>
          <p:nvPr/>
        </p:nvSpPr>
        <p:spPr bwMode="auto">
          <a:xfrm>
            <a:off x="7413625" y="5007793"/>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65" name="Text Box 56"/>
          <p:cNvSpPr txBox="1">
            <a:spLocks noChangeArrowheads="1"/>
          </p:cNvSpPr>
          <p:nvPr/>
        </p:nvSpPr>
        <p:spPr bwMode="auto">
          <a:xfrm>
            <a:off x="7391400" y="4107681"/>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66" name="Freeform 45"/>
          <p:cNvSpPr>
            <a:spLocks/>
          </p:cNvSpPr>
          <p:nvPr/>
        </p:nvSpPr>
        <p:spPr bwMode="auto">
          <a:xfrm>
            <a:off x="1208088" y="4006081"/>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7" name="Rectangle 23"/>
          <p:cNvSpPr>
            <a:spLocks noChangeArrowheads="1"/>
          </p:cNvSpPr>
          <p:nvPr/>
        </p:nvSpPr>
        <p:spPr bwMode="auto">
          <a:xfrm>
            <a:off x="2011363" y="3961631"/>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8" name="Rectangle 24"/>
          <p:cNvSpPr>
            <a:spLocks noChangeArrowheads="1"/>
          </p:cNvSpPr>
          <p:nvPr/>
        </p:nvSpPr>
        <p:spPr bwMode="auto">
          <a:xfrm>
            <a:off x="1973263" y="4015606"/>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9" name="Line 25"/>
          <p:cNvSpPr>
            <a:spLocks noChangeShapeType="1"/>
          </p:cNvSpPr>
          <p:nvPr/>
        </p:nvSpPr>
        <p:spPr bwMode="auto">
          <a:xfrm>
            <a:off x="1982788" y="4776018"/>
            <a:ext cx="1263650" cy="3175"/>
          </a:xfrm>
          <a:prstGeom prst="line">
            <a:avLst/>
          </a:prstGeom>
          <a:noFill/>
          <a:ln w="28575">
            <a:solidFill>
              <a:schemeClr val="tx1"/>
            </a:solidFill>
            <a:round/>
            <a:headEnd/>
            <a:tailEnd/>
          </a:ln>
        </p:spPr>
        <p:txBody>
          <a:bodyPr wrap="none" anchor="ctr"/>
          <a:lstStyle/>
          <a:p>
            <a:endParaRPr lang="zh-CN" altLang="en-US"/>
          </a:p>
        </p:txBody>
      </p:sp>
      <p:sp>
        <p:nvSpPr>
          <p:cNvPr id="70" name="Text Box 26"/>
          <p:cNvSpPr txBox="1">
            <a:spLocks noChangeArrowheads="1"/>
          </p:cNvSpPr>
          <p:nvPr/>
        </p:nvSpPr>
        <p:spPr bwMode="auto">
          <a:xfrm>
            <a:off x="1939925" y="47585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71" name="Line 27"/>
          <p:cNvSpPr>
            <a:spLocks noChangeShapeType="1"/>
          </p:cNvSpPr>
          <p:nvPr/>
        </p:nvSpPr>
        <p:spPr bwMode="auto">
          <a:xfrm>
            <a:off x="1990725" y="5096693"/>
            <a:ext cx="1263650" cy="3175"/>
          </a:xfrm>
          <a:prstGeom prst="line">
            <a:avLst/>
          </a:prstGeom>
          <a:noFill/>
          <a:ln w="28575">
            <a:solidFill>
              <a:schemeClr val="tx1"/>
            </a:solidFill>
            <a:round/>
            <a:headEnd/>
            <a:tailEnd/>
          </a:ln>
        </p:spPr>
        <p:txBody>
          <a:bodyPr wrap="none" anchor="ctr"/>
          <a:lstStyle/>
          <a:p>
            <a:endParaRPr lang="zh-CN" altLang="en-US"/>
          </a:p>
        </p:txBody>
      </p:sp>
      <p:sp>
        <p:nvSpPr>
          <p:cNvPr id="72" name="Line 28"/>
          <p:cNvSpPr>
            <a:spLocks noChangeShapeType="1"/>
          </p:cNvSpPr>
          <p:nvPr/>
        </p:nvSpPr>
        <p:spPr bwMode="auto">
          <a:xfrm>
            <a:off x="1976438" y="5406256"/>
            <a:ext cx="1263650" cy="3175"/>
          </a:xfrm>
          <a:prstGeom prst="line">
            <a:avLst/>
          </a:prstGeom>
          <a:noFill/>
          <a:ln w="28575">
            <a:solidFill>
              <a:schemeClr val="tx1"/>
            </a:solidFill>
            <a:round/>
            <a:headEnd/>
            <a:tailEnd/>
          </a:ln>
        </p:spPr>
        <p:txBody>
          <a:bodyPr wrap="none" anchor="ctr"/>
          <a:lstStyle/>
          <a:p>
            <a:endParaRPr lang="zh-CN" altLang="en-US"/>
          </a:p>
        </p:txBody>
      </p:sp>
      <p:sp>
        <p:nvSpPr>
          <p:cNvPr id="73" name="Line 29"/>
          <p:cNvSpPr>
            <a:spLocks noChangeShapeType="1"/>
          </p:cNvSpPr>
          <p:nvPr/>
        </p:nvSpPr>
        <p:spPr bwMode="auto">
          <a:xfrm>
            <a:off x="1976438" y="5692006"/>
            <a:ext cx="1263650" cy="3175"/>
          </a:xfrm>
          <a:prstGeom prst="line">
            <a:avLst/>
          </a:prstGeom>
          <a:noFill/>
          <a:ln w="28575">
            <a:solidFill>
              <a:schemeClr val="tx1"/>
            </a:solidFill>
            <a:round/>
            <a:headEnd/>
            <a:tailEnd/>
          </a:ln>
        </p:spPr>
        <p:txBody>
          <a:bodyPr wrap="none" anchor="ctr"/>
          <a:lstStyle/>
          <a:p>
            <a:endParaRPr lang="zh-CN" altLang="en-US"/>
          </a:p>
        </p:txBody>
      </p:sp>
      <p:sp>
        <p:nvSpPr>
          <p:cNvPr id="74" name="Text Box 26"/>
          <p:cNvSpPr txBox="1">
            <a:spLocks noChangeArrowheads="1"/>
          </p:cNvSpPr>
          <p:nvPr/>
        </p:nvSpPr>
        <p:spPr bwMode="auto">
          <a:xfrm>
            <a:off x="1974850" y="4006081"/>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75" name="Text Box 26"/>
          <p:cNvSpPr txBox="1">
            <a:spLocks noChangeArrowheads="1"/>
          </p:cNvSpPr>
          <p:nvPr/>
        </p:nvSpPr>
        <p:spPr bwMode="auto">
          <a:xfrm>
            <a:off x="1930400" y="566343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76" name="Text Box 26"/>
          <p:cNvSpPr txBox="1">
            <a:spLocks noChangeArrowheads="1"/>
          </p:cNvSpPr>
          <p:nvPr/>
        </p:nvSpPr>
        <p:spPr bwMode="auto">
          <a:xfrm>
            <a:off x="1949450" y="537768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77" name="Text Box 26"/>
          <p:cNvSpPr txBox="1">
            <a:spLocks noChangeArrowheads="1"/>
          </p:cNvSpPr>
          <p:nvPr/>
        </p:nvSpPr>
        <p:spPr bwMode="auto">
          <a:xfrm>
            <a:off x="1939925" y="50824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78" name="Oval 57"/>
          <p:cNvSpPr>
            <a:spLocks noChangeArrowheads="1"/>
          </p:cNvSpPr>
          <p:nvPr/>
        </p:nvSpPr>
        <p:spPr bwMode="auto">
          <a:xfrm>
            <a:off x="2108200" y="4280718"/>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79" name="Group 58"/>
          <p:cNvGrpSpPr>
            <a:grpSpLocks/>
          </p:cNvGrpSpPr>
          <p:nvPr/>
        </p:nvGrpSpPr>
        <p:grpSpPr bwMode="auto">
          <a:xfrm>
            <a:off x="2355850" y="4641081"/>
            <a:ext cx="546100" cy="225425"/>
            <a:chOff x="1287" y="2524"/>
            <a:chExt cx="260" cy="100"/>
          </a:xfrm>
        </p:grpSpPr>
        <p:sp>
          <p:nvSpPr>
            <p:cNvPr id="80"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81"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82"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83"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84" name="Rectangle 23"/>
          <p:cNvSpPr>
            <a:spLocks noChangeArrowheads="1"/>
          </p:cNvSpPr>
          <p:nvPr/>
        </p:nvSpPr>
        <p:spPr bwMode="auto">
          <a:xfrm>
            <a:off x="5673725" y="3933056"/>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5" name="Rectangle 24"/>
          <p:cNvSpPr>
            <a:spLocks noChangeArrowheads="1"/>
          </p:cNvSpPr>
          <p:nvPr/>
        </p:nvSpPr>
        <p:spPr bwMode="auto">
          <a:xfrm>
            <a:off x="5635625" y="3987031"/>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6" name="Line 25"/>
          <p:cNvSpPr>
            <a:spLocks noChangeShapeType="1"/>
          </p:cNvSpPr>
          <p:nvPr/>
        </p:nvSpPr>
        <p:spPr bwMode="auto">
          <a:xfrm>
            <a:off x="5645150" y="4747443"/>
            <a:ext cx="1263650" cy="3175"/>
          </a:xfrm>
          <a:prstGeom prst="line">
            <a:avLst/>
          </a:prstGeom>
          <a:noFill/>
          <a:ln w="28575">
            <a:solidFill>
              <a:schemeClr val="tx1"/>
            </a:solidFill>
            <a:round/>
            <a:headEnd/>
            <a:tailEnd/>
          </a:ln>
        </p:spPr>
        <p:txBody>
          <a:bodyPr wrap="none" anchor="ctr"/>
          <a:lstStyle/>
          <a:p>
            <a:endParaRPr lang="zh-CN" altLang="en-US"/>
          </a:p>
        </p:txBody>
      </p:sp>
      <p:sp>
        <p:nvSpPr>
          <p:cNvPr id="87" name="Text Box 26"/>
          <p:cNvSpPr txBox="1">
            <a:spLocks noChangeArrowheads="1"/>
          </p:cNvSpPr>
          <p:nvPr/>
        </p:nvSpPr>
        <p:spPr bwMode="auto">
          <a:xfrm>
            <a:off x="5602288" y="472998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88" name="Line 27"/>
          <p:cNvSpPr>
            <a:spLocks noChangeShapeType="1"/>
          </p:cNvSpPr>
          <p:nvPr/>
        </p:nvSpPr>
        <p:spPr bwMode="auto">
          <a:xfrm>
            <a:off x="5653088" y="5068118"/>
            <a:ext cx="1263650" cy="3175"/>
          </a:xfrm>
          <a:prstGeom prst="line">
            <a:avLst/>
          </a:prstGeom>
          <a:noFill/>
          <a:ln w="28575">
            <a:solidFill>
              <a:schemeClr val="tx1"/>
            </a:solidFill>
            <a:round/>
            <a:headEnd/>
            <a:tailEnd/>
          </a:ln>
        </p:spPr>
        <p:txBody>
          <a:bodyPr wrap="none" anchor="ctr"/>
          <a:lstStyle/>
          <a:p>
            <a:endParaRPr lang="zh-CN" altLang="en-US"/>
          </a:p>
        </p:txBody>
      </p:sp>
      <p:sp>
        <p:nvSpPr>
          <p:cNvPr id="89" name="Line 28"/>
          <p:cNvSpPr>
            <a:spLocks noChangeShapeType="1"/>
          </p:cNvSpPr>
          <p:nvPr/>
        </p:nvSpPr>
        <p:spPr bwMode="auto">
          <a:xfrm>
            <a:off x="5638800" y="5377681"/>
            <a:ext cx="1263650" cy="3175"/>
          </a:xfrm>
          <a:prstGeom prst="line">
            <a:avLst/>
          </a:prstGeom>
          <a:noFill/>
          <a:ln w="28575">
            <a:solidFill>
              <a:schemeClr val="tx1"/>
            </a:solidFill>
            <a:round/>
            <a:headEnd/>
            <a:tailEnd/>
          </a:ln>
        </p:spPr>
        <p:txBody>
          <a:bodyPr wrap="none" anchor="ctr"/>
          <a:lstStyle/>
          <a:p>
            <a:endParaRPr lang="zh-CN" altLang="en-US"/>
          </a:p>
        </p:txBody>
      </p:sp>
      <p:sp>
        <p:nvSpPr>
          <p:cNvPr id="90" name="Line 29"/>
          <p:cNvSpPr>
            <a:spLocks noChangeShapeType="1"/>
          </p:cNvSpPr>
          <p:nvPr/>
        </p:nvSpPr>
        <p:spPr bwMode="auto">
          <a:xfrm>
            <a:off x="5638800" y="5663431"/>
            <a:ext cx="1263650" cy="3175"/>
          </a:xfrm>
          <a:prstGeom prst="line">
            <a:avLst/>
          </a:prstGeom>
          <a:noFill/>
          <a:ln w="28575">
            <a:solidFill>
              <a:schemeClr val="tx1"/>
            </a:solidFill>
            <a:round/>
            <a:headEnd/>
            <a:tailEnd/>
          </a:ln>
        </p:spPr>
        <p:txBody>
          <a:bodyPr wrap="none" anchor="ctr"/>
          <a:lstStyle/>
          <a:p>
            <a:endParaRPr lang="zh-CN" altLang="en-US"/>
          </a:p>
        </p:txBody>
      </p:sp>
      <p:sp>
        <p:nvSpPr>
          <p:cNvPr id="91" name="Text Box 26"/>
          <p:cNvSpPr txBox="1">
            <a:spLocks noChangeArrowheads="1"/>
          </p:cNvSpPr>
          <p:nvPr/>
        </p:nvSpPr>
        <p:spPr bwMode="auto">
          <a:xfrm>
            <a:off x="5637213" y="39775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92" name="Text Box 26"/>
          <p:cNvSpPr txBox="1">
            <a:spLocks noChangeArrowheads="1"/>
          </p:cNvSpPr>
          <p:nvPr/>
        </p:nvSpPr>
        <p:spPr bwMode="auto">
          <a:xfrm>
            <a:off x="5592763" y="56348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93" name="Text Box 26"/>
          <p:cNvSpPr txBox="1">
            <a:spLocks noChangeArrowheads="1"/>
          </p:cNvSpPr>
          <p:nvPr/>
        </p:nvSpPr>
        <p:spPr bwMode="auto">
          <a:xfrm>
            <a:off x="5611813" y="53491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94" name="Text Box 26"/>
          <p:cNvSpPr txBox="1">
            <a:spLocks noChangeArrowheads="1"/>
          </p:cNvSpPr>
          <p:nvPr/>
        </p:nvSpPr>
        <p:spPr bwMode="auto">
          <a:xfrm>
            <a:off x="5602288" y="505383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95" name="Oval 78"/>
          <p:cNvSpPr>
            <a:spLocks noChangeArrowheads="1"/>
          </p:cNvSpPr>
          <p:nvPr/>
        </p:nvSpPr>
        <p:spPr bwMode="auto">
          <a:xfrm>
            <a:off x="5770563" y="4252143"/>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96" name="Group 79"/>
          <p:cNvGrpSpPr>
            <a:grpSpLocks/>
          </p:cNvGrpSpPr>
          <p:nvPr/>
        </p:nvGrpSpPr>
        <p:grpSpPr bwMode="auto">
          <a:xfrm>
            <a:off x="6018213" y="4612506"/>
            <a:ext cx="546100" cy="225425"/>
            <a:chOff x="1287" y="2524"/>
            <a:chExt cx="260" cy="100"/>
          </a:xfrm>
        </p:grpSpPr>
        <p:sp>
          <p:nvSpPr>
            <p:cNvPr id="97"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98"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99"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100"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101" name="Line 88"/>
          <p:cNvSpPr>
            <a:spLocks noChangeShapeType="1"/>
          </p:cNvSpPr>
          <p:nvPr/>
        </p:nvSpPr>
        <p:spPr bwMode="auto">
          <a:xfrm flipH="1">
            <a:off x="6827838" y="4383906"/>
            <a:ext cx="609600" cy="0"/>
          </a:xfrm>
          <a:prstGeom prst="line">
            <a:avLst/>
          </a:prstGeom>
          <a:noFill/>
          <a:ln w="19050">
            <a:solidFill>
              <a:srgbClr val="CC0000"/>
            </a:solidFill>
            <a:round/>
            <a:headEnd/>
            <a:tailEnd/>
          </a:ln>
        </p:spPr>
        <p:txBody>
          <a:bodyPr/>
          <a:lstStyle/>
          <a:p>
            <a:endParaRPr lang="zh-CN" altLang="en-US"/>
          </a:p>
        </p:txBody>
      </p:sp>
      <p:sp>
        <p:nvSpPr>
          <p:cNvPr id="102" name="Line 89"/>
          <p:cNvSpPr>
            <a:spLocks noChangeShapeType="1"/>
          </p:cNvSpPr>
          <p:nvPr/>
        </p:nvSpPr>
        <p:spPr bwMode="auto">
          <a:xfrm>
            <a:off x="7053263" y="4809356"/>
            <a:ext cx="0" cy="1022350"/>
          </a:xfrm>
          <a:prstGeom prst="line">
            <a:avLst/>
          </a:prstGeom>
          <a:noFill/>
          <a:ln w="19050">
            <a:solidFill>
              <a:srgbClr val="CC0000"/>
            </a:solidFill>
            <a:round/>
            <a:headEnd/>
            <a:tailEnd/>
          </a:ln>
        </p:spPr>
        <p:txBody>
          <a:bodyPr/>
          <a:lstStyle/>
          <a:p>
            <a:endParaRPr lang="zh-CN" altLang="en-US"/>
          </a:p>
        </p:txBody>
      </p:sp>
      <p:sp>
        <p:nvSpPr>
          <p:cNvPr id="103" name="Line 90"/>
          <p:cNvSpPr>
            <a:spLocks noChangeShapeType="1"/>
          </p:cNvSpPr>
          <p:nvPr/>
        </p:nvSpPr>
        <p:spPr bwMode="auto">
          <a:xfrm flipH="1">
            <a:off x="7077075" y="5309418"/>
            <a:ext cx="609600" cy="0"/>
          </a:xfrm>
          <a:prstGeom prst="line">
            <a:avLst/>
          </a:prstGeom>
          <a:noFill/>
          <a:ln w="19050">
            <a:solidFill>
              <a:srgbClr val="CC0000"/>
            </a:solidFill>
            <a:round/>
            <a:headEnd/>
            <a:tailEnd/>
          </a:ln>
        </p:spPr>
        <p:txBody>
          <a:bodyPr/>
          <a:lstStyle/>
          <a:p>
            <a:endParaRPr lang="zh-CN" altLang="en-US"/>
          </a:p>
        </p:txBody>
      </p:sp>
      <p:sp>
        <p:nvSpPr>
          <p:cNvPr id="104" name="Text Box 56"/>
          <p:cNvSpPr txBox="1">
            <a:spLocks noChangeArrowheads="1"/>
          </p:cNvSpPr>
          <p:nvPr/>
        </p:nvSpPr>
        <p:spPr bwMode="auto">
          <a:xfrm>
            <a:off x="3990975" y="4064818"/>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105" name="Line 92"/>
          <p:cNvSpPr>
            <a:spLocks noChangeShapeType="1"/>
          </p:cNvSpPr>
          <p:nvPr/>
        </p:nvSpPr>
        <p:spPr bwMode="auto">
          <a:xfrm flipV="1">
            <a:off x="2994025" y="4264843"/>
            <a:ext cx="968375" cy="434975"/>
          </a:xfrm>
          <a:prstGeom prst="line">
            <a:avLst/>
          </a:prstGeom>
          <a:noFill/>
          <a:ln w="19050">
            <a:solidFill>
              <a:srgbClr val="CC0000"/>
            </a:solidFill>
            <a:round/>
            <a:headEnd/>
            <a:tailEnd/>
          </a:ln>
        </p:spPr>
        <p:txBody>
          <a:bodyPr/>
          <a:lstStyle/>
          <a:p>
            <a:endParaRPr lang="zh-CN" altLang="en-US"/>
          </a:p>
        </p:txBody>
      </p:sp>
      <p:sp>
        <p:nvSpPr>
          <p:cNvPr id="106" name="Line 93"/>
          <p:cNvSpPr>
            <a:spLocks noChangeShapeType="1"/>
          </p:cNvSpPr>
          <p:nvPr/>
        </p:nvSpPr>
        <p:spPr bwMode="auto">
          <a:xfrm flipH="1" flipV="1">
            <a:off x="4929188" y="4253731"/>
            <a:ext cx="968375" cy="434975"/>
          </a:xfrm>
          <a:prstGeom prst="line">
            <a:avLst/>
          </a:prstGeom>
          <a:noFill/>
          <a:ln w="19050">
            <a:solidFill>
              <a:srgbClr val="CC0000"/>
            </a:solidFill>
            <a:round/>
            <a:headEnd/>
            <a:tailEnd/>
          </a:ln>
        </p:spPr>
        <p:txBody>
          <a:bodyPr/>
          <a:lstStyle/>
          <a:p>
            <a:endParaRPr lang="zh-CN" altLang="en-US"/>
          </a:p>
        </p:txBody>
      </p:sp>
      <p:grpSp>
        <p:nvGrpSpPr>
          <p:cNvPr id="107" name="Group 96"/>
          <p:cNvGrpSpPr>
            <a:grpSpLocks/>
          </p:cNvGrpSpPr>
          <p:nvPr/>
        </p:nvGrpSpPr>
        <p:grpSpPr bwMode="auto">
          <a:xfrm>
            <a:off x="784225" y="5318943"/>
            <a:ext cx="719138" cy="773113"/>
            <a:chOff x="-44" y="1473"/>
            <a:chExt cx="981" cy="1105"/>
          </a:xfrm>
        </p:grpSpPr>
        <p:pic>
          <p:nvPicPr>
            <p:cNvPr id="108"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9"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0" name="Group 99"/>
          <p:cNvGrpSpPr>
            <a:grpSpLocks/>
          </p:cNvGrpSpPr>
          <p:nvPr/>
        </p:nvGrpSpPr>
        <p:grpSpPr bwMode="auto">
          <a:xfrm flipH="1">
            <a:off x="7480300" y="5514206"/>
            <a:ext cx="719138" cy="773112"/>
            <a:chOff x="-44" y="1473"/>
            <a:chExt cx="981" cy="1105"/>
          </a:xfrm>
        </p:grpSpPr>
        <p:pic>
          <p:nvPicPr>
            <p:cNvPr id="111"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12"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81</a:t>
            </a:fld>
            <a:endParaRPr lang="zh-CN" altLang="en-US"/>
          </a:p>
        </p:txBody>
      </p:sp>
      <p:sp>
        <p:nvSpPr>
          <p:cNvPr id="5" name="Rectangle 3"/>
          <p:cNvSpPr>
            <a:spLocks noGrp="1" noChangeArrowheads="1"/>
          </p:cNvSpPr>
          <p:nvPr>
            <p:ph idx="1"/>
          </p:nvPr>
        </p:nvSpPr>
        <p:spPr>
          <a:xfrm>
            <a:off x="492125" y="1749723"/>
            <a:ext cx="8021638" cy="1533525"/>
          </a:xfrm>
        </p:spPr>
        <p:txBody>
          <a:bodyPr/>
          <a:lstStyle/>
          <a:p>
            <a:pPr marL="342900" lvl="1" indent="-342900">
              <a:buSzPct val="65000"/>
              <a:buFont typeface="Wingdings" pitchFamily="2" charset="2"/>
              <a:buNone/>
            </a:pPr>
            <a:r>
              <a:rPr lang="zh-CN" altLang="en-US" sz="2800" dirty="0">
                <a:solidFill>
                  <a:srgbClr val="22228B"/>
                </a:solidFill>
                <a:latin typeface="+mn-ea"/>
              </a:rPr>
              <a:t>两类套接字对应两类传输层服务</a:t>
            </a:r>
            <a:r>
              <a:rPr lang="en-US" altLang="zh-CN" sz="2800" dirty="0">
                <a:solidFill>
                  <a:srgbClr val="22228B"/>
                </a:solidFill>
                <a:latin typeface="+mn-ea"/>
              </a:rPr>
              <a:t>:</a:t>
            </a:r>
          </a:p>
          <a:p>
            <a:pPr marL="342900" lvl="1" indent="-342900">
              <a:buSzPct val="65000"/>
            </a:pPr>
            <a:r>
              <a:rPr lang="en-US" altLang="zh-CN" sz="2800" dirty="0">
                <a:solidFill>
                  <a:srgbClr val="CC0000"/>
                </a:solidFill>
                <a:latin typeface="+mn-ea"/>
              </a:rPr>
              <a:t>UDP:</a:t>
            </a:r>
            <a:r>
              <a:rPr lang="en-US" altLang="zh-CN" sz="2800" dirty="0">
                <a:solidFill>
                  <a:srgbClr val="000000"/>
                </a:solidFill>
                <a:latin typeface="+mn-ea"/>
              </a:rPr>
              <a:t> </a:t>
            </a:r>
            <a:r>
              <a:rPr lang="zh-CN" altLang="en-US" sz="2800" dirty="0">
                <a:solidFill>
                  <a:srgbClr val="000000"/>
                </a:solidFill>
                <a:latin typeface="+mn-ea"/>
              </a:rPr>
              <a:t>不可靠的数据报</a:t>
            </a:r>
            <a:endParaRPr lang="en-US" altLang="zh-CN" dirty="0">
              <a:solidFill>
                <a:srgbClr val="CC0000"/>
              </a:solidFill>
              <a:latin typeface="+mn-ea"/>
            </a:endParaRPr>
          </a:p>
          <a:p>
            <a:pPr marL="342900" lvl="1" indent="-342900">
              <a:buSzPct val="65000"/>
            </a:pPr>
            <a:r>
              <a:rPr lang="en-US" altLang="zh-CN" sz="2800" dirty="0">
                <a:solidFill>
                  <a:srgbClr val="CC0000"/>
                </a:solidFill>
                <a:latin typeface="+mn-ea"/>
              </a:rPr>
              <a:t>TCP:</a:t>
            </a:r>
            <a:r>
              <a:rPr lang="en-US" altLang="zh-CN" sz="2800" dirty="0">
                <a:latin typeface="+mn-ea"/>
              </a:rPr>
              <a:t> </a:t>
            </a:r>
            <a:r>
              <a:rPr lang="zh-CN" altLang="en-US" sz="2800" dirty="0">
                <a:latin typeface="+mn-ea"/>
              </a:rPr>
              <a:t>可靠的</a:t>
            </a:r>
            <a:r>
              <a:rPr lang="en-US" altLang="zh-CN" sz="2800" dirty="0">
                <a:latin typeface="+mn-ea"/>
              </a:rPr>
              <a:t>byte</a:t>
            </a:r>
            <a:r>
              <a:rPr lang="zh-CN" altLang="en-US" sz="2800" dirty="0">
                <a:latin typeface="+mn-ea"/>
              </a:rPr>
              <a:t>流</a:t>
            </a:r>
            <a:endParaRPr lang="en-US" altLang="zh-CN" sz="2800" dirty="0">
              <a:latin typeface="+mn-ea"/>
            </a:endParaRPr>
          </a:p>
          <a:p>
            <a:pPr>
              <a:buFont typeface="Wingdings" pitchFamily="2" charset="2"/>
              <a:buNone/>
            </a:pPr>
            <a:endParaRPr lang="en-US" altLang="zh-CN" dirty="0">
              <a:latin typeface="+mn-ea"/>
            </a:endParaRPr>
          </a:p>
        </p:txBody>
      </p:sp>
      <p:sp>
        <p:nvSpPr>
          <p:cNvPr id="6" name="Rectangle 3"/>
          <p:cNvSpPr txBox="1">
            <a:spLocks noChangeArrowheads="1"/>
          </p:cNvSpPr>
          <p:nvPr/>
        </p:nvSpPr>
        <p:spPr bwMode="auto">
          <a:xfrm>
            <a:off x="285750" y="3335635"/>
            <a:ext cx="8021638" cy="1533525"/>
          </a:xfrm>
          <a:prstGeom prst="rect">
            <a:avLst/>
          </a:prstGeom>
          <a:noFill/>
          <a:ln w="9525">
            <a:noFill/>
            <a:miter lim="800000"/>
            <a:headEnd/>
            <a:tailEnd/>
          </a:ln>
        </p:spPr>
        <p:txBody>
          <a:bodyPr/>
          <a:lstStyle/>
          <a:p>
            <a:pPr marL="342900" lvl="1" indent="-342900">
              <a:buClr>
                <a:srgbClr val="000099"/>
              </a:buClr>
              <a:buSzPct val="65000"/>
              <a:buFont typeface="Wingdings" pitchFamily="2" charset="2"/>
              <a:buNone/>
              <a:defRPr/>
            </a:pPr>
            <a:r>
              <a:rPr lang="zh-CN" altLang="en-US" sz="2800" kern="0" dirty="0">
                <a:solidFill>
                  <a:srgbClr val="0000FF"/>
                </a:solidFill>
                <a:latin typeface="+mn-ea"/>
              </a:rPr>
              <a:t>示例程序</a:t>
            </a:r>
            <a:r>
              <a:rPr lang="en-US" sz="2800" kern="0" dirty="0">
                <a:solidFill>
                  <a:srgbClr val="0000FF"/>
                </a:solidFill>
                <a:latin typeface="+mn-ea"/>
              </a:rPr>
              <a:t>:</a:t>
            </a: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客户端程序读取键盘输入的字符串，向服务器程序发送</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服务器程序接收字符串，转换成大写</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服务器程序将修改后的字符串发给客户端程序</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客户端程序将收到的字符串显示在屏幕上</a:t>
            </a:r>
            <a:endParaRPr lang="en-US" sz="2800" kern="0" dirty="0">
              <a:latin typeface="+mn-ea"/>
              <a:cs typeface="ＭＳ Ｐゴシック" charset="0"/>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82</a:t>
            </a:fld>
            <a:endParaRPr lang="zh-CN" altLang="en-US"/>
          </a:p>
        </p:txBody>
      </p:sp>
      <p:sp>
        <p:nvSpPr>
          <p:cNvPr id="5" name="Rectangle 3"/>
          <p:cNvSpPr>
            <a:spLocks noGrp="1" noChangeArrowheads="1"/>
          </p:cNvSpPr>
          <p:nvPr>
            <p:ph sz="half" idx="1"/>
          </p:nvPr>
        </p:nvSpPr>
        <p:spPr>
          <a:xfrm>
            <a:off x="455613" y="1589112"/>
            <a:ext cx="7265987" cy="4648200"/>
          </a:xfrm>
        </p:spPr>
        <p:txBody>
          <a:bodyPr/>
          <a:lstStyle/>
          <a:p>
            <a:pPr>
              <a:buFont typeface="Wingdings" pitchFamily="2" charset="2"/>
              <a:buNone/>
            </a:pPr>
            <a:r>
              <a:rPr lang="en-US" altLang="zh-CN" sz="2800" dirty="0">
                <a:solidFill>
                  <a:srgbClr val="CC0000"/>
                </a:solidFill>
                <a:latin typeface="+mn-ea"/>
              </a:rPr>
              <a:t>UDP:</a:t>
            </a:r>
            <a:r>
              <a:rPr lang="zh-CN" altLang="en-US" sz="2800" dirty="0">
                <a:solidFill>
                  <a:srgbClr val="CC0000"/>
                </a:solidFill>
                <a:latin typeface="+mn-ea"/>
              </a:rPr>
              <a:t>客户端和服务器之间无连接</a:t>
            </a:r>
            <a:endParaRPr lang="en-US" altLang="ja-JP" sz="2800" dirty="0">
              <a:solidFill>
                <a:srgbClr val="CC0000"/>
              </a:solidFill>
              <a:latin typeface="+mn-ea"/>
            </a:endParaRPr>
          </a:p>
          <a:p>
            <a:r>
              <a:rPr lang="zh-CN" altLang="en-US" sz="2400" dirty="0">
                <a:latin typeface="+mn-ea"/>
              </a:rPr>
              <a:t>数据传输前无需握手</a:t>
            </a:r>
            <a:endParaRPr lang="en-US" altLang="zh-CN" sz="2400" dirty="0">
              <a:latin typeface="+mn-ea"/>
            </a:endParaRPr>
          </a:p>
          <a:p>
            <a:r>
              <a:rPr lang="zh-CN" altLang="en-US" sz="2400" dirty="0">
                <a:latin typeface="+mn-ea"/>
              </a:rPr>
              <a:t>发送每个数据包时明确指定目的地</a:t>
            </a:r>
            <a:r>
              <a:rPr lang="en-US" altLang="zh-CN" sz="2400" dirty="0">
                <a:latin typeface="+mn-ea"/>
              </a:rPr>
              <a:t>IP</a:t>
            </a:r>
            <a:r>
              <a:rPr lang="zh-CN" altLang="en-US" sz="2400" dirty="0">
                <a:latin typeface="+mn-ea"/>
              </a:rPr>
              <a:t>地址和端口号</a:t>
            </a:r>
            <a:endParaRPr lang="en-US" altLang="zh-CN" sz="2400" dirty="0">
              <a:latin typeface="+mn-ea"/>
            </a:endParaRPr>
          </a:p>
          <a:p>
            <a:r>
              <a:rPr lang="zh-CN" altLang="en-US" sz="2400" dirty="0">
                <a:latin typeface="+mn-ea"/>
              </a:rPr>
              <a:t>接收端抽取</a:t>
            </a:r>
            <a:r>
              <a:rPr lang="en-US" altLang="zh-CN" sz="2400" dirty="0">
                <a:latin typeface="+mn-ea"/>
              </a:rPr>
              <a:t>UDP</a:t>
            </a:r>
            <a:r>
              <a:rPr lang="zh-CN" altLang="en-US" sz="2400" dirty="0">
                <a:latin typeface="+mn-ea"/>
              </a:rPr>
              <a:t>数据包中发送端的</a:t>
            </a:r>
            <a:r>
              <a:rPr lang="en-US" altLang="zh-CN" sz="2400" dirty="0">
                <a:latin typeface="+mn-ea"/>
              </a:rPr>
              <a:t>IP</a:t>
            </a:r>
            <a:r>
              <a:rPr lang="zh-CN" altLang="en-US" sz="2400" dirty="0">
                <a:latin typeface="+mn-ea"/>
              </a:rPr>
              <a:t>地址和端口号，以便回复</a:t>
            </a:r>
            <a:endParaRPr lang="en-US" altLang="zh-CN" sz="2400" dirty="0">
              <a:latin typeface="+mn-ea"/>
            </a:endParaRPr>
          </a:p>
          <a:p>
            <a:pPr>
              <a:spcBef>
                <a:spcPct val="50000"/>
              </a:spcBef>
              <a:buFont typeface="Wingdings" pitchFamily="2" charset="2"/>
              <a:buNone/>
            </a:pPr>
            <a:r>
              <a:rPr lang="en-US" altLang="zh-CN" sz="2800" dirty="0">
                <a:solidFill>
                  <a:srgbClr val="CC0000"/>
                </a:solidFill>
                <a:latin typeface="+mn-ea"/>
              </a:rPr>
              <a:t>UDP: </a:t>
            </a:r>
            <a:r>
              <a:rPr lang="zh-CN" altLang="en-US" sz="2800" dirty="0">
                <a:solidFill>
                  <a:srgbClr val="CC0000"/>
                </a:solidFill>
                <a:latin typeface="+mn-ea"/>
              </a:rPr>
              <a:t>传输中的数据包可能丢失或者乱序到达</a:t>
            </a:r>
            <a:endParaRPr lang="en-US" altLang="zh-CN" sz="2800" dirty="0">
              <a:solidFill>
                <a:srgbClr val="CC0000"/>
              </a:solidFill>
              <a:latin typeface="+mn-ea"/>
            </a:endParaRPr>
          </a:p>
          <a:p>
            <a:pPr>
              <a:spcBef>
                <a:spcPct val="50000"/>
              </a:spcBef>
              <a:buFont typeface="Wingdings" pitchFamily="2" charset="2"/>
              <a:buNone/>
            </a:pPr>
            <a:r>
              <a:rPr lang="zh-CN" altLang="en-US" sz="2800" dirty="0">
                <a:solidFill>
                  <a:srgbClr val="CC0000"/>
                </a:solidFill>
                <a:latin typeface="+mn-ea"/>
              </a:rPr>
              <a:t>从应用程序角度</a:t>
            </a:r>
            <a:r>
              <a:rPr lang="en-US" altLang="zh-CN" sz="2800" dirty="0">
                <a:solidFill>
                  <a:srgbClr val="CC0000"/>
                </a:solidFill>
                <a:latin typeface="+mn-ea"/>
              </a:rPr>
              <a:t>:</a:t>
            </a:r>
          </a:p>
          <a:p>
            <a:pPr>
              <a:lnSpc>
                <a:spcPts val="2800"/>
              </a:lnSpc>
              <a:spcBef>
                <a:spcPct val="0"/>
              </a:spcBef>
              <a:buClrTx/>
              <a:buSzTx/>
            </a:pPr>
            <a:r>
              <a:rPr lang="en-US" altLang="zh-CN" sz="2400" dirty="0">
                <a:latin typeface="+mn-ea"/>
              </a:rPr>
              <a:t>UDP </a:t>
            </a:r>
            <a:r>
              <a:rPr lang="zh-CN" altLang="en-US" sz="2400" dirty="0">
                <a:latin typeface="+mn-ea"/>
              </a:rPr>
              <a:t>提供了一种不可靠的客户端和服务器之间的数据传输方式（以一个个数据报</a:t>
            </a:r>
            <a:r>
              <a:rPr lang="en-US" altLang="zh-CN" sz="2400" dirty="0">
                <a:latin typeface="+mn-ea"/>
              </a:rPr>
              <a:t>datagram</a:t>
            </a:r>
            <a:r>
              <a:rPr lang="zh-CN" altLang="en-US" sz="2400" dirty="0">
                <a:latin typeface="+mn-ea"/>
              </a:rPr>
              <a:t>的形式）</a:t>
            </a:r>
            <a:endParaRPr lang="en-US" altLang="zh-CN" dirty="0">
              <a:solidFill>
                <a:srgbClr val="CC0000"/>
              </a:solidFill>
              <a:latin typeface="+mn-ea"/>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UDP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83</a:t>
            </a:fld>
            <a:endParaRPr lang="zh-CN" altLang="en-US"/>
          </a:p>
        </p:txBody>
      </p:sp>
      <p:grpSp>
        <p:nvGrpSpPr>
          <p:cNvPr id="5" name="Group 4"/>
          <p:cNvGrpSpPr>
            <a:grpSpLocks/>
          </p:cNvGrpSpPr>
          <p:nvPr/>
        </p:nvGrpSpPr>
        <p:grpSpPr bwMode="auto">
          <a:xfrm>
            <a:off x="5510216" y="4413969"/>
            <a:ext cx="1557338" cy="2111375"/>
            <a:chOff x="3485" y="2550"/>
            <a:chExt cx="981" cy="1330"/>
          </a:xfrm>
        </p:grpSpPr>
        <p:grpSp>
          <p:nvGrpSpPr>
            <p:cNvPr id="6" name="Group 5"/>
            <p:cNvGrpSpPr>
              <a:grpSpLocks/>
            </p:cNvGrpSpPr>
            <p:nvPr/>
          </p:nvGrpSpPr>
          <p:grpSpPr bwMode="auto">
            <a:xfrm>
              <a:off x="3485" y="2964"/>
              <a:ext cx="981" cy="916"/>
              <a:chOff x="3485" y="2964"/>
              <a:chExt cx="981" cy="916"/>
            </a:xfrm>
          </p:grpSpPr>
          <p:sp>
            <p:nvSpPr>
              <p:cNvPr id="8" name="Text Box 6"/>
              <p:cNvSpPr txBox="1">
                <a:spLocks noChangeArrowheads="1"/>
              </p:cNvSpPr>
              <p:nvPr/>
            </p:nvSpPr>
            <p:spPr bwMode="auto">
              <a:xfrm>
                <a:off x="3509" y="3473"/>
                <a:ext cx="835"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关闭</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clientSocke</a:t>
                </a:r>
                <a:r>
                  <a:rPr lang="en-US" altLang="zh-CN" sz="1800" dirty="0" err="1">
                    <a:solidFill>
                      <a:srgbClr val="FF0000"/>
                    </a:solidFill>
                  </a:rPr>
                  <a:t>t</a:t>
                </a:r>
                <a:endParaRPr lang="en-US" altLang="zh-CN" sz="1800" dirty="0">
                  <a:solidFill>
                    <a:srgbClr val="000000"/>
                  </a:solidFill>
                  <a:latin typeface="Times New Roman" pitchFamily="18" charset="0"/>
                </a:endParaRPr>
              </a:p>
            </p:txBody>
          </p:sp>
          <p:sp>
            <p:nvSpPr>
              <p:cNvPr id="9" name="Line 7"/>
              <p:cNvSpPr>
                <a:spLocks noChangeShapeType="1"/>
              </p:cNvSpPr>
              <p:nvPr/>
            </p:nvSpPr>
            <p:spPr bwMode="auto">
              <a:xfrm>
                <a:off x="3936" y="3318"/>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0" name="Text Box 8"/>
              <p:cNvSpPr txBox="1">
                <a:spLocks noChangeArrowheads="1"/>
              </p:cNvSpPr>
              <p:nvPr/>
            </p:nvSpPr>
            <p:spPr bwMode="auto">
              <a:xfrm>
                <a:off x="3485" y="2964"/>
                <a:ext cx="981"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clientSocket</a:t>
                </a:r>
                <a:br>
                  <a:rPr lang="en-US" altLang="zh-CN" sz="1800" dirty="0">
                    <a:solidFill>
                      <a:srgbClr val="CC0000"/>
                    </a:solidFill>
                  </a:rPr>
                </a:br>
                <a:r>
                  <a:rPr lang="zh-CN" altLang="en-US" sz="1800" dirty="0"/>
                  <a:t>读取数据报</a:t>
                </a:r>
                <a:endParaRPr lang="en-US" altLang="zh-CN" sz="1800" dirty="0">
                  <a:latin typeface="Times New Roman" pitchFamily="18" charset="0"/>
                </a:endParaRPr>
              </a:p>
            </p:txBody>
          </p:sp>
        </p:grpSp>
        <p:sp>
          <p:nvSpPr>
            <p:cNvPr id="7" name="Line 9"/>
            <p:cNvSpPr>
              <a:spLocks noChangeShapeType="1"/>
            </p:cNvSpPr>
            <p:nvPr/>
          </p:nvSpPr>
          <p:spPr bwMode="auto">
            <a:xfrm>
              <a:off x="3864" y="2550"/>
              <a:ext cx="0" cy="522"/>
            </a:xfrm>
            <a:prstGeom prst="line">
              <a:avLst/>
            </a:prstGeom>
            <a:noFill/>
            <a:ln w="28575">
              <a:solidFill>
                <a:srgbClr val="000099"/>
              </a:solidFill>
              <a:round/>
              <a:headEnd/>
              <a:tailEnd type="triangle" w="med" len="med"/>
            </a:ln>
          </p:spPr>
          <p:txBody>
            <a:bodyPr anchor="ctr">
              <a:spAutoFit/>
            </a:bodyPr>
            <a:lstStyle/>
            <a:p>
              <a:endParaRPr lang="zh-CN" altLang="en-US"/>
            </a:p>
          </p:txBody>
        </p:sp>
      </p:grpSp>
      <p:grpSp>
        <p:nvGrpSpPr>
          <p:cNvPr id="11" name="Group 10"/>
          <p:cNvGrpSpPr>
            <a:grpSpLocks/>
          </p:cNvGrpSpPr>
          <p:nvPr/>
        </p:nvGrpSpPr>
        <p:grpSpPr bwMode="auto">
          <a:xfrm>
            <a:off x="3000375" y="1666006"/>
            <a:ext cx="6027741" cy="2690814"/>
            <a:chOff x="1890" y="840"/>
            <a:chExt cx="3797" cy="1695"/>
          </a:xfrm>
        </p:grpSpPr>
        <p:grpSp>
          <p:nvGrpSpPr>
            <p:cNvPr id="12" name="Group 11"/>
            <p:cNvGrpSpPr>
              <a:grpSpLocks/>
            </p:cNvGrpSpPr>
            <p:nvPr/>
          </p:nvGrpSpPr>
          <p:grpSpPr bwMode="auto">
            <a:xfrm>
              <a:off x="3397" y="1240"/>
              <a:ext cx="2290" cy="612"/>
              <a:chOff x="3241" y="1750"/>
              <a:chExt cx="2290" cy="612"/>
            </a:xfrm>
          </p:grpSpPr>
          <p:sp>
            <p:nvSpPr>
              <p:cNvPr id="17" name="Text Box 12"/>
              <p:cNvSpPr txBox="1">
                <a:spLocks noChangeArrowheads="1"/>
              </p:cNvSpPr>
              <p:nvPr/>
            </p:nvSpPr>
            <p:spPr bwMode="auto">
              <a:xfrm>
                <a:off x="3241" y="1750"/>
                <a:ext cx="884" cy="465"/>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dirty="0">
                    <a:solidFill>
                      <a:srgbClr val="000000"/>
                    </a:solidFill>
                  </a:rPr>
                  <a:t>创建套接字</a:t>
                </a:r>
                <a:r>
                  <a:rPr lang="en-US" altLang="zh-CN" sz="1800" dirty="0">
                    <a:solidFill>
                      <a:srgbClr val="000000"/>
                    </a:solidFill>
                  </a:rPr>
                  <a:t>:</a:t>
                </a:r>
              </a:p>
              <a:p>
                <a:pPr>
                  <a:spcBef>
                    <a:spcPct val="0"/>
                  </a:spcBef>
                  <a:buClrTx/>
                  <a:buSzTx/>
                  <a:buFontTx/>
                  <a:buNone/>
                </a:pPr>
                <a:endParaRPr lang="en-US" altLang="zh-CN" sz="2400" dirty="0">
                  <a:solidFill>
                    <a:srgbClr val="000000"/>
                  </a:solidFill>
                  <a:latin typeface="Times New Roman" pitchFamily="18" charset="0"/>
                </a:endParaRPr>
              </a:p>
            </p:txBody>
          </p:sp>
          <p:sp>
            <p:nvSpPr>
              <p:cNvPr id="18" name="Text Box 13"/>
              <p:cNvSpPr txBox="1">
                <a:spLocks noChangeArrowheads="1"/>
              </p:cNvSpPr>
              <p:nvPr/>
            </p:nvSpPr>
            <p:spPr bwMode="auto">
              <a:xfrm>
                <a:off x="3241" y="1944"/>
                <a:ext cx="2290" cy="418"/>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clientSocket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sp>
          <p:nvSpPr>
            <p:cNvPr id="13" name="Text Box 14"/>
            <p:cNvSpPr txBox="1">
              <a:spLocks noChangeArrowheads="1"/>
            </p:cNvSpPr>
            <p:nvPr/>
          </p:nvSpPr>
          <p:spPr bwMode="auto">
            <a:xfrm>
              <a:off x="3570" y="840"/>
              <a:ext cx="116" cy="288"/>
            </a:xfrm>
            <a:prstGeom prst="rect">
              <a:avLst/>
            </a:prstGeom>
            <a:noFill/>
            <a:ln w="9525">
              <a:noFill/>
              <a:miter lim="800000"/>
              <a:headEnd/>
              <a:tailEnd/>
            </a:ln>
          </p:spPr>
          <p:txBody>
            <a:bodyPr wrap="none" anchor="ctr">
              <a:spAutoFit/>
            </a:bodyPr>
            <a:lstStyle/>
            <a:p>
              <a:pPr algn="ctr">
                <a:spcBef>
                  <a:spcPct val="50000"/>
                </a:spcBef>
                <a:buClrTx/>
                <a:buSzTx/>
                <a:buFontTx/>
                <a:buNone/>
              </a:pPr>
              <a:endParaRPr lang="zh-CN" altLang="zh-CN" sz="2400">
                <a:solidFill>
                  <a:srgbClr val="000000"/>
                </a:solidFill>
                <a:latin typeface="Times New Roman" pitchFamily="18" charset="0"/>
              </a:endParaRPr>
            </a:p>
          </p:txBody>
        </p:sp>
        <p:sp>
          <p:nvSpPr>
            <p:cNvPr id="14" name="Text Box 15"/>
            <p:cNvSpPr txBox="1">
              <a:spLocks noChangeArrowheads="1"/>
            </p:cNvSpPr>
            <p:nvPr/>
          </p:nvSpPr>
          <p:spPr bwMode="auto">
            <a:xfrm>
              <a:off x="3389" y="1953"/>
              <a:ext cx="1999" cy="58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以</a:t>
              </a:r>
              <a:r>
                <a:rPr lang="en-US" altLang="zh-CN" sz="1800" dirty="0" err="1">
                  <a:solidFill>
                    <a:srgbClr val="000000"/>
                  </a:solidFill>
                </a:rPr>
                <a:t>serverIP</a:t>
              </a:r>
              <a:r>
                <a:rPr lang="zh-CN" altLang="en-US" sz="1800" dirty="0">
                  <a:solidFill>
                    <a:srgbClr val="000000"/>
                  </a:solidFill>
                </a:rPr>
                <a:t>和</a:t>
              </a:r>
              <a:r>
                <a:rPr lang="en-US" altLang="zh-CN" sz="1800" dirty="0">
                  <a:solidFill>
                    <a:srgbClr val="000000"/>
                  </a:solidFill>
                </a:rPr>
                <a:t>port=x</a:t>
              </a:r>
              <a:r>
                <a:rPr lang="zh-CN" altLang="en-US" sz="1800" dirty="0">
                  <a:solidFill>
                    <a:srgbClr val="000000"/>
                  </a:solidFill>
                </a:rPr>
                <a:t>为目的地</a:t>
              </a:r>
              <a:br>
                <a:rPr lang="en-US" altLang="zh-CN" sz="1800" dirty="0">
                  <a:solidFill>
                    <a:srgbClr val="000000"/>
                  </a:solidFill>
                </a:rPr>
              </a:br>
              <a:r>
                <a:rPr lang="zh-CN" altLang="en-US" sz="1800" dirty="0">
                  <a:solidFill>
                    <a:srgbClr val="000000"/>
                  </a:solidFill>
                </a:rPr>
                <a:t>构造数据报，通过</a:t>
              </a:r>
              <a:r>
                <a:rPr lang="en-US" altLang="zh-CN" sz="1800" dirty="0" err="1">
                  <a:solidFill>
                    <a:srgbClr val="CC0000"/>
                  </a:solidFill>
                </a:rPr>
                <a:t>clientSocket</a:t>
              </a:r>
              <a:br>
                <a:rPr lang="en-US" altLang="zh-CN" sz="1800" dirty="0">
                  <a:solidFill>
                    <a:srgbClr val="CC0000"/>
                  </a:solidFill>
                </a:rPr>
              </a:br>
              <a:r>
                <a:rPr lang="zh-CN" altLang="en-US" sz="1800" dirty="0"/>
                <a:t>发送</a:t>
              </a:r>
              <a:endParaRPr lang="en-US" altLang="zh-CN" sz="1800" dirty="0">
                <a:latin typeface="Times New Roman" pitchFamily="18" charset="0"/>
              </a:endParaRPr>
            </a:p>
          </p:txBody>
        </p:sp>
        <p:sp>
          <p:nvSpPr>
            <p:cNvPr id="15" name="Line 16"/>
            <p:cNvSpPr>
              <a:spLocks noChangeShapeType="1"/>
            </p:cNvSpPr>
            <p:nvPr/>
          </p:nvSpPr>
          <p:spPr bwMode="auto">
            <a:xfrm>
              <a:off x="3828" y="1830"/>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6" name="Line 17"/>
            <p:cNvSpPr>
              <a:spLocks noChangeShapeType="1"/>
            </p:cNvSpPr>
            <p:nvPr/>
          </p:nvSpPr>
          <p:spPr bwMode="auto">
            <a:xfrm flipH="1">
              <a:off x="1890" y="2208"/>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a:p>
          </p:txBody>
        </p:sp>
      </p:grpSp>
      <p:sp>
        <p:nvSpPr>
          <p:cNvPr id="19" name="Text Box 18"/>
          <p:cNvSpPr txBox="1">
            <a:spLocks noChangeArrowheads="1"/>
          </p:cNvSpPr>
          <p:nvPr/>
        </p:nvSpPr>
        <p:spPr bwMode="auto">
          <a:xfrm>
            <a:off x="820738" y="2520359"/>
            <a:ext cx="2282997" cy="36933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创建套接字</a:t>
            </a:r>
            <a:r>
              <a:rPr lang="en-US" altLang="zh-CN" sz="1800" dirty="0">
                <a:solidFill>
                  <a:srgbClr val="000000"/>
                </a:solidFill>
              </a:rPr>
              <a:t>, </a:t>
            </a:r>
            <a:r>
              <a:rPr lang="zh-CN" altLang="en-US" sz="1800" dirty="0">
                <a:solidFill>
                  <a:srgbClr val="000000"/>
                </a:solidFill>
              </a:rPr>
              <a:t>端口</a:t>
            </a:r>
            <a:r>
              <a:rPr lang="en-US" altLang="zh-CN" sz="1800" dirty="0">
                <a:solidFill>
                  <a:srgbClr val="000000"/>
                </a:solidFill>
              </a:rPr>
              <a:t>= x:</a:t>
            </a:r>
            <a:endParaRPr lang="en-US" altLang="zh-CN" sz="1800" dirty="0">
              <a:solidFill>
                <a:srgbClr val="000000"/>
              </a:solidFill>
              <a:latin typeface="Times New Roman" pitchFamily="18" charset="0"/>
            </a:endParaRPr>
          </a:p>
        </p:txBody>
      </p:sp>
      <p:sp>
        <p:nvSpPr>
          <p:cNvPr id="20" name="Text Box 19"/>
          <p:cNvSpPr txBox="1">
            <a:spLocks noChangeArrowheads="1"/>
          </p:cNvSpPr>
          <p:nvPr/>
        </p:nvSpPr>
        <p:spPr bwMode="auto">
          <a:xfrm>
            <a:off x="833438" y="2815356"/>
            <a:ext cx="3635375" cy="663575"/>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serverSocket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nvGrpSpPr>
          <p:cNvPr id="21" name="Group 20"/>
          <p:cNvGrpSpPr>
            <a:grpSpLocks/>
          </p:cNvGrpSpPr>
          <p:nvPr/>
        </p:nvGrpSpPr>
        <p:grpSpPr bwMode="auto">
          <a:xfrm>
            <a:off x="1316038" y="3478931"/>
            <a:ext cx="1608138" cy="1122363"/>
            <a:chOff x="885" y="1982"/>
            <a:chExt cx="1013" cy="707"/>
          </a:xfrm>
        </p:grpSpPr>
        <p:sp>
          <p:nvSpPr>
            <p:cNvPr id="22" name="Line 21"/>
            <p:cNvSpPr>
              <a:spLocks noChangeShapeType="1"/>
            </p:cNvSpPr>
            <p:nvPr/>
          </p:nvSpPr>
          <p:spPr bwMode="auto">
            <a:xfrm>
              <a:off x="1276" y="1982"/>
              <a:ext cx="0" cy="366"/>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3" name="Text Box 22"/>
            <p:cNvSpPr txBox="1">
              <a:spLocks noChangeArrowheads="1"/>
            </p:cNvSpPr>
            <p:nvPr/>
          </p:nvSpPr>
          <p:spPr bwMode="auto">
            <a:xfrm>
              <a:off x="885" y="2282"/>
              <a:ext cx="1013"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serverSocke</a:t>
              </a:r>
              <a:r>
                <a:rPr lang="en-US" altLang="zh-CN" sz="1800" dirty="0" err="1">
                  <a:solidFill>
                    <a:srgbClr val="FF0000"/>
                  </a:solidFill>
                </a:rPr>
                <a:t>t</a:t>
              </a:r>
              <a:br>
                <a:rPr lang="en-US" altLang="zh-CN" sz="1800" dirty="0">
                  <a:solidFill>
                    <a:srgbClr val="FF0000"/>
                  </a:solidFill>
                </a:rPr>
              </a:br>
              <a:r>
                <a:rPr lang="zh-CN" altLang="en-US" sz="1800" dirty="0"/>
                <a:t>读取数据报</a:t>
              </a:r>
              <a:endParaRPr lang="en-US" altLang="zh-CN" sz="1800" dirty="0">
                <a:latin typeface="Times New Roman" pitchFamily="18" charset="0"/>
              </a:endParaRPr>
            </a:p>
          </p:txBody>
        </p:sp>
      </p:grpSp>
      <p:grpSp>
        <p:nvGrpSpPr>
          <p:cNvPr id="24" name="Group 23"/>
          <p:cNvGrpSpPr>
            <a:grpSpLocks/>
          </p:cNvGrpSpPr>
          <p:nvPr/>
        </p:nvGrpSpPr>
        <p:grpSpPr bwMode="auto">
          <a:xfrm>
            <a:off x="1338263" y="4628283"/>
            <a:ext cx="3973512" cy="1520826"/>
            <a:chOff x="899" y="2720"/>
            <a:chExt cx="2503" cy="958"/>
          </a:xfrm>
        </p:grpSpPr>
        <p:sp>
          <p:nvSpPr>
            <p:cNvPr id="25" name="Text Box 24"/>
            <p:cNvSpPr txBox="1">
              <a:spLocks noChangeArrowheads="1"/>
            </p:cNvSpPr>
            <p:nvPr/>
          </p:nvSpPr>
          <p:spPr bwMode="auto">
            <a:xfrm>
              <a:off x="899" y="2922"/>
              <a:ext cx="1288" cy="756"/>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指定客户端的</a:t>
              </a:r>
              <a:br>
                <a:rPr lang="en-US" altLang="zh-CN" sz="1800" dirty="0">
                  <a:solidFill>
                    <a:srgbClr val="000000"/>
                  </a:solidFill>
                </a:rPr>
              </a:br>
              <a:r>
                <a:rPr lang="en-US" altLang="zh-CN" sz="1800" dirty="0">
                  <a:solidFill>
                    <a:srgbClr val="000000"/>
                  </a:solidFill>
                </a:rPr>
                <a:t>IP</a:t>
              </a:r>
              <a:r>
                <a:rPr lang="zh-CN" altLang="en-US" sz="1800" dirty="0">
                  <a:solidFill>
                    <a:srgbClr val="000000"/>
                  </a:solidFill>
                </a:rPr>
                <a:t>地址和端口号，</a:t>
              </a:r>
              <a:br>
                <a:rPr lang="en-US" altLang="zh-CN" sz="1800" dirty="0">
                  <a:solidFill>
                    <a:srgbClr val="000000"/>
                  </a:solidFill>
                </a:rPr>
              </a:br>
              <a:r>
                <a:rPr lang="zh-CN" altLang="en-US" dirty="0">
                  <a:solidFill>
                    <a:srgbClr val="000000"/>
                  </a:solidFill>
                </a:rPr>
                <a:t>构造回复，</a:t>
              </a:r>
              <a:r>
                <a:rPr lang="zh-CN" altLang="en-US" sz="1800" dirty="0">
                  <a:solidFill>
                    <a:srgbClr val="000000"/>
                  </a:solidFill>
                </a:rPr>
                <a:t>发给</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serverSocket</a:t>
              </a:r>
              <a:endParaRPr lang="en-US" altLang="zh-CN" sz="1800" dirty="0">
                <a:solidFill>
                  <a:srgbClr val="CC0000"/>
                </a:solidFill>
              </a:endParaRPr>
            </a:p>
          </p:txBody>
        </p:sp>
        <p:sp>
          <p:nvSpPr>
            <p:cNvPr id="26" name="Line 25"/>
            <p:cNvSpPr>
              <a:spLocks noChangeShapeType="1"/>
            </p:cNvSpPr>
            <p:nvPr/>
          </p:nvSpPr>
          <p:spPr bwMode="auto">
            <a:xfrm>
              <a:off x="1302" y="2720"/>
              <a:ext cx="0" cy="198"/>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7" name="Line 26"/>
            <p:cNvSpPr>
              <a:spLocks noChangeShapeType="1"/>
            </p:cNvSpPr>
            <p:nvPr/>
          </p:nvSpPr>
          <p:spPr bwMode="auto">
            <a:xfrm>
              <a:off x="1866" y="2970"/>
              <a:ext cx="1536" cy="180"/>
            </a:xfrm>
            <a:prstGeom prst="line">
              <a:avLst/>
            </a:prstGeom>
            <a:noFill/>
            <a:ln w="28575">
              <a:solidFill>
                <a:srgbClr val="CC0000"/>
              </a:solidFill>
              <a:round/>
              <a:headEnd/>
              <a:tailEnd type="triangle" w="med" len="med"/>
            </a:ln>
          </p:spPr>
          <p:txBody>
            <a:bodyPr anchor="ctr">
              <a:spAutoFit/>
            </a:bodyPr>
            <a:lstStyle/>
            <a:p>
              <a:endParaRPr lang="zh-CN" altLang="en-US"/>
            </a:p>
          </p:txBody>
        </p:sp>
      </p:grpSp>
      <p:sp>
        <p:nvSpPr>
          <p:cNvPr id="28" name="Text Box 22"/>
          <p:cNvSpPr txBox="1">
            <a:spLocks noChangeArrowheads="1"/>
          </p:cNvSpPr>
          <p:nvPr/>
        </p:nvSpPr>
        <p:spPr bwMode="auto">
          <a:xfrm>
            <a:off x="1022276" y="1667742"/>
            <a:ext cx="2937022"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地址</a:t>
            </a:r>
            <a:r>
              <a:rPr lang="en-US" altLang="zh-CN" sz="1800" dirty="0">
                <a:solidFill>
                  <a:srgbClr val="000000"/>
                </a:solidFill>
                <a:latin typeface="Comic Sans MS" pitchFamily="66" charset="0"/>
              </a:rPr>
              <a:t> </a:t>
            </a:r>
            <a:r>
              <a:rPr lang="en-US" altLang="zh-CN" sz="1800" dirty="0" err="1">
                <a:solidFill>
                  <a:srgbClr val="000000"/>
                </a:solidFill>
                <a:latin typeface="Comic Sans MS" pitchFamily="66" charset="0"/>
              </a:rPr>
              <a:t>serverIP</a:t>
            </a:r>
            <a:r>
              <a:rPr lang="en-US" altLang="zh-CN" sz="2400" dirty="0">
                <a:solidFill>
                  <a:srgbClr val="000000"/>
                </a:solidFill>
                <a:latin typeface="Gill Sans MT" pitchFamily="34" charset="0"/>
              </a:rPr>
              <a:t>)</a:t>
            </a:r>
          </a:p>
        </p:txBody>
      </p:sp>
      <p:sp>
        <p:nvSpPr>
          <p:cNvPr id="29" name="Text Box 23"/>
          <p:cNvSpPr txBox="1">
            <a:spLocks noChangeArrowheads="1"/>
          </p:cNvSpPr>
          <p:nvPr/>
        </p:nvSpPr>
        <p:spPr bwMode="auto">
          <a:xfrm>
            <a:off x="5338802" y="166298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400" dirty="0">
              <a:solidFill>
                <a:srgbClr val="000000"/>
              </a:solidFill>
              <a:latin typeface="Gill Sans MT" pitchFamily="34" charset="0"/>
            </a:endParaRPr>
          </a:p>
        </p:txBody>
      </p:sp>
      <p:sp>
        <p:nvSpPr>
          <p:cNvPr id="30" name="Line 35"/>
          <p:cNvSpPr>
            <a:spLocks noChangeShapeType="1"/>
          </p:cNvSpPr>
          <p:nvPr/>
        </p:nvSpPr>
        <p:spPr bwMode="auto">
          <a:xfrm>
            <a:off x="804863" y="2088281"/>
            <a:ext cx="3341687" cy="0"/>
          </a:xfrm>
          <a:prstGeom prst="line">
            <a:avLst/>
          </a:prstGeom>
          <a:noFill/>
          <a:ln w="19050">
            <a:solidFill>
              <a:srgbClr val="CC0000"/>
            </a:solidFill>
            <a:round/>
            <a:headEnd/>
            <a:tailEnd/>
          </a:ln>
        </p:spPr>
        <p:txBody>
          <a:bodyPr/>
          <a:lstStyle/>
          <a:p>
            <a:endParaRPr lang="zh-CN" altLang="en-US"/>
          </a:p>
        </p:txBody>
      </p:sp>
      <p:sp>
        <p:nvSpPr>
          <p:cNvPr id="31" name="Line 36"/>
          <p:cNvSpPr>
            <a:spLocks noChangeShapeType="1"/>
          </p:cNvSpPr>
          <p:nvPr/>
        </p:nvSpPr>
        <p:spPr bwMode="auto">
          <a:xfrm>
            <a:off x="5545138" y="2099394"/>
            <a:ext cx="676275"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84</a:t>
            </a:fld>
            <a:endParaRPr lang="zh-CN" altLang="en-US"/>
          </a:p>
        </p:txBody>
      </p:sp>
      <p:sp>
        <p:nvSpPr>
          <p:cNvPr id="5" name="TextBox 1"/>
          <p:cNvSpPr txBox="1">
            <a:spLocks noChangeArrowheads="1"/>
          </p:cNvSpPr>
          <p:nvPr/>
        </p:nvSpPr>
        <p:spPr bwMode="auto">
          <a:xfrm>
            <a:off x="2705100" y="2068462"/>
            <a:ext cx="4865434" cy="4298613"/>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zh-CN" dirty="0"/>
              <a:t>hostname</a:t>
            </a:r>
            <a:r>
              <a:rPr lang="en-US" altLang="en-US" dirty="0"/>
              <a:t>’</a:t>
            </a:r>
            <a:endParaRPr lang="en-US" altLang="zh-CN" dirty="0"/>
          </a:p>
          <a:p>
            <a:pPr>
              <a:lnSpc>
                <a:spcPts val="2800"/>
              </a:lnSpc>
            </a:pPr>
            <a:r>
              <a:rPr lang="en-US" altLang="zh-CN" dirty="0" err="1"/>
              <a:t>serverPort</a:t>
            </a:r>
            <a:r>
              <a:rPr lang="en-US" altLang="zh-CN" dirty="0"/>
              <a:t> = 12000</a:t>
            </a:r>
          </a:p>
          <a:p>
            <a:pPr>
              <a:lnSpc>
                <a:spcPts val="2400"/>
              </a:lnSpc>
            </a:pPr>
            <a:r>
              <a:rPr lang="en-US" altLang="zh-CN" dirty="0" err="1"/>
              <a:t>clientSocket</a:t>
            </a:r>
            <a:r>
              <a:rPr lang="en-US" altLang="zh-CN" dirty="0"/>
              <a:t> = socket(AF_INET,  </a:t>
            </a:r>
          </a:p>
          <a:p>
            <a:pPr>
              <a:lnSpc>
                <a:spcPts val="2400"/>
              </a:lnSpc>
            </a:pPr>
            <a:r>
              <a:rPr lang="en-US" altLang="zh-CN" dirty="0"/>
              <a:t>                                   SOCK_DGRAM)</a:t>
            </a:r>
          </a:p>
          <a:p>
            <a:pPr>
              <a:lnSpc>
                <a:spcPts val="2800"/>
              </a:lnSpc>
            </a:pPr>
            <a:r>
              <a:rPr lang="en-US" altLang="zh-CN" dirty="0"/>
              <a:t>message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clientSocket.sendto</a:t>
            </a:r>
            <a:r>
              <a:rPr lang="en-US" altLang="zh-CN" sz="1800" dirty="0"/>
              <a:t>(</a:t>
            </a:r>
            <a:r>
              <a:rPr lang="en-US" altLang="zh-CN" sz="1800" dirty="0" err="1"/>
              <a:t>message.encode</a:t>
            </a:r>
            <a:r>
              <a:rPr lang="en-US" altLang="zh-CN" sz="1800" dirty="0"/>
              <a:t>(),</a:t>
            </a:r>
          </a:p>
          <a:p>
            <a:pPr>
              <a:lnSpc>
                <a:spcPts val="2800"/>
              </a:lnSpc>
            </a:pPr>
            <a:r>
              <a:rPr lang="en-US" altLang="zh-CN" sz="1800" dirty="0"/>
              <a:t>                                      (</a:t>
            </a:r>
            <a:r>
              <a:rPr lang="en-US" altLang="zh-CN" sz="1800" dirty="0" err="1"/>
              <a:t>serverName</a:t>
            </a:r>
            <a:r>
              <a:rPr lang="en-US" altLang="zh-CN" sz="1800" dirty="0"/>
              <a:t>, </a:t>
            </a:r>
            <a:r>
              <a:rPr lang="en-US" altLang="zh-CN" sz="1800" dirty="0" err="1"/>
              <a:t>serverPort</a:t>
            </a:r>
            <a:r>
              <a:rPr lang="en-US" altLang="zh-CN" sz="1800" dirty="0"/>
              <a:t>))</a:t>
            </a:r>
          </a:p>
          <a:p>
            <a:pPr>
              <a:lnSpc>
                <a:spcPts val="2800"/>
              </a:lnSpc>
            </a:pPr>
            <a:r>
              <a:rPr lang="en-US" altLang="zh-CN" dirty="0" err="1"/>
              <a:t>modifiedMessage</a:t>
            </a:r>
            <a:r>
              <a:rPr lang="en-US" altLang="zh-CN" dirty="0"/>
              <a:t>, </a:t>
            </a:r>
            <a:r>
              <a:rPr lang="en-US" altLang="zh-CN" dirty="0" err="1"/>
              <a:t>serverAddress</a:t>
            </a:r>
            <a:r>
              <a:rPr lang="en-US" altLang="zh-CN" dirty="0"/>
              <a:t> = </a:t>
            </a:r>
          </a:p>
          <a:p>
            <a:pPr>
              <a:lnSpc>
                <a:spcPts val="2800"/>
              </a:lnSpc>
            </a:pPr>
            <a:r>
              <a:rPr lang="en-US" altLang="zh-CN" dirty="0"/>
              <a:t>                                   </a:t>
            </a:r>
            <a:r>
              <a:rPr lang="en-US" altLang="zh-CN" dirty="0" err="1"/>
              <a:t>clientSocket.recvfrom</a:t>
            </a:r>
            <a:r>
              <a:rPr lang="en-US" altLang="zh-CN" dirty="0"/>
              <a:t>(2048)</a:t>
            </a:r>
          </a:p>
          <a:p>
            <a:pPr>
              <a:lnSpc>
                <a:spcPts val="2800"/>
              </a:lnSpc>
            </a:pPr>
            <a:r>
              <a:rPr lang="en-US" altLang="zh-CN" dirty="0"/>
              <a:t>print </a:t>
            </a:r>
            <a:r>
              <a:rPr lang="en-US" altLang="zh-CN" dirty="0" err="1"/>
              <a:t>modifiedMessage.decode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585862"/>
            <a:ext cx="2674130"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客户端</a:t>
            </a:r>
            <a:endParaRPr lang="en-US" altLang="zh-CN" sz="2400" dirty="0">
              <a:solidFill>
                <a:srgbClr val="CC0000"/>
              </a:solidFill>
              <a:latin typeface="+mn-ea"/>
            </a:endParaRPr>
          </a:p>
        </p:txBody>
      </p:sp>
      <p:grpSp>
        <p:nvGrpSpPr>
          <p:cNvPr id="7" name="Group 46"/>
          <p:cNvGrpSpPr>
            <a:grpSpLocks/>
          </p:cNvGrpSpPr>
          <p:nvPr/>
        </p:nvGrpSpPr>
        <p:grpSpPr bwMode="auto">
          <a:xfrm>
            <a:off x="228600" y="1936452"/>
            <a:ext cx="2451100" cy="331930"/>
            <a:chOff x="228727" y="1605758"/>
            <a:chExt cx="2450973" cy="332781"/>
          </a:xfrm>
        </p:grpSpPr>
        <p:sp>
          <p:nvSpPr>
            <p:cNvPr id="8" name="TextBox 3"/>
            <p:cNvSpPr txBox="1">
              <a:spLocks noChangeArrowheads="1"/>
            </p:cNvSpPr>
            <p:nvPr/>
          </p:nvSpPr>
          <p:spPr bwMode="auto">
            <a:xfrm>
              <a:off x="228727" y="1605758"/>
              <a:ext cx="1261819" cy="298280"/>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包含套接字库</a:t>
              </a:r>
              <a:endParaRPr lang="en-US" altLang="zh-CN" sz="1400" dirty="0">
                <a:solidFill>
                  <a:srgbClr val="000099"/>
                </a:solidFill>
                <a:latin typeface="+mn-ea"/>
              </a:endParaRPr>
            </a:p>
          </p:txBody>
        </p:sp>
        <p:cxnSp>
          <p:nvCxnSpPr>
            <p:cNvPr id="9" name="Straight Connector 10"/>
            <p:cNvCxnSpPr>
              <a:cxnSpLocks noChangeShapeType="1"/>
            </p:cNvCxnSpPr>
            <p:nvPr/>
          </p:nvCxnSpPr>
          <p:spPr bwMode="auto">
            <a:xfrm flipV="1">
              <a:off x="952522" y="1930400"/>
              <a:ext cx="1727178" cy="8139"/>
            </a:xfrm>
            <a:prstGeom prst="line">
              <a:avLst/>
            </a:prstGeom>
            <a:noFill/>
            <a:ln w="12700">
              <a:solidFill>
                <a:srgbClr val="CC0000"/>
              </a:solidFill>
              <a:round/>
              <a:headEnd/>
              <a:tailEnd type="triangle" w="med" len="med"/>
            </a:ln>
          </p:spPr>
        </p:cxnSp>
      </p:grpSp>
      <p:grpSp>
        <p:nvGrpSpPr>
          <p:cNvPr id="10" name="Group 47"/>
          <p:cNvGrpSpPr>
            <a:grpSpLocks/>
          </p:cNvGrpSpPr>
          <p:nvPr/>
        </p:nvGrpSpPr>
        <p:grpSpPr bwMode="auto">
          <a:xfrm>
            <a:off x="190500" y="3068960"/>
            <a:ext cx="2587625" cy="523220"/>
            <a:chOff x="189714" y="2918152"/>
            <a:chExt cx="2587958" cy="522566"/>
          </a:xfrm>
        </p:grpSpPr>
        <p:sp>
          <p:nvSpPr>
            <p:cNvPr id="11" name="TextBox 31"/>
            <p:cNvSpPr txBox="1">
              <a:spLocks noChangeArrowheads="1"/>
            </p:cNvSpPr>
            <p:nvPr/>
          </p:nvSpPr>
          <p:spPr bwMode="auto">
            <a:xfrm>
              <a:off x="189714" y="2918152"/>
              <a:ext cx="2271818" cy="522566"/>
            </a:xfrm>
            <a:prstGeom prst="rect">
              <a:avLst/>
            </a:prstGeom>
            <a:noFill/>
            <a:ln w="9525">
              <a:noFill/>
              <a:miter lim="800000"/>
              <a:headEnd/>
              <a:tailEnd/>
            </a:ln>
          </p:spPr>
          <p:txBody>
            <a:bodyPr>
              <a:spAutoFit/>
            </a:bodyPr>
            <a:lstStyle/>
            <a:p>
              <a:r>
                <a:rPr lang="zh-CN" altLang="en-US" sz="1400" dirty="0">
                  <a:solidFill>
                    <a:srgbClr val="000099"/>
                  </a:solidFill>
                  <a:latin typeface="+mn-ea"/>
                </a:rPr>
                <a:t>创建与服务器通信的</a:t>
              </a:r>
              <a:br>
                <a:rPr lang="en-US" altLang="zh-CN" sz="1400" dirty="0">
                  <a:solidFill>
                    <a:srgbClr val="000099"/>
                  </a:solidFill>
                  <a:latin typeface="+mn-ea"/>
                </a:rPr>
              </a:br>
              <a:r>
                <a:rPr lang="en-US" altLang="zh-CN" sz="1400" dirty="0">
                  <a:solidFill>
                    <a:srgbClr val="000099"/>
                  </a:solidFill>
                  <a:latin typeface="+mn-ea"/>
                </a:rPr>
                <a:t>UDP</a:t>
              </a:r>
              <a:r>
                <a:rPr lang="zh-CN" altLang="en-US" sz="1400" dirty="0">
                  <a:solidFill>
                    <a:srgbClr val="000099"/>
                  </a:solidFill>
                  <a:latin typeface="+mn-ea"/>
                </a:rPr>
                <a:t>套接字</a:t>
              </a:r>
              <a:endParaRPr lang="en-US" altLang="zh-CN" sz="1400" dirty="0">
                <a:solidFill>
                  <a:srgbClr val="000099"/>
                </a:solidFill>
                <a:latin typeface="+mn-ea"/>
              </a:endParaRPr>
            </a:p>
          </p:txBody>
        </p:sp>
        <p:cxnSp>
          <p:nvCxnSpPr>
            <p:cNvPr id="12"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grpSp>
        <p:nvGrpSpPr>
          <p:cNvPr id="13" name="Group 48"/>
          <p:cNvGrpSpPr>
            <a:grpSpLocks/>
          </p:cNvGrpSpPr>
          <p:nvPr/>
        </p:nvGrpSpPr>
        <p:grpSpPr bwMode="auto">
          <a:xfrm>
            <a:off x="215900" y="3645025"/>
            <a:ext cx="2505075" cy="323312"/>
            <a:chOff x="215900" y="3315194"/>
            <a:chExt cx="2505529" cy="323201"/>
          </a:xfrm>
        </p:grpSpPr>
        <p:sp>
          <p:nvSpPr>
            <p:cNvPr id="14" name="TextBox 34"/>
            <p:cNvSpPr txBox="1">
              <a:spLocks noChangeArrowheads="1"/>
            </p:cNvSpPr>
            <p:nvPr/>
          </p:nvSpPr>
          <p:spPr bwMode="auto">
            <a:xfrm>
              <a:off x="215900" y="3315194"/>
              <a:ext cx="1262113" cy="297415"/>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获取键盘输入</a:t>
              </a:r>
              <a:endParaRPr lang="en-US" altLang="zh-CN" sz="1400" dirty="0">
                <a:solidFill>
                  <a:srgbClr val="000099"/>
                </a:solidFill>
                <a:latin typeface="+mn-ea"/>
              </a:endParaRPr>
            </a:p>
          </p:txBody>
        </p:sp>
        <p:cxnSp>
          <p:nvCxnSpPr>
            <p:cNvPr id="15" name="Straight Connector 35"/>
            <p:cNvCxnSpPr>
              <a:cxnSpLocks noChangeShapeType="1"/>
            </p:cNvCxnSpPr>
            <p:nvPr/>
          </p:nvCxnSpPr>
          <p:spPr bwMode="auto">
            <a:xfrm flipV="1">
              <a:off x="762000" y="3633861"/>
              <a:ext cx="1959429" cy="4534"/>
            </a:xfrm>
            <a:prstGeom prst="line">
              <a:avLst/>
            </a:prstGeom>
            <a:noFill/>
            <a:ln w="12700">
              <a:solidFill>
                <a:srgbClr val="CC0000"/>
              </a:solidFill>
              <a:round/>
              <a:headEnd/>
              <a:tailEnd type="triangle" w="med" len="med"/>
            </a:ln>
          </p:spPr>
        </p:cxnSp>
      </p:grpSp>
      <p:grpSp>
        <p:nvGrpSpPr>
          <p:cNvPr id="16" name="Group 49"/>
          <p:cNvGrpSpPr>
            <a:grpSpLocks/>
          </p:cNvGrpSpPr>
          <p:nvPr/>
        </p:nvGrpSpPr>
        <p:grpSpPr bwMode="auto">
          <a:xfrm>
            <a:off x="166688" y="4077070"/>
            <a:ext cx="2568575" cy="523220"/>
            <a:chOff x="166472" y="3747964"/>
            <a:chExt cx="2568858" cy="521913"/>
          </a:xfrm>
        </p:grpSpPr>
        <p:sp>
          <p:nvSpPr>
            <p:cNvPr id="17" name="TextBox 36"/>
            <p:cNvSpPr txBox="1">
              <a:spLocks noChangeArrowheads="1"/>
            </p:cNvSpPr>
            <p:nvPr/>
          </p:nvSpPr>
          <p:spPr bwMode="auto">
            <a:xfrm>
              <a:off x="166472" y="3747964"/>
              <a:ext cx="2349500" cy="521913"/>
            </a:xfrm>
            <a:prstGeom prst="rect">
              <a:avLst/>
            </a:prstGeom>
            <a:noFill/>
            <a:ln w="9525">
              <a:noFill/>
              <a:miter lim="800000"/>
              <a:headEnd/>
              <a:tailEnd/>
            </a:ln>
          </p:spPr>
          <p:txBody>
            <a:bodyPr>
              <a:spAutoFit/>
            </a:bodyPr>
            <a:lstStyle/>
            <a:p>
              <a:r>
                <a:rPr lang="zh-CN" altLang="en-US" sz="1400" dirty="0">
                  <a:solidFill>
                    <a:srgbClr val="000099"/>
                  </a:solidFill>
                  <a:latin typeface="+mn-ea"/>
                </a:rPr>
                <a:t>指定服务器名和端口号，</a:t>
              </a:r>
              <a:br>
                <a:rPr lang="en-US" altLang="zh-CN" sz="1400" dirty="0">
                  <a:solidFill>
                    <a:srgbClr val="000099"/>
                  </a:solidFill>
                  <a:latin typeface="+mn-ea"/>
                </a:rPr>
              </a:br>
              <a:r>
                <a:rPr lang="zh-CN" altLang="en-US" sz="1400" dirty="0">
                  <a:solidFill>
                    <a:srgbClr val="000099"/>
                  </a:solidFill>
                  <a:latin typeface="+mn-ea"/>
                </a:rPr>
                <a:t>通过套接字发送数据</a:t>
              </a:r>
              <a:endParaRPr lang="en-US" altLang="zh-CN" sz="1400" dirty="0">
                <a:solidFill>
                  <a:srgbClr val="000099"/>
                </a:solidFill>
                <a:latin typeface="+mn-ea"/>
              </a:endParaRPr>
            </a:p>
          </p:txBody>
        </p:sp>
        <p:cxnSp>
          <p:nvCxnSpPr>
            <p:cNvPr id="18" name="Straight Connector 39"/>
            <p:cNvCxnSpPr>
              <a:cxnSpLocks noChangeShapeType="1"/>
            </p:cNvCxnSpPr>
            <p:nvPr/>
          </p:nvCxnSpPr>
          <p:spPr bwMode="auto">
            <a:xfrm flipV="1">
              <a:off x="2373914" y="4020466"/>
              <a:ext cx="361416" cy="557"/>
            </a:xfrm>
            <a:prstGeom prst="line">
              <a:avLst/>
            </a:prstGeom>
            <a:noFill/>
            <a:ln w="12700">
              <a:solidFill>
                <a:srgbClr val="CC0000"/>
              </a:solidFill>
              <a:round/>
              <a:headEnd/>
              <a:tailEnd type="triangle" w="med" len="med"/>
            </a:ln>
          </p:spPr>
        </p:cxnSp>
      </p:grpSp>
      <p:grpSp>
        <p:nvGrpSpPr>
          <p:cNvPr id="19" name="Group 55"/>
          <p:cNvGrpSpPr>
            <a:grpSpLocks/>
          </p:cNvGrpSpPr>
          <p:nvPr/>
        </p:nvGrpSpPr>
        <p:grpSpPr bwMode="auto">
          <a:xfrm>
            <a:off x="214313" y="5589245"/>
            <a:ext cx="2511425" cy="307777"/>
            <a:chOff x="214386" y="4988647"/>
            <a:chExt cx="2511708" cy="307392"/>
          </a:xfrm>
        </p:grpSpPr>
        <p:sp>
          <p:nvSpPr>
            <p:cNvPr id="20" name="TextBox 61"/>
            <p:cNvSpPr txBox="1">
              <a:spLocks noChangeArrowheads="1"/>
            </p:cNvSpPr>
            <p:nvPr/>
          </p:nvSpPr>
          <p:spPr bwMode="auto">
            <a:xfrm>
              <a:off x="214386" y="4988647"/>
              <a:ext cx="2349500" cy="307392"/>
            </a:xfrm>
            <a:prstGeom prst="rect">
              <a:avLst/>
            </a:prstGeom>
            <a:noFill/>
            <a:ln w="9525">
              <a:noFill/>
              <a:miter lim="800000"/>
              <a:headEnd/>
              <a:tailEnd/>
            </a:ln>
          </p:spPr>
          <p:txBody>
            <a:bodyPr>
              <a:spAutoFit/>
            </a:bodyPr>
            <a:lstStyle/>
            <a:p>
              <a:r>
                <a:rPr lang="zh-CN" altLang="en-US" sz="1400" dirty="0">
                  <a:solidFill>
                    <a:srgbClr val="000099"/>
                  </a:solidFill>
                  <a:latin typeface="+mn-ea"/>
                </a:rPr>
                <a:t>打印至屏幕并关闭套接字</a:t>
              </a:r>
              <a:endParaRPr lang="en-US" altLang="zh-CN" sz="1400" dirty="0">
                <a:solidFill>
                  <a:srgbClr val="000099"/>
                </a:solidFill>
                <a:latin typeface="+mn-ea"/>
              </a:endParaRPr>
            </a:p>
          </p:txBody>
        </p:sp>
        <p:cxnSp>
          <p:nvCxnSpPr>
            <p:cNvPr id="21" name="Straight Connector 62"/>
            <p:cNvCxnSpPr>
              <a:cxnSpLocks noChangeShapeType="1"/>
            </p:cNvCxnSpPr>
            <p:nvPr/>
          </p:nvCxnSpPr>
          <p:spPr bwMode="auto">
            <a:xfrm>
              <a:off x="2230329" y="5173957"/>
              <a:ext cx="495765" cy="242"/>
            </a:xfrm>
            <a:prstGeom prst="line">
              <a:avLst/>
            </a:prstGeom>
            <a:noFill/>
            <a:ln w="12700">
              <a:solidFill>
                <a:srgbClr val="CC0000"/>
              </a:solidFill>
              <a:round/>
              <a:headEnd/>
              <a:tailEnd type="triangle" w="med" len="med"/>
            </a:ln>
          </p:spPr>
        </p:cxnSp>
      </p:grpSp>
      <p:grpSp>
        <p:nvGrpSpPr>
          <p:cNvPr id="22" name="Group 54"/>
          <p:cNvGrpSpPr>
            <a:grpSpLocks/>
          </p:cNvGrpSpPr>
          <p:nvPr/>
        </p:nvGrpSpPr>
        <p:grpSpPr bwMode="auto">
          <a:xfrm>
            <a:off x="-157163" y="4797147"/>
            <a:ext cx="2900363" cy="620332"/>
            <a:chOff x="-157119" y="4530536"/>
            <a:chExt cx="2900123" cy="620749"/>
          </a:xfrm>
        </p:grpSpPr>
        <p:sp>
          <p:nvSpPr>
            <p:cNvPr id="23" name="TextBox 56"/>
            <p:cNvSpPr txBox="1">
              <a:spLocks noChangeArrowheads="1"/>
            </p:cNvSpPr>
            <p:nvPr/>
          </p:nvSpPr>
          <p:spPr bwMode="auto">
            <a:xfrm>
              <a:off x="192835" y="4627714"/>
              <a:ext cx="2349500" cy="523571"/>
            </a:xfrm>
            <a:prstGeom prst="rect">
              <a:avLst/>
            </a:prstGeom>
            <a:noFill/>
            <a:ln w="9525">
              <a:noFill/>
              <a:miter lim="800000"/>
              <a:headEnd/>
              <a:tailEnd/>
            </a:ln>
          </p:spPr>
          <p:txBody>
            <a:bodyPr>
              <a:spAutoFit/>
            </a:bodyPr>
            <a:lstStyle/>
            <a:p>
              <a:r>
                <a:rPr lang="zh-CN" altLang="en-US" sz="1400" dirty="0">
                  <a:solidFill>
                    <a:srgbClr val="000099"/>
                  </a:solidFill>
                  <a:latin typeface="+mn-ea"/>
                </a:rPr>
                <a:t>从套接字读取服务器</a:t>
              </a:r>
              <a:br>
                <a:rPr lang="en-US" altLang="zh-CN" sz="1400" dirty="0">
                  <a:solidFill>
                    <a:srgbClr val="000099"/>
                  </a:solidFill>
                  <a:latin typeface="+mn-ea"/>
                </a:rPr>
              </a:br>
              <a:r>
                <a:rPr lang="zh-CN" altLang="en-US" sz="1400" dirty="0">
                  <a:solidFill>
                    <a:srgbClr val="000099"/>
                  </a:solidFill>
                  <a:latin typeface="+mn-ea"/>
                </a:rPr>
                <a:t>修改的字符串</a:t>
              </a:r>
              <a:endParaRPr lang="en-US" altLang="zh-CN" sz="1400" dirty="0">
                <a:solidFill>
                  <a:srgbClr val="000099"/>
                </a:solidFill>
                <a:latin typeface="+mn-ea"/>
              </a:endParaRPr>
            </a:p>
          </p:txBody>
        </p:sp>
        <p:cxnSp>
          <p:nvCxnSpPr>
            <p:cNvPr id="24" name="Straight Connector 59"/>
            <p:cNvCxnSpPr>
              <a:cxnSpLocks noChangeShapeType="1"/>
            </p:cNvCxnSpPr>
            <p:nvPr/>
          </p:nvCxnSpPr>
          <p:spPr bwMode="auto">
            <a:xfrm flipV="1">
              <a:off x="2415586" y="4816004"/>
              <a:ext cx="327418" cy="416"/>
            </a:xfrm>
            <a:prstGeom prst="line">
              <a:avLst/>
            </a:prstGeom>
            <a:noFill/>
            <a:ln w="12700">
              <a:solidFill>
                <a:srgbClr val="CC0000"/>
              </a:solidFill>
              <a:round/>
              <a:headEnd/>
              <a:tailEnd type="triangle" w="med" len="med"/>
            </a:ln>
          </p:spPr>
        </p:cxnSp>
        <p:sp>
          <p:nvSpPr>
            <p:cNvPr id="25" name="TextBox 53"/>
            <p:cNvSpPr txBox="1">
              <a:spLocks noChangeArrowheads="1"/>
            </p:cNvSpPr>
            <p:nvPr/>
          </p:nvSpPr>
          <p:spPr bwMode="auto">
            <a:xfrm>
              <a:off x="-157119" y="4530536"/>
              <a:ext cx="184716" cy="369580"/>
            </a:xfrm>
            <a:prstGeom prst="rect">
              <a:avLst/>
            </a:prstGeom>
            <a:noFill/>
            <a:ln w="9525">
              <a:noFill/>
              <a:miter lim="800000"/>
              <a:headEnd/>
              <a:tailEnd/>
            </a:ln>
          </p:spPr>
          <p:txBody>
            <a:bodyPr wrap="none">
              <a:spAutoFit/>
            </a:bodyP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85</a:t>
            </a:fld>
            <a:endParaRPr lang="zh-CN" altLang="en-US"/>
          </a:p>
        </p:txBody>
      </p:sp>
      <p:sp>
        <p:nvSpPr>
          <p:cNvPr id="5" name="TextBox 1"/>
          <p:cNvSpPr txBox="1">
            <a:spLocks noChangeArrowheads="1"/>
          </p:cNvSpPr>
          <p:nvPr/>
        </p:nvSpPr>
        <p:spPr bwMode="auto">
          <a:xfrm>
            <a:off x="2717800" y="2399432"/>
            <a:ext cx="6143625" cy="4002088"/>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serverPort</a:t>
            </a:r>
            <a:r>
              <a:rPr lang="en-US" altLang="zh-CN" dirty="0"/>
              <a:t> = 12000</a:t>
            </a:r>
          </a:p>
          <a:p>
            <a:pPr>
              <a:lnSpc>
                <a:spcPts val="2800"/>
              </a:lnSpc>
            </a:pPr>
            <a:r>
              <a:rPr lang="en-US" altLang="zh-CN" dirty="0" err="1"/>
              <a:t>serverSocket</a:t>
            </a:r>
            <a:r>
              <a:rPr lang="en-US" altLang="zh-CN" dirty="0"/>
              <a:t> = socket(AF_INET, SOCK_DGRAM)</a:t>
            </a:r>
          </a:p>
          <a:p>
            <a:pPr>
              <a:lnSpc>
                <a:spcPts val="2800"/>
              </a:lnSpc>
            </a:pPr>
            <a:r>
              <a:rPr lang="en-US" altLang="zh-CN" dirty="0" err="1"/>
              <a:t>serverSocket.bind</a:t>
            </a:r>
            <a:r>
              <a:rPr lang="en-US" altLang="zh-CN" dirty="0"/>
              <a:t>((</a:t>
            </a:r>
            <a:r>
              <a:rPr lang="fr-FR" altLang="zh-CN" dirty="0"/>
              <a:t>''</a:t>
            </a:r>
            <a:r>
              <a:rPr lang="en-US" altLang="zh-CN" dirty="0"/>
              <a:t>, </a:t>
            </a:r>
            <a:r>
              <a:rPr lang="en-US" altLang="zh-CN" dirty="0" err="1"/>
              <a:t>serverPort</a:t>
            </a:r>
            <a:r>
              <a:rPr lang="en-US" altLang="zh-CN" dirty="0"/>
              <a:t>))</a:t>
            </a:r>
          </a:p>
          <a:p>
            <a:pPr>
              <a:lnSpc>
                <a:spcPts val="2800"/>
              </a:lnSpc>
            </a:pPr>
            <a:r>
              <a:rPr lang="en-US" altLang="zh-CN" dirty="0"/>
              <a:t>print (</a:t>
            </a:r>
            <a:r>
              <a:rPr lang="ja-JP" altLang="en-US" dirty="0"/>
              <a:t>“</a:t>
            </a:r>
            <a:r>
              <a:rPr lang="en-US" altLang="ja-JP" i="1" dirty="0"/>
              <a:t>The server is ready to receive</a:t>
            </a:r>
            <a:r>
              <a:rPr lang="en-US" altLang="en-US" dirty="0"/>
              <a:t>”</a:t>
            </a:r>
            <a:r>
              <a:rPr lang="en-US" altLang="ja-JP" dirty="0"/>
              <a:t>)</a:t>
            </a:r>
          </a:p>
          <a:p>
            <a:pPr>
              <a:lnSpc>
                <a:spcPts val="2800"/>
              </a:lnSpc>
            </a:pPr>
            <a:r>
              <a:rPr lang="en-US" altLang="zh-CN" dirty="0"/>
              <a:t>while True:</a:t>
            </a:r>
          </a:p>
          <a:p>
            <a:pPr>
              <a:lnSpc>
                <a:spcPts val="2400"/>
              </a:lnSpc>
            </a:pPr>
            <a:r>
              <a:rPr lang="en-US" altLang="zh-CN" sz="1800" dirty="0"/>
              <a:t>    message, </a:t>
            </a:r>
            <a:r>
              <a:rPr lang="en-US" altLang="zh-CN" sz="1800" dirty="0" err="1"/>
              <a:t>clientAddress</a:t>
            </a:r>
            <a:r>
              <a:rPr lang="en-US" altLang="zh-CN" sz="1800" dirty="0"/>
              <a:t> = </a:t>
            </a:r>
            <a:r>
              <a:rPr lang="en-US" altLang="zh-CN" sz="1800" dirty="0" err="1"/>
              <a:t>serverSocket.recvfrom</a:t>
            </a:r>
            <a:r>
              <a:rPr lang="en-US" altLang="zh-CN" sz="1800" dirty="0"/>
              <a:t>(2048)</a:t>
            </a:r>
          </a:p>
          <a:p>
            <a:pPr>
              <a:lnSpc>
                <a:spcPts val="2400"/>
              </a:lnSpc>
            </a:pPr>
            <a:r>
              <a:rPr lang="en-US" altLang="zh-CN" sz="1800" dirty="0"/>
              <a:t>    </a:t>
            </a:r>
            <a:r>
              <a:rPr lang="en-US" altLang="zh-CN" sz="1800" dirty="0" err="1"/>
              <a:t>modifiedMessage</a:t>
            </a:r>
            <a:r>
              <a:rPr lang="en-US" altLang="zh-CN" sz="1800" dirty="0"/>
              <a:t> = </a:t>
            </a:r>
            <a:r>
              <a:rPr lang="en-US" altLang="zh-CN" sz="1800" dirty="0" err="1"/>
              <a:t>message.decode</a:t>
            </a:r>
            <a:r>
              <a:rPr lang="en-US" altLang="zh-CN" sz="1800" dirty="0"/>
              <a:t>().upper()</a:t>
            </a:r>
          </a:p>
          <a:p>
            <a:pPr>
              <a:lnSpc>
                <a:spcPts val="2400"/>
              </a:lnSpc>
            </a:pPr>
            <a:r>
              <a:rPr lang="en-US" altLang="zh-CN" sz="1800" dirty="0"/>
              <a:t>    </a:t>
            </a:r>
            <a:r>
              <a:rPr lang="en-US" altLang="zh-CN" sz="1800" dirty="0" err="1"/>
              <a:t>serverSocket.sendto</a:t>
            </a:r>
            <a:r>
              <a:rPr lang="en-US" altLang="zh-CN" sz="1800" dirty="0"/>
              <a:t>(</a:t>
            </a:r>
            <a:r>
              <a:rPr lang="en-US" altLang="zh-CN" sz="1800" dirty="0" err="1"/>
              <a:t>modifiedMessage.encode</a:t>
            </a:r>
            <a:r>
              <a:rPr lang="en-US" altLang="zh-CN" sz="1800" dirty="0"/>
              <a:t>(),</a:t>
            </a:r>
          </a:p>
          <a:p>
            <a:pPr>
              <a:lnSpc>
                <a:spcPts val="2400"/>
              </a:lnSpc>
            </a:pPr>
            <a:r>
              <a:rPr lang="en-US" altLang="zh-CN" sz="1800" dirty="0"/>
              <a:t>                                      </a:t>
            </a:r>
            <a:r>
              <a:rPr lang="en-US" altLang="zh-CN" sz="1800" dirty="0" err="1"/>
              <a:t>clientAddress</a:t>
            </a:r>
            <a:r>
              <a:rPr lang="en-US" altLang="zh-CN" sz="1800" dirty="0"/>
              <a:t>)</a:t>
            </a:r>
          </a:p>
        </p:txBody>
      </p:sp>
      <p:sp>
        <p:nvSpPr>
          <p:cNvPr id="6" name="TextBox 2"/>
          <p:cNvSpPr txBox="1">
            <a:spLocks noChangeArrowheads="1"/>
          </p:cNvSpPr>
          <p:nvPr/>
        </p:nvSpPr>
        <p:spPr bwMode="auto">
          <a:xfrm>
            <a:off x="2717800" y="1916832"/>
            <a:ext cx="2981907"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65100" y="3151647"/>
            <a:ext cx="2587625" cy="307975"/>
            <a:chOff x="164314" y="2554972"/>
            <a:chExt cx="2587958" cy="307777"/>
          </a:xfrm>
        </p:grpSpPr>
        <p:sp>
          <p:nvSpPr>
            <p:cNvPr id="8" name="TextBox 31"/>
            <p:cNvSpPr txBox="1">
              <a:spLocks noChangeArrowheads="1"/>
            </p:cNvSpPr>
            <p:nvPr/>
          </p:nvSpPr>
          <p:spPr bwMode="auto">
            <a:xfrm>
              <a:off x="164314" y="2554972"/>
              <a:ext cx="2559082" cy="307777"/>
            </a:xfrm>
            <a:prstGeom prst="rect">
              <a:avLst/>
            </a:prstGeom>
            <a:noFill/>
            <a:ln w="9525">
              <a:noFill/>
              <a:miter lim="800000"/>
              <a:headEnd/>
              <a:tailEnd/>
            </a:ln>
          </p:spPr>
          <p:txBody>
            <a:bodyPr>
              <a:spAutoFit/>
            </a:bodyPr>
            <a:lstStyle/>
            <a:p>
              <a:r>
                <a:rPr lang="zh-CN" altLang="en-US" sz="1400" dirty="0">
                  <a:solidFill>
                    <a:srgbClr val="000099"/>
                  </a:solidFill>
                </a:rPr>
                <a:t>创建</a:t>
              </a:r>
              <a:r>
                <a:rPr lang="en-US" altLang="zh-CN" sz="1400" dirty="0">
                  <a:solidFill>
                    <a:srgbClr val="000099"/>
                  </a:solidFill>
                </a:rPr>
                <a:t>UDP </a:t>
              </a:r>
              <a:r>
                <a:rPr lang="zh-CN" altLang="en-US" sz="1400" dirty="0">
                  <a:solidFill>
                    <a:srgbClr val="000099"/>
                  </a:solidFill>
                </a:rPr>
                <a:t>套接字</a:t>
              </a:r>
              <a:endParaRPr lang="en-US" altLang="zh-CN" sz="1400" dirty="0">
                <a:solidFill>
                  <a:srgbClr val="000099"/>
                </a:solidFill>
              </a:endParaRPr>
            </a:p>
          </p:txBody>
        </p:sp>
        <p:cxnSp>
          <p:nvCxnSpPr>
            <p:cNvPr id="9" name="Straight Connector 32"/>
            <p:cNvCxnSpPr>
              <a:cxnSpLocks noChangeShapeType="1"/>
            </p:cNvCxnSpPr>
            <p:nvPr/>
          </p:nvCxnSpPr>
          <p:spPr bwMode="auto">
            <a:xfrm>
              <a:off x="1822045" y="2760185"/>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69863" y="3481844"/>
            <a:ext cx="2540000" cy="523220"/>
            <a:chOff x="169076" y="2884810"/>
            <a:chExt cx="2541127" cy="522566"/>
          </a:xfrm>
        </p:grpSpPr>
        <p:sp>
          <p:nvSpPr>
            <p:cNvPr id="11" name="TextBox 26"/>
            <p:cNvSpPr txBox="1">
              <a:spLocks noChangeArrowheads="1"/>
            </p:cNvSpPr>
            <p:nvPr/>
          </p:nvSpPr>
          <p:spPr bwMode="auto">
            <a:xfrm>
              <a:off x="169076" y="2884810"/>
              <a:ext cx="2271818" cy="522566"/>
            </a:xfrm>
            <a:prstGeom prst="rect">
              <a:avLst/>
            </a:prstGeom>
            <a:noFill/>
            <a:ln w="9525">
              <a:noFill/>
              <a:miter lim="800000"/>
              <a:headEnd/>
              <a:tailEnd/>
            </a:ln>
          </p:spPr>
          <p:txBody>
            <a:bodyPr>
              <a:spAutoFit/>
            </a:bodyPr>
            <a:lstStyle/>
            <a:p>
              <a:r>
                <a:rPr lang="zh-CN" altLang="en-US" sz="1400" dirty="0">
                  <a:solidFill>
                    <a:srgbClr val="000099"/>
                  </a:solidFill>
                </a:rPr>
                <a:t>将套接字绑定到</a:t>
              </a:r>
              <a:br>
                <a:rPr lang="en-US" altLang="zh-CN" sz="1400" dirty="0">
                  <a:solidFill>
                    <a:srgbClr val="000099"/>
                  </a:solidFill>
                </a:rPr>
              </a:br>
              <a:r>
                <a:rPr lang="zh-CN" altLang="en-US" sz="1400" dirty="0">
                  <a:solidFill>
                    <a:srgbClr val="000099"/>
                  </a:solidFill>
                </a:rPr>
                <a:t>本地</a:t>
              </a:r>
              <a:r>
                <a:rPr lang="en-US" altLang="zh-CN" sz="1400" dirty="0">
                  <a:solidFill>
                    <a:srgbClr val="000099"/>
                  </a:solidFill>
                </a:rPr>
                <a:t>12000</a:t>
              </a:r>
              <a:r>
                <a:rPr lang="zh-CN" altLang="en-US" sz="1400" dirty="0">
                  <a:solidFill>
                    <a:srgbClr val="000099"/>
                  </a:solidFill>
                </a:rPr>
                <a:t>端口</a:t>
              </a:r>
              <a:endParaRPr lang="en-US" altLang="zh-CN" sz="1400" dirty="0">
                <a:solidFill>
                  <a:srgbClr val="000099"/>
                </a:solidFill>
              </a:endParaRPr>
            </a:p>
          </p:txBody>
        </p:sp>
        <p:cxnSp>
          <p:nvCxnSpPr>
            <p:cNvPr id="12"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182563" y="4241278"/>
            <a:ext cx="2527300" cy="502702"/>
            <a:chOff x="182564" y="3788573"/>
            <a:chExt cx="2528092" cy="504011"/>
          </a:xfrm>
        </p:grpSpPr>
        <p:sp>
          <p:nvSpPr>
            <p:cNvPr id="14" name="TextBox 34"/>
            <p:cNvSpPr txBox="1">
              <a:spLocks noChangeArrowheads="1"/>
            </p:cNvSpPr>
            <p:nvPr/>
          </p:nvSpPr>
          <p:spPr bwMode="auto">
            <a:xfrm>
              <a:off x="182564" y="3788573"/>
              <a:ext cx="1581620" cy="50401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死循环，服务器端永远在线</a:t>
              </a:r>
              <a:endParaRPr lang="en-US" altLang="zh-CN" sz="1400" dirty="0">
                <a:solidFill>
                  <a:srgbClr val="000099"/>
                </a:solidFill>
              </a:endParaRPr>
            </a:p>
          </p:txBody>
        </p:sp>
        <p:cxnSp>
          <p:nvCxnSpPr>
            <p:cNvPr id="15" name="Straight Connector 35"/>
            <p:cNvCxnSpPr>
              <a:cxnSpLocks noChangeShapeType="1"/>
            </p:cNvCxnSpPr>
            <p:nvPr/>
          </p:nvCxnSpPr>
          <p:spPr bwMode="auto">
            <a:xfrm flipV="1">
              <a:off x="1266031" y="3964781"/>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76213" y="4685383"/>
            <a:ext cx="2743200" cy="502702"/>
            <a:chOff x="176621" y="4234104"/>
            <a:chExt cx="2743174" cy="502591"/>
          </a:xfrm>
        </p:grpSpPr>
        <p:sp>
          <p:nvSpPr>
            <p:cNvPr id="17" name="TextBox 36"/>
            <p:cNvSpPr txBox="1">
              <a:spLocks noChangeArrowheads="1"/>
            </p:cNvSpPr>
            <p:nvPr/>
          </p:nvSpPr>
          <p:spPr bwMode="auto">
            <a:xfrm>
              <a:off x="176621" y="4234104"/>
              <a:ext cx="2163518" cy="50259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从套接字读取消息，获取客户端的</a:t>
              </a:r>
              <a:r>
                <a:rPr lang="en-US" altLang="zh-CN" sz="1400" dirty="0">
                  <a:solidFill>
                    <a:srgbClr val="000099"/>
                  </a:solidFill>
                </a:rPr>
                <a:t>IP</a:t>
              </a:r>
              <a:r>
                <a:rPr lang="zh-CN" altLang="en-US" sz="1400" dirty="0">
                  <a:solidFill>
                    <a:srgbClr val="000099"/>
                  </a:solidFill>
                </a:rPr>
                <a:t>地址和端口号</a:t>
              </a:r>
              <a:endParaRPr lang="en-US" altLang="zh-CN" sz="1400" dirty="0">
                <a:solidFill>
                  <a:srgbClr val="000099"/>
                </a:solidFill>
              </a:endParaRPr>
            </a:p>
          </p:txBody>
        </p:sp>
        <p:cxnSp>
          <p:nvCxnSpPr>
            <p:cNvPr id="18" name="Straight Connector 39"/>
            <p:cNvCxnSpPr>
              <a:cxnSpLocks noChangeShapeType="1"/>
            </p:cNvCxnSpPr>
            <p:nvPr/>
          </p:nvCxnSpPr>
          <p:spPr bwMode="auto">
            <a:xfrm flipV="1">
              <a:off x="1981317" y="4399595"/>
              <a:ext cx="938478" cy="1261"/>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1520" y="5249392"/>
            <a:ext cx="2695574" cy="523220"/>
            <a:chOff x="212917" y="4997126"/>
            <a:chExt cx="2696482" cy="522566"/>
          </a:xfrm>
        </p:grpSpPr>
        <p:sp>
          <p:nvSpPr>
            <p:cNvPr id="20" name="TextBox 61"/>
            <p:cNvSpPr txBox="1">
              <a:spLocks noChangeArrowheads="1"/>
            </p:cNvSpPr>
            <p:nvPr/>
          </p:nvSpPr>
          <p:spPr bwMode="auto">
            <a:xfrm>
              <a:off x="212917" y="4997126"/>
              <a:ext cx="1811600" cy="522566"/>
            </a:xfrm>
            <a:prstGeom prst="rect">
              <a:avLst/>
            </a:prstGeom>
            <a:noFill/>
            <a:ln w="9525">
              <a:noFill/>
              <a:miter lim="800000"/>
              <a:headEnd/>
              <a:tailEnd/>
            </a:ln>
          </p:spPr>
          <p:txBody>
            <a:bodyPr wrap="square">
              <a:spAutoFit/>
            </a:bodyPr>
            <a:lstStyle/>
            <a:p>
              <a:r>
                <a:rPr lang="zh-CN" altLang="en-US" sz="1400" dirty="0">
                  <a:solidFill>
                    <a:srgbClr val="000099"/>
                  </a:solidFill>
                </a:rPr>
                <a:t>将改写后的字符串发给客户端</a:t>
              </a:r>
              <a:endParaRPr lang="en-US" altLang="zh-CN" sz="1400" dirty="0">
                <a:solidFill>
                  <a:srgbClr val="000099"/>
                </a:solidFill>
              </a:endParaRPr>
            </a:p>
          </p:txBody>
        </p:sp>
        <p:cxnSp>
          <p:nvCxnSpPr>
            <p:cNvPr id="21" name="Straight Connector 62"/>
            <p:cNvCxnSpPr>
              <a:cxnSpLocks noChangeShapeType="1"/>
            </p:cNvCxnSpPr>
            <p:nvPr/>
          </p:nvCxnSpPr>
          <p:spPr bwMode="auto">
            <a:xfrm>
              <a:off x="2147293" y="5106673"/>
              <a:ext cx="762106" cy="120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86</a:t>
            </a:fld>
            <a:endParaRPr lang="zh-CN" altLang="en-US"/>
          </a:p>
        </p:txBody>
      </p:sp>
      <p:sp>
        <p:nvSpPr>
          <p:cNvPr id="5" name="Rectangle 3"/>
          <p:cNvSpPr>
            <a:spLocks noGrp="1" noChangeArrowheads="1"/>
          </p:cNvSpPr>
          <p:nvPr>
            <p:ph sz="half" idx="1"/>
          </p:nvPr>
        </p:nvSpPr>
        <p:spPr>
          <a:xfrm>
            <a:off x="514350" y="1661120"/>
            <a:ext cx="3810000" cy="4648200"/>
          </a:xfrm>
        </p:spPr>
        <p:txBody>
          <a:bodyPr/>
          <a:lstStyle/>
          <a:p>
            <a:pPr>
              <a:buFont typeface="Wingdings" pitchFamily="2" charset="2"/>
              <a:buNone/>
            </a:pPr>
            <a:r>
              <a:rPr lang="zh-CN" altLang="en-US" sz="2400" dirty="0">
                <a:solidFill>
                  <a:srgbClr val="CC0000"/>
                </a:solidFill>
                <a:latin typeface="+mn-ea"/>
              </a:rPr>
              <a:t>客户端主动连接服务器端</a:t>
            </a:r>
            <a:endParaRPr lang="en-US" altLang="zh-CN" sz="2400" dirty="0">
              <a:solidFill>
                <a:srgbClr val="CC0000"/>
              </a:solidFill>
              <a:latin typeface="+mn-ea"/>
            </a:endParaRPr>
          </a:p>
          <a:p>
            <a:r>
              <a:rPr lang="zh-CN" altLang="en-US" sz="2200" dirty="0">
                <a:latin typeface="+mn-ea"/>
              </a:rPr>
              <a:t>服务器端进程先运行</a:t>
            </a:r>
            <a:endParaRPr lang="en-US" altLang="zh-CN" sz="2200" dirty="0">
              <a:latin typeface="+mn-ea"/>
            </a:endParaRPr>
          </a:p>
          <a:p>
            <a:r>
              <a:rPr lang="zh-CN" altLang="en-US" sz="2200" dirty="0">
                <a:latin typeface="+mn-ea"/>
              </a:rPr>
              <a:t>服务器端必须先创建套接字，以便客户端连接</a:t>
            </a:r>
            <a:endParaRPr lang="en-US" altLang="ja-JP" sz="2200" dirty="0">
              <a:latin typeface="+mn-ea"/>
            </a:endParaRPr>
          </a:p>
          <a:p>
            <a:pPr>
              <a:spcBef>
                <a:spcPct val="50000"/>
              </a:spcBef>
              <a:buFont typeface="Wingdings" pitchFamily="2" charset="2"/>
              <a:buNone/>
            </a:pPr>
            <a:r>
              <a:rPr lang="zh-CN" altLang="en-US" sz="2400" dirty="0">
                <a:solidFill>
                  <a:srgbClr val="CC0000"/>
                </a:solidFill>
                <a:latin typeface="+mn-ea"/>
              </a:rPr>
              <a:t>客户端通过以下方式连接服务器端</a:t>
            </a:r>
            <a:endParaRPr lang="en-US" altLang="zh-CN" sz="2400" dirty="0">
              <a:solidFill>
                <a:srgbClr val="CC0000"/>
              </a:solidFill>
              <a:latin typeface="+mn-ea"/>
            </a:endParaRPr>
          </a:p>
          <a:p>
            <a:r>
              <a:rPr lang="zh-CN" altLang="en-US" sz="2200" dirty="0">
                <a:latin typeface="+mn-ea"/>
              </a:rPr>
              <a:t>创建</a:t>
            </a:r>
            <a:r>
              <a:rPr lang="en-US" altLang="zh-CN" sz="2200" dirty="0">
                <a:latin typeface="+mn-ea"/>
              </a:rPr>
              <a:t>TCP</a:t>
            </a:r>
            <a:r>
              <a:rPr lang="zh-CN" altLang="en-US" sz="2200" dirty="0">
                <a:latin typeface="+mn-ea"/>
              </a:rPr>
              <a:t>套接字，指定服务器端的</a:t>
            </a:r>
            <a:r>
              <a:rPr lang="en-US" altLang="zh-CN" sz="2200" dirty="0">
                <a:latin typeface="+mn-ea"/>
              </a:rPr>
              <a:t>IP</a:t>
            </a:r>
            <a:r>
              <a:rPr lang="zh-CN" altLang="en-US" sz="2200" dirty="0">
                <a:latin typeface="+mn-ea"/>
              </a:rPr>
              <a:t>地址和端口号</a:t>
            </a:r>
            <a:endParaRPr lang="en-US" altLang="zh-CN" sz="2200" dirty="0">
              <a:latin typeface="+mn-ea"/>
            </a:endParaRPr>
          </a:p>
          <a:p>
            <a:r>
              <a:rPr lang="zh-CN" altLang="en-US" sz="2200" dirty="0">
                <a:solidFill>
                  <a:srgbClr val="CC0000"/>
                </a:solidFill>
                <a:latin typeface="+mn-ea"/>
              </a:rPr>
              <a:t>客户端创建套接字</a:t>
            </a:r>
            <a:r>
              <a:rPr lang="en-US" altLang="zh-CN" sz="2200" dirty="0">
                <a:solidFill>
                  <a:srgbClr val="CC0000"/>
                </a:solidFill>
                <a:latin typeface="+mn-ea"/>
              </a:rPr>
              <a:t>:</a:t>
            </a:r>
            <a:r>
              <a:rPr lang="en-US" altLang="zh-CN" sz="2200" dirty="0">
                <a:latin typeface="+mn-ea"/>
              </a:rPr>
              <a:t> </a:t>
            </a:r>
            <a:r>
              <a:rPr lang="zh-CN" altLang="en-US" sz="2200" dirty="0">
                <a:latin typeface="+mn-ea"/>
              </a:rPr>
              <a:t>与服务器端建立</a:t>
            </a:r>
            <a:r>
              <a:rPr lang="en-US" altLang="zh-CN" sz="2200" dirty="0">
                <a:latin typeface="+mn-ea"/>
              </a:rPr>
              <a:t>TCP</a:t>
            </a:r>
            <a:r>
              <a:rPr lang="zh-CN" altLang="en-US" sz="2200" dirty="0">
                <a:latin typeface="+mn-ea"/>
              </a:rPr>
              <a:t>连接</a:t>
            </a:r>
            <a:endParaRPr lang="en-US" altLang="zh-CN" sz="2200" dirty="0">
              <a:latin typeface="+mn-ea"/>
            </a:endParaRPr>
          </a:p>
          <a:p>
            <a:endParaRPr lang="en-US" altLang="zh-CN" sz="2000" dirty="0">
              <a:latin typeface="+mn-ea"/>
            </a:endParaRPr>
          </a:p>
        </p:txBody>
      </p:sp>
      <p:sp>
        <p:nvSpPr>
          <p:cNvPr id="6" name="Rectangle 4"/>
          <p:cNvSpPr txBox="1">
            <a:spLocks noChangeArrowheads="1"/>
          </p:cNvSpPr>
          <p:nvPr/>
        </p:nvSpPr>
        <p:spPr>
          <a:xfrm>
            <a:off x="4495800" y="1699220"/>
            <a:ext cx="3962400" cy="30003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cs typeface="+mn-cs"/>
              </a:rPr>
              <a:t>当被客户端连接</a:t>
            </a:r>
            <a:r>
              <a:rPr lang="zh-CN" altLang="en-US" sz="2200" kern="0" dirty="0">
                <a:latin typeface="+mn-ea"/>
              </a:rPr>
              <a:t>，</a:t>
            </a:r>
            <a:r>
              <a:rPr lang="zh-CN" altLang="en-US" sz="2200" kern="0" dirty="0">
                <a:solidFill>
                  <a:srgbClr val="C00000"/>
                </a:solidFill>
                <a:latin typeface="+mn-ea"/>
              </a:rPr>
              <a:t>服务器端创建新的套接字</a:t>
            </a:r>
            <a:r>
              <a:rPr lang="zh-CN" altLang="en-US" sz="2200" kern="0" dirty="0">
                <a:latin typeface="+mn-ea"/>
              </a:rPr>
              <a:t>，用于和该客户端通信</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服务器端可以和多个客户端同时通信</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使用地址</a:t>
            </a:r>
            <a:r>
              <a:rPr kumimoji="0" lang="en-US" altLang="zh-CN" sz="2200" b="0" u="none" strike="noStrike" kern="0" cap="none" spc="0" normalizeH="0" baseline="0" noProof="0" dirty="0">
                <a:ln>
                  <a:noFill/>
                </a:ln>
                <a:solidFill>
                  <a:schemeClr val="tx1"/>
                </a:solidFill>
                <a:effectLst/>
                <a:uLnTx/>
                <a:uFillTx/>
                <a:latin typeface="+mn-ea"/>
              </a:rPr>
              <a:t>+</a:t>
            </a:r>
            <a:r>
              <a:rPr kumimoji="0" lang="zh-CN" altLang="en-US" sz="2200" b="0" u="none" strike="noStrike" kern="0" cap="none" spc="0" normalizeH="0" baseline="0" noProof="0" dirty="0">
                <a:ln>
                  <a:noFill/>
                </a:ln>
                <a:solidFill>
                  <a:schemeClr val="tx1"/>
                </a:solidFill>
                <a:effectLst/>
                <a:uLnTx/>
                <a:uFillTx/>
                <a:latin typeface="+mn-ea"/>
              </a:rPr>
              <a:t>端口号区分不同的客户端</a:t>
            </a:r>
            <a:endParaRPr kumimoji="0" lang="en-US" altLang="zh-CN" sz="2200" b="0" u="none" strike="noStrike" kern="0" cap="none" spc="0" normalizeH="0" baseline="0" noProof="0" dirty="0">
              <a:ln>
                <a:noFill/>
              </a:ln>
              <a:solidFill>
                <a:schemeClr val="tx1"/>
              </a:solidFill>
              <a:effectLst/>
              <a:uLnTx/>
              <a:uFillTx/>
              <a:latin typeface="+mn-ea"/>
            </a:endParaRPr>
          </a:p>
        </p:txBody>
      </p:sp>
      <p:sp>
        <p:nvSpPr>
          <p:cNvPr id="7" name="Text Box 6"/>
          <p:cNvSpPr txBox="1">
            <a:spLocks noChangeArrowheads="1"/>
          </p:cNvSpPr>
          <p:nvPr/>
        </p:nvSpPr>
        <p:spPr bwMode="auto">
          <a:xfrm>
            <a:off x="4733925" y="5185281"/>
            <a:ext cx="4185761" cy="1200329"/>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2400" dirty="0">
                <a:solidFill>
                  <a:srgbClr val="000099"/>
                </a:solidFill>
                <a:latin typeface="+mn-ea"/>
              </a:rPr>
              <a:t>TCP</a:t>
            </a:r>
            <a:r>
              <a:rPr lang="zh-CN" altLang="en-US" sz="2400" dirty="0">
                <a:solidFill>
                  <a:srgbClr val="000099"/>
                </a:solidFill>
                <a:latin typeface="+mn-ea"/>
              </a:rPr>
              <a:t>提供了客户端和服务器端</a:t>
            </a:r>
            <a:br>
              <a:rPr lang="en-US" altLang="zh-CN" sz="2400" dirty="0">
                <a:solidFill>
                  <a:srgbClr val="000099"/>
                </a:solidFill>
                <a:latin typeface="+mn-ea"/>
              </a:rPr>
            </a:br>
            <a:r>
              <a:rPr lang="zh-CN" altLang="en-US" sz="2400" dirty="0">
                <a:solidFill>
                  <a:srgbClr val="000099"/>
                </a:solidFill>
                <a:latin typeface="+mn-ea"/>
              </a:rPr>
              <a:t>之间一种可靠、顺序的字节流</a:t>
            </a:r>
            <a:br>
              <a:rPr lang="en-US" altLang="zh-CN" sz="2400" dirty="0">
                <a:solidFill>
                  <a:srgbClr val="000099"/>
                </a:solidFill>
                <a:latin typeface="+mn-ea"/>
              </a:rPr>
            </a:br>
            <a:r>
              <a:rPr lang="zh-CN" altLang="en-US" sz="2400" dirty="0">
                <a:solidFill>
                  <a:srgbClr val="000099"/>
                </a:solidFill>
                <a:latin typeface="+mn-ea"/>
              </a:rPr>
              <a:t>管道</a:t>
            </a:r>
            <a:endParaRPr lang="en-US" altLang="zh-CN" sz="2400" dirty="0">
              <a:solidFill>
                <a:srgbClr val="000099"/>
              </a:solidFill>
              <a:latin typeface="+mn-ea"/>
            </a:endParaRPr>
          </a:p>
        </p:txBody>
      </p:sp>
      <p:grpSp>
        <p:nvGrpSpPr>
          <p:cNvPr id="8" name="Group 8"/>
          <p:cNvGrpSpPr>
            <a:grpSpLocks/>
          </p:cNvGrpSpPr>
          <p:nvPr/>
        </p:nvGrpSpPr>
        <p:grpSpPr bwMode="auto">
          <a:xfrm>
            <a:off x="4772026" y="4828189"/>
            <a:ext cx="2509836" cy="461963"/>
            <a:chOff x="96" y="3822"/>
            <a:chExt cx="1581" cy="291"/>
          </a:xfrm>
        </p:grpSpPr>
        <p:sp>
          <p:nvSpPr>
            <p:cNvPr id="9" name="Rectangle 9"/>
            <p:cNvSpPr>
              <a:spLocks noChangeArrowheads="1"/>
            </p:cNvSpPr>
            <p:nvPr/>
          </p:nvSpPr>
          <p:spPr bwMode="auto">
            <a:xfrm>
              <a:off x="96" y="3825"/>
              <a:ext cx="116" cy="288"/>
            </a:xfrm>
            <a:prstGeom prst="rect">
              <a:avLst/>
            </a:prstGeom>
            <a:solidFill>
              <a:schemeClr val="bg1"/>
            </a:solidFill>
            <a:ln w="9525">
              <a:noFill/>
              <a:miter lim="800000"/>
              <a:headEnd/>
              <a:tailEnd/>
            </a:ln>
          </p:spPr>
          <p:txBody>
            <a:bodyPr wrap="none" anchor="ctr">
              <a:spAutoFit/>
            </a:bodyPr>
            <a:lstStyle/>
            <a:p>
              <a:pPr>
                <a:buClr>
                  <a:srgbClr val="3333CC"/>
                </a:buClr>
              </a:pPr>
              <a:endParaRPr lang="zh-CN" altLang="zh-CN" sz="2400">
                <a:solidFill>
                  <a:srgbClr val="000000"/>
                </a:solidFill>
                <a:latin typeface="+mn-ea"/>
              </a:endParaRPr>
            </a:p>
          </p:txBody>
        </p:sp>
        <p:sp>
          <p:nvSpPr>
            <p:cNvPr id="10" name="Text Box 10"/>
            <p:cNvSpPr txBox="1">
              <a:spLocks noChangeArrowheads="1"/>
            </p:cNvSpPr>
            <p:nvPr/>
          </p:nvSpPr>
          <p:spPr bwMode="auto">
            <a:xfrm>
              <a:off x="107" y="3822"/>
              <a:ext cx="1570" cy="291"/>
            </a:xfrm>
            <a:prstGeom prst="rect">
              <a:avLst/>
            </a:prstGeom>
            <a:noFill/>
            <a:ln w="9525">
              <a:noFill/>
              <a:miter lim="800000"/>
              <a:headEnd/>
              <a:tailEnd/>
            </a:ln>
          </p:spPr>
          <p:txBody>
            <a:bodyPr wrap="none" anchor="ctr">
              <a:spAutoFit/>
            </a:bodyPr>
            <a:lstStyle/>
            <a:p>
              <a:pPr algn="ctr">
                <a:spcBef>
                  <a:spcPct val="0"/>
                </a:spcBef>
                <a:buClrTx/>
                <a:buSzTx/>
                <a:buFontTx/>
                <a:buNone/>
              </a:pPr>
              <a:r>
                <a:rPr lang="zh-CN" altLang="en-US" sz="2400" dirty="0">
                  <a:solidFill>
                    <a:srgbClr val="CC0000"/>
                  </a:solidFill>
                  <a:latin typeface="+mn-ea"/>
                </a:rPr>
                <a:t>从应用程序角度</a:t>
              </a:r>
              <a:r>
                <a:rPr lang="en-US" altLang="zh-CN" sz="2400" dirty="0">
                  <a:solidFill>
                    <a:srgbClr val="CC0000"/>
                  </a:solidFill>
                  <a:latin typeface="+mn-ea"/>
                </a:rPr>
                <a:t>:</a:t>
              </a:r>
            </a:p>
          </p:txBody>
        </p:sp>
      </p:gr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TCP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87</a:t>
            </a:fld>
            <a:endParaRPr lang="zh-CN" altLang="en-US"/>
          </a:p>
        </p:txBody>
      </p:sp>
      <p:grpSp>
        <p:nvGrpSpPr>
          <p:cNvPr id="5" name="Group 3"/>
          <p:cNvGrpSpPr>
            <a:grpSpLocks/>
          </p:cNvGrpSpPr>
          <p:nvPr/>
        </p:nvGrpSpPr>
        <p:grpSpPr bwMode="auto">
          <a:xfrm>
            <a:off x="1357313" y="3568974"/>
            <a:ext cx="1963737" cy="871538"/>
            <a:chOff x="827" y="2083"/>
            <a:chExt cx="1237" cy="549"/>
          </a:xfrm>
        </p:grpSpPr>
        <p:sp>
          <p:nvSpPr>
            <p:cNvPr id="6" name="Text Box 4"/>
            <p:cNvSpPr txBox="1">
              <a:spLocks noChangeArrowheads="1"/>
            </p:cNvSpPr>
            <p:nvPr/>
          </p:nvSpPr>
          <p:spPr bwMode="auto">
            <a:xfrm>
              <a:off x="827" y="2083"/>
              <a:ext cx="763" cy="213"/>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等待被连接</a:t>
              </a:r>
              <a:endParaRPr lang="en-US" altLang="zh-CN" sz="2800" dirty="0">
                <a:solidFill>
                  <a:srgbClr val="000000"/>
                </a:solidFill>
                <a:latin typeface="Times New Roman" pitchFamily="18" charset="0"/>
              </a:endParaRPr>
            </a:p>
          </p:txBody>
        </p:sp>
        <p:sp>
          <p:nvSpPr>
            <p:cNvPr id="7" name="Text Box 5"/>
            <p:cNvSpPr txBox="1">
              <a:spLocks noChangeArrowheads="1"/>
            </p:cNvSpPr>
            <p:nvPr/>
          </p:nvSpPr>
          <p:spPr bwMode="auto">
            <a:xfrm>
              <a:off x="828" y="2264"/>
              <a:ext cx="1236" cy="368"/>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600">
                  <a:solidFill>
                    <a:srgbClr val="CC0000"/>
                  </a:solidFill>
                </a:rPr>
                <a:t>connectionSocket =</a:t>
              </a:r>
            </a:p>
            <a:p>
              <a:pPr>
                <a:spcBef>
                  <a:spcPct val="0"/>
                </a:spcBef>
                <a:buClrTx/>
                <a:buSzTx/>
                <a:buFontTx/>
                <a:buNone/>
              </a:pPr>
              <a:r>
                <a:rPr lang="en-US" altLang="zh-CN" sz="1600">
                  <a:solidFill>
                    <a:srgbClr val="CC0000"/>
                  </a:solidFill>
                </a:rPr>
                <a:t>serverSocket.accept()</a:t>
              </a:r>
              <a:endParaRPr lang="en-US" altLang="zh-CN" sz="2800">
                <a:solidFill>
                  <a:srgbClr val="CC0000"/>
                </a:solidFill>
                <a:latin typeface="Times New Roman" pitchFamily="18" charset="0"/>
              </a:endParaRPr>
            </a:p>
          </p:txBody>
        </p:sp>
      </p:grpSp>
      <p:grpSp>
        <p:nvGrpSpPr>
          <p:cNvPr id="8" name="Group 6"/>
          <p:cNvGrpSpPr>
            <a:grpSpLocks/>
          </p:cNvGrpSpPr>
          <p:nvPr/>
        </p:nvGrpSpPr>
        <p:grpSpPr bwMode="auto">
          <a:xfrm>
            <a:off x="1338263" y="2599010"/>
            <a:ext cx="2513012" cy="958850"/>
            <a:chOff x="821" y="1472"/>
            <a:chExt cx="1583" cy="604"/>
          </a:xfrm>
        </p:grpSpPr>
        <p:grpSp>
          <p:nvGrpSpPr>
            <p:cNvPr id="9" name="Group 7"/>
            <p:cNvGrpSpPr>
              <a:grpSpLocks/>
            </p:cNvGrpSpPr>
            <p:nvPr/>
          </p:nvGrpSpPr>
          <p:grpSpPr bwMode="auto">
            <a:xfrm>
              <a:off x="821" y="1472"/>
              <a:ext cx="1583" cy="369"/>
              <a:chOff x="329" y="1496"/>
              <a:chExt cx="1583" cy="369"/>
            </a:xfrm>
          </p:grpSpPr>
          <p:sp>
            <p:nvSpPr>
              <p:cNvPr id="11" name="Text Box 8"/>
              <p:cNvSpPr txBox="1">
                <a:spLocks noChangeArrowheads="1"/>
              </p:cNvSpPr>
              <p:nvPr/>
            </p:nvSpPr>
            <p:spPr bwMode="auto">
              <a:xfrm>
                <a:off x="329" y="1496"/>
                <a:ext cx="1583" cy="213"/>
              </a:xfrm>
              <a:prstGeom prst="rect">
                <a:avLst/>
              </a:prstGeom>
              <a:noFill/>
              <a:ln w="9525">
                <a:noFill/>
                <a:miter lim="800000"/>
                <a:headEnd/>
                <a:tailEnd/>
              </a:ln>
            </p:spPr>
            <p:txBody>
              <a:bodyPr wrap="square" anchor="ctr">
                <a:spAutoFit/>
              </a:bodyPr>
              <a:lstStyle/>
              <a:p>
                <a:pPr>
                  <a:spcBef>
                    <a:spcPct val="0"/>
                  </a:spcBef>
                  <a:buClrTx/>
                  <a:buSzTx/>
                  <a:buFontTx/>
                  <a:buNone/>
                </a:pPr>
                <a:r>
                  <a:rPr lang="zh-CN" altLang="en-US" sz="1600" dirty="0">
                    <a:solidFill>
                      <a:srgbClr val="000000"/>
                    </a:solidFill>
                  </a:rPr>
                  <a:t>在端口</a:t>
                </a:r>
                <a:r>
                  <a:rPr lang="en-US" altLang="zh-CN" sz="1600" dirty="0">
                    <a:solidFill>
                      <a:srgbClr val="000000"/>
                    </a:solidFill>
                  </a:rPr>
                  <a:t>=</a:t>
                </a:r>
                <a:r>
                  <a:rPr lang="en-US" altLang="zh-CN" sz="1600" b="1" dirty="0">
                    <a:solidFill>
                      <a:srgbClr val="000000"/>
                    </a:solidFill>
                    <a:latin typeface="Courier New" pitchFamily="49" charset="0"/>
                  </a:rPr>
                  <a:t>x</a:t>
                </a:r>
                <a:r>
                  <a:rPr lang="zh-CN" altLang="en-US" sz="1600" dirty="0">
                    <a:solidFill>
                      <a:srgbClr val="000000"/>
                    </a:solidFill>
                  </a:rPr>
                  <a:t>上创建套接字</a:t>
                </a:r>
                <a:r>
                  <a:rPr lang="en-US" altLang="zh-CN" sz="1600" dirty="0">
                    <a:solidFill>
                      <a:srgbClr val="000000"/>
                    </a:solidFill>
                  </a:rPr>
                  <a:t>:</a:t>
                </a:r>
                <a:endParaRPr lang="en-US" altLang="zh-CN" sz="2800" dirty="0">
                  <a:solidFill>
                    <a:srgbClr val="000000"/>
                  </a:solidFill>
                  <a:latin typeface="Times New Roman" pitchFamily="18" charset="0"/>
                </a:endParaRPr>
              </a:p>
            </p:txBody>
          </p:sp>
          <p:sp>
            <p:nvSpPr>
              <p:cNvPr id="12" name="Text Box 9"/>
              <p:cNvSpPr txBox="1">
                <a:spLocks noChangeArrowheads="1"/>
              </p:cNvSpPr>
              <p:nvPr/>
            </p:nvSpPr>
            <p:spPr bwMode="auto">
              <a:xfrm>
                <a:off x="333" y="1652"/>
                <a:ext cx="1481" cy="213"/>
              </a:xfrm>
              <a:prstGeom prst="rect">
                <a:avLst/>
              </a:prstGeom>
              <a:noFill/>
              <a:ln w="9525">
                <a:noFill/>
                <a:miter lim="800000"/>
                <a:headEnd/>
                <a:tailEnd/>
              </a:ln>
            </p:spPr>
            <p:txBody>
              <a:bodyPr anchor="ctr">
                <a:spAutoFit/>
              </a:bodyPr>
              <a:lstStyle/>
              <a:p>
                <a:r>
                  <a:rPr lang="en-US" altLang="zh-CN" sz="1600">
                    <a:solidFill>
                      <a:srgbClr val="CC0000"/>
                    </a:solidFill>
                  </a:rPr>
                  <a:t>serverSocket = socket()</a:t>
                </a:r>
                <a:endParaRPr lang="en-US" altLang="zh-CN" sz="2800">
                  <a:solidFill>
                    <a:srgbClr val="CC0000"/>
                  </a:solidFill>
                  <a:latin typeface="Times New Roman" pitchFamily="18" charset="0"/>
                </a:endParaRPr>
              </a:p>
            </p:txBody>
          </p:sp>
        </p:grpSp>
        <p:sp>
          <p:nvSpPr>
            <p:cNvPr id="10" name="Line 10"/>
            <p:cNvSpPr>
              <a:spLocks noChangeShapeType="1"/>
            </p:cNvSpPr>
            <p:nvPr/>
          </p:nvSpPr>
          <p:spPr bwMode="auto">
            <a:xfrm>
              <a:off x="1284" y="1872"/>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grpSp>
        <p:nvGrpSpPr>
          <p:cNvPr id="13" name="Group 11"/>
          <p:cNvGrpSpPr>
            <a:grpSpLocks/>
          </p:cNvGrpSpPr>
          <p:nvPr/>
        </p:nvGrpSpPr>
        <p:grpSpPr bwMode="auto">
          <a:xfrm>
            <a:off x="5135563" y="3312021"/>
            <a:ext cx="2357437" cy="1011235"/>
            <a:chOff x="3333" y="1183"/>
            <a:chExt cx="1485" cy="637"/>
          </a:xfrm>
        </p:grpSpPr>
        <p:sp>
          <p:nvSpPr>
            <p:cNvPr id="14" name="Text Box 12"/>
            <p:cNvSpPr txBox="1">
              <a:spLocks noChangeArrowheads="1"/>
            </p:cNvSpPr>
            <p:nvPr/>
          </p:nvSpPr>
          <p:spPr bwMode="auto">
            <a:xfrm>
              <a:off x="3335" y="1183"/>
              <a:ext cx="1347"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创建套接字</a:t>
              </a:r>
              <a:r>
                <a:rPr lang="en-US" altLang="zh-CN" sz="1600" dirty="0">
                  <a:solidFill>
                    <a:srgbClr val="000000"/>
                  </a:solidFill>
                </a:rPr>
                <a:t>,</a:t>
              </a:r>
            </a:p>
            <a:p>
              <a:pPr>
                <a:spcBef>
                  <a:spcPct val="0"/>
                </a:spcBef>
                <a:buClrTx/>
                <a:buSzTx/>
                <a:buFontTx/>
                <a:buNone/>
              </a:pPr>
              <a:r>
                <a:rPr lang="zh-CN" altLang="en-US" sz="1600" dirty="0">
                  <a:solidFill>
                    <a:srgbClr val="000000"/>
                  </a:solidFill>
                </a:rPr>
                <a:t>连接</a:t>
              </a:r>
              <a:r>
                <a:rPr lang="en-US" altLang="zh-CN" sz="1600" dirty="0">
                  <a:solidFill>
                    <a:srgbClr val="000000"/>
                  </a:solidFill>
                </a:rPr>
                <a:t> </a:t>
              </a:r>
              <a:r>
                <a:rPr lang="en-US" altLang="zh-CN" sz="1600" b="1" dirty="0" err="1">
                  <a:solidFill>
                    <a:srgbClr val="000000"/>
                  </a:solidFill>
                  <a:latin typeface="Courier New" pitchFamily="49" charset="0"/>
                </a:rPr>
                <a:t>hostid</a:t>
              </a:r>
              <a:r>
                <a:rPr lang="en-US" altLang="zh-CN" sz="1600" dirty="0">
                  <a:solidFill>
                    <a:srgbClr val="000000"/>
                  </a:solidFill>
                </a:rPr>
                <a:t>, </a:t>
              </a:r>
              <a:r>
                <a:rPr lang="zh-CN" altLang="en-US" sz="1600" dirty="0">
                  <a:solidFill>
                    <a:srgbClr val="000000"/>
                  </a:solidFill>
                </a:rPr>
                <a:t>端口</a:t>
              </a:r>
              <a:r>
                <a:rPr lang="en-US" altLang="zh-CN" sz="1600" dirty="0">
                  <a:solidFill>
                    <a:srgbClr val="000000"/>
                  </a:solidFill>
                </a:rPr>
                <a:t>=</a:t>
              </a:r>
              <a:r>
                <a:rPr lang="en-US" altLang="zh-CN" sz="1600" b="1" dirty="0">
                  <a:solidFill>
                    <a:srgbClr val="000000"/>
                  </a:solidFill>
                  <a:latin typeface="Courier New" pitchFamily="49" charset="0"/>
                </a:rPr>
                <a:t>x</a:t>
              </a:r>
              <a:endParaRPr lang="en-US" altLang="zh-CN" sz="2800" dirty="0">
                <a:solidFill>
                  <a:srgbClr val="000000"/>
                </a:solidFill>
                <a:latin typeface="Times New Roman" pitchFamily="18" charset="0"/>
              </a:endParaRPr>
            </a:p>
          </p:txBody>
        </p:sp>
        <p:sp>
          <p:nvSpPr>
            <p:cNvPr id="15" name="Text Box 13"/>
            <p:cNvSpPr txBox="1">
              <a:spLocks noChangeArrowheads="1"/>
            </p:cNvSpPr>
            <p:nvPr/>
          </p:nvSpPr>
          <p:spPr bwMode="auto">
            <a:xfrm>
              <a:off x="3333" y="1452"/>
              <a:ext cx="1485" cy="368"/>
            </a:xfrm>
            <a:prstGeom prst="rect">
              <a:avLst/>
            </a:prstGeom>
            <a:noFill/>
            <a:ln w="9525">
              <a:noFill/>
              <a:miter lim="800000"/>
              <a:headEnd/>
              <a:tailEnd/>
            </a:ln>
          </p:spPr>
          <p:txBody>
            <a:bodyPr wrap="square" anchor="ctr">
              <a:spAutoFit/>
            </a:bodyPr>
            <a:lstStyle/>
            <a:p>
              <a:pPr>
                <a:spcBef>
                  <a:spcPct val="0"/>
                </a:spcBef>
                <a:buClrTx/>
                <a:buSzTx/>
                <a:buFontTx/>
                <a:buNone/>
              </a:pPr>
              <a:r>
                <a:rPr lang="en-US" altLang="zh-CN" sz="1600" dirty="0" err="1">
                  <a:solidFill>
                    <a:srgbClr val="CC0000"/>
                  </a:solidFill>
                </a:rPr>
                <a:t>clientSocket</a:t>
              </a:r>
              <a:r>
                <a:rPr lang="en-US" altLang="zh-CN" sz="1600" dirty="0">
                  <a:solidFill>
                    <a:srgbClr val="CC0000"/>
                  </a:solidFill>
                </a:rPr>
                <a:t> = socket()</a:t>
              </a:r>
            </a:p>
            <a:p>
              <a:pPr>
                <a:spcBef>
                  <a:spcPct val="0"/>
                </a:spcBef>
                <a:buClrTx/>
                <a:buSzTx/>
                <a:buFontTx/>
                <a:buNone/>
              </a:pPr>
              <a:r>
                <a:rPr lang="en-US" altLang="zh-CN" sz="1600" dirty="0" err="1">
                  <a:solidFill>
                    <a:srgbClr val="CC0000"/>
                  </a:solidFill>
                  <a:latin typeface="Times New Roman" pitchFamily="18" charset="0"/>
                </a:rPr>
                <a:t>clientSocket.connect</a:t>
              </a:r>
              <a:r>
                <a:rPr lang="en-US" altLang="zh-CN" sz="1600" dirty="0">
                  <a:solidFill>
                    <a:srgbClr val="CC0000"/>
                  </a:solidFill>
                  <a:latin typeface="Times New Roman" pitchFamily="18" charset="0"/>
                </a:rPr>
                <a:t>()</a:t>
              </a:r>
              <a:endParaRPr lang="en-US" altLang="zh-CN" sz="2800" dirty="0">
                <a:solidFill>
                  <a:srgbClr val="CC0000"/>
                </a:solidFill>
                <a:latin typeface="Times New Roman" pitchFamily="18" charset="0"/>
              </a:endParaRPr>
            </a:p>
          </p:txBody>
        </p:sp>
      </p:grpSp>
      <p:sp>
        <p:nvSpPr>
          <p:cNvPr id="16" name="Text Box 22"/>
          <p:cNvSpPr txBox="1">
            <a:spLocks noChangeArrowheads="1"/>
          </p:cNvSpPr>
          <p:nvPr/>
        </p:nvSpPr>
        <p:spPr bwMode="auto">
          <a:xfrm>
            <a:off x="773812" y="1959223"/>
            <a:ext cx="3433953"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在</a:t>
            </a:r>
            <a:r>
              <a:rPr lang="en-US" altLang="zh-CN" sz="1800" dirty="0">
                <a:solidFill>
                  <a:srgbClr val="000000"/>
                </a:solidFill>
                <a:latin typeface="Comic Sans MS" pitchFamily="66" charset="0"/>
              </a:rPr>
              <a:t> </a:t>
            </a:r>
            <a:r>
              <a:rPr lang="en-US" altLang="zh-CN" sz="1800" b="1" dirty="0" err="1">
                <a:solidFill>
                  <a:srgbClr val="000000"/>
                </a:solidFill>
                <a:latin typeface="Courier New" pitchFamily="49" charset="0"/>
              </a:rPr>
              <a:t>hostid</a:t>
            </a:r>
            <a:r>
              <a:rPr lang="zh-CN" altLang="en-US" sz="2400" dirty="0">
                <a:solidFill>
                  <a:srgbClr val="000000"/>
                </a:solidFill>
                <a:latin typeface="Courier New" pitchFamily="49" charset="0"/>
              </a:rPr>
              <a:t>上运行</a:t>
            </a:r>
            <a:r>
              <a:rPr lang="en-US" altLang="zh-CN" sz="2400" dirty="0">
                <a:solidFill>
                  <a:srgbClr val="000000"/>
                </a:solidFill>
                <a:latin typeface="Gill Sans MT" pitchFamily="34" charset="0"/>
              </a:rPr>
              <a:t>)</a:t>
            </a:r>
          </a:p>
        </p:txBody>
      </p:sp>
      <p:sp>
        <p:nvSpPr>
          <p:cNvPr id="17" name="Text Box 23"/>
          <p:cNvSpPr txBox="1">
            <a:spLocks noChangeArrowheads="1"/>
          </p:cNvSpPr>
          <p:nvPr/>
        </p:nvSpPr>
        <p:spPr bwMode="auto">
          <a:xfrm>
            <a:off x="5338802" y="195446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800" dirty="0">
              <a:solidFill>
                <a:srgbClr val="000000"/>
              </a:solidFill>
              <a:latin typeface="Gill Sans MT" pitchFamily="34" charset="0"/>
            </a:endParaRPr>
          </a:p>
        </p:txBody>
      </p:sp>
      <p:grpSp>
        <p:nvGrpSpPr>
          <p:cNvPr id="18" name="Group 24"/>
          <p:cNvGrpSpPr>
            <a:grpSpLocks/>
          </p:cNvGrpSpPr>
          <p:nvPr/>
        </p:nvGrpSpPr>
        <p:grpSpPr bwMode="auto">
          <a:xfrm>
            <a:off x="2978150" y="4272235"/>
            <a:ext cx="3973513" cy="1371600"/>
            <a:chOff x="1848" y="2526"/>
            <a:chExt cx="2503" cy="864"/>
          </a:xfrm>
        </p:grpSpPr>
        <p:sp>
          <p:nvSpPr>
            <p:cNvPr id="19" name="Line 25"/>
            <p:cNvSpPr>
              <a:spLocks noChangeShapeType="1"/>
            </p:cNvSpPr>
            <p:nvPr/>
          </p:nvSpPr>
          <p:spPr bwMode="auto">
            <a:xfrm flipH="1">
              <a:off x="3792" y="2964"/>
              <a:ext cx="6" cy="426"/>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nvGrpSpPr>
            <p:cNvPr id="20" name="Group 26"/>
            <p:cNvGrpSpPr>
              <a:grpSpLocks/>
            </p:cNvGrpSpPr>
            <p:nvPr/>
          </p:nvGrpSpPr>
          <p:grpSpPr bwMode="auto">
            <a:xfrm>
              <a:off x="1848" y="2526"/>
              <a:ext cx="2503" cy="516"/>
              <a:chOff x="1848" y="2526"/>
              <a:chExt cx="2503" cy="516"/>
            </a:xfrm>
          </p:grpSpPr>
          <p:sp>
            <p:nvSpPr>
              <p:cNvPr id="21" name="Text Box 27"/>
              <p:cNvSpPr txBox="1">
                <a:spLocks noChangeArrowheads="1"/>
              </p:cNvSpPr>
              <p:nvPr/>
            </p:nvSpPr>
            <p:spPr bwMode="auto">
              <a:xfrm>
                <a:off x="3335" y="2654"/>
                <a:ext cx="101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通过</a:t>
                </a:r>
                <a:r>
                  <a:rPr lang="en-US" altLang="zh-CN" sz="1600" dirty="0" err="1">
                    <a:solidFill>
                      <a:srgbClr val="CC0000"/>
                    </a:solidFill>
                  </a:rPr>
                  <a:t>clientSocket</a:t>
                </a:r>
                <a:endParaRPr lang="en-US" altLang="zh-CN" sz="1600" dirty="0">
                  <a:solidFill>
                    <a:srgbClr val="CC0000"/>
                  </a:solidFill>
                </a:endParaRPr>
              </a:p>
              <a:p>
                <a:pPr>
                  <a:spcBef>
                    <a:spcPct val="0"/>
                  </a:spcBef>
                  <a:buClrTx/>
                  <a:buSzTx/>
                  <a:buFontTx/>
                  <a:buNone/>
                </a:pPr>
                <a:r>
                  <a:rPr lang="zh-CN" altLang="en-US" sz="1600" dirty="0"/>
                  <a:t>发送请求消息</a:t>
                </a:r>
                <a:endParaRPr lang="en-US" altLang="zh-CN" sz="2800" dirty="0">
                  <a:latin typeface="Times New Roman" pitchFamily="18" charset="0"/>
                </a:endParaRPr>
              </a:p>
            </p:txBody>
          </p:sp>
          <p:sp>
            <p:nvSpPr>
              <p:cNvPr id="22" name="Line 28"/>
              <p:cNvSpPr>
                <a:spLocks noChangeShapeType="1"/>
              </p:cNvSpPr>
              <p:nvPr/>
            </p:nvSpPr>
            <p:spPr bwMode="auto">
              <a:xfrm>
                <a:off x="3792" y="2526"/>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3" name="Line 29"/>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sz="2000"/>
              </a:p>
            </p:txBody>
          </p:sp>
        </p:grpSp>
      </p:grpSp>
      <p:grpSp>
        <p:nvGrpSpPr>
          <p:cNvPr id="24" name="Group 30"/>
          <p:cNvGrpSpPr>
            <a:grpSpLocks/>
          </p:cNvGrpSpPr>
          <p:nvPr/>
        </p:nvGrpSpPr>
        <p:grpSpPr bwMode="auto">
          <a:xfrm>
            <a:off x="1347788" y="4367488"/>
            <a:ext cx="4097337" cy="1520826"/>
            <a:chOff x="821" y="2586"/>
            <a:chExt cx="2581" cy="958"/>
          </a:xfrm>
        </p:grpSpPr>
        <p:sp>
          <p:nvSpPr>
            <p:cNvPr id="25" name="Text Box 31"/>
            <p:cNvSpPr txBox="1">
              <a:spLocks noChangeArrowheads="1"/>
            </p:cNvSpPr>
            <p:nvPr/>
          </p:nvSpPr>
          <p:spPr bwMode="auto">
            <a:xfrm>
              <a:off x="821" y="2768"/>
              <a:ext cx="116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从</a:t>
              </a:r>
              <a:r>
                <a:rPr lang="en-US" altLang="zh-CN" sz="1600" dirty="0" err="1">
                  <a:solidFill>
                    <a:srgbClr val="CC0000"/>
                  </a:solidFill>
                </a:rPr>
                <a:t>connectionSocke</a:t>
              </a:r>
              <a:r>
                <a:rPr lang="en-US" altLang="zh-CN" sz="1600" dirty="0" err="1">
                  <a:solidFill>
                    <a:srgbClr val="FF0000"/>
                  </a:solidFill>
                </a:rPr>
                <a:t>t</a:t>
              </a:r>
              <a:br>
                <a:rPr lang="en-US" altLang="zh-CN" sz="1600" dirty="0">
                  <a:solidFill>
                    <a:srgbClr val="FF0000"/>
                  </a:solidFill>
                </a:rPr>
              </a:br>
              <a:r>
                <a:rPr lang="zh-CN" altLang="en-US" sz="1600" dirty="0"/>
                <a:t>读取请求消息</a:t>
              </a:r>
              <a:endParaRPr lang="en-US" altLang="zh-CN" sz="2800" dirty="0">
                <a:latin typeface="Times New Roman" pitchFamily="18" charset="0"/>
              </a:endParaRPr>
            </a:p>
          </p:txBody>
        </p:sp>
        <p:sp>
          <p:nvSpPr>
            <p:cNvPr id="26" name="Text Box 32"/>
            <p:cNvSpPr txBox="1">
              <a:spLocks noChangeArrowheads="1"/>
            </p:cNvSpPr>
            <p:nvPr/>
          </p:nvSpPr>
          <p:spPr bwMode="auto">
            <a:xfrm>
              <a:off x="851" y="3176"/>
              <a:ext cx="129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编写响应消息通过</a:t>
              </a:r>
              <a:br>
                <a:rPr lang="en-US" altLang="zh-CN" sz="1600" dirty="0">
                  <a:solidFill>
                    <a:srgbClr val="000000"/>
                  </a:solidFill>
                </a:rPr>
              </a:br>
              <a:r>
                <a:rPr lang="en-US" altLang="zh-CN" sz="1600" dirty="0" err="1">
                  <a:solidFill>
                    <a:srgbClr val="CC0000"/>
                  </a:solidFill>
                </a:rPr>
                <a:t>connectionSocket</a:t>
              </a:r>
              <a:r>
                <a:rPr lang="zh-CN" altLang="en-US" sz="1600" dirty="0"/>
                <a:t>回复</a:t>
              </a:r>
              <a:endParaRPr lang="en-US" altLang="zh-CN" sz="2800" dirty="0">
                <a:latin typeface="Times New Roman" pitchFamily="18" charset="0"/>
              </a:endParaRPr>
            </a:p>
          </p:txBody>
        </p:sp>
        <p:sp>
          <p:nvSpPr>
            <p:cNvPr id="27" name="Line 33"/>
            <p:cNvSpPr>
              <a:spLocks noChangeShapeType="1"/>
            </p:cNvSpPr>
            <p:nvPr/>
          </p:nvSpPr>
          <p:spPr bwMode="auto">
            <a:xfrm>
              <a:off x="1278" y="2586"/>
              <a:ext cx="0" cy="240"/>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8" name="Line 34"/>
            <p:cNvSpPr>
              <a:spLocks noChangeShapeType="1"/>
            </p:cNvSpPr>
            <p:nvPr/>
          </p:nvSpPr>
          <p:spPr bwMode="auto">
            <a:xfrm flipH="1">
              <a:off x="1284" y="3090"/>
              <a:ext cx="6" cy="156"/>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9" name="Line 35"/>
            <p:cNvSpPr>
              <a:spLocks noChangeShapeType="1"/>
            </p:cNvSpPr>
            <p:nvPr/>
          </p:nvSpPr>
          <p:spPr bwMode="auto">
            <a:xfrm>
              <a:off x="1866" y="3306"/>
              <a:ext cx="1536" cy="180"/>
            </a:xfrm>
            <a:prstGeom prst="line">
              <a:avLst/>
            </a:prstGeom>
            <a:noFill/>
            <a:ln w="28575">
              <a:solidFill>
                <a:srgbClr val="CC0000"/>
              </a:solidFill>
              <a:round/>
              <a:headEnd/>
              <a:tailEnd type="triangle" w="med" len="med"/>
            </a:ln>
          </p:spPr>
          <p:txBody>
            <a:bodyPr anchor="ctr">
              <a:spAutoFit/>
            </a:bodyPr>
            <a:lstStyle/>
            <a:p>
              <a:endParaRPr lang="zh-CN" altLang="en-US" sz="2000"/>
            </a:p>
          </p:txBody>
        </p:sp>
      </p:grpSp>
      <p:sp>
        <p:nvSpPr>
          <p:cNvPr id="30" name="Line 49"/>
          <p:cNvSpPr>
            <a:spLocks noChangeShapeType="1"/>
          </p:cNvSpPr>
          <p:nvPr/>
        </p:nvSpPr>
        <p:spPr bwMode="auto">
          <a:xfrm>
            <a:off x="804863" y="2379762"/>
            <a:ext cx="3341687" cy="0"/>
          </a:xfrm>
          <a:prstGeom prst="line">
            <a:avLst/>
          </a:prstGeom>
          <a:noFill/>
          <a:ln w="19050">
            <a:solidFill>
              <a:srgbClr val="CC0000"/>
            </a:solidFill>
            <a:round/>
            <a:headEnd/>
            <a:tailEnd/>
          </a:ln>
        </p:spPr>
        <p:txBody>
          <a:bodyPr/>
          <a:lstStyle/>
          <a:p>
            <a:endParaRPr lang="zh-CN" altLang="en-US"/>
          </a:p>
        </p:txBody>
      </p:sp>
      <p:grpSp>
        <p:nvGrpSpPr>
          <p:cNvPr id="31" name="Group 52"/>
          <p:cNvGrpSpPr>
            <a:grpSpLocks/>
          </p:cNvGrpSpPr>
          <p:nvPr/>
        </p:nvGrpSpPr>
        <p:grpSpPr bwMode="auto">
          <a:xfrm>
            <a:off x="2967038" y="3481662"/>
            <a:ext cx="2200275" cy="757238"/>
            <a:chOff x="3043" y="1135"/>
            <a:chExt cx="1386" cy="477"/>
          </a:xfrm>
        </p:grpSpPr>
        <p:sp>
          <p:nvSpPr>
            <p:cNvPr id="32" name="Line 37"/>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p:spPr>
          <p:txBody>
            <a:bodyPr wrap="none" anchor="ctr">
              <a:spAutoFit/>
            </a:bodyPr>
            <a:lstStyle/>
            <a:p>
              <a:endParaRPr lang="zh-CN" altLang="en-US" sz="2000"/>
            </a:p>
          </p:txBody>
        </p:sp>
        <p:sp>
          <p:nvSpPr>
            <p:cNvPr id="33" name="Text Box 38"/>
            <p:cNvSpPr txBox="1">
              <a:spLocks noChangeArrowheads="1"/>
            </p:cNvSpPr>
            <p:nvPr/>
          </p:nvSpPr>
          <p:spPr bwMode="auto">
            <a:xfrm>
              <a:off x="3278" y="1135"/>
              <a:ext cx="860" cy="477"/>
            </a:xfrm>
            <a:prstGeom prst="rect">
              <a:avLst/>
            </a:prstGeom>
            <a:noFill/>
            <a:ln w="9525">
              <a:noFill/>
              <a:miter lim="800000"/>
              <a:headEnd/>
              <a:tailEnd/>
            </a:ln>
          </p:spPr>
          <p:txBody>
            <a:bodyPr wrap="none" anchor="ctr">
              <a:spAutoFit/>
            </a:bodyPr>
            <a:lstStyle/>
            <a:p>
              <a:pPr algn="ctr">
                <a:lnSpc>
                  <a:spcPct val="90000"/>
                </a:lnSpc>
                <a:spcBef>
                  <a:spcPct val="0"/>
                </a:spcBef>
                <a:buClrTx/>
                <a:buSzTx/>
                <a:buFontTx/>
                <a:buNone/>
              </a:pPr>
              <a:r>
                <a:rPr lang="zh-CN" altLang="en-US" sz="2400" dirty="0">
                  <a:solidFill>
                    <a:srgbClr val="CC0000"/>
                  </a:solidFill>
                </a:rPr>
                <a:t>建立</a:t>
              </a:r>
              <a:br>
                <a:rPr lang="en-US" altLang="zh-CN" sz="2400" dirty="0">
                  <a:solidFill>
                    <a:srgbClr val="CC0000"/>
                  </a:solidFill>
                </a:rPr>
              </a:br>
              <a:r>
                <a:rPr lang="en-US" altLang="zh-CN" sz="2400" dirty="0">
                  <a:solidFill>
                    <a:srgbClr val="CC0000"/>
                  </a:solidFill>
                </a:rPr>
                <a:t>TCP</a:t>
              </a:r>
              <a:r>
                <a:rPr lang="zh-CN" altLang="en-US" sz="2400" dirty="0">
                  <a:solidFill>
                    <a:srgbClr val="CC0000"/>
                  </a:solidFill>
                </a:rPr>
                <a:t>连接</a:t>
              </a:r>
              <a:endParaRPr lang="en-US" altLang="zh-CN" sz="2400" dirty="0">
                <a:solidFill>
                  <a:srgbClr val="CC0000"/>
                </a:solidFill>
              </a:endParaRPr>
            </a:p>
          </p:txBody>
        </p:sp>
      </p:grpSp>
      <p:sp>
        <p:nvSpPr>
          <p:cNvPr id="34" name="Line 50"/>
          <p:cNvSpPr>
            <a:spLocks noChangeShapeType="1"/>
          </p:cNvSpPr>
          <p:nvPr/>
        </p:nvSpPr>
        <p:spPr bwMode="auto">
          <a:xfrm>
            <a:off x="5545138" y="2390874"/>
            <a:ext cx="676275" cy="0"/>
          </a:xfrm>
          <a:prstGeom prst="line">
            <a:avLst/>
          </a:prstGeom>
          <a:noFill/>
          <a:ln w="19050">
            <a:solidFill>
              <a:srgbClr val="CC0000"/>
            </a:solidFill>
            <a:round/>
            <a:headEnd/>
            <a:tailEnd/>
          </a:ln>
        </p:spPr>
        <p:txBody>
          <a:bodyPr/>
          <a:lstStyle/>
          <a:p>
            <a:endParaRPr lang="zh-CN" altLang="en-US"/>
          </a:p>
        </p:txBody>
      </p:sp>
      <p:grpSp>
        <p:nvGrpSpPr>
          <p:cNvPr id="35" name="Group 53"/>
          <p:cNvGrpSpPr>
            <a:grpSpLocks/>
          </p:cNvGrpSpPr>
          <p:nvPr/>
        </p:nvGrpSpPr>
        <p:grpSpPr bwMode="auto">
          <a:xfrm>
            <a:off x="1298575" y="4758009"/>
            <a:ext cx="5481639" cy="1941513"/>
            <a:chOff x="832" y="2740"/>
            <a:chExt cx="3453" cy="1223"/>
          </a:xfrm>
        </p:grpSpPr>
        <p:sp>
          <p:nvSpPr>
            <p:cNvPr id="36" name="Text Box 15"/>
            <p:cNvSpPr txBox="1">
              <a:spLocks noChangeArrowheads="1"/>
            </p:cNvSpPr>
            <p:nvPr/>
          </p:nvSpPr>
          <p:spPr bwMode="auto">
            <a:xfrm>
              <a:off x="867" y="3493"/>
              <a:ext cx="1037"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关闭</a:t>
              </a:r>
              <a:endParaRPr lang="en-US" altLang="zh-CN" sz="1600" dirty="0">
                <a:solidFill>
                  <a:srgbClr val="000000"/>
                </a:solidFill>
              </a:endParaRPr>
            </a:p>
            <a:p>
              <a:pPr>
                <a:spcBef>
                  <a:spcPct val="0"/>
                </a:spcBef>
                <a:buClrTx/>
                <a:buSzTx/>
                <a:buFontTx/>
                <a:buNone/>
              </a:pPr>
              <a:r>
                <a:rPr lang="en-US" altLang="zh-CN" sz="1600" dirty="0" err="1">
                  <a:solidFill>
                    <a:srgbClr val="CC0000"/>
                  </a:solidFill>
                </a:rPr>
                <a:t>connectionSocket</a:t>
              </a:r>
              <a:endParaRPr lang="en-US" altLang="zh-CN" sz="2800" dirty="0">
                <a:solidFill>
                  <a:srgbClr val="CC0000"/>
                </a:solidFill>
                <a:latin typeface="Times New Roman" pitchFamily="18" charset="0"/>
              </a:endParaRPr>
            </a:p>
          </p:txBody>
        </p:sp>
        <p:sp>
          <p:nvSpPr>
            <p:cNvPr id="37" name="Line 16"/>
            <p:cNvSpPr>
              <a:spLocks noChangeShapeType="1"/>
            </p:cNvSpPr>
            <p:nvPr/>
          </p:nvSpPr>
          <p:spPr bwMode="auto">
            <a:xfrm>
              <a:off x="1318" y="3437"/>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38" name="Freeform 17"/>
            <p:cNvSpPr>
              <a:spLocks/>
            </p:cNvSpPr>
            <p:nvPr/>
          </p:nvSpPr>
          <p:spPr bwMode="auto">
            <a:xfrm>
              <a:off x="832" y="2740"/>
              <a:ext cx="492" cy="252"/>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p:spPr>
          <p:txBody>
            <a:bodyPr anchor="ctr">
              <a:spAutoFit/>
            </a:bodyPr>
            <a:lstStyle/>
            <a:p>
              <a:endParaRPr lang="zh-CN" altLang="en-US" sz="2000"/>
            </a:p>
          </p:txBody>
        </p:sp>
        <p:grpSp>
          <p:nvGrpSpPr>
            <p:cNvPr id="39" name="Group 18"/>
            <p:cNvGrpSpPr>
              <a:grpSpLocks/>
            </p:cNvGrpSpPr>
            <p:nvPr/>
          </p:nvGrpSpPr>
          <p:grpSpPr bwMode="auto">
            <a:xfrm>
              <a:off x="3393" y="3229"/>
              <a:ext cx="892" cy="734"/>
              <a:chOff x="3365" y="3356"/>
              <a:chExt cx="892" cy="734"/>
            </a:xfrm>
          </p:grpSpPr>
          <p:sp>
            <p:nvSpPr>
              <p:cNvPr id="40" name="Text Box 19"/>
              <p:cNvSpPr txBox="1">
                <a:spLocks noChangeArrowheads="1"/>
              </p:cNvSpPr>
              <p:nvPr/>
            </p:nvSpPr>
            <p:spPr bwMode="auto">
              <a:xfrm>
                <a:off x="3365" y="3356"/>
                <a:ext cx="892"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从</a:t>
                </a:r>
                <a:r>
                  <a:rPr lang="en-US" altLang="zh-CN" sz="1600" dirty="0" err="1">
                    <a:solidFill>
                      <a:srgbClr val="CC0000"/>
                    </a:solidFill>
                  </a:rPr>
                  <a:t>clientSocket</a:t>
                </a:r>
                <a:br>
                  <a:rPr lang="en-US" altLang="zh-CN" sz="1600" dirty="0">
                    <a:solidFill>
                      <a:srgbClr val="CC0000"/>
                    </a:solidFill>
                  </a:rPr>
                </a:br>
                <a:r>
                  <a:rPr lang="zh-CN" altLang="en-US" sz="1600" dirty="0"/>
                  <a:t>读取响应回复</a:t>
                </a:r>
                <a:endParaRPr lang="en-US" altLang="zh-CN" sz="2800" dirty="0">
                  <a:latin typeface="Times New Roman" pitchFamily="18" charset="0"/>
                </a:endParaRPr>
              </a:p>
            </p:txBody>
          </p:sp>
          <p:sp>
            <p:nvSpPr>
              <p:cNvPr id="41" name="Text Box 20"/>
              <p:cNvSpPr txBox="1">
                <a:spLocks noChangeArrowheads="1"/>
              </p:cNvSpPr>
              <p:nvPr/>
            </p:nvSpPr>
            <p:spPr bwMode="auto">
              <a:xfrm>
                <a:off x="3389" y="3722"/>
                <a:ext cx="758"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关闭</a:t>
                </a:r>
                <a:endParaRPr lang="en-US" altLang="zh-CN" sz="1600" dirty="0">
                  <a:solidFill>
                    <a:srgbClr val="000000"/>
                  </a:solidFill>
                </a:endParaRPr>
              </a:p>
              <a:p>
                <a:pPr>
                  <a:spcBef>
                    <a:spcPct val="0"/>
                  </a:spcBef>
                  <a:buClrTx/>
                  <a:buSzTx/>
                  <a:buFontTx/>
                  <a:buNone/>
                </a:pPr>
                <a:r>
                  <a:rPr lang="en-US" altLang="zh-CN" sz="1600" dirty="0" err="1">
                    <a:solidFill>
                      <a:srgbClr val="CC0000"/>
                    </a:solidFill>
                  </a:rPr>
                  <a:t>clientSocket</a:t>
                </a:r>
                <a:endParaRPr lang="en-US" altLang="zh-CN" sz="2800" dirty="0">
                  <a:solidFill>
                    <a:srgbClr val="CC0000"/>
                  </a:solidFill>
                  <a:latin typeface="Times New Roman" pitchFamily="18" charset="0"/>
                </a:endParaRPr>
              </a:p>
            </p:txBody>
          </p:sp>
          <p:sp>
            <p:nvSpPr>
              <p:cNvPr id="42" name="Line 21"/>
              <p:cNvSpPr>
                <a:spLocks noChangeShapeType="1"/>
              </p:cNvSpPr>
              <p:nvPr/>
            </p:nvSpPr>
            <p:spPr bwMode="auto">
              <a:xfrm>
                <a:off x="3816" y="3690"/>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31"/>
                                        </p:tgtEl>
                                      </p:cBhvr>
                                    </p:animEffect>
                                    <p:set>
                                      <p:cBhvr>
                                        <p:cTn id="27" dur="1" fill="hold">
                                          <p:stCondLst>
                                            <p:cond delay="499"/>
                                          </p:stCondLst>
                                        </p:cTn>
                                        <p:tgtEl>
                                          <p:spTgt spid="31"/>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88</a:t>
            </a:fld>
            <a:endParaRPr lang="zh-CN" altLang="en-US"/>
          </a:p>
        </p:txBody>
      </p:sp>
      <p:sp>
        <p:nvSpPr>
          <p:cNvPr id="5" name="TextBox 1"/>
          <p:cNvSpPr txBox="1">
            <a:spLocks noChangeArrowheads="1"/>
          </p:cNvSpPr>
          <p:nvPr/>
        </p:nvSpPr>
        <p:spPr bwMode="auto">
          <a:xfrm>
            <a:off x="2705100" y="2152228"/>
            <a:ext cx="5894388" cy="4229100"/>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ja-JP" dirty="0" err="1"/>
              <a:t>servername</a:t>
            </a:r>
            <a:r>
              <a:rPr lang="en-US" altLang="en-US" dirty="0"/>
              <a:t>’</a:t>
            </a:r>
            <a:endParaRPr lang="en-US" altLang="ja-JP" dirty="0"/>
          </a:p>
          <a:p>
            <a:pPr>
              <a:lnSpc>
                <a:spcPts val="2800"/>
              </a:lnSpc>
            </a:pPr>
            <a:r>
              <a:rPr lang="en-US" altLang="zh-CN" dirty="0" err="1"/>
              <a:t>serverPort</a:t>
            </a:r>
            <a:r>
              <a:rPr lang="en-US" altLang="zh-CN" dirty="0"/>
              <a:t> = 12000</a:t>
            </a:r>
          </a:p>
          <a:p>
            <a:pPr>
              <a:lnSpc>
                <a:spcPts val="2800"/>
              </a:lnSpc>
            </a:pPr>
            <a:r>
              <a:rPr lang="en-US" altLang="zh-CN" dirty="0" err="1"/>
              <a:t>clientSocket</a:t>
            </a:r>
            <a:r>
              <a:rPr lang="en-US" altLang="zh-CN" dirty="0"/>
              <a:t> = socket(AF_INET, SOCK_STREAM)</a:t>
            </a:r>
          </a:p>
          <a:p>
            <a:pPr>
              <a:lnSpc>
                <a:spcPts val="2800"/>
              </a:lnSpc>
            </a:pPr>
            <a:r>
              <a:rPr lang="en-US" altLang="zh-CN" dirty="0" err="1"/>
              <a:t>clientSocket.connect</a:t>
            </a:r>
            <a:r>
              <a:rPr lang="en-US" altLang="zh-CN" dirty="0"/>
              <a:t>((</a:t>
            </a:r>
            <a:r>
              <a:rPr lang="en-US" altLang="zh-CN" dirty="0" err="1"/>
              <a:t>serverName,serverPort</a:t>
            </a:r>
            <a:r>
              <a:rPr lang="en-US" altLang="zh-CN" dirty="0"/>
              <a:t>))</a:t>
            </a:r>
          </a:p>
          <a:p>
            <a:pPr>
              <a:lnSpc>
                <a:spcPts val="2800"/>
              </a:lnSpc>
            </a:pPr>
            <a:r>
              <a:rPr lang="en-US" altLang="zh-CN" dirty="0"/>
              <a:t>sentence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a:t>
            </a:r>
            <a:r>
              <a:rPr lang="en-US" altLang="zh-CN" dirty="0"/>
              <a:t>(</a:t>
            </a:r>
            <a:r>
              <a:rPr lang="en-US" altLang="zh-CN" dirty="0" err="1"/>
              <a:t>sentence.encode</a:t>
            </a:r>
            <a:r>
              <a:rPr lang="en-US" altLang="zh-CN" dirty="0"/>
              <a:t>())</a:t>
            </a:r>
          </a:p>
          <a:p>
            <a:pPr>
              <a:lnSpc>
                <a:spcPts val="2800"/>
              </a:lnSpc>
            </a:pPr>
            <a:r>
              <a:rPr lang="en-US" altLang="zh-CN" dirty="0" err="1"/>
              <a:t>modifiedSentence</a:t>
            </a:r>
            <a:r>
              <a:rPr lang="en-US" altLang="zh-CN" dirty="0"/>
              <a:t> = </a:t>
            </a:r>
            <a:r>
              <a:rPr lang="en-US" altLang="zh-CN" dirty="0" err="1"/>
              <a:t>clientSocket.recv</a:t>
            </a:r>
            <a:r>
              <a:rPr lang="en-US" altLang="zh-CN" dirty="0"/>
              <a:t>(1024)</a:t>
            </a:r>
          </a:p>
          <a:p>
            <a:pPr>
              <a:lnSpc>
                <a:spcPts val="2800"/>
              </a:lnSpc>
            </a:pPr>
            <a:r>
              <a:rPr lang="en-US" altLang="zh-CN" dirty="0"/>
              <a:t>print (</a:t>
            </a:r>
            <a:r>
              <a:rPr lang="en-US" altLang="en-US" dirty="0"/>
              <a:t>‘</a:t>
            </a:r>
            <a:r>
              <a:rPr lang="en-US" altLang="zh-CN" dirty="0"/>
              <a:t>From Server:</a:t>
            </a:r>
            <a:r>
              <a:rPr lang="en-US" altLang="en-US" dirty="0"/>
              <a:t>’</a:t>
            </a:r>
            <a:r>
              <a:rPr lang="en-US" altLang="zh-CN" dirty="0"/>
              <a:t>, </a:t>
            </a:r>
            <a:r>
              <a:rPr lang="en-US" altLang="zh-CN" dirty="0" err="1"/>
              <a:t>modifiedSentence.decode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669628"/>
            <a:ext cx="1672253" cy="461665"/>
          </a:xfrm>
          <a:prstGeom prst="rect">
            <a:avLst/>
          </a:prstGeom>
          <a:noFill/>
          <a:ln w="9525">
            <a:noFill/>
            <a:miter lim="800000"/>
            <a:headEnd/>
            <a:tailEnd/>
          </a:ln>
        </p:spPr>
        <p:txBody>
          <a:bodyPr wrap="none">
            <a:spAutoFit/>
          </a:bodyPr>
          <a:lstStyle/>
          <a:p>
            <a:r>
              <a:rPr lang="en-US" altLang="zh-CN" sz="2400" dirty="0">
                <a:solidFill>
                  <a:srgbClr val="CC0000"/>
                </a:solidFill>
              </a:rPr>
              <a:t>TCP</a:t>
            </a:r>
            <a:r>
              <a:rPr lang="zh-CN" altLang="en-US" sz="2400" dirty="0">
                <a:solidFill>
                  <a:srgbClr val="CC0000"/>
                </a:solidFill>
              </a:rPr>
              <a:t>客户端</a:t>
            </a:r>
            <a:endParaRPr lang="en-US" altLang="zh-CN" sz="2400" dirty="0">
              <a:solidFill>
                <a:srgbClr val="CC0000"/>
              </a:solidFill>
            </a:endParaRPr>
          </a:p>
        </p:txBody>
      </p:sp>
      <p:grpSp>
        <p:nvGrpSpPr>
          <p:cNvPr id="7" name="Group 47"/>
          <p:cNvGrpSpPr>
            <a:grpSpLocks/>
          </p:cNvGrpSpPr>
          <p:nvPr/>
        </p:nvGrpSpPr>
        <p:grpSpPr bwMode="auto">
          <a:xfrm>
            <a:off x="0" y="3171405"/>
            <a:ext cx="2778125" cy="830997"/>
            <a:chOff x="-811" y="2671322"/>
            <a:chExt cx="2778483" cy="829957"/>
          </a:xfrm>
        </p:grpSpPr>
        <p:sp>
          <p:nvSpPr>
            <p:cNvPr id="8" name="TextBox 31"/>
            <p:cNvSpPr txBox="1">
              <a:spLocks noChangeArrowheads="1"/>
            </p:cNvSpPr>
            <p:nvPr/>
          </p:nvSpPr>
          <p:spPr bwMode="auto">
            <a:xfrm>
              <a:off x="-811" y="2671322"/>
              <a:ext cx="2271818" cy="829957"/>
            </a:xfrm>
            <a:prstGeom prst="rect">
              <a:avLst/>
            </a:prstGeom>
            <a:noFill/>
            <a:ln w="9525">
              <a:noFill/>
              <a:miter lim="800000"/>
              <a:headEnd/>
              <a:tailEnd/>
            </a:ln>
          </p:spPr>
          <p:txBody>
            <a:bodyPr>
              <a:spAutoFit/>
            </a:bodyPr>
            <a:lstStyle/>
            <a:p>
              <a:r>
                <a:rPr lang="zh-CN" altLang="en-US" sz="1600" dirty="0">
                  <a:solidFill>
                    <a:srgbClr val="000099"/>
                  </a:solidFill>
                </a:rPr>
                <a:t>创建连接服务器端的</a:t>
              </a:r>
              <a:r>
                <a:rPr lang="en-US" altLang="zh-CN" sz="1600" dirty="0">
                  <a:solidFill>
                    <a:srgbClr val="000099"/>
                  </a:solidFill>
                </a:rPr>
                <a:t>TCP </a:t>
              </a:r>
              <a:r>
                <a:rPr lang="zh-CN" altLang="en-US" sz="1600" dirty="0">
                  <a:solidFill>
                    <a:srgbClr val="000099"/>
                  </a:solidFill>
                </a:rPr>
                <a:t>套接字，端口号</a:t>
              </a:r>
              <a:r>
                <a:rPr lang="en-US" altLang="zh-CN" sz="1600" dirty="0">
                  <a:solidFill>
                    <a:srgbClr val="000099"/>
                  </a:solidFill>
                </a:rPr>
                <a:t> 12000</a:t>
              </a:r>
            </a:p>
          </p:txBody>
        </p:sp>
        <p:cxnSp>
          <p:nvCxnSpPr>
            <p:cNvPr id="9" name="Straight Connector 32"/>
            <p:cNvCxnSpPr>
              <a:cxnSpLocks noChangeShapeType="1"/>
            </p:cNvCxnSpPr>
            <p:nvPr/>
          </p:nvCxnSpPr>
          <p:spPr bwMode="auto">
            <a:xfrm>
              <a:off x="2050143" y="2928599"/>
              <a:ext cx="727529" cy="2721"/>
            </a:xfrm>
            <a:prstGeom prst="line">
              <a:avLst/>
            </a:prstGeom>
            <a:noFill/>
            <a:ln w="12700">
              <a:solidFill>
                <a:srgbClr val="CC0000"/>
              </a:solidFill>
              <a:round/>
              <a:headEnd/>
              <a:tailEnd type="triangle" w="med" len="med"/>
            </a:ln>
          </p:spPr>
        </p:cxnSp>
      </p:grpSp>
      <p:sp>
        <p:nvSpPr>
          <p:cNvPr id="10" name="Oval 4"/>
          <p:cNvSpPr>
            <a:spLocks noChangeArrowheads="1"/>
          </p:cNvSpPr>
          <p:nvPr/>
        </p:nvSpPr>
        <p:spPr bwMode="auto">
          <a:xfrm>
            <a:off x="5652120" y="3209032"/>
            <a:ext cx="2247900" cy="508000"/>
          </a:xfrm>
          <a:prstGeom prst="ellipse">
            <a:avLst/>
          </a:prstGeom>
          <a:noFill/>
          <a:ln w="19050">
            <a:solidFill>
              <a:srgbClr val="000099"/>
            </a:solidFill>
            <a:round/>
            <a:headEnd/>
            <a:tailEnd/>
          </a:ln>
        </p:spPr>
        <p:txBody>
          <a:bodyPr/>
          <a:lstStyle/>
          <a:p>
            <a:pPr marL="342900" indent="-342900"/>
            <a:endParaRPr lang="zh-CN" altLang="zh-CN" sz="2400">
              <a:latin typeface="Comic Sans MS" pitchFamily="66" charset="0"/>
            </a:endParaRPr>
          </a:p>
        </p:txBody>
      </p:sp>
      <p:grpSp>
        <p:nvGrpSpPr>
          <p:cNvPr id="11" name="Group 47"/>
          <p:cNvGrpSpPr>
            <a:grpSpLocks/>
          </p:cNvGrpSpPr>
          <p:nvPr/>
        </p:nvGrpSpPr>
        <p:grpSpPr bwMode="auto">
          <a:xfrm>
            <a:off x="0" y="4293097"/>
            <a:ext cx="2794000" cy="584775"/>
            <a:chOff x="-17288" y="2553269"/>
            <a:chExt cx="2794960" cy="583314"/>
          </a:xfrm>
        </p:grpSpPr>
        <p:sp>
          <p:nvSpPr>
            <p:cNvPr id="12" name="TextBox 31"/>
            <p:cNvSpPr txBox="1">
              <a:spLocks noChangeArrowheads="1"/>
            </p:cNvSpPr>
            <p:nvPr/>
          </p:nvSpPr>
          <p:spPr bwMode="auto">
            <a:xfrm>
              <a:off x="-17288" y="2553269"/>
              <a:ext cx="2271818" cy="583314"/>
            </a:xfrm>
            <a:prstGeom prst="rect">
              <a:avLst/>
            </a:prstGeom>
            <a:noFill/>
            <a:ln w="9525">
              <a:noFill/>
              <a:miter lim="800000"/>
              <a:headEnd/>
              <a:tailEnd/>
            </a:ln>
          </p:spPr>
          <p:txBody>
            <a:bodyPr>
              <a:spAutoFit/>
            </a:bodyPr>
            <a:lstStyle/>
            <a:p>
              <a:r>
                <a:rPr lang="zh-CN" altLang="en-US" sz="1600" dirty="0">
                  <a:solidFill>
                    <a:srgbClr val="000099"/>
                  </a:solidFill>
                </a:rPr>
                <a:t>不再需要指定服务器地址和端口号</a:t>
              </a:r>
              <a:endParaRPr lang="en-US" altLang="zh-CN" sz="1600" dirty="0">
                <a:solidFill>
                  <a:srgbClr val="000099"/>
                </a:solidFill>
              </a:endParaRPr>
            </a:p>
          </p:txBody>
        </p:sp>
        <p:cxnSp>
          <p:nvCxnSpPr>
            <p:cNvPr id="13" name="Straight Connector 32"/>
            <p:cNvCxnSpPr>
              <a:cxnSpLocks noChangeShapeType="1"/>
            </p:cNvCxnSpPr>
            <p:nvPr/>
          </p:nvCxnSpPr>
          <p:spPr bwMode="auto">
            <a:xfrm>
              <a:off x="2050143" y="2801050"/>
              <a:ext cx="727529" cy="2721"/>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89</a:t>
            </a:fld>
            <a:endParaRPr lang="zh-CN" altLang="en-US"/>
          </a:p>
        </p:txBody>
      </p:sp>
      <p:sp>
        <p:nvSpPr>
          <p:cNvPr id="5" name="TextBox 1"/>
          <p:cNvSpPr txBox="1">
            <a:spLocks noChangeArrowheads="1"/>
          </p:cNvSpPr>
          <p:nvPr/>
        </p:nvSpPr>
        <p:spPr bwMode="auto">
          <a:xfrm>
            <a:off x="2717800" y="2111400"/>
            <a:ext cx="6292850" cy="5200650"/>
          </a:xfrm>
          <a:prstGeom prst="rect">
            <a:avLst/>
          </a:prstGeom>
          <a:noFill/>
          <a:ln w="9525">
            <a:noFill/>
            <a:miter lim="800000"/>
            <a:headEnd/>
            <a:tailEnd/>
          </a:ln>
        </p:spPr>
        <p:txBody>
          <a:bodyPr wrap="none">
            <a:spAutoFit/>
          </a:bodyPr>
          <a:lstStyle/>
          <a:p>
            <a:r>
              <a:rPr lang="en-US" altLang="zh-CN" dirty="0"/>
              <a:t> from socket import *</a:t>
            </a:r>
          </a:p>
          <a:p>
            <a:r>
              <a:rPr lang="en-US" altLang="zh-CN" dirty="0" err="1"/>
              <a:t>serverPort</a:t>
            </a:r>
            <a:r>
              <a:rPr lang="en-US" altLang="zh-CN" dirty="0"/>
              <a:t> = 12000</a:t>
            </a:r>
          </a:p>
          <a:p>
            <a:r>
              <a:rPr lang="en-US" altLang="zh-CN" dirty="0" err="1"/>
              <a:t>serverSocket</a:t>
            </a:r>
            <a:r>
              <a:rPr lang="en-US" altLang="zh-CN" dirty="0"/>
              <a:t> = socket(AF_INET,SOCK_STREAM)</a:t>
            </a:r>
          </a:p>
          <a:p>
            <a:r>
              <a:rPr lang="en-US" altLang="zh-CN" dirty="0" err="1"/>
              <a:t>serverSocket.bind</a:t>
            </a:r>
            <a:r>
              <a:rPr lang="en-US" altLang="zh-CN" dirty="0"/>
              <a:t>((</a:t>
            </a:r>
            <a:r>
              <a:rPr lang="en-US" altLang="en-US" dirty="0"/>
              <a:t>‘’</a:t>
            </a:r>
            <a:r>
              <a:rPr lang="en-US" altLang="zh-CN" dirty="0"/>
              <a:t>,</a:t>
            </a:r>
            <a:r>
              <a:rPr lang="en-US" altLang="zh-CN" dirty="0" err="1"/>
              <a:t>serverPort</a:t>
            </a:r>
            <a:r>
              <a:rPr lang="en-US" altLang="zh-CN" dirty="0"/>
              <a:t>))</a:t>
            </a:r>
          </a:p>
          <a:p>
            <a:r>
              <a:rPr lang="en-US" altLang="zh-CN" dirty="0" err="1"/>
              <a:t>serverSocket.listen</a:t>
            </a:r>
            <a:r>
              <a:rPr lang="en-US" altLang="zh-CN" dirty="0"/>
              <a:t>(1)</a:t>
            </a:r>
          </a:p>
          <a:p>
            <a:r>
              <a:rPr lang="en-US" altLang="zh-CN" dirty="0"/>
              <a:t>print </a:t>
            </a:r>
            <a:r>
              <a:rPr lang="en-US" altLang="en-US" dirty="0"/>
              <a:t>‘</a:t>
            </a:r>
            <a:r>
              <a:rPr lang="en-US" altLang="zh-CN" dirty="0"/>
              <a:t>The server is ready to receive</a:t>
            </a:r>
            <a:r>
              <a:rPr lang="en-US" altLang="en-US" dirty="0"/>
              <a:t>’</a:t>
            </a:r>
            <a:endParaRPr lang="en-US" altLang="zh-CN" dirty="0"/>
          </a:p>
          <a:p>
            <a:r>
              <a:rPr lang="en-US" altLang="zh-CN" dirty="0"/>
              <a:t>while True:</a:t>
            </a:r>
          </a:p>
          <a:p>
            <a:r>
              <a:rPr lang="en-US" altLang="zh-CN" dirty="0"/>
              <a:t>     </a:t>
            </a:r>
            <a:r>
              <a:rPr lang="en-US" altLang="zh-CN" dirty="0" err="1"/>
              <a:t>connectionSocket</a:t>
            </a:r>
            <a:r>
              <a:rPr lang="en-US" altLang="zh-CN" dirty="0"/>
              <a:t>, </a:t>
            </a:r>
            <a:r>
              <a:rPr lang="en-US" altLang="zh-CN" dirty="0" err="1"/>
              <a:t>addr</a:t>
            </a:r>
            <a:r>
              <a:rPr lang="en-US" altLang="zh-CN" dirty="0"/>
              <a:t> = </a:t>
            </a:r>
            <a:r>
              <a:rPr lang="en-US" altLang="zh-CN" dirty="0" err="1"/>
              <a:t>serverSocket.accept</a:t>
            </a:r>
            <a:r>
              <a:rPr lang="en-US" altLang="zh-CN" dirty="0"/>
              <a:t>()</a:t>
            </a:r>
          </a:p>
          <a:p>
            <a:r>
              <a:rPr lang="en-US" altLang="zh-CN" dirty="0"/>
              <a:t>     </a:t>
            </a:r>
          </a:p>
          <a:p>
            <a:r>
              <a:rPr lang="en-US" altLang="zh-CN" dirty="0"/>
              <a:t>     sentence = </a:t>
            </a:r>
            <a:r>
              <a:rPr lang="en-US" altLang="zh-CN" dirty="0" err="1"/>
              <a:t>connectionSocket.recv</a:t>
            </a:r>
            <a:r>
              <a:rPr lang="en-US" altLang="zh-CN" dirty="0"/>
              <a:t>(1024).decode()</a:t>
            </a:r>
          </a:p>
          <a:p>
            <a:r>
              <a:rPr lang="en-US" altLang="zh-CN" dirty="0"/>
              <a:t>     </a:t>
            </a:r>
            <a:r>
              <a:rPr lang="en-US" altLang="zh-CN" dirty="0" err="1"/>
              <a:t>capitalizedSentence</a:t>
            </a:r>
            <a:r>
              <a:rPr lang="en-US" altLang="zh-CN" dirty="0"/>
              <a:t> = </a:t>
            </a:r>
            <a:r>
              <a:rPr lang="en-US" altLang="zh-CN" dirty="0" err="1"/>
              <a:t>sentence.upper</a:t>
            </a:r>
            <a:r>
              <a:rPr lang="en-US" altLang="zh-CN" dirty="0"/>
              <a:t>()</a:t>
            </a:r>
          </a:p>
          <a:p>
            <a:r>
              <a:rPr lang="en-US" altLang="zh-CN" dirty="0"/>
              <a:t>     </a:t>
            </a:r>
            <a:r>
              <a:rPr lang="en-US" altLang="zh-CN" dirty="0" err="1"/>
              <a:t>connectionSocket.send</a:t>
            </a:r>
            <a:r>
              <a:rPr lang="en-US" altLang="zh-CN" dirty="0"/>
              <a:t>(</a:t>
            </a:r>
            <a:r>
              <a:rPr lang="en-US" altLang="zh-CN" dirty="0" err="1"/>
              <a:t>capitalizedSentence</a:t>
            </a:r>
            <a:r>
              <a:rPr lang="en-US" altLang="zh-CN" dirty="0"/>
              <a:t>.</a:t>
            </a:r>
          </a:p>
          <a:p>
            <a:r>
              <a:rPr lang="en-US" altLang="zh-CN" dirty="0"/>
              <a:t>                                                            encode())</a:t>
            </a:r>
          </a:p>
          <a:p>
            <a:r>
              <a:rPr lang="en-US" altLang="zh-CN" dirty="0"/>
              <a:t>     </a:t>
            </a:r>
            <a:r>
              <a:rPr lang="en-US" altLang="zh-CN" dirty="0" err="1"/>
              <a:t>connectionSocket.close</a:t>
            </a:r>
            <a:r>
              <a:rPr lang="en-US" altLang="zh-CN" dirty="0"/>
              <a:t>()</a:t>
            </a:r>
            <a:endParaRPr lang="en-US" altLang="zh-CN" sz="1800" dirty="0"/>
          </a:p>
        </p:txBody>
      </p:sp>
      <p:sp>
        <p:nvSpPr>
          <p:cNvPr id="6" name="TextBox 2"/>
          <p:cNvSpPr txBox="1">
            <a:spLocks noChangeArrowheads="1"/>
          </p:cNvSpPr>
          <p:nvPr/>
        </p:nvSpPr>
        <p:spPr bwMode="auto">
          <a:xfrm>
            <a:off x="2717800" y="1628800"/>
            <a:ext cx="2923429" cy="461665"/>
          </a:xfrm>
          <a:prstGeom prst="rect">
            <a:avLst/>
          </a:prstGeom>
          <a:noFill/>
          <a:ln w="9525">
            <a:noFill/>
            <a:miter lim="800000"/>
            <a:headEnd/>
            <a:tailEnd/>
          </a:ln>
        </p:spPr>
        <p:txBody>
          <a:bodyPr wrap="none">
            <a:spAutoFit/>
          </a:bodyPr>
          <a:lstStyle/>
          <a:p>
            <a:r>
              <a:rPr lang="en-US" altLang="zh-CN" sz="2400" dirty="0">
                <a:solidFill>
                  <a:srgbClr val="CC0000"/>
                </a:solidFill>
              </a:rPr>
              <a:t>Python TCP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52400" y="2617165"/>
            <a:ext cx="2559050" cy="338554"/>
            <a:chOff x="151614" y="2370102"/>
            <a:chExt cx="2559082" cy="338298"/>
          </a:xfrm>
        </p:grpSpPr>
        <p:sp>
          <p:nvSpPr>
            <p:cNvPr id="8" name="TextBox 31"/>
            <p:cNvSpPr txBox="1">
              <a:spLocks noChangeArrowheads="1"/>
            </p:cNvSpPr>
            <p:nvPr/>
          </p:nvSpPr>
          <p:spPr bwMode="auto">
            <a:xfrm>
              <a:off x="151614" y="2370102"/>
              <a:ext cx="2559082" cy="338298"/>
            </a:xfrm>
            <a:prstGeom prst="rect">
              <a:avLst/>
            </a:prstGeom>
            <a:noFill/>
            <a:ln w="9525">
              <a:noFill/>
              <a:miter lim="800000"/>
              <a:headEnd/>
              <a:tailEnd/>
            </a:ln>
          </p:spPr>
          <p:txBody>
            <a:bodyPr>
              <a:spAutoFit/>
            </a:bodyPr>
            <a:lstStyle/>
            <a:p>
              <a:r>
                <a:rPr lang="zh-CN" altLang="en-US" sz="1600" dirty="0">
                  <a:solidFill>
                    <a:srgbClr val="000099"/>
                  </a:solidFill>
                </a:rPr>
                <a:t>创建</a:t>
              </a:r>
              <a:r>
                <a:rPr lang="en-US" altLang="zh-CN" sz="1600" dirty="0">
                  <a:solidFill>
                    <a:srgbClr val="000099"/>
                  </a:solidFill>
                </a:rPr>
                <a:t>TCP</a:t>
              </a:r>
              <a:r>
                <a:rPr lang="zh-CN" altLang="en-US" sz="1600" dirty="0">
                  <a:solidFill>
                    <a:srgbClr val="000099"/>
                  </a:solidFill>
                </a:rPr>
                <a:t>欢迎套接字</a:t>
              </a:r>
              <a:endParaRPr lang="en-US" altLang="zh-CN" sz="1600" dirty="0">
                <a:solidFill>
                  <a:srgbClr val="000099"/>
                </a:solidFill>
              </a:endParaRPr>
            </a:p>
          </p:txBody>
        </p:sp>
        <p:cxnSp>
          <p:nvCxnSpPr>
            <p:cNvPr id="9" name="Straight Connector 32"/>
            <p:cNvCxnSpPr>
              <a:cxnSpLocks noChangeShapeType="1"/>
            </p:cNvCxnSpPr>
            <p:nvPr/>
          </p:nvCxnSpPr>
          <p:spPr bwMode="auto">
            <a:xfrm>
              <a:off x="1695045" y="2596011"/>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31763" y="3121146"/>
            <a:ext cx="2540000" cy="584775"/>
            <a:chOff x="169076" y="2721675"/>
            <a:chExt cx="2541127" cy="584044"/>
          </a:xfrm>
        </p:grpSpPr>
        <p:sp>
          <p:nvSpPr>
            <p:cNvPr id="11" name="TextBox 26"/>
            <p:cNvSpPr txBox="1">
              <a:spLocks noChangeArrowheads="1"/>
            </p:cNvSpPr>
            <p:nvPr/>
          </p:nvSpPr>
          <p:spPr bwMode="auto">
            <a:xfrm>
              <a:off x="169076" y="2721675"/>
              <a:ext cx="2271818" cy="584044"/>
            </a:xfrm>
            <a:prstGeom prst="rect">
              <a:avLst/>
            </a:prstGeom>
            <a:noFill/>
            <a:ln w="9525">
              <a:noFill/>
              <a:miter lim="800000"/>
              <a:headEnd/>
              <a:tailEnd/>
            </a:ln>
          </p:spPr>
          <p:txBody>
            <a:bodyPr>
              <a:spAutoFit/>
            </a:bodyPr>
            <a:lstStyle/>
            <a:p>
              <a:r>
                <a:rPr lang="zh-CN" altLang="en-US" sz="1600" dirty="0">
                  <a:solidFill>
                    <a:srgbClr val="000099"/>
                  </a:solidFill>
                </a:rPr>
                <a:t>服务器端开始在套接字上监听连接请求</a:t>
              </a:r>
              <a:endParaRPr lang="en-US" altLang="zh-CN" sz="1600" dirty="0">
                <a:solidFill>
                  <a:srgbClr val="000099"/>
                </a:solidFill>
              </a:endParaRPr>
            </a:p>
          </p:txBody>
        </p:sp>
        <p:cxnSp>
          <p:nvCxnSpPr>
            <p:cNvPr id="12" name="Straight Connector 30"/>
            <p:cNvCxnSpPr>
              <a:cxnSpLocks noChangeShapeType="1"/>
            </p:cNvCxnSpPr>
            <p:nvPr/>
          </p:nvCxnSpPr>
          <p:spPr bwMode="auto">
            <a:xfrm>
              <a:off x="1982674" y="3005969"/>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395536" y="3693167"/>
            <a:ext cx="2288927" cy="297517"/>
            <a:chOff x="420192" y="3342496"/>
            <a:chExt cx="2290464" cy="298292"/>
          </a:xfrm>
        </p:grpSpPr>
        <p:sp>
          <p:nvSpPr>
            <p:cNvPr id="14" name="TextBox 34"/>
            <p:cNvSpPr txBox="1">
              <a:spLocks noChangeArrowheads="1"/>
            </p:cNvSpPr>
            <p:nvPr/>
          </p:nvSpPr>
          <p:spPr bwMode="auto">
            <a:xfrm>
              <a:off x="420192" y="3342496"/>
              <a:ext cx="1873466" cy="298292"/>
            </a:xfrm>
            <a:prstGeom prst="rect">
              <a:avLst/>
            </a:prstGeom>
            <a:noFill/>
            <a:ln w="9525">
              <a:noFill/>
              <a:miter lim="800000"/>
              <a:headEnd/>
              <a:tailEnd/>
            </a:ln>
          </p:spPr>
          <p:txBody>
            <a:bodyPr wrap="square">
              <a:spAutoFit/>
            </a:bodyPr>
            <a:lstStyle/>
            <a:p>
              <a:pPr>
                <a:lnSpc>
                  <a:spcPts val="1600"/>
                </a:lnSpc>
              </a:pPr>
              <a:r>
                <a:rPr lang="zh-CN" altLang="en-US" sz="1600" dirty="0">
                  <a:solidFill>
                    <a:srgbClr val="000099"/>
                  </a:solidFill>
                </a:rPr>
                <a:t>死循环，永远在线</a:t>
              </a:r>
              <a:endParaRPr lang="en-US" altLang="zh-CN" sz="1600" dirty="0">
                <a:solidFill>
                  <a:srgbClr val="000099"/>
                </a:solidFill>
              </a:endParaRPr>
            </a:p>
          </p:txBody>
        </p:sp>
        <p:cxnSp>
          <p:nvCxnSpPr>
            <p:cNvPr id="15" name="Straight Connector 35"/>
            <p:cNvCxnSpPr>
              <a:cxnSpLocks noChangeShapeType="1"/>
            </p:cNvCxnSpPr>
            <p:nvPr/>
          </p:nvCxnSpPr>
          <p:spPr bwMode="auto">
            <a:xfrm flipV="1">
              <a:off x="1266031" y="3616965"/>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98438" y="3972669"/>
            <a:ext cx="2813050" cy="913070"/>
            <a:chOff x="380319" y="3514224"/>
            <a:chExt cx="2392469" cy="913324"/>
          </a:xfrm>
        </p:grpSpPr>
        <p:sp>
          <p:nvSpPr>
            <p:cNvPr id="17" name="TextBox 36"/>
            <p:cNvSpPr txBox="1">
              <a:spLocks noChangeArrowheads="1"/>
            </p:cNvSpPr>
            <p:nvPr/>
          </p:nvSpPr>
          <p:spPr bwMode="auto">
            <a:xfrm>
              <a:off x="380319" y="3514224"/>
              <a:ext cx="2184910" cy="913324"/>
            </a:xfrm>
            <a:prstGeom prst="rect">
              <a:avLst/>
            </a:prstGeom>
            <a:noFill/>
            <a:ln w="9525">
              <a:noFill/>
              <a:miter lim="800000"/>
              <a:headEnd/>
              <a:tailEnd/>
            </a:ln>
          </p:spPr>
          <p:txBody>
            <a:bodyPr>
              <a:spAutoFit/>
            </a:bodyPr>
            <a:lstStyle/>
            <a:p>
              <a:pPr>
                <a:lnSpc>
                  <a:spcPts val="1600"/>
                </a:lnSpc>
              </a:pPr>
              <a:r>
                <a:rPr lang="zh-CN" altLang="en-US" sz="1600" dirty="0">
                  <a:solidFill>
                    <a:srgbClr val="000099"/>
                  </a:solidFill>
                </a:rPr>
                <a:t>服务器端使用</a:t>
              </a:r>
              <a:r>
                <a:rPr lang="en-US" altLang="zh-CN" sz="1600" dirty="0">
                  <a:solidFill>
                    <a:srgbClr val="000099"/>
                  </a:solidFill>
                </a:rPr>
                <a:t>accept()</a:t>
              </a:r>
              <a:r>
                <a:rPr lang="zh-CN" altLang="en-US" sz="1600" dirty="0">
                  <a:solidFill>
                    <a:srgbClr val="000099"/>
                  </a:solidFill>
                </a:rPr>
                <a:t>等待</a:t>
              </a:r>
              <a:br>
                <a:rPr lang="en-US" altLang="zh-CN" sz="1600" dirty="0">
                  <a:solidFill>
                    <a:srgbClr val="000099"/>
                  </a:solidFill>
                </a:rPr>
              </a:br>
              <a:r>
                <a:rPr lang="zh-CN" altLang="en-US" sz="1600" dirty="0">
                  <a:solidFill>
                    <a:srgbClr val="000099"/>
                  </a:solidFill>
                </a:rPr>
                <a:t>并接受连接请求，同时</a:t>
              </a:r>
              <a:br>
                <a:rPr lang="en-US" altLang="zh-CN" sz="1600" dirty="0">
                  <a:solidFill>
                    <a:srgbClr val="000099"/>
                  </a:solidFill>
                </a:rPr>
              </a:br>
              <a:r>
                <a:rPr lang="zh-CN" altLang="en-US" sz="1600" dirty="0">
                  <a:solidFill>
                    <a:srgbClr val="000099"/>
                  </a:solidFill>
                </a:rPr>
                <a:t>创建新的套接字用于客</a:t>
              </a:r>
              <a:br>
                <a:rPr lang="en-US" altLang="zh-CN" sz="1600" dirty="0">
                  <a:solidFill>
                    <a:srgbClr val="000099"/>
                  </a:solidFill>
                </a:rPr>
              </a:br>
              <a:r>
                <a:rPr lang="zh-CN" altLang="en-US" sz="1600" dirty="0">
                  <a:solidFill>
                    <a:srgbClr val="000099"/>
                  </a:solidFill>
                </a:rPr>
                <a:t>户端通信</a:t>
              </a:r>
              <a:endParaRPr lang="en-US" altLang="zh-CN" sz="1600" dirty="0">
                <a:solidFill>
                  <a:srgbClr val="000099"/>
                </a:solidFill>
              </a:endParaRPr>
            </a:p>
          </p:txBody>
        </p:sp>
        <p:cxnSp>
          <p:nvCxnSpPr>
            <p:cNvPr id="18" name="Straight Connector 39"/>
            <p:cNvCxnSpPr>
              <a:cxnSpLocks noChangeShapeType="1"/>
            </p:cNvCxnSpPr>
            <p:nvPr/>
          </p:nvCxnSpPr>
          <p:spPr bwMode="auto">
            <a:xfrm flipV="1">
              <a:off x="2231565" y="3778038"/>
              <a:ext cx="541223" cy="5869"/>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8763" y="4797153"/>
            <a:ext cx="2860675" cy="830997"/>
            <a:chOff x="316741" y="4061254"/>
            <a:chExt cx="2859521" cy="831437"/>
          </a:xfrm>
        </p:grpSpPr>
        <p:sp>
          <p:nvSpPr>
            <p:cNvPr id="20" name="TextBox 61"/>
            <p:cNvSpPr txBox="1">
              <a:spLocks noChangeArrowheads="1"/>
            </p:cNvSpPr>
            <p:nvPr/>
          </p:nvSpPr>
          <p:spPr bwMode="auto">
            <a:xfrm>
              <a:off x="316741" y="4061254"/>
              <a:ext cx="2349500" cy="831437"/>
            </a:xfrm>
            <a:prstGeom prst="rect">
              <a:avLst/>
            </a:prstGeom>
            <a:noFill/>
            <a:ln w="9525">
              <a:noFill/>
              <a:miter lim="800000"/>
              <a:headEnd/>
              <a:tailEnd/>
            </a:ln>
          </p:spPr>
          <p:txBody>
            <a:bodyPr>
              <a:spAutoFit/>
            </a:bodyPr>
            <a:lstStyle/>
            <a:p>
              <a:r>
                <a:rPr lang="zh-CN" altLang="en-US" sz="1600" dirty="0">
                  <a:solidFill>
                    <a:srgbClr val="000099"/>
                  </a:solidFill>
                </a:rPr>
                <a:t>读取字符串（但此时无需提取客户端地址和端口）</a:t>
              </a:r>
              <a:endParaRPr lang="en-US" altLang="zh-CN" sz="1600" dirty="0">
                <a:solidFill>
                  <a:srgbClr val="000099"/>
                </a:solidFill>
              </a:endParaRPr>
            </a:p>
          </p:txBody>
        </p:sp>
        <p:cxnSp>
          <p:nvCxnSpPr>
            <p:cNvPr id="21" name="Straight Connector 62"/>
            <p:cNvCxnSpPr>
              <a:cxnSpLocks noChangeShapeType="1"/>
            </p:cNvCxnSpPr>
            <p:nvPr/>
          </p:nvCxnSpPr>
          <p:spPr bwMode="auto">
            <a:xfrm>
              <a:off x="1875609" y="4081593"/>
              <a:ext cx="1300653" cy="499"/>
            </a:xfrm>
            <a:prstGeom prst="line">
              <a:avLst/>
            </a:prstGeom>
            <a:noFill/>
            <a:ln w="12700">
              <a:solidFill>
                <a:srgbClr val="CC0000"/>
              </a:solidFill>
              <a:round/>
              <a:headEnd/>
              <a:tailEnd type="triangle" w="med" len="med"/>
            </a:ln>
          </p:spPr>
        </p:cxnSp>
      </p:grpSp>
      <p:grpSp>
        <p:nvGrpSpPr>
          <p:cNvPr id="22" name="Group 28"/>
          <p:cNvGrpSpPr>
            <a:grpSpLocks/>
          </p:cNvGrpSpPr>
          <p:nvPr/>
        </p:nvGrpSpPr>
        <p:grpSpPr bwMode="auto">
          <a:xfrm>
            <a:off x="899593" y="5733255"/>
            <a:ext cx="2105546" cy="1077218"/>
            <a:chOff x="934654" y="4412662"/>
            <a:chExt cx="2105675" cy="1077914"/>
          </a:xfrm>
        </p:grpSpPr>
        <p:sp>
          <p:nvSpPr>
            <p:cNvPr id="23" name="TextBox 29"/>
            <p:cNvSpPr txBox="1">
              <a:spLocks noChangeArrowheads="1"/>
            </p:cNvSpPr>
            <p:nvPr/>
          </p:nvSpPr>
          <p:spPr bwMode="auto">
            <a:xfrm>
              <a:off x="934654" y="4412662"/>
              <a:ext cx="1576861" cy="1077914"/>
            </a:xfrm>
            <a:prstGeom prst="rect">
              <a:avLst/>
            </a:prstGeom>
            <a:noFill/>
            <a:ln w="9525">
              <a:noFill/>
              <a:miter lim="800000"/>
              <a:headEnd/>
              <a:tailEnd/>
            </a:ln>
          </p:spPr>
          <p:txBody>
            <a:bodyPr wrap="square">
              <a:spAutoFit/>
            </a:bodyPr>
            <a:lstStyle/>
            <a:p>
              <a:r>
                <a:rPr lang="zh-CN" altLang="en-US" sz="1600" dirty="0">
                  <a:solidFill>
                    <a:srgbClr val="000099"/>
                  </a:solidFill>
                </a:rPr>
                <a:t>关闭与客户端</a:t>
              </a:r>
              <a:br>
                <a:rPr lang="en-US" altLang="zh-CN" sz="1600" dirty="0">
                  <a:solidFill>
                    <a:srgbClr val="000099"/>
                  </a:solidFill>
                </a:rPr>
              </a:br>
              <a:r>
                <a:rPr lang="zh-CN" altLang="en-US" sz="1600" dirty="0">
                  <a:solidFill>
                    <a:srgbClr val="000099"/>
                  </a:solidFill>
                </a:rPr>
                <a:t>通信的套接字</a:t>
              </a:r>
              <a:endParaRPr lang="en-US" altLang="zh-CN" sz="1600" dirty="0">
                <a:solidFill>
                  <a:srgbClr val="000099"/>
                </a:solidFill>
              </a:endParaRPr>
            </a:p>
            <a:p>
              <a:r>
                <a:rPr lang="en-US" altLang="zh-CN" sz="1600" dirty="0">
                  <a:solidFill>
                    <a:srgbClr val="000099"/>
                  </a:solidFill>
                </a:rPr>
                <a:t>(</a:t>
              </a:r>
              <a:r>
                <a:rPr lang="zh-CN" altLang="en-US" sz="1600" dirty="0">
                  <a:solidFill>
                    <a:srgbClr val="000099"/>
                  </a:solidFill>
                </a:rPr>
                <a:t>不是欢迎套接字</a:t>
              </a:r>
              <a:r>
                <a:rPr lang="en-US" altLang="zh-CN" sz="1600" dirty="0">
                  <a:solidFill>
                    <a:srgbClr val="000099"/>
                  </a:solidFill>
                </a:rPr>
                <a:t>)</a:t>
              </a:r>
            </a:p>
          </p:txBody>
        </p:sp>
        <p:cxnSp>
          <p:nvCxnSpPr>
            <p:cNvPr id="24" name="Straight Connector 33"/>
            <p:cNvCxnSpPr>
              <a:cxnSpLocks noChangeShapeType="1"/>
            </p:cNvCxnSpPr>
            <p:nvPr/>
          </p:nvCxnSpPr>
          <p:spPr bwMode="auto">
            <a:xfrm>
              <a:off x="2184198" y="4569761"/>
              <a:ext cx="856131" cy="226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sp>
        <p:nvSpPr>
          <p:cNvPr id="5" name="Rectangle 3"/>
          <p:cNvSpPr txBox="1">
            <a:spLocks noChangeArrowheads="1"/>
          </p:cNvSpPr>
          <p:nvPr/>
        </p:nvSpPr>
        <p:spPr bwMode="auto">
          <a:xfrm>
            <a:off x="349250" y="1772816"/>
            <a:ext cx="8232775" cy="1764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进程通过其</a:t>
            </a:r>
            <a:r>
              <a:rPr kumimoji="0" lang="zh-CN" altLang="en-US" sz="2400" b="0" i="0" u="none" strike="noStrike" kern="0" cap="none" spc="0" normalizeH="0" baseline="0" noProof="0" dirty="0">
                <a:ln>
                  <a:noFill/>
                </a:ln>
                <a:solidFill>
                  <a:srgbClr val="C00000"/>
                </a:solidFill>
                <a:effectLst/>
                <a:uLnTx/>
                <a:uFillTx/>
                <a:latin typeface="+mn-ea"/>
                <a:cs typeface="+mn-cs"/>
              </a:rPr>
              <a:t>套接字（</a:t>
            </a:r>
            <a:r>
              <a:rPr kumimoji="0" lang="en-US" altLang="zh-CN" sz="2400" b="0" i="0" u="none" strike="noStrike" kern="0" cap="none" spc="0" normalizeH="0" baseline="0" noProof="0" dirty="0">
                <a:ln>
                  <a:noFill/>
                </a:ln>
                <a:solidFill>
                  <a:srgbClr val="C00000"/>
                </a:solidFill>
                <a:effectLst/>
                <a:uLnTx/>
                <a:uFillTx/>
                <a:latin typeface="+mn-ea"/>
                <a:cs typeface="+mn-cs"/>
              </a:rPr>
              <a:t>socket</a:t>
            </a:r>
            <a:r>
              <a:rPr kumimoji="0" lang="zh-CN" altLang="en-US" sz="2400" b="0" i="0" u="none" strike="noStrike" kern="0" cap="none" spc="0" normalizeH="0" baseline="0" noProof="0" dirty="0">
                <a:ln>
                  <a:noFill/>
                </a:ln>
                <a:solidFill>
                  <a:srgbClr val="C00000"/>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收发报文消息</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套接字类似门</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发送端进程将消息推出门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依赖网络基础设施和对方进程的门将消息送达</a:t>
            </a:r>
            <a:endParaRPr kumimoji="0" lang="en-US" altLang="zh-CN" sz="2400" b="0" i="0" u="none" strike="noStrike" kern="0" cap="none" spc="0" normalizeH="0" baseline="0" noProof="0" dirty="0">
              <a:ln>
                <a:noFill/>
              </a:ln>
              <a:solidFill>
                <a:schemeClr val="tx1"/>
              </a:solidFill>
              <a:effectLst/>
              <a:uLnTx/>
              <a:uFillTx/>
              <a:latin typeface="+mn-ea"/>
            </a:endParaRPr>
          </a:p>
        </p:txBody>
      </p:sp>
      <p:sp>
        <p:nvSpPr>
          <p:cNvPr id="6" name="Freeform 66"/>
          <p:cNvSpPr>
            <a:spLocks/>
          </p:cNvSpPr>
          <p:nvPr/>
        </p:nvSpPr>
        <p:spPr bwMode="auto">
          <a:xfrm>
            <a:off x="6948488" y="4180607"/>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7" name="Freeform 7"/>
          <p:cNvSpPr>
            <a:spLocks/>
          </p:cNvSpPr>
          <p:nvPr/>
        </p:nvSpPr>
        <p:spPr bwMode="auto">
          <a:xfrm>
            <a:off x="3633788" y="5477594"/>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8" name="Text Box 51"/>
          <p:cNvSpPr txBox="1">
            <a:spLocks noChangeArrowheads="1"/>
          </p:cNvSpPr>
          <p:nvPr/>
        </p:nvSpPr>
        <p:spPr bwMode="auto">
          <a:xfrm>
            <a:off x="4109184" y="5609357"/>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9" name="Line 52"/>
          <p:cNvSpPr>
            <a:spLocks noChangeShapeType="1"/>
          </p:cNvSpPr>
          <p:nvPr/>
        </p:nvSpPr>
        <p:spPr bwMode="auto">
          <a:xfrm>
            <a:off x="3392488" y="6020519"/>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0" name="Text Box 53"/>
          <p:cNvSpPr txBox="1">
            <a:spLocks noChangeArrowheads="1"/>
          </p:cNvSpPr>
          <p:nvPr/>
        </p:nvSpPr>
        <p:spPr bwMode="auto">
          <a:xfrm>
            <a:off x="7413625" y="5245819"/>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11" name="Text Box 56"/>
          <p:cNvSpPr txBox="1">
            <a:spLocks noChangeArrowheads="1"/>
          </p:cNvSpPr>
          <p:nvPr/>
        </p:nvSpPr>
        <p:spPr bwMode="auto">
          <a:xfrm>
            <a:off x="7391400" y="4345707"/>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12" name="Freeform 45"/>
          <p:cNvSpPr>
            <a:spLocks/>
          </p:cNvSpPr>
          <p:nvPr/>
        </p:nvSpPr>
        <p:spPr bwMode="auto">
          <a:xfrm>
            <a:off x="1208088" y="4244107"/>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13" name="Rectangle 23"/>
          <p:cNvSpPr>
            <a:spLocks noChangeArrowheads="1"/>
          </p:cNvSpPr>
          <p:nvPr/>
        </p:nvSpPr>
        <p:spPr bwMode="auto">
          <a:xfrm>
            <a:off x="2011363" y="4199657"/>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4" name="Rectangle 24"/>
          <p:cNvSpPr>
            <a:spLocks noChangeArrowheads="1"/>
          </p:cNvSpPr>
          <p:nvPr/>
        </p:nvSpPr>
        <p:spPr bwMode="auto">
          <a:xfrm>
            <a:off x="1973263" y="4253632"/>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5" name="Line 25"/>
          <p:cNvSpPr>
            <a:spLocks noChangeShapeType="1"/>
          </p:cNvSpPr>
          <p:nvPr/>
        </p:nvSpPr>
        <p:spPr bwMode="auto">
          <a:xfrm>
            <a:off x="1982788" y="5014044"/>
            <a:ext cx="1263650" cy="3175"/>
          </a:xfrm>
          <a:prstGeom prst="line">
            <a:avLst/>
          </a:prstGeom>
          <a:noFill/>
          <a:ln w="28575">
            <a:solidFill>
              <a:schemeClr val="tx1"/>
            </a:solidFill>
            <a:round/>
            <a:headEnd/>
            <a:tailEnd/>
          </a:ln>
        </p:spPr>
        <p:txBody>
          <a:bodyPr wrap="none" anchor="ctr"/>
          <a:lstStyle/>
          <a:p>
            <a:endParaRPr lang="zh-CN" altLang="en-US"/>
          </a:p>
        </p:txBody>
      </p:sp>
      <p:sp>
        <p:nvSpPr>
          <p:cNvPr id="16" name="Text Box 26"/>
          <p:cNvSpPr txBox="1">
            <a:spLocks noChangeArrowheads="1"/>
          </p:cNvSpPr>
          <p:nvPr/>
        </p:nvSpPr>
        <p:spPr bwMode="auto">
          <a:xfrm>
            <a:off x="1939925" y="49965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17" name="Line 27"/>
          <p:cNvSpPr>
            <a:spLocks noChangeShapeType="1"/>
          </p:cNvSpPr>
          <p:nvPr/>
        </p:nvSpPr>
        <p:spPr bwMode="auto">
          <a:xfrm>
            <a:off x="1990725" y="5334719"/>
            <a:ext cx="1263650" cy="3175"/>
          </a:xfrm>
          <a:prstGeom prst="line">
            <a:avLst/>
          </a:prstGeom>
          <a:noFill/>
          <a:ln w="28575">
            <a:solidFill>
              <a:schemeClr val="tx1"/>
            </a:solidFill>
            <a:round/>
            <a:headEnd/>
            <a:tailEnd/>
          </a:ln>
        </p:spPr>
        <p:txBody>
          <a:bodyPr wrap="none" anchor="ctr"/>
          <a:lstStyle/>
          <a:p>
            <a:endParaRPr lang="zh-CN" altLang="en-US"/>
          </a:p>
        </p:txBody>
      </p:sp>
      <p:sp>
        <p:nvSpPr>
          <p:cNvPr id="18" name="Line 28"/>
          <p:cNvSpPr>
            <a:spLocks noChangeShapeType="1"/>
          </p:cNvSpPr>
          <p:nvPr/>
        </p:nvSpPr>
        <p:spPr bwMode="auto">
          <a:xfrm>
            <a:off x="1976438" y="5644282"/>
            <a:ext cx="1263650" cy="3175"/>
          </a:xfrm>
          <a:prstGeom prst="line">
            <a:avLst/>
          </a:prstGeom>
          <a:noFill/>
          <a:ln w="28575">
            <a:solidFill>
              <a:schemeClr val="tx1"/>
            </a:solidFill>
            <a:round/>
            <a:headEnd/>
            <a:tailEnd/>
          </a:ln>
        </p:spPr>
        <p:txBody>
          <a:bodyPr wrap="none" anchor="ctr"/>
          <a:lstStyle/>
          <a:p>
            <a:endParaRPr lang="zh-CN" altLang="en-US"/>
          </a:p>
        </p:txBody>
      </p:sp>
      <p:sp>
        <p:nvSpPr>
          <p:cNvPr id="19" name="Line 29"/>
          <p:cNvSpPr>
            <a:spLocks noChangeShapeType="1"/>
          </p:cNvSpPr>
          <p:nvPr/>
        </p:nvSpPr>
        <p:spPr bwMode="auto">
          <a:xfrm>
            <a:off x="1976438" y="5930032"/>
            <a:ext cx="1263650" cy="3175"/>
          </a:xfrm>
          <a:prstGeom prst="line">
            <a:avLst/>
          </a:prstGeom>
          <a:noFill/>
          <a:ln w="28575">
            <a:solidFill>
              <a:schemeClr val="tx1"/>
            </a:solidFill>
            <a:round/>
            <a:headEnd/>
            <a:tailEnd/>
          </a:ln>
        </p:spPr>
        <p:txBody>
          <a:bodyPr wrap="none" anchor="ctr"/>
          <a:lstStyle/>
          <a:p>
            <a:endParaRPr lang="zh-CN" altLang="en-US"/>
          </a:p>
        </p:txBody>
      </p:sp>
      <p:sp>
        <p:nvSpPr>
          <p:cNvPr id="20" name="Text Box 26"/>
          <p:cNvSpPr txBox="1">
            <a:spLocks noChangeArrowheads="1"/>
          </p:cNvSpPr>
          <p:nvPr/>
        </p:nvSpPr>
        <p:spPr bwMode="auto">
          <a:xfrm>
            <a:off x="1974850" y="42441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21" name="Text Box 26"/>
          <p:cNvSpPr txBox="1">
            <a:spLocks noChangeArrowheads="1"/>
          </p:cNvSpPr>
          <p:nvPr/>
        </p:nvSpPr>
        <p:spPr bwMode="auto">
          <a:xfrm>
            <a:off x="1930400" y="590145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22" name="Text Box 26"/>
          <p:cNvSpPr txBox="1">
            <a:spLocks noChangeArrowheads="1"/>
          </p:cNvSpPr>
          <p:nvPr/>
        </p:nvSpPr>
        <p:spPr bwMode="auto">
          <a:xfrm>
            <a:off x="1949450" y="56157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23" name="Text Box 26"/>
          <p:cNvSpPr txBox="1">
            <a:spLocks noChangeArrowheads="1"/>
          </p:cNvSpPr>
          <p:nvPr/>
        </p:nvSpPr>
        <p:spPr bwMode="auto">
          <a:xfrm>
            <a:off x="1939925" y="53204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24" name="Oval 57"/>
          <p:cNvSpPr>
            <a:spLocks noChangeArrowheads="1"/>
          </p:cNvSpPr>
          <p:nvPr/>
        </p:nvSpPr>
        <p:spPr bwMode="auto">
          <a:xfrm>
            <a:off x="2108200" y="4518744"/>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25" name="Group 58"/>
          <p:cNvGrpSpPr>
            <a:grpSpLocks/>
          </p:cNvGrpSpPr>
          <p:nvPr/>
        </p:nvGrpSpPr>
        <p:grpSpPr bwMode="auto">
          <a:xfrm>
            <a:off x="2355850" y="4879107"/>
            <a:ext cx="546100" cy="225425"/>
            <a:chOff x="1287" y="2524"/>
            <a:chExt cx="260" cy="100"/>
          </a:xfrm>
        </p:grpSpPr>
        <p:sp>
          <p:nvSpPr>
            <p:cNvPr id="26"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27"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28"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29"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30" name="Rectangle 23"/>
          <p:cNvSpPr>
            <a:spLocks noChangeArrowheads="1"/>
          </p:cNvSpPr>
          <p:nvPr/>
        </p:nvSpPr>
        <p:spPr bwMode="auto">
          <a:xfrm>
            <a:off x="5673725" y="4171082"/>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1" name="Rectangle 24"/>
          <p:cNvSpPr>
            <a:spLocks noChangeArrowheads="1"/>
          </p:cNvSpPr>
          <p:nvPr/>
        </p:nvSpPr>
        <p:spPr bwMode="auto">
          <a:xfrm>
            <a:off x="5635625" y="4225057"/>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2" name="Line 25"/>
          <p:cNvSpPr>
            <a:spLocks noChangeShapeType="1"/>
          </p:cNvSpPr>
          <p:nvPr/>
        </p:nvSpPr>
        <p:spPr bwMode="auto">
          <a:xfrm>
            <a:off x="5645150" y="4985469"/>
            <a:ext cx="1263650" cy="3175"/>
          </a:xfrm>
          <a:prstGeom prst="line">
            <a:avLst/>
          </a:prstGeom>
          <a:noFill/>
          <a:ln w="28575">
            <a:solidFill>
              <a:schemeClr val="tx1"/>
            </a:solidFill>
            <a:round/>
            <a:headEnd/>
            <a:tailEnd/>
          </a:ln>
        </p:spPr>
        <p:txBody>
          <a:bodyPr wrap="none" anchor="ctr"/>
          <a:lstStyle/>
          <a:p>
            <a:endParaRPr lang="zh-CN" altLang="en-US"/>
          </a:p>
        </p:txBody>
      </p:sp>
      <p:sp>
        <p:nvSpPr>
          <p:cNvPr id="33" name="Text Box 26"/>
          <p:cNvSpPr txBox="1">
            <a:spLocks noChangeArrowheads="1"/>
          </p:cNvSpPr>
          <p:nvPr/>
        </p:nvSpPr>
        <p:spPr bwMode="auto">
          <a:xfrm>
            <a:off x="5602288" y="496800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34" name="Line 27"/>
          <p:cNvSpPr>
            <a:spLocks noChangeShapeType="1"/>
          </p:cNvSpPr>
          <p:nvPr/>
        </p:nvSpPr>
        <p:spPr bwMode="auto">
          <a:xfrm>
            <a:off x="5653088" y="5306144"/>
            <a:ext cx="1263650" cy="3175"/>
          </a:xfrm>
          <a:prstGeom prst="line">
            <a:avLst/>
          </a:prstGeom>
          <a:noFill/>
          <a:ln w="28575">
            <a:solidFill>
              <a:schemeClr val="tx1"/>
            </a:solidFill>
            <a:round/>
            <a:headEnd/>
            <a:tailEnd/>
          </a:ln>
        </p:spPr>
        <p:txBody>
          <a:bodyPr wrap="none" anchor="ctr"/>
          <a:lstStyle/>
          <a:p>
            <a:endParaRPr lang="zh-CN" altLang="en-US"/>
          </a:p>
        </p:txBody>
      </p:sp>
      <p:sp>
        <p:nvSpPr>
          <p:cNvPr id="35" name="Line 28"/>
          <p:cNvSpPr>
            <a:spLocks noChangeShapeType="1"/>
          </p:cNvSpPr>
          <p:nvPr/>
        </p:nvSpPr>
        <p:spPr bwMode="auto">
          <a:xfrm>
            <a:off x="5638800" y="5615707"/>
            <a:ext cx="1263650" cy="3175"/>
          </a:xfrm>
          <a:prstGeom prst="line">
            <a:avLst/>
          </a:prstGeom>
          <a:noFill/>
          <a:ln w="28575">
            <a:solidFill>
              <a:schemeClr val="tx1"/>
            </a:solidFill>
            <a:round/>
            <a:headEnd/>
            <a:tailEnd/>
          </a:ln>
        </p:spPr>
        <p:txBody>
          <a:bodyPr wrap="none" anchor="ctr"/>
          <a:lstStyle/>
          <a:p>
            <a:endParaRPr lang="zh-CN" altLang="en-US"/>
          </a:p>
        </p:txBody>
      </p:sp>
      <p:sp>
        <p:nvSpPr>
          <p:cNvPr id="36" name="Line 29"/>
          <p:cNvSpPr>
            <a:spLocks noChangeShapeType="1"/>
          </p:cNvSpPr>
          <p:nvPr/>
        </p:nvSpPr>
        <p:spPr bwMode="auto">
          <a:xfrm>
            <a:off x="5638800" y="5901457"/>
            <a:ext cx="1263650" cy="3175"/>
          </a:xfrm>
          <a:prstGeom prst="line">
            <a:avLst/>
          </a:prstGeom>
          <a:noFill/>
          <a:ln w="28575">
            <a:solidFill>
              <a:schemeClr val="tx1"/>
            </a:solidFill>
            <a:round/>
            <a:headEnd/>
            <a:tailEnd/>
          </a:ln>
        </p:spPr>
        <p:txBody>
          <a:bodyPr wrap="none" anchor="ctr"/>
          <a:lstStyle/>
          <a:p>
            <a:endParaRPr lang="zh-CN" altLang="en-US"/>
          </a:p>
        </p:txBody>
      </p:sp>
      <p:sp>
        <p:nvSpPr>
          <p:cNvPr id="37" name="Text Box 26"/>
          <p:cNvSpPr txBox="1">
            <a:spLocks noChangeArrowheads="1"/>
          </p:cNvSpPr>
          <p:nvPr/>
        </p:nvSpPr>
        <p:spPr bwMode="auto">
          <a:xfrm>
            <a:off x="5637213" y="4215532"/>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38" name="Text Box 26"/>
          <p:cNvSpPr txBox="1">
            <a:spLocks noChangeArrowheads="1"/>
          </p:cNvSpPr>
          <p:nvPr/>
        </p:nvSpPr>
        <p:spPr bwMode="auto">
          <a:xfrm>
            <a:off x="5592763" y="58728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39" name="Text Box 26"/>
          <p:cNvSpPr txBox="1">
            <a:spLocks noChangeArrowheads="1"/>
          </p:cNvSpPr>
          <p:nvPr/>
        </p:nvSpPr>
        <p:spPr bwMode="auto">
          <a:xfrm>
            <a:off x="5611813" y="55871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40" name="Text Box 26"/>
          <p:cNvSpPr txBox="1">
            <a:spLocks noChangeArrowheads="1"/>
          </p:cNvSpPr>
          <p:nvPr/>
        </p:nvSpPr>
        <p:spPr bwMode="auto">
          <a:xfrm>
            <a:off x="5602288" y="529185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41" name="Oval 78"/>
          <p:cNvSpPr>
            <a:spLocks noChangeArrowheads="1"/>
          </p:cNvSpPr>
          <p:nvPr/>
        </p:nvSpPr>
        <p:spPr bwMode="auto">
          <a:xfrm>
            <a:off x="5770563" y="4490169"/>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42" name="Group 79"/>
          <p:cNvGrpSpPr>
            <a:grpSpLocks/>
          </p:cNvGrpSpPr>
          <p:nvPr/>
        </p:nvGrpSpPr>
        <p:grpSpPr bwMode="auto">
          <a:xfrm>
            <a:off x="6018213" y="4850532"/>
            <a:ext cx="546100" cy="225425"/>
            <a:chOff x="1287" y="2524"/>
            <a:chExt cx="260" cy="100"/>
          </a:xfrm>
        </p:grpSpPr>
        <p:sp>
          <p:nvSpPr>
            <p:cNvPr id="43"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44"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45"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46"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47" name="Line 88"/>
          <p:cNvSpPr>
            <a:spLocks noChangeShapeType="1"/>
          </p:cNvSpPr>
          <p:nvPr/>
        </p:nvSpPr>
        <p:spPr bwMode="auto">
          <a:xfrm flipH="1">
            <a:off x="6827838" y="4621932"/>
            <a:ext cx="609600" cy="0"/>
          </a:xfrm>
          <a:prstGeom prst="line">
            <a:avLst/>
          </a:prstGeom>
          <a:noFill/>
          <a:ln w="19050">
            <a:solidFill>
              <a:srgbClr val="CC0000"/>
            </a:solidFill>
            <a:round/>
            <a:headEnd/>
            <a:tailEnd/>
          </a:ln>
        </p:spPr>
        <p:txBody>
          <a:bodyPr/>
          <a:lstStyle/>
          <a:p>
            <a:endParaRPr lang="zh-CN" altLang="en-US"/>
          </a:p>
        </p:txBody>
      </p:sp>
      <p:sp>
        <p:nvSpPr>
          <p:cNvPr id="48" name="Line 89"/>
          <p:cNvSpPr>
            <a:spLocks noChangeShapeType="1"/>
          </p:cNvSpPr>
          <p:nvPr/>
        </p:nvSpPr>
        <p:spPr bwMode="auto">
          <a:xfrm>
            <a:off x="7053263" y="5047382"/>
            <a:ext cx="0" cy="1022350"/>
          </a:xfrm>
          <a:prstGeom prst="line">
            <a:avLst/>
          </a:prstGeom>
          <a:noFill/>
          <a:ln w="19050">
            <a:solidFill>
              <a:srgbClr val="CC0000"/>
            </a:solidFill>
            <a:round/>
            <a:headEnd/>
            <a:tailEnd/>
          </a:ln>
        </p:spPr>
        <p:txBody>
          <a:bodyPr/>
          <a:lstStyle/>
          <a:p>
            <a:endParaRPr lang="zh-CN" altLang="en-US"/>
          </a:p>
        </p:txBody>
      </p:sp>
      <p:sp>
        <p:nvSpPr>
          <p:cNvPr id="49" name="Line 90"/>
          <p:cNvSpPr>
            <a:spLocks noChangeShapeType="1"/>
          </p:cNvSpPr>
          <p:nvPr/>
        </p:nvSpPr>
        <p:spPr bwMode="auto">
          <a:xfrm flipH="1">
            <a:off x="7077075" y="5547444"/>
            <a:ext cx="609600" cy="0"/>
          </a:xfrm>
          <a:prstGeom prst="line">
            <a:avLst/>
          </a:prstGeom>
          <a:noFill/>
          <a:ln w="19050">
            <a:solidFill>
              <a:srgbClr val="CC0000"/>
            </a:solidFill>
            <a:round/>
            <a:headEnd/>
            <a:tailEnd/>
          </a:ln>
        </p:spPr>
        <p:txBody>
          <a:bodyPr/>
          <a:lstStyle/>
          <a:p>
            <a:endParaRPr lang="zh-CN" altLang="en-US"/>
          </a:p>
        </p:txBody>
      </p:sp>
      <p:sp>
        <p:nvSpPr>
          <p:cNvPr id="50" name="Text Box 56"/>
          <p:cNvSpPr txBox="1">
            <a:spLocks noChangeArrowheads="1"/>
          </p:cNvSpPr>
          <p:nvPr/>
        </p:nvSpPr>
        <p:spPr bwMode="auto">
          <a:xfrm>
            <a:off x="3990975" y="4302844"/>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51" name="Line 92"/>
          <p:cNvSpPr>
            <a:spLocks noChangeShapeType="1"/>
          </p:cNvSpPr>
          <p:nvPr/>
        </p:nvSpPr>
        <p:spPr bwMode="auto">
          <a:xfrm flipV="1">
            <a:off x="2994025" y="4502869"/>
            <a:ext cx="968375" cy="434975"/>
          </a:xfrm>
          <a:prstGeom prst="line">
            <a:avLst/>
          </a:prstGeom>
          <a:noFill/>
          <a:ln w="19050">
            <a:solidFill>
              <a:srgbClr val="CC0000"/>
            </a:solidFill>
            <a:round/>
            <a:headEnd/>
            <a:tailEnd/>
          </a:ln>
        </p:spPr>
        <p:txBody>
          <a:bodyPr/>
          <a:lstStyle/>
          <a:p>
            <a:endParaRPr lang="zh-CN" altLang="en-US"/>
          </a:p>
        </p:txBody>
      </p:sp>
      <p:sp>
        <p:nvSpPr>
          <p:cNvPr id="52" name="Line 93"/>
          <p:cNvSpPr>
            <a:spLocks noChangeShapeType="1"/>
          </p:cNvSpPr>
          <p:nvPr/>
        </p:nvSpPr>
        <p:spPr bwMode="auto">
          <a:xfrm flipH="1" flipV="1">
            <a:off x="4929188" y="4491757"/>
            <a:ext cx="968375" cy="434975"/>
          </a:xfrm>
          <a:prstGeom prst="line">
            <a:avLst/>
          </a:prstGeom>
          <a:noFill/>
          <a:ln w="19050">
            <a:solidFill>
              <a:srgbClr val="CC0000"/>
            </a:solidFill>
            <a:round/>
            <a:headEnd/>
            <a:tailEnd/>
          </a:ln>
        </p:spPr>
        <p:txBody>
          <a:bodyPr/>
          <a:lstStyle/>
          <a:p>
            <a:endParaRPr lang="zh-CN" altLang="en-US"/>
          </a:p>
        </p:txBody>
      </p:sp>
      <p:grpSp>
        <p:nvGrpSpPr>
          <p:cNvPr id="53" name="Group 96"/>
          <p:cNvGrpSpPr>
            <a:grpSpLocks/>
          </p:cNvGrpSpPr>
          <p:nvPr/>
        </p:nvGrpSpPr>
        <p:grpSpPr bwMode="auto">
          <a:xfrm>
            <a:off x="784225" y="5556969"/>
            <a:ext cx="719138" cy="773113"/>
            <a:chOff x="-44" y="1473"/>
            <a:chExt cx="981" cy="1105"/>
          </a:xfrm>
        </p:grpSpPr>
        <p:pic>
          <p:nvPicPr>
            <p:cNvPr id="5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6" name="Group 99"/>
          <p:cNvGrpSpPr>
            <a:grpSpLocks/>
          </p:cNvGrpSpPr>
          <p:nvPr/>
        </p:nvGrpSpPr>
        <p:grpSpPr bwMode="auto">
          <a:xfrm flipH="1">
            <a:off x="7480300" y="5752232"/>
            <a:ext cx="719138" cy="773112"/>
            <a:chOff x="-44" y="1473"/>
            <a:chExt cx="981" cy="1105"/>
          </a:xfrm>
        </p:grpSpPr>
        <p:pic>
          <p:nvPicPr>
            <p:cNvPr id="57"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8"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3643</TotalTime>
  <Words>7792</Words>
  <Application>Microsoft Office PowerPoint</Application>
  <PresentationFormat>全屏显示(4:3)</PresentationFormat>
  <Paragraphs>1370</Paragraphs>
  <Slides>89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ZapfDingbats</vt:lpstr>
      <vt:lpstr>华文仿宋</vt:lpstr>
      <vt:lpstr>楷体_GB2312</vt:lpstr>
      <vt:lpstr>Arial</vt:lpstr>
      <vt:lpstr>Calibri</vt:lpstr>
      <vt:lpstr>Comic Sans MS</vt:lpstr>
      <vt:lpstr>Courier New</vt:lpstr>
      <vt:lpstr>Gill Sans MT</vt:lpstr>
      <vt:lpstr>Tahoma</vt:lpstr>
      <vt:lpstr>Times New Roman</vt:lpstr>
      <vt:lpstr>Wingdings</vt:lpstr>
      <vt:lpstr>Lec0</vt:lpstr>
      <vt:lpstr>第二章 应用层</vt:lpstr>
      <vt:lpstr>目录</vt:lpstr>
      <vt:lpstr>网络应用程序</vt:lpstr>
      <vt:lpstr>如何编写网络应用</vt:lpstr>
      <vt:lpstr>网络应用的体系结构</vt:lpstr>
      <vt:lpstr>客户端-服务器结构</vt:lpstr>
      <vt:lpstr>对等网络结构</vt:lpstr>
      <vt:lpstr>进程通信</vt:lpstr>
      <vt:lpstr>套接字</vt:lpstr>
      <vt:lpstr>标识进程</vt:lpstr>
      <vt:lpstr>应用层协议定义如下内容</vt:lpstr>
      <vt:lpstr>应用程序需要的传输层服务</vt:lpstr>
      <vt:lpstr>应用程序需要的传输层服务</vt:lpstr>
      <vt:lpstr>因特网的传输层服务</vt:lpstr>
      <vt:lpstr>因特网应用程序的传输层协议</vt:lpstr>
      <vt:lpstr>增强TCP安全</vt:lpstr>
      <vt:lpstr>目录</vt:lpstr>
      <vt:lpstr>Web和HTTP</vt:lpstr>
      <vt:lpstr>HTTP概览</vt:lpstr>
      <vt:lpstr>HTTP概览</vt:lpstr>
      <vt:lpstr>HTTP连接</vt:lpstr>
      <vt:lpstr>非持久HTTP</vt:lpstr>
      <vt:lpstr>非持久HTTP</vt:lpstr>
      <vt:lpstr>非持久HTTP：响应时间</vt:lpstr>
      <vt:lpstr>持久HTTP</vt:lpstr>
      <vt:lpstr>持久HTTP</vt:lpstr>
      <vt:lpstr>PowerPoint 演示文稿</vt:lpstr>
      <vt:lpstr>HTTP请求消息</vt:lpstr>
      <vt:lpstr>HTTP请求消息格式</vt:lpstr>
      <vt:lpstr>上传输入</vt:lpstr>
      <vt:lpstr>方法类型</vt:lpstr>
      <vt:lpstr>HTTP请求消息：头部行</vt:lpstr>
      <vt:lpstr>HTTP响应消息</vt:lpstr>
      <vt:lpstr>HTTP响应状态代码</vt:lpstr>
      <vt:lpstr>动手尝试客户端HTTP</vt:lpstr>
      <vt:lpstr>用户在服务器的状态：Cookie</vt:lpstr>
      <vt:lpstr>用户在服务器的状态：Cookie</vt:lpstr>
      <vt:lpstr>Cookie</vt:lpstr>
      <vt:lpstr>Web缓存（代理服务器）</vt:lpstr>
      <vt:lpstr>Web缓存</vt:lpstr>
      <vt:lpstr>缓存示例</vt:lpstr>
      <vt:lpstr>缓存示例：增加接入带宽</vt:lpstr>
      <vt:lpstr>缓存示例：安装本地缓存</vt:lpstr>
      <vt:lpstr>缓存示例：安装本地缓存</vt:lpstr>
      <vt:lpstr>条件GET</vt:lpstr>
      <vt:lpstr>FTP：文件传输协议</vt:lpstr>
      <vt:lpstr>FTP：单独的控制和数据连接</vt:lpstr>
      <vt:lpstr>FTP的命令和响应</vt:lpstr>
      <vt:lpstr>目录</vt:lpstr>
      <vt:lpstr>电子邮件</vt:lpstr>
      <vt:lpstr>电子邮件：邮件服务器</vt:lpstr>
      <vt:lpstr>电子邮件：SMTP（RFC 2821）</vt:lpstr>
      <vt:lpstr>举例：Alice发一封邮件给Bob</vt:lpstr>
      <vt:lpstr>STMP协议交互示例</vt:lpstr>
      <vt:lpstr>动手尝试STMP协议交互</vt:lpstr>
      <vt:lpstr>SMTP</vt:lpstr>
      <vt:lpstr>邮件消息格式</vt:lpstr>
      <vt:lpstr>访问邮件的协议</vt:lpstr>
      <vt:lpstr>POP3协议</vt:lpstr>
      <vt:lpstr>POP3和IMAP</vt:lpstr>
      <vt:lpstr>目录</vt:lpstr>
      <vt:lpstr>DNS：域名系统domain name system</vt:lpstr>
      <vt:lpstr>DNS：结构和服务</vt:lpstr>
      <vt:lpstr>DNS：分布式分层数据库</vt:lpstr>
      <vt:lpstr>DNS：根域名服务器</vt:lpstr>
      <vt:lpstr>PowerPoint 演示文稿</vt:lpstr>
      <vt:lpstr>顶级域名服务器和权威域名服务器</vt:lpstr>
      <vt:lpstr>本地域名服务器</vt:lpstr>
      <vt:lpstr>域名解析示例</vt:lpstr>
      <vt:lpstr>域名解析示例</vt:lpstr>
      <vt:lpstr>DNS：缓存和更新记录</vt:lpstr>
      <vt:lpstr>DNS映射记录</vt:lpstr>
      <vt:lpstr>nslookup</vt:lpstr>
      <vt:lpstr>DNS协议和消息</vt:lpstr>
      <vt:lpstr>DNS协议和消息</vt:lpstr>
      <vt:lpstr>将RR添加到DNS</vt:lpstr>
      <vt:lpstr>对DNS的攻击</vt:lpstr>
      <vt:lpstr>PowerPoint 演示文稿</vt:lpstr>
      <vt:lpstr>目录</vt:lpstr>
      <vt:lpstr>套接字编程</vt:lpstr>
      <vt:lpstr>套接字编程</vt:lpstr>
      <vt:lpstr>UDP套接字编程</vt:lpstr>
      <vt:lpstr>客户端/服务器之间的socket交互：UDP</vt:lpstr>
      <vt:lpstr>应用例程：UDP客户端</vt:lpstr>
      <vt:lpstr>应用例程：UDP服务器端</vt:lpstr>
      <vt:lpstr>TCP套接字编程</vt:lpstr>
      <vt:lpstr>客户端/服务器之间的socket交互：TCP</vt:lpstr>
      <vt:lpstr>应用例程：TCP客户端</vt:lpstr>
      <vt:lpstr>应用例程：TCP服务器端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应用层</dc:title>
  <dc:creator>NTKO</dc:creator>
  <cp:lastModifiedBy>Ye Tian</cp:lastModifiedBy>
  <cp:revision>67</cp:revision>
  <dcterms:created xsi:type="dcterms:W3CDTF">2023-06-27T01:01:38Z</dcterms:created>
  <dcterms:modified xsi:type="dcterms:W3CDTF">2023-09-21T01:39:53Z</dcterms:modified>
</cp:coreProperties>
</file>