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3" r:id="rId37"/>
    <p:sldId id="294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5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6" r:id="rId80"/>
    <p:sldId id="335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AA0A8E-E25A-4724-A578-85E43824DD0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4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7" autoAdjust="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D931-DAAB-4653-9D77-C606173E49E6}" type="datetimeFigureOut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5A79-1C0D-43F1-8B7C-79FACC1E0F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1038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USTC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86188"/>
            <a:ext cx="227488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 descr="index_03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789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77262F1-D2C8-48E5-9E4B-5C9C36588D4A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7FD6-CFC2-47BD-A501-B19A63F3E9FB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8CBD-B4C6-4F00-A5A8-EA07F07328AD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1520" y="1652588"/>
            <a:ext cx="4536504" cy="0"/>
          </a:xfrm>
          <a:prstGeom prst="line">
            <a:avLst/>
          </a:prstGeom>
          <a:ln w="158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>
              <a:defRPr/>
            </a:lvl1pPr>
            <a:lvl2pPr eaLnBrk="1">
              <a:defRPr/>
            </a:lvl2pPr>
            <a:lvl3pPr eaLnBrk="1">
              <a:defRPr/>
            </a:lvl3pPr>
            <a:lvl4pPr eaLnBrk="1">
              <a:defRPr/>
            </a:lvl4pPr>
            <a:lvl5pPr eaLnBrk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9F4334-4396-4A7D-971F-5761B72721C2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E49AE-6539-4F6B-977A-D4E16911D723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844675"/>
            <a:ext cx="4275138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844675"/>
            <a:ext cx="4276725" cy="428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3DADE-A04B-4656-88A8-6DBA5470A578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CAAB6-E6BC-4A87-B815-3F32D392B93E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147A-01A4-4FAB-96CF-C08240A5F67D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2C145-CAB9-4635-8476-AC112F45F4A1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BB45B-0EC5-4AE1-AF95-36BF2B838819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19DD6-1625-45D6-BAC7-F45708E9ECB7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未命名"/>
          <p:cNvPicPr>
            <a:picLocks noChangeAspect="1" noChangeArrowheads="1"/>
          </p:cNvPicPr>
          <p:nvPr/>
        </p:nvPicPr>
        <p:blipFill>
          <a:blip r:embed="rId13" cstate="print">
            <a:lum bright="30000" contrast="-36000"/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14313"/>
            <a:ext cx="869315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</a:t>
            </a:r>
            <a:r>
              <a:rPr lang="en-US" altLang="zh-CN"/>
              <a:t>b</a:t>
            </a:r>
            <a:r>
              <a:rPr lang="zh-CN" altLang="en-US"/>
              <a:t>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F5FA345B-60ED-460C-9AAF-B57342C20D40}" type="datetime1">
              <a:rPr lang="zh-CN" altLang="en-US" smtClean="0"/>
              <a:pPr/>
              <a:t>2023/12/6</a:t>
            </a:fld>
            <a:endParaRPr lang="zh-CN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j-lt"/>
                <a:ea typeface="+mn-ea"/>
              </a:defRPr>
            </a:lvl1pPr>
          </a:lstStyle>
          <a:p>
            <a:fld id="{E3FA5FAF-8A25-4B6E-94B7-5CA30A873E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2" name="图片 10" descr="index_03b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93663"/>
            <a:ext cx="26273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C0099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第八章 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F60F-66B8-4C7E-BF4A-966AF370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对称密钥加密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CFC96-F3B4-4201-90D4-742DCC0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43D8FB-2B62-4C3B-A416-B37D0DEEE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257700"/>
            <a:ext cx="8218488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对称密钥加密</a:t>
            </a:r>
            <a:r>
              <a:rPr lang="en-US" sz="2400" kern="0" dirty="0">
                <a:latin typeface="Gill Sans MT" charset="0"/>
              </a:rPr>
              <a:t>: </a:t>
            </a:r>
            <a:r>
              <a:rPr lang="en-US" altLang="zh-CN" sz="2400" kern="0" dirty="0">
                <a:latin typeface="Gill Sans MT" charset="0"/>
              </a:rPr>
              <a:t>Bob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altLang="zh-CN" sz="2400" kern="0" dirty="0">
                <a:latin typeface="Gill Sans MT" charset="0"/>
              </a:rPr>
              <a:t>Alice</a:t>
            </a:r>
            <a:r>
              <a:rPr lang="zh-CN" altLang="en-US" sz="2400" kern="0" dirty="0">
                <a:latin typeface="Gill Sans MT" charset="0"/>
              </a:rPr>
              <a:t>使用相同的对称密钥</a:t>
            </a:r>
            <a:r>
              <a:rPr lang="en-US" sz="2400" kern="0" dirty="0">
                <a:latin typeface="Gill Sans MT" charset="0"/>
              </a:rPr>
              <a:t>: K</a:t>
            </a:r>
          </a:p>
          <a:p>
            <a:r>
              <a:rPr lang="zh-CN" altLang="en-US" sz="2400" kern="0" dirty="0">
                <a:latin typeface="Gill Sans MT" charset="0"/>
              </a:rPr>
              <a:t>例如，单表置换密码中的字母替换模式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400" u="sng" kern="0" dirty="0">
                <a:solidFill>
                  <a:srgbClr val="C00000"/>
                </a:solidFill>
                <a:latin typeface="Gill Sans MT" charset="0"/>
              </a:rPr>
              <a:t>问</a:t>
            </a:r>
            <a:r>
              <a:rPr lang="en-US" sz="2400" u="sng" kern="0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sz="2400" i="1" kern="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kern="0" dirty="0">
                <a:latin typeface="Gill Sans MT" charset="0"/>
              </a:rPr>
              <a:t>Bob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sz="2400" kern="0" dirty="0">
                <a:latin typeface="Gill Sans MT" charset="0"/>
              </a:rPr>
              <a:t>Alice</a:t>
            </a:r>
            <a:r>
              <a:rPr lang="zh-CN" altLang="en-US" sz="2400" kern="0" dirty="0">
                <a:latin typeface="Gill Sans MT" charset="0"/>
              </a:rPr>
              <a:t>如何在密钥上取得共识？</a:t>
            </a:r>
            <a:endParaRPr lang="en-US" sz="2400" i="1" kern="0" dirty="0">
              <a:latin typeface="Gill Sans MT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82BC830-90A9-4851-8479-CA67F51B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744" y="2868637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明文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F352E91-6774-419F-9AFE-E59C1709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187" y="2849587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密文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5546DF92-46CC-4383-A083-F0AE5A4ED385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1952650"/>
            <a:ext cx="642938" cy="579437"/>
            <a:chOff x="1382" y="1036"/>
            <a:chExt cx="405" cy="365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9B780B6-3709-4652-83D4-C0B4460A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ADC985C9-F4CD-4BE6-B3F9-1FCEDF371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11" name="Picture 9" descr="Alice">
            <a:extLst>
              <a:ext uri="{FF2B5EF4-FFF2-40B4-BE49-F238E27FC236}">
                <a16:creationId xmlns:a16="http://schemas.microsoft.com/office/drawing/2014/main" id="{E89CA035-9016-43FA-9864-26F49988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903437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2075EB4-700F-4070-A906-03E9FD90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809900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81B1716-87F6-4006-B43F-9218D3625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2819425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87D31886-5804-4485-99EB-CD068B76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2808312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B99E1F05-1324-406B-8CD1-EE309A44D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2832125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3131A331-8B62-41EC-B198-A1CFD70F4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3222650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F72FEEB-DB56-4709-A0EB-7BC8A050D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2430487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8" name="Picture 16" descr="Bob">
            <a:extLst>
              <a:ext uri="{FF2B5EF4-FFF2-40B4-BE49-F238E27FC236}">
                <a16:creationId xmlns:a16="http://schemas.microsoft.com/office/drawing/2014/main" id="{E1321623-E6B0-4617-A7CB-D337FF227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209235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17">
            <a:extLst>
              <a:ext uri="{FF2B5EF4-FFF2-40B4-BE49-F238E27FC236}">
                <a16:creationId xmlns:a16="http://schemas.microsoft.com/office/drawing/2014/main" id="{111638A7-8155-42C2-A929-853730CC1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32480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C18B55ED-404A-4DD5-B552-51D0C8213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3244875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1" name="Picture 19" descr="BS00768_[1]">
            <a:extLst>
              <a:ext uri="{FF2B5EF4-FFF2-40B4-BE49-F238E27FC236}">
                <a16:creationId xmlns:a16="http://schemas.microsoft.com/office/drawing/2014/main" id="{80E9A6EA-6077-486A-B3B5-4774CFE5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87645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20">
            <a:extLst>
              <a:ext uri="{FF2B5EF4-FFF2-40B4-BE49-F238E27FC236}">
                <a16:creationId xmlns:a16="http://schemas.microsoft.com/office/drawing/2014/main" id="{560B4444-7C71-483F-B500-51AB82B2F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934" y="4400576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EC1C537B-101E-4413-81BF-21CE8A538EBA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1901850"/>
            <a:ext cx="642937" cy="579437"/>
            <a:chOff x="1382" y="1036"/>
            <a:chExt cx="405" cy="365"/>
          </a:xfrm>
        </p:grpSpPr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5B0E3A3E-FD73-4F98-A8A4-5A7168A75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485FE067-2146-4307-AE25-17898E6F8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26" name="Line 24">
            <a:extLst>
              <a:ext uri="{FF2B5EF4-FFF2-40B4-BE49-F238E27FC236}">
                <a16:creationId xmlns:a16="http://schemas.microsoft.com/office/drawing/2014/main" id="{9EFF4F66-04AE-4BC4-83EA-C4EDA0B2C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5" y="2379687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7" name="Picture 25" descr="BS00768_[1]">
            <a:extLst>
              <a:ext uri="{FF2B5EF4-FFF2-40B4-BE49-F238E27FC236}">
                <a16:creationId xmlns:a16="http://schemas.microsoft.com/office/drawing/2014/main" id="{C6E3642C-4CD0-484C-98B7-524E33FC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82565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6">
            <a:extLst>
              <a:ext uri="{FF2B5EF4-FFF2-40B4-BE49-F238E27FC236}">
                <a16:creationId xmlns:a16="http://schemas.microsoft.com/office/drawing/2014/main" id="{F3697FF8-CB51-4A89-ABD1-8595FE22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10" y="2879750"/>
            <a:ext cx="10807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明文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消息，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48A9C87B-475F-4929-9E2B-BDA80FC7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262" y="3386162"/>
            <a:ext cx="950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(m)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A4DB79DC-0F9E-4DFE-BDE0-1B4BF140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22" y="350100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1" name="Text Box 35">
            <a:extLst>
              <a:ext uri="{FF2B5EF4-FFF2-40B4-BE49-F238E27FC236}">
                <a16:creationId xmlns:a16="http://schemas.microsoft.com/office/drawing/2014/main" id="{6EFF476C-8AF3-42D0-A134-B5341C1B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3378225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759367389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1B05-29E9-4ADC-B4CC-243E75C2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应用网关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02F85-C238-46C6-852E-D38A2915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100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3FEADD-D226-4664-87DB-2D7FA3F3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818977"/>
            <a:ext cx="3886200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Gill Sans MT" charset="0"/>
              </a:rPr>
              <a:t>基于应用层数据和</a:t>
            </a:r>
            <a:r>
              <a:rPr lang="en-US" altLang="zh-CN" sz="2400" kern="0" dirty="0">
                <a:latin typeface="Gill Sans MT" charset="0"/>
              </a:rPr>
              <a:t>IP/TCP/UDP</a:t>
            </a:r>
            <a:r>
              <a:rPr lang="zh-CN" altLang="en-US" sz="2400" kern="0" dirty="0">
                <a:latin typeface="Gill Sans MT" charset="0"/>
              </a:rPr>
              <a:t>字段过滤数据包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400" i="1" kern="0" dirty="0">
                <a:solidFill>
                  <a:srgbClr val="CC0000"/>
                </a:solidFill>
                <a:latin typeface="Gill Sans MT" charset="0"/>
              </a:rPr>
              <a:t>举例</a:t>
            </a:r>
            <a:r>
              <a:rPr lang="en-US" sz="2400" i="1" kern="0" dirty="0">
                <a:solidFill>
                  <a:srgbClr val="CC0000"/>
                </a:solidFill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允许部分内部用户通过</a:t>
            </a:r>
            <a:r>
              <a:rPr lang="en-US" altLang="zh-CN" sz="2400" kern="0" dirty="0">
                <a:latin typeface="Gill Sans MT" charset="0"/>
              </a:rPr>
              <a:t>telnet</a:t>
            </a:r>
            <a:r>
              <a:rPr lang="zh-CN" altLang="en-US" sz="2400" kern="0" dirty="0">
                <a:latin typeface="Gill Sans MT" charset="0"/>
              </a:rPr>
              <a:t>连接外部服务器</a:t>
            </a:r>
            <a:endParaRPr lang="en-US" sz="2000" kern="0" dirty="0">
              <a:latin typeface="Gill Sans MT" charset="0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B9DF3450-1E8A-44CC-9BCB-A6C2CA2F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4606627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要求所有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telnet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用户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telnet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至网关</a:t>
            </a:r>
            <a:endParaRPr lang="en-US" sz="2400" dirty="0">
              <a:latin typeface="Gill Sans MT" charset="0"/>
              <a:cs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对于授权用户，网关建立到目的服务器的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telnet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连接，网关在两个连接之间中继消息</a:t>
            </a:r>
            <a:endParaRPr lang="en-US" sz="2400" dirty="0">
              <a:latin typeface="Gill Sans MT" charset="0"/>
              <a:cs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路由器丢弃所有不是从网关发起的</a:t>
            </a:r>
            <a:r>
              <a:rPr lang="en-US" altLang="zh-CN" sz="2400" dirty="0" err="1">
                <a:latin typeface="Gill Sans MT" charset="0"/>
                <a:cs typeface="Gill Sans MT" charset="0"/>
              </a:rPr>
              <a:t>telnel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数据包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5CA7F97E-0742-4E39-8FA9-6EA6C8A45CF7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1585913"/>
            <a:ext cx="4936822" cy="2270125"/>
            <a:chOff x="3983577" y="1287140"/>
            <a:chExt cx="4936392" cy="2269618"/>
          </a:xfrm>
        </p:grpSpPr>
        <p:sp>
          <p:nvSpPr>
            <p:cNvPr id="9" name="Text Box 108">
              <a:extLst>
                <a:ext uri="{FF2B5EF4-FFF2-40B4-BE49-F238E27FC236}">
                  <a16:creationId xmlns:a16="http://schemas.microsoft.com/office/drawing/2014/main" id="{7B6DCCCF-637B-4806-8C54-A603A00B1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5296" y="1479548"/>
              <a:ext cx="800150" cy="27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1200" dirty="0">
                  <a:latin typeface="Arial" charset="0"/>
                  <a:cs typeface="Arial" charset="0"/>
                </a:rPr>
                <a:t>应用网关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9E4BEFCC-9E21-4A4E-89A1-2A0AAE4A7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198">
              <a:extLst>
                <a:ext uri="{FF2B5EF4-FFF2-40B4-BE49-F238E27FC236}">
                  <a16:creationId xmlns:a16="http://schemas.microsoft.com/office/drawing/2014/main" id="{D923FFB2-B87B-4F7B-92A1-8FA2F82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2" name="Line 334">
              <a:extLst>
                <a:ext uri="{FF2B5EF4-FFF2-40B4-BE49-F238E27FC236}">
                  <a16:creationId xmlns:a16="http://schemas.microsoft.com/office/drawing/2014/main" id="{2177AF3A-9C1B-45F5-93BC-94BA359D3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" name="Group 332">
              <a:extLst>
                <a:ext uri="{FF2B5EF4-FFF2-40B4-BE49-F238E27FC236}">
                  <a16:creationId xmlns:a16="http://schemas.microsoft.com/office/drawing/2014/main" id="{238BA74E-F79B-4139-A0C1-7285FF574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10" name="Oval 407">
                <a:extLst>
                  <a:ext uri="{FF2B5EF4-FFF2-40B4-BE49-F238E27FC236}">
                    <a16:creationId xmlns:a16="http://schemas.microsoft.com/office/drawing/2014/main" id="{AF1BE266-012D-41F7-A7CB-F5EDC0FBF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11" name="Rectangle 410">
                <a:extLst>
                  <a:ext uri="{FF2B5EF4-FFF2-40B4-BE49-F238E27FC236}">
                    <a16:creationId xmlns:a16="http://schemas.microsoft.com/office/drawing/2014/main" id="{CE2B0C89-4420-4C82-A1F1-8C6FD66D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12" name="Oval 411">
                <a:extLst>
                  <a:ext uri="{FF2B5EF4-FFF2-40B4-BE49-F238E27FC236}">
                    <a16:creationId xmlns:a16="http://schemas.microsoft.com/office/drawing/2014/main" id="{314981C0-D448-4FBC-9838-CE85069C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13" name="Group 329">
                <a:extLst>
                  <a:ext uri="{FF2B5EF4-FFF2-40B4-BE49-F238E27FC236}">
                    <a16:creationId xmlns:a16="http://schemas.microsoft.com/office/drawing/2014/main" id="{992F1977-7464-4988-80B1-6689A8D721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16" name="Freeform 326">
                  <a:extLst>
                    <a:ext uri="{FF2B5EF4-FFF2-40B4-BE49-F238E27FC236}">
                      <a16:creationId xmlns:a16="http://schemas.microsoft.com/office/drawing/2014/main" id="{3645F733-E8CE-4165-A4B8-DCDCC6FB3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7" name="Freeform 327">
                  <a:extLst>
                    <a:ext uri="{FF2B5EF4-FFF2-40B4-BE49-F238E27FC236}">
                      <a16:creationId xmlns:a16="http://schemas.microsoft.com/office/drawing/2014/main" id="{F04D0F66-9C94-4FC2-AB00-4E6536ABE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4" name="Line 330">
                <a:extLst>
                  <a:ext uri="{FF2B5EF4-FFF2-40B4-BE49-F238E27FC236}">
                    <a16:creationId xmlns:a16="http://schemas.microsoft.com/office/drawing/2014/main" id="{D3971D89-175B-4A85-89D0-3FDB8333E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Line 331">
                <a:extLst>
                  <a:ext uri="{FF2B5EF4-FFF2-40B4-BE49-F238E27FC236}">
                    <a16:creationId xmlns:a16="http://schemas.microsoft.com/office/drawing/2014/main" id="{EAACB356-1C12-4B57-A082-9045F1472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4" name="Group 906">
              <a:extLst>
                <a:ext uri="{FF2B5EF4-FFF2-40B4-BE49-F238E27FC236}">
                  <a16:creationId xmlns:a16="http://schemas.microsoft.com/office/drawing/2014/main" id="{DFF22CDA-A29F-4843-94AB-B007F3525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78" name="Freeform 907">
                <a:extLst>
                  <a:ext uri="{FF2B5EF4-FFF2-40B4-BE49-F238E27FC236}">
                    <a16:creationId xmlns:a16="http://schemas.microsoft.com/office/drawing/2014/main" id="{7EF97FA7-6AC9-47B0-AF33-E510D613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Rectangle 908">
                <a:extLst>
                  <a:ext uri="{FF2B5EF4-FFF2-40B4-BE49-F238E27FC236}">
                    <a16:creationId xmlns:a16="http://schemas.microsoft.com/office/drawing/2014/main" id="{B2D3DD76-2765-4300-A1E0-F48EA19D6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Freeform 909">
                <a:extLst>
                  <a:ext uri="{FF2B5EF4-FFF2-40B4-BE49-F238E27FC236}">
                    <a16:creationId xmlns:a16="http://schemas.microsoft.com/office/drawing/2014/main" id="{D2C682F9-07C0-49EF-8B56-43D52035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910">
                <a:extLst>
                  <a:ext uri="{FF2B5EF4-FFF2-40B4-BE49-F238E27FC236}">
                    <a16:creationId xmlns:a16="http://schemas.microsoft.com/office/drawing/2014/main" id="{1F7FF35B-C14E-4B98-9236-771127118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Rectangle 911">
                <a:extLst>
                  <a:ext uri="{FF2B5EF4-FFF2-40B4-BE49-F238E27FC236}">
                    <a16:creationId xmlns:a16="http://schemas.microsoft.com/office/drawing/2014/main" id="{3CAD81F9-043E-433D-9593-20F0750FE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3" name="Group 912">
                <a:extLst>
                  <a:ext uri="{FF2B5EF4-FFF2-40B4-BE49-F238E27FC236}">
                    <a16:creationId xmlns:a16="http://schemas.microsoft.com/office/drawing/2014/main" id="{A83DDAC7-0461-4DD0-A2AF-F589588541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8" name="AutoShape 913">
                  <a:extLst>
                    <a:ext uri="{FF2B5EF4-FFF2-40B4-BE49-F238E27FC236}">
                      <a16:creationId xmlns:a16="http://schemas.microsoft.com/office/drawing/2014/main" id="{3F64B102-2A1C-4332-9657-4AE7A5358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14">
                  <a:extLst>
                    <a:ext uri="{FF2B5EF4-FFF2-40B4-BE49-F238E27FC236}">
                      <a16:creationId xmlns:a16="http://schemas.microsoft.com/office/drawing/2014/main" id="{2AE7E8A6-31F8-4A69-8573-4F4C25E88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84" name="Rectangle 915">
                <a:extLst>
                  <a:ext uri="{FF2B5EF4-FFF2-40B4-BE49-F238E27FC236}">
                    <a16:creationId xmlns:a16="http://schemas.microsoft.com/office/drawing/2014/main" id="{2BA0FB2A-601C-4486-A90F-3B6249F85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5" name="Group 916">
                <a:extLst>
                  <a:ext uri="{FF2B5EF4-FFF2-40B4-BE49-F238E27FC236}">
                    <a16:creationId xmlns:a16="http://schemas.microsoft.com/office/drawing/2014/main" id="{F55C1229-D1C9-4680-81D8-425C409AB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" name="AutoShape 917">
                  <a:extLst>
                    <a:ext uri="{FF2B5EF4-FFF2-40B4-BE49-F238E27FC236}">
                      <a16:creationId xmlns:a16="http://schemas.microsoft.com/office/drawing/2014/main" id="{198F1CBA-C1AC-4FE7-B3C5-94359CE78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7" name="AutoShape 918">
                  <a:extLst>
                    <a:ext uri="{FF2B5EF4-FFF2-40B4-BE49-F238E27FC236}">
                      <a16:creationId xmlns:a16="http://schemas.microsoft.com/office/drawing/2014/main" id="{614D1149-2C26-4185-8217-C7ACA6661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86" name="Rectangle 919">
                <a:extLst>
                  <a:ext uri="{FF2B5EF4-FFF2-40B4-BE49-F238E27FC236}">
                    <a16:creationId xmlns:a16="http://schemas.microsoft.com/office/drawing/2014/main" id="{AD9059D2-A42E-430A-89C3-E0745033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7" name="Rectangle 920">
                <a:extLst>
                  <a:ext uri="{FF2B5EF4-FFF2-40B4-BE49-F238E27FC236}">
                    <a16:creationId xmlns:a16="http://schemas.microsoft.com/office/drawing/2014/main" id="{EB411F7A-0E7A-4C01-8A5F-20BA06F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8" name="Group 921">
                <a:extLst>
                  <a:ext uri="{FF2B5EF4-FFF2-40B4-BE49-F238E27FC236}">
                    <a16:creationId xmlns:a16="http://schemas.microsoft.com/office/drawing/2014/main" id="{EF1FA817-FAE9-403C-A1EC-7106EBB48B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04" name="AutoShape 922">
                  <a:extLst>
                    <a:ext uri="{FF2B5EF4-FFF2-40B4-BE49-F238E27FC236}">
                      <a16:creationId xmlns:a16="http://schemas.microsoft.com/office/drawing/2014/main" id="{AC734027-DB1B-4D52-8C7D-AC32728E2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AutoShape 923">
                  <a:extLst>
                    <a:ext uri="{FF2B5EF4-FFF2-40B4-BE49-F238E27FC236}">
                      <a16:creationId xmlns:a16="http://schemas.microsoft.com/office/drawing/2014/main" id="{45060F63-7797-462A-82CB-50F775E3E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89" name="Freeform 924">
                <a:extLst>
                  <a:ext uri="{FF2B5EF4-FFF2-40B4-BE49-F238E27FC236}">
                    <a16:creationId xmlns:a16="http://schemas.microsoft.com/office/drawing/2014/main" id="{AFEB7D2F-2B72-4798-8858-5CACBC933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0" name="Group 925">
                <a:extLst>
                  <a:ext uri="{FF2B5EF4-FFF2-40B4-BE49-F238E27FC236}">
                    <a16:creationId xmlns:a16="http://schemas.microsoft.com/office/drawing/2014/main" id="{B1FEC0C8-153E-4D4C-A0C6-F28214773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" name="AutoShape 926">
                  <a:extLst>
                    <a:ext uri="{FF2B5EF4-FFF2-40B4-BE49-F238E27FC236}">
                      <a16:creationId xmlns:a16="http://schemas.microsoft.com/office/drawing/2014/main" id="{9174E9BF-E8CB-49BE-A204-419CDEAD6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AutoShape 927">
                  <a:extLst>
                    <a:ext uri="{FF2B5EF4-FFF2-40B4-BE49-F238E27FC236}">
                      <a16:creationId xmlns:a16="http://schemas.microsoft.com/office/drawing/2014/main" id="{FFCB14F7-C194-4FAE-A57A-B0631DA42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1" name="Rectangle 928">
                <a:extLst>
                  <a:ext uri="{FF2B5EF4-FFF2-40B4-BE49-F238E27FC236}">
                    <a16:creationId xmlns:a16="http://schemas.microsoft.com/office/drawing/2014/main" id="{4A2AE204-DF7A-4BD8-8542-A78C7CB6C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2" name="Freeform 929">
                <a:extLst>
                  <a:ext uri="{FF2B5EF4-FFF2-40B4-BE49-F238E27FC236}">
                    <a16:creationId xmlns:a16="http://schemas.microsoft.com/office/drawing/2014/main" id="{A80FC118-5687-4405-A4FF-4C2C7F328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930">
                <a:extLst>
                  <a:ext uri="{FF2B5EF4-FFF2-40B4-BE49-F238E27FC236}">
                    <a16:creationId xmlns:a16="http://schemas.microsoft.com/office/drawing/2014/main" id="{7DD7C5BE-2CEA-4F46-A67D-CBB8A5DD6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Oval 931">
                <a:extLst>
                  <a:ext uri="{FF2B5EF4-FFF2-40B4-BE49-F238E27FC236}">
                    <a16:creationId xmlns:a16="http://schemas.microsoft.com/office/drawing/2014/main" id="{219289AD-48A7-4683-B274-D7DC1DD6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5" name="Freeform 932">
                <a:extLst>
                  <a:ext uri="{FF2B5EF4-FFF2-40B4-BE49-F238E27FC236}">
                    <a16:creationId xmlns:a16="http://schemas.microsoft.com/office/drawing/2014/main" id="{9213BF58-7504-4336-B92C-D3FD8C8E8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AutoShape 933">
                <a:extLst>
                  <a:ext uri="{FF2B5EF4-FFF2-40B4-BE49-F238E27FC236}">
                    <a16:creationId xmlns:a16="http://schemas.microsoft.com/office/drawing/2014/main" id="{14718120-A15B-48D8-AEC1-B14018B9F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7" name="AutoShape 934">
                <a:extLst>
                  <a:ext uri="{FF2B5EF4-FFF2-40B4-BE49-F238E27FC236}">
                    <a16:creationId xmlns:a16="http://schemas.microsoft.com/office/drawing/2014/main" id="{859454E2-170C-4244-A0E4-8F479F45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Oval 935">
                <a:extLst>
                  <a:ext uri="{FF2B5EF4-FFF2-40B4-BE49-F238E27FC236}">
                    <a16:creationId xmlns:a16="http://schemas.microsoft.com/office/drawing/2014/main" id="{456C9F77-9A61-427C-972E-3C2E5312A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9" name="Oval 936">
                <a:extLst>
                  <a:ext uri="{FF2B5EF4-FFF2-40B4-BE49-F238E27FC236}">
                    <a16:creationId xmlns:a16="http://schemas.microsoft.com/office/drawing/2014/main" id="{4E60582C-EECD-425B-802F-C5D140CFE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0" name="Oval 937">
                <a:extLst>
                  <a:ext uri="{FF2B5EF4-FFF2-40B4-BE49-F238E27FC236}">
                    <a16:creationId xmlns:a16="http://schemas.microsoft.com/office/drawing/2014/main" id="{FB2CBAE1-0485-4562-9133-41480EB91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Rectangle 938">
                <a:extLst>
                  <a:ext uri="{FF2B5EF4-FFF2-40B4-BE49-F238E27FC236}">
                    <a16:creationId xmlns:a16="http://schemas.microsoft.com/office/drawing/2014/main" id="{1B2BAD61-117F-47A9-8C72-D3E5E9D5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82EBD50C-FE73-45C3-86C5-CDFAC509E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" name="Line 21">
              <a:extLst>
                <a:ext uri="{FF2B5EF4-FFF2-40B4-BE49-F238E27FC236}">
                  <a16:creationId xmlns:a16="http://schemas.microsoft.com/office/drawing/2014/main" id="{37E6044F-8C79-4D83-B65A-2016F8D2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3E7B56AE-BDBE-414A-9025-9E927F3A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C53132DC-B254-4933-9155-7C8D5C825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76" name="Picture 45" descr="desktop_computer_stylized_medium">
                <a:extLst>
                  <a:ext uri="{FF2B5EF4-FFF2-40B4-BE49-F238E27FC236}">
                    <a16:creationId xmlns:a16="http://schemas.microsoft.com/office/drawing/2014/main" id="{4DB9F8EF-87E8-4E24-9217-FE2FA34B1B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reeform 46">
                <a:extLst>
                  <a:ext uri="{FF2B5EF4-FFF2-40B4-BE49-F238E27FC236}">
                    <a16:creationId xmlns:a16="http://schemas.microsoft.com/office/drawing/2014/main" id="{67063DF6-C2B9-4363-9732-AABA85EEAD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559DAF5B-F95A-4671-83AA-1F1CAEF55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74" name="Picture 45" descr="desktop_computer_stylized_medium">
                <a:extLst>
                  <a:ext uri="{FF2B5EF4-FFF2-40B4-BE49-F238E27FC236}">
                    <a16:creationId xmlns:a16="http://schemas.microsoft.com/office/drawing/2014/main" id="{21FCE04D-9473-40CC-81A0-818F102DEE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reeform 46">
                <a:extLst>
                  <a:ext uri="{FF2B5EF4-FFF2-40B4-BE49-F238E27FC236}">
                    <a16:creationId xmlns:a16="http://schemas.microsoft.com/office/drawing/2014/main" id="{DB30213F-D078-4FCE-BF9D-DB5BA84EFAB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86C6375-C9CD-47D8-85F3-0C86B72EE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182FA5F-6BEF-4135-8975-42D098D0E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F8ACC7DD-57FD-461E-AE13-439958C4B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3319DFA-A772-4C58-9682-795569939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C2DF6CA0-58C7-4E45-B3F5-F03353C27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72" name="Picture 45" descr="desktop_computer_stylized_medium">
                <a:extLst>
                  <a:ext uri="{FF2B5EF4-FFF2-40B4-BE49-F238E27FC236}">
                    <a16:creationId xmlns:a16="http://schemas.microsoft.com/office/drawing/2014/main" id="{47F79303-17AE-4C6A-B16B-24FAD75DE1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46">
                <a:extLst>
                  <a:ext uri="{FF2B5EF4-FFF2-40B4-BE49-F238E27FC236}">
                    <a16:creationId xmlns:a16="http://schemas.microsoft.com/office/drawing/2014/main" id="{86FFCDD0-09C4-45AC-9205-6DC3AFA58A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FD41FE13-C64E-4299-A2AD-CFB759925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70" name="Picture 45" descr="desktop_computer_stylized_medium">
                <a:extLst>
                  <a:ext uri="{FF2B5EF4-FFF2-40B4-BE49-F238E27FC236}">
                    <a16:creationId xmlns:a16="http://schemas.microsoft.com/office/drawing/2014/main" id="{BF6ED29D-878C-4F96-AEC0-26727FEA0D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46">
                <a:extLst>
                  <a:ext uri="{FF2B5EF4-FFF2-40B4-BE49-F238E27FC236}">
                    <a16:creationId xmlns:a16="http://schemas.microsoft.com/office/drawing/2014/main" id="{8090FDD9-704C-4F0B-9442-A80CE1F6A0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" name="Picture 3">
              <a:extLst>
                <a:ext uri="{FF2B5EF4-FFF2-40B4-BE49-F238E27FC236}">
                  <a16:creationId xmlns:a16="http://schemas.microsoft.com/office/drawing/2014/main" id="{B86945DE-0431-43AD-837A-6A2DC6489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0B9932B3-BA50-4B54-A169-616096E3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8" name="Group 44">
              <a:extLst>
                <a:ext uri="{FF2B5EF4-FFF2-40B4-BE49-F238E27FC236}">
                  <a16:creationId xmlns:a16="http://schemas.microsoft.com/office/drawing/2014/main" id="{7576E851-8600-4EB2-B82D-1A8D6DD30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68" name="Picture 45" descr="desktop_computer_stylized_medium">
                <a:extLst>
                  <a:ext uri="{FF2B5EF4-FFF2-40B4-BE49-F238E27FC236}">
                    <a16:creationId xmlns:a16="http://schemas.microsoft.com/office/drawing/2014/main" id="{167721B9-1801-4663-87E3-93D8F160D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46">
                <a:extLst>
                  <a:ext uri="{FF2B5EF4-FFF2-40B4-BE49-F238E27FC236}">
                    <a16:creationId xmlns:a16="http://schemas.microsoft.com/office/drawing/2014/main" id="{50892D08-C6F0-4D1F-BD98-CD6EFE7827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7D25E9E8-BB91-4FA8-90E0-5DC9FA919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36" name="Freeform 907">
                <a:extLst>
                  <a:ext uri="{FF2B5EF4-FFF2-40B4-BE49-F238E27FC236}">
                    <a16:creationId xmlns:a16="http://schemas.microsoft.com/office/drawing/2014/main" id="{DA077E35-2473-48DB-BC48-D2E475408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Rectangle 908">
                <a:extLst>
                  <a:ext uri="{FF2B5EF4-FFF2-40B4-BE49-F238E27FC236}">
                    <a16:creationId xmlns:a16="http://schemas.microsoft.com/office/drawing/2014/main" id="{6D827ACA-0D18-45CD-B61D-D8FFB7E3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Freeform 909">
                <a:extLst>
                  <a:ext uri="{FF2B5EF4-FFF2-40B4-BE49-F238E27FC236}">
                    <a16:creationId xmlns:a16="http://schemas.microsoft.com/office/drawing/2014/main" id="{54AACD2C-EA95-4178-BC7A-D7F01EE57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Freeform 910">
                <a:extLst>
                  <a:ext uri="{FF2B5EF4-FFF2-40B4-BE49-F238E27FC236}">
                    <a16:creationId xmlns:a16="http://schemas.microsoft.com/office/drawing/2014/main" id="{9DEB52FD-2BC2-4C6A-8D69-B6E4E5760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" name="Rectangle 911">
                <a:extLst>
                  <a:ext uri="{FF2B5EF4-FFF2-40B4-BE49-F238E27FC236}">
                    <a16:creationId xmlns:a16="http://schemas.microsoft.com/office/drawing/2014/main" id="{7B5641EB-F53C-4FE9-A592-B820CEF3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1" name="Group 912">
                <a:extLst>
                  <a:ext uri="{FF2B5EF4-FFF2-40B4-BE49-F238E27FC236}">
                    <a16:creationId xmlns:a16="http://schemas.microsoft.com/office/drawing/2014/main" id="{A4CADD5F-AACE-4F0B-9747-9B9F070BD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6" name="AutoShape 913">
                  <a:extLst>
                    <a:ext uri="{FF2B5EF4-FFF2-40B4-BE49-F238E27FC236}">
                      <a16:creationId xmlns:a16="http://schemas.microsoft.com/office/drawing/2014/main" id="{02D37F8D-2978-485A-AB8A-4D15A5AC4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7" name="AutoShape 914">
                  <a:extLst>
                    <a:ext uri="{FF2B5EF4-FFF2-40B4-BE49-F238E27FC236}">
                      <a16:creationId xmlns:a16="http://schemas.microsoft.com/office/drawing/2014/main" id="{5DD46D48-4137-4E50-B2F0-174CEBEDE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2" name="Rectangle 915">
                <a:extLst>
                  <a:ext uri="{FF2B5EF4-FFF2-40B4-BE49-F238E27FC236}">
                    <a16:creationId xmlns:a16="http://schemas.microsoft.com/office/drawing/2014/main" id="{85E454C0-79B3-4324-B027-D2473F91C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3" name="Group 916">
                <a:extLst>
                  <a:ext uri="{FF2B5EF4-FFF2-40B4-BE49-F238E27FC236}">
                    <a16:creationId xmlns:a16="http://schemas.microsoft.com/office/drawing/2014/main" id="{D1BB45AC-BFA6-45C4-8FA2-524B42BD5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" name="AutoShape 917">
                  <a:extLst>
                    <a:ext uri="{FF2B5EF4-FFF2-40B4-BE49-F238E27FC236}">
                      <a16:creationId xmlns:a16="http://schemas.microsoft.com/office/drawing/2014/main" id="{BF86152E-C81A-4074-B6F0-9984D44B8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5" name="AutoShape 918">
                  <a:extLst>
                    <a:ext uri="{FF2B5EF4-FFF2-40B4-BE49-F238E27FC236}">
                      <a16:creationId xmlns:a16="http://schemas.microsoft.com/office/drawing/2014/main" id="{31C1351E-9170-432F-AE4B-718CC56D3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" name="Rectangle 919">
                <a:extLst>
                  <a:ext uri="{FF2B5EF4-FFF2-40B4-BE49-F238E27FC236}">
                    <a16:creationId xmlns:a16="http://schemas.microsoft.com/office/drawing/2014/main" id="{D16DE579-19EB-4CAA-8CE2-314C11870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Rectangle 920">
                <a:extLst>
                  <a:ext uri="{FF2B5EF4-FFF2-40B4-BE49-F238E27FC236}">
                    <a16:creationId xmlns:a16="http://schemas.microsoft.com/office/drawing/2014/main" id="{E53C50C9-01E3-401A-845D-226A7E3DB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6" name="Group 921">
                <a:extLst>
                  <a:ext uri="{FF2B5EF4-FFF2-40B4-BE49-F238E27FC236}">
                    <a16:creationId xmlns:a16="http://schemas.microsoft.com/office/drawing/2014/main" id="{7CFB581E-C809-44FF-8D7C-F1908DEF5A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62" name="AutoShape 922">
                  <a:extLst>
                    <a:ext uri="{FF2B5EF4-FFF2-40B4-BE49-F238E27FC236}">
                      <a16:creationId xmlns:a16="http://schemas.microsoft.com/office/drawing/2014/main" id="{F6FE5C63-3F30-4FB5-8E32-4A2A7D7B1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3" name="AutoShape 923">
                  <a:extLst>
                    <a:ext uri="{FF2B5EF4-FFF2-40B4-BE49-F238E27FC236}">
                      <a16:creationId xmlns:a16="http://schemas.microsoft.com/office/drawing/2014/main" id="{9DB36589-8D0F-4524-992F-E21FA5A8E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7" name="Freeform 924">
                <a:extLst>
                  <a:ext uri="{FF2B5EF4-FFF2-40B4-BE49-F238E27FC236}">
                    <a16:creationId xmlns:a16="http://schemas.microsoft.com/office/drawing/2014/main" id="{C138DF21-67AB-4F42-BC6C-9F172F841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8" name="Group 925">
                <a:extLst>
                  <a:ext uri="{FF2B5EF4-FFF2-40B4-BE49-F238E27FC236}">
                    <a16:creationId xmlns:a16="http://schemas.microsoft.com/office/drawing/2014/main" id="{7BC293ED-AE12-4435-910D-4063055ABF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0" name="AutoShape 926">
                  <a:extLst>
                    <a:ext uri="{FF2B5EF4-FFF2-40B4-BE49-F238E27FC236}">
                      <a16:creationId xmlns:a16="http://schemas.microsoft.com/office/drawing/2014/main" id="{2F75B9A3-53EB-49FD-A36F-F24938641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1" name="AutoShape 927">
                  <a:extLst>
                    <a:ext uri="{FF2B5EF4-FFF2-40B4-BE49-F238E27FC236}">
                      <a16:creationId xmlns:a16="http://schemas.microsoft.com/office/drawing/2014/main" id="{650C29D3-C6A3-4BD2-8016-2A19B82AC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9" name="Rectangle 928">
                <a:extLst>
                  <a:ext uri="{FF2B5EF4-FFF2-40B4-BE49-F238E27FC236}">
                    <a16:creationId xmlns:a16="http://schemas.microsoft.com/office/drawing/2014/main" id="{E51C4D84-A04A-401B-B345-81EE839D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Freeform 929">
                <a:extLst>
                  <a:ext uri="{FF2B5EF4-FFF2-40B4-BE49-F238E27FC236}">
                    <a16:creationId xmlns:a16="http://schemas.microsoft.com/office/drawing/2014/main" id="{83DE42BC-E879-4731-9EE3-B77796637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Freeform 930">
                <a:extLst>
                  <a:ext uri="{FF2B5EF4-FFF2-40B4-BE49-F238E27FC236}">
                    <a16:creationId xmlns:a16="http://schemas.microsoft.com/office/drawing/2014/main" id="{7B4FE991-1DC4-4CF5-9998-99879716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Oval 931">
                <a:extLst>
                  <a:ext uri="{FF2B5EF4-FFF2-40B4-BE49-F238E27FC236}">
                    <a16:creationId xmlns:a16="http://schemas.microsoft.com/office/drawing/2014/main" id="{FE5ECC22-5B53-4E13-B060-747FD2D1D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Freeform 932">
                <a:extLst>
                  <a:ext uri="{FF2B5EF4-FFF2-40B4-BE49-F238E27FC236}">
                    <a16:creationId xmlns:a16="http://schemas.microsoft.com/office/drawing/2014/main" id="{E3953ACE-0DFC-41E6-9D0D-F54222202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AutoShape 933">
                <a:extLst>
                  <a:ext uri="{FF2B5EF4-FFF2-40B4-BE49-F238E27FC236}">
                    <a16:creationId xmlns:a16="http://schemas.microsoft.com/office/drawing/2014/main" id="{11BB823F-BEFD-4161-BA56-D6AAA164C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AutoShape 934">
                <a:extLst>
                  <a:ext uri="{FF2B5EF4-FFF2-40B4-BE49-F238E27FC236}">
                    <a16:creationId xmlns:a16="http://schemas.microsoft.com/office/drawing/2014/main" id="{4B378211-5584-41AD-82AB-D4DD9125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Oval 935">
                <a:extLst>
                  <a:ext uri="{FF2B5EF4-FFF2-40B4-BE49-F238E27FC236}">
                    <a16:creationId xmlns:a16="http://schemas.microsoft.com/office/drawing/2014/main" id="{37360CE0-E8C4-49E4-8E0D-6B0369A23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Oval 936">
                <a:extLst>
                  <a:ext uri="{FF2B5EF4-FFF2-40B4-BE49-F238E27FC236}">
                    <a16:creationId xmlns:a16="http://schemas.microsoft.com/office/drawing/2014/main" id="{F37104F5-121C-477D-8A28-B890C06E3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Oval 937">
                <a:extLst>
                  <a:ext uri="{FF2B5EF4-FFF2-40B4-BE49-F238E27FC236}">
                    <a16:creationId xmlns:a16="http://schemas.microsoft.com/office/drawing/2014/main" id="{2272124A-0C10-4347-9126-61FED7A3C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Rectangle 938">
                <a:extLst>
                  <a:ext uri="{FF2B5EF4-FFF2-40B4-BE49-F238E27FC236}">
                    <a16:creationId xmlns:a16="http://schemas.microsoft.com/office/drawing/2014/main" id="{ADCCE9E3-703C-4F70-B836-39C819888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0" name="Text Box 106">
              <a:extLst>
                <a:ext uri="{FF2B5EF4-FFF2-40B4-BE49-F238E27FC236}">
                  <a16:creationId xmlns:a16="http://schemas.microsoft.com/office/drawing/2014/main" id="{B0A0E279-86CE-4D7B-912C-A47E85CF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261776" cy="523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400" dirty="0">
                  <a:latin typeface="Arial" charset="0"/>
                  <a:cs typeface="Arial" charset="0"/>
                </a:rPr>
                <a:t>主机到网关的</a:t>
              </a:r>
              <a:br>
                <a:rPr lang="en-US" altLang="zh-CN" sz="1400" dirty="0">
                  <a:latin typeface="Arial" charset="0"/>
                  <a:cs typeface="Arial" charset="0"/>
                </a:rPr>
              </a:br>
              <a:r>
                <a:rPr lang="en-US" altLang="zh-CN" sz="1400" dirty="0">
                  <a:latin typeface="Arial" charset="0"/>
                  <a:cs typeface="Arial" charset="0"/>
                </a:rPr>
                <a:t>telnet</a:t>
              </a:r>
              <a:r>
                <a:rPr lang="zh-CN" altLang="en-US" sz="1400" dirty="0">
                  <a:latin typeface="Arial" charset="0"/>
                  <a:cs typeface="Arial" charset="0"/>
                </a:rPr>
                <a:t>会话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5481880F-B95F-48DA-951C-0E24CE080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908D4685-B7AF-42BE-B019-9671DE4F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Text Box 109">
              <a:extLst>
                <a:ext uri="{FF2B5EF4-FFF2-40B4-BE49-F238E27FC236}">
                  <a16:creationId xmlns:a16="http://schemas.microsoft.com/office/drawing/2014/main" id="{96FD5171-0298-42AC-9B31-A338F680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61776" cy="27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200" dirty="0">
                  <a:latin typeface="Arial" charset="0"/>
                  <a:cs typeface="Arial" charset="0"/>
                </a:rPr>
                <a:t>路由器和过滤器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4" name="Text Box 107">
              <a:extLst>
                <a:ext uri="{FF2B5EF4-FFF2-40B4-BE49-F238E27FC236}">
                  <a16:creationId xmlns:a16="http://schemas.microsoft.com/office/drawing/2014/main" id="{B2206797-BD5F-4DE0-98D5-422EFDF47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20816" cy="523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400" dirty="0">
                  <a:latin typeface="Arial" charset="0"/>
                  <a:cs typeface="Arial" charset="0"/>
                </a:rPr>
                <a:t>网关到远端服务器</a:t>
              </a:r>
              <a:br>
                <a:rPr lang="en-US" altLang="zh-CN" sz="1400" dirty="0">
                  <a:latin typeface="Arial" charset="0"/>
                  <a:cs typeface="Arial" charset="0"/>
                </a:rPr>
              </a:br>
              <a:r>
                <a:rPr lang="zh-CN" altLang="en-US" sz="1400" dirty="0">
                  <a:latin typeface="Arial" charset="0"/>
                  <a:cs typeface="Arial" charset="0"/>
                </a:rPr>
                <a:t>的</a:t>
              </a:r>
              <a:r>
                <a:rPr lang="en-US" altLang="zh-CN" sz="1400" dirty="0">
                  <a:latin typeface="Arial" charset="0"/>
                  <a:cs typeface="Arial" charset="0"/>
                </a:rPr>
                <a:t>telnet</a:t>
              </a:r>
              <a:r>
                <a:rPr lang="zh-CN" altLang="en-US" sz="1400" dirty="0">
                  <a:latin typeface="Arial" charset="0"/>
                  <a:cs typeface="Arial" charset="0"/>
                </a:rPr>
                <a:t>会话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" name="Line 334">
              <a:extLst>
                <a:ext uri="{FF2B5EF4-FFF2-40B4-BE49-F238E27FC236}">
                  <a16:creationId xmlns:a16="http://schemas.microsoft.com/office/drawing/2014/main" id="{75208AAE-DABC-44B0-8FD2-CEE91894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971110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6A5A-D2B3-40D4-8CAC-011A9253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防火墙和网关的局限性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7C267-5D74-4176-8DDF-7529F712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4604D3-C866-42B5-ACAA-C06B0BF2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827931"/>
            <a:ext cx="3879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i="1" kern="0" dirty="0">
                <a:solidFill>
                  <a:srgbClr val="CC0000"/>
                </a:solidFill>
                <a:latin typeface="Gill Sans MT" charset="0"/>
              </a:rPr>
              <a:t>IP</a:t>
            </a:r>
            <a:r>
              <a:rPr lang="zh-CN" altLang="en-US" sz="2400" i="1" kern="0" dirty="0">
                <a:solidFill>
                  <a:srgbClr val="CC0000"/>
                </a:solidFill>
                <a:latin typeface="Gill Sans MT" charset="0"/>
              </a:rPr>
              <a:t>欺骗：</a:t>
            </a:r>
            <a:r>
              <a:rPr lang="zh-CN" altLang="en-US" sz="2400" kern="0" dirty="0">
                <a:latin typeface="Gill Sans MT" charset="0"/>
              </a:rPr>
              <a:t>路由器无法验证数据包是否真实来自源地址</a:t>
            </a:r>
            <a:endParaRPr lang="en-US" altLang="ja-JP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每个应用都需要单独的应用网关</a:t>
            </a:r>
            <a:endParaRPr lang="en-US" altLang="ja-JP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客户端需要知道怎样连接应用网关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例如：浏览器配置代理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60E32A-3D3D-40E8-9CA2-94369C18EA33}"/>
              </a:ext>
            </a:extLst>
          </p:cNvPr>
          <p:cNvSpPr txBox="1">
            <a:spLocks noChangeArrowheads="1"/>
          </p:cNvSpPr>
          <p:nvPr/>
        </p:nvSpPr>
        <p:spPr>
          <a:xfrm>
            <a:off x="4681538" y="1877144"/>
            <a:ext cx="38100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Gill Sans MT" charset="0"/>
              </a:rPr>
              <a:t>防火墙通常完全允许或者完全禁止</a:t>
            </a:r>
            <a:r>
              <a:rPr lang="en-US" altLang="zh-CN" sz="2400" kern="0" dirty="0">
                <a:latin typeface="Gill Sans MT" charset="0"/>
              </a:rPr>
              <a:t>UDP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400" i="1" kern="0" dirty="0">
                <a:solidFill>
                  <a:srgbClr val="CC0000"/>
                </a:solidFill>
                <a:latin typeface="Gill Sans MT" charset="0"/>
              </a:rPr>
              <a:t>应该考虑数据传输量，而非全部允许或禁止</a:t>
            </a:r>
            <a:endParaRPr lang="en-US" altLang="zh-CN" sz="2400" i="1" kern="0" dirty="0">
              <a:solidFill>
                <a:srgbClr val="CC0000"/>
              </a:solidFill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一些网站仍然被大量攻击</a:t>
            </a:r>
            <a:endParaRPr lang="en-US" sz="2000" kern="0" dirty="0">
              <a:solidFill>
                <a:srgbClr val="FF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57015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45E58-D252-4A73-9CA4-E446BE7C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入侵检测系统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B1FE7-3D6B-4654-A7C2-CFCFAC23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Gill Sans MT" charset="0"/>
              </a:rPr>
              <a:t>数据包过滤</a:t>
            </a:r>
            <a:r>
              <a:rPr lang="en-US" altLang="zh-CN" sz="2800" dirty="0">
                <a:latin typeface="Gill Sans MT" charset="0"/>
              </a:rPr>
              <a:t>:</a:t>
            </a:r>
          </a:p>
          <a:p>
            <a:pPr lvl="1"/>
            <a:r>
              <a:rPr lang="zh-CN" altLang="en-US" sz="2400" dirty="0">
                <a:latin typeface="Gill Sans MT" charset="0"/>
              </a:rPr>
              <a:t>使用</a:t>
            </a:r>
            <a:r>
              <a:rPr lang="en-US" altLang="zh-CN" sz="2400" dirty="0">
                <a:latin typeface="Gill Sans MT" charset="0"/>
              </a:rPr>
              <a:t>TCP/IP</a:t>
            </a:r>
            <a:r>
              <a:rPr lang="zh-CN" altLang="en-US" sz="2400" dirty="0">
                <a:latin typeface="Gill Sans MT" charset="0"/>
              </a:rPr>
              <a:t>头部字段</a:t>
            </a:r>
            <a:endParaRPr lang="en-US" altLang="zh-CN" sz="2400" dirty="0">
              <a:latin typeface="Gill Sans MT" charset="0"/>
            </a:endParaRPr>
          </a:p>
          <a:p>
            <a:pPr lvl="1"/>
            <a:r>
              <a:rPr lang="zh-CN" altLang="en-US" sz="2400" dirty="0">
                <a:latin typeface="Gill Sans MT" charset="0"/>
              </a:rPr>
              <a:t>不检查会话之间的关联</a:t>
            </a:r>
            <a:r>
              <a:rPr lang="en-US" altLang="zh-CN" sz="2400" dirty="0">
                <a:latin typeface="Gill Sans MT" charset="0"/>
              </a:rPr>
              <a:t> </a:t>
            </a:r>
          </a:p>
          <a:p>
            <a:r>
              <a:rPr lang="en-US" altLang="zh-CN" sz="2800" i="1" dirty="0">
                <a:solidFill>
                  <a:srgbClr val="CC0000"/>
                </a:solidFill>
                <a:latin typeface="Gill Sans MT" charset="0"/>
              </a:rPr>
              <a:t>IDS: </a:t>
            </a:r>
            <a:r>
              <a:rPr lang="zh-CN" altLang="en-US" sz="2800" i="1" dirty="0">
                <a:solidFill>
                  <a:srgbClr val="CC0000"/>
                </a:solidFill>
                <a:latin typeface="Gill Sans MT" charset="0"/>
              </a:rPr>
              <a:t>入侵检测系统</a:t>
            </a:r>
            <a:endParaRPr lang="en-US" altLang="zh-CN" sz="2800" i="1" dirty="0">
              <a:solidFill>
                <a:srgbClr val="CC0000"/>
              </a:solidFill>
              <a:latin typeface="Gill Sans MT" charset="0"/>
            </a:endParaRPr>
          </a:p>
          <a:p>
            <a:pPr lvl="1"/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深度包检测：</a:t>
            </a:r>
            <a:r>
              <a:rPr lang="zh-CN" altLang="en-US" sz="2400" dirty="0">
                <a:latin typeface="Gill Sans MT" charset="0"/>
              </a:rPr>
              <a:t>查看数据包内容（匹配已知病毒和攻击的串模式）</a:t>
            </a:r>
            <a:endParaRPr lang="en-US" altLang="zh-CN" sz="2400" dirty="0">
              <a:latin typeface="Gill Sans MT" charset="0"/>
            </a:endParaRPr>
          </a:p>
          <a:p>
            <a:pPr lvl="1"/>
            <a:r>
              <a:rPr lang="zh-CN" altLang="en-US" sz="2400" dirty="0">
                <a:latin typeface="Gill Sans MT" charset="0"/>
              </a:rPr>
              <a:t>关联多个数据包</a:t>
            </a:r>
            <a:endParaRPr lang="en-US" altLang="zh-CN" sz="2400" dirty="0">
              <a:latin typeface="Gill Sans MT" charset="0"/>
            </a:endParaRPr>
          </a:p>
          <a:p>
            <a:pPr lvl="2"/>
            <a:r>
              <a:rPr lang="zh-CN" altLang="en-US" sz="2000" dirty="0">
                <a:latin typeface="Gill Sans MT" charset="0"/>
                <a:cs typeface="Gill Sans MT" charset="0"/>
              </a:rPr>
              <a:t>端口扫描</a:t>
            </a:r>
            <a:endParaRPr lang="en-US" altLang="zh-CN" sz="2000" dirty="0">
              <a:latin typeface="Gill Sans MT" charset="0"/>
              <a:cs typeface="Gill Sans MT" charset="0"/>
            </a:endParaRPr>
          </a:p>
          <a:p>
            <a:pPr lvl="2"/>
            <a:r>
              <a:rPr lang="zh-CN" altLang="en-US" sz="2000" dirty="0">
                <a:latin typeface="Gill Sans MT" charset="0"/>
                <a:cs typeface="Gill Sans MT" charset="0"/>
              </a:rPr>
              <a:t>网络拓扑映射</a:t>
            </a:r>
            <a:endParaRPr lang="en-US" altLang="zh-CN" sz="2000" dirty="0">
              <a:latin typeface="Gill Sans MT" charset="0"/>
              <a:cs typeface="Gill Sans MT" charset="0"/>
            </a:endParaRPr>
          </a:p>
          <a:p>
            <a:pPr lvl="2"/>
            <a:r>
              <a:rPr lang="zh-CN" altLang="en-US" sz="2000" dirty="0">
                <a:latin typeface="Gill Sans MT" charset="0"/>
                <a:cs typeface="Gill Sans MT" charset="0"/>
              </a:rPr>
              <a:t>拒绝服务攻击</a:t>
            </a:r>
            <a:endParaRPr lang="en-US" altLang="zh-CN" sz="2000" dirty="0">
              <a:latin typeface="Gill Sans MT" charset="0"/>
              <a:cs typeface="Gill Sans MT" charset="0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95DB4-17F2-4932-B058-AAD014E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79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E3DE-AAA6-4C75-B143-B8D3FC9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入侵检测系统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6B4EA-1BF5-46B6-87BB-ECC2248C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103</a:t>
            </a:fld>
            <a:endParaRPr lang="zh-CN" alt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2B3D595-0658-4C91-AC61-A473395B19A2}"/>
              </a:ext>
            </a:extLst>
          </p:cNvPr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F0071B8-BB01-48F5-AA6D-92EB38C8032B}"/>
              </a:ext>
            </a:extLst>
          </p:cNvPr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7" name="Group 199">
            <a:extLst>
              <a:ext uri="{FF2B5EF4-FFF2-40B4-BE49-F238E27FC236}">
                <a16:creationId xmlns:a16="http://schemas.microsoft.com/office/drawing/2014/main" id="{B3D74421-FA71-4451-BC97-4718536F5E10}"/>
              </a:ext>
            </a:extLst>
          </p:cNvPr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8" name="Freeform 200">
              <a:extLst>
                <a:ext uri="{FF2B5EF4-FFF2-40B4-BE49-F238E27FC236}">
                  <a16:creationId xmlns:a16="http://schemas.microsoft.com/office/drawing/2014/main" id="{402CF5DB-1881-45C4-8B36-4E8B29AFC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201">
              <a:extLst>
                <a:ext uri="{FF2B5EF4-FFF2-40B4-BE49-F238E27FC236}">
                  <a16:creationId xmlns:a16="http://schemas.microsoft.com/office/drawing/2014/main" id="{D117D79B-9C6A-42A4-B124-17FD5237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202">
              <a:extLst>
                <a:ext uri="{FF2B5EF4-FFF2-40B4-BE49-F238E27FC236}">
                  <a16:creationId xmlns:a16="http://schemas.microsoft.com/office/drawing/2014/main" id="{F52DE1A0-058C-4B07-B660-4C718D64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03">
              <a:extLst>
                <a:ext uri="{FF2B5EF4-FFF2-40B4-BE49-F238E27FC236}">
                  <a16:creationId xmlns:a16="http://schemas.microsoft.com/office/drawing/2014/main" id="{4DCDEC5F-C3B7-4C28-A1D3-07320A36F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204">
              <a:extLst>
                <a:ext uri="{FF2B5EF4-FFF2-40B4-BE49-F238E27FC236}">
                  <a16:creationId xmlns:a16="http://schemas.microsoft.com/office/drawing/2014/main" id="{C22A6A7F-5A3C-46C5-9AF1-46DD828F8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Rectangle 205">
              <a:extLst>
                <a:ext uri="{FF2B5EF4-FFF2-40B4-BE49-F238E27FC236}">
                  <a16:creationId xmlns:a16="http://schemas.microsoft.com/office/drawing/2014/main" id="{181FC0CC-B0C0-46E5-A7A0-A0AECFC5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Rectangle 206">
              <a:extLst>
                <a:ext uri="{FF2B5EF4-FFF2-40B4-BE49-F238E27FC236}">
                  <a16:creationId xmlns:a16="http://schemas.microsoft.com/office/drawing/2014/main" id="{8F872C9F-A8E3-4BD9-AD56-D876E5FA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207">
              <a:extLst>
                <a:ext uri="{FF2B5EF4-FFF2-40B4-BE49-F238E27FC236}">
                  <a16:creationId xmlns:a16="http://schemas.microsoft.com/office/drawing/2014/main" id="{05D7440E-B494-432B-BDA1-729766D9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208">
              <a:extLst>
                <a:ext uri="{FF2B5EF4-FFF2-40B4-BE49-F238E27FC236}">
                  <a16:creationId xmlns:a16="http://schemas.microsoft.com/office/drawing/2014/main" id="{0AE5970B-6FFB-4C11-B24F-F45A31F3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209">
              <a:extLst>
                <a:ext uri="{FF2B5EF4-FFF2-40B4-BE49-F238E27FC236}">
                  <a16:creationId xmlns:a16="http://schemas.microsoft.com/office/drawing/2014/main" id="{CE6D1D2A-D1BA-4C88-9F00-8735647C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210">
              <a:extLst>
                <a:ext uri="{FF2B5EF4-FFF2-40B4-BE49-F238E27FC236}">
                  <a16:creationId xmlns:a16="http://schemas.microsoft.com/office/drawing/2014/main" id="{7F5E3FE2-FCA7-4AC0-BA88-C79FDCF25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211">
              <a:extLst>
                <a:ext uri="{FF2B5EF4-FFF2-40B4-BE49-F238E27FC236}">
                  <a16:creationId xmlns:a16="http://schemas.microsoft.com/office/drawing/2014/main" id="{1390067A-5435-4D81-A582-C09C7C9B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212">
              <a:extLst>
                <a:ext uri="{FF2B5EF4-FFF2-40B4-BE49-F238E27FC236}">
                  <a16:creationId xmlns:a16="http://schemas.microsoft.com/office/drawing/2014/main" id="{320D71D1-15BB-4C76-BF25-274A5B5B2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213">
              <a:extLst>
                <a:ext uri="{FF2B5EF4-FFF2-40B4-BE49-F238E27FC236}">
                  <a16:creationId xmlns:a16="http://schemas.microsoft.com/office/drawing/2014/main" id="{9E9E9B3C-29DB-4427-9BC6-87B814D4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214">
              <a:extLst>
                <a:ext uri="{FF2B5EF4-FFF2-40B4-BE49-F238E27FC236}">
                  <a16:creationId xmlns:a16="http://schemas.microsoft.com/office/drawing/2014/main" id="{EE2937D3-AB32-498B-8CD1-3E302F818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15">
              <a:extLst>
                <a:ext uri="{FF2B5EF4-FFF2-40B4-BE49-F238E27FC236}">
                  <a16:creationId xmlns:a16="http://schemas.microsoft.com/office/drawing/2014/main" id="{8CCF8948-8240-4DC2-9BDF-C31119931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216">
              <a:extLst>
                <a:ext uri="{FF2B5EF4-FFF2-40B4-BE49-F238E27FC236}">
                  <a16:creationId xmlns:a16="http://schemas.microsoft.com/office/drawing/2014/main" id="{5C36A5F3-DF5C-418A-A9A8-C19C22114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17">
              <a:extLst>
                <a:ext uri="{FF2B5EF4-FFF2-40B4-BE49-F238E27FC236}">
                  <a16:creationId xmlns:a16="http://schemas.microsoft.com/office/drawing/2014/main" id="{9226C35A-78A2-41A4-8F27-E7181584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18">
              <a:extLst>
                <a:ext uri="{FF2B5EF4-FFF2-40B4-BE49-F238E27FC236}">
                  <a16:creationId xmlns:a16="http://schemas.microsoft.com/office/drawing/2014/main" id="{0E89CA10-AAD7-4817-8F07-963ADB6EE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219">
              <a:extLst>
                <a:ext uri="{FF2B5EF4-FFF2-40B4-BE49-F238E27FC236}">
                  <a16:creationId xmlns:a16="http://schemas.microsoft.com/office/drawing/2014/main" id="{62D99DA5-FE05-47B7-B0DB-4C76A5B67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220">
              <a:extLst>
                <a:ext uri="{FF2B5EF4-FFF2-40B4-BE49-F238E27FC236}">
                  <a16:creationId xmlns:a16="http://schemas.microsoft.com/office/drawing/2014/main" id="{A9E82A9C-6609-4F3E-B1DE-772B6D3B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221">
              <a:extLst>
                <a:ext uri="{FF2B5EF4-FFF2-40B4-BE49-F238E27FC236}">
                  <a16:creationId xmlns:a16="http://schemas.microsoft.com/office/drawing/2014/main" id="{CBABA818-5C79-4103-82FC-59B446EF6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222">
              <a:extLst>
                <a:ext uri="{FF2B5EF4-FFF2-40B4-BE49-F238E27FC236}">
                  <a16:creationId xmlns:a16="http://schemas.microsoft.com/office/drawing/2014/main" id="{9EAACBD4-455B-4276-82AB-E6DF8BF7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223">
              <a:extLst>
                <a:ext uri="{FF2B5EF4-FFF2-40B4-BE49-F238E27FC236}">
                  <a16:creationId xmlns:a16="http://schemas.microsoft.com/office/drawing/2014/main" id="{76FD5BE9-D5F5-4527-991E-098CE9E7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224">
              <a:extLst>
                <a:ext uri="{FF2B5EF4-FFF2-40B4-BE49-F238E27FC236}">
                  <a16:creationId xmlns:a16="http://schemas.microsoft.com/office/drawing/2014/main" id="{544D1957-622C-45DE-AC56-88654FBA0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225">
              <a:extLst>
                <a:ext uri="{FF2B5EF4-FFF2-40B4-BE49-F238E27FC236}">
                  <a16:creationId xmlns:a16="http://schemas.microsoft.com/office/drawing/2014/main" id="{765C5228-C9EF-4702-8475-F90F6C315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226">
              <a:extLst>
                <a:ext uri="{FF2B5EF4-FFF2-40B4-BE49-F238E27FC236}">
                  <a16:creationId xmlns:a16="http://schemas.microsoft.com/office/drawing/2014/main" id="{7207C282-AA71-4B9D-98C5-DD85F1E31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227">
              <a:extLst>
                <a:ext uri="{FF2B5EF4-FFF2-40B4-BE49-F238E27FC236}">
                  <a16:creationId xmlns:a16="http://schemas.microsoft.com/office/drawing/2014/main" id="{9F8F2132-C4C3-41DA-BCD1-7CD53D61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228">
              <a:extLst>
                <a:ext uri="{FF2B5EF4-FFF2-40B4-BE49-F238E27FC236}">
                  <a16:creationId xmlns:a16="http://schemas.microsoft.com/office/drawing/2014/main" id="{154BCBBE-0EFB-4192-9BD3-9CA952B9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229">
              <a:extLst>
                <a:ext uri="{FF2B5EF4-FFF2-40B4-BE49-F238E27FC236}">
                  <a16:creationId xmlns:a16="http://schemas.microsoft.com/office/drawing/2014/main" id="{707EC060-2940-492A-A092-5414C485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230">
              <a:extLst>
                <a:ext uri="{FF2B5EF4-FFF2-40B4-BE49-F238E27FC236}">
                  <a16:creationId xmlns:a16="http://schemas.microsoft.com/office/drawing/2014/main" id="{2033BCAB-72BF-4EF7-B20E-EBF9DC5AB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231">
              <a:extLst>
                <a:ext uri="{FF2B5EF4-FFF2-40B4-BE49-F238E27FC236}">
                  <a16:creationId xmlns:a16="http://schemas.microsoft.com/office/drawing/2014/main" id="{F3CC8D3A-9C2B-4471-94F6-EB0452EB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232">
              <a:extLst>
                <a:ext uri="{FF2B5EF4-FFF2-40B4-BE49-F238E27FC236}">
                  <a16:creationId xmlns:a16="http://schemas.microsoft.com/office/drawing/2014/main" id="{CBAA4C8F-B3A6-4F17-B777-4A0BE0B2A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33">
              <a:extLst>
                <a:ext uri="{FF2B5EF4-FFF2-40B4-BE49-F238E27FC236}">
                  <a16:creationId xmlns:a16="http://schemas.microsoft.com/office/drawing/2014/main" id="{65E0595F-410D-4DC8-94D8-7D3DC60D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234">
              <a:extLst>
                <a:ext uri="{FF2B5EF4-FFF2-40B4-BE49-F238E27FC236}">
                  <a16:creationId xmlns:a16="http://schemas.microsoft.com/office/drawing/2014/main" id="{C2C5DC4E-B61A-4D3F-9869-A071DC580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235">
              <a:extLst>
                <a:ext uri="{FF2B5EF4-FFF2-40B4-BE49-F238E27FC236}">
                  <a16:creationId xmlns:a16="http://schemas.microsoft.com/office/drawing/2014/main" id="{C7565FCE-B299-442D-8ED9-21A389AF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36">
              <a:extLst>
                <a:ext uri="{FF2B5EF4-FFF2-40B4-BE49-F238E27FC236}">
                  <a16:creationId xmlns:a16="http://schemas.microsoft.com/office/drawing/2014/main" id="{4EEA31B9-50FC-4C24-BAFC-BADA01A8B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237">
              <a:extLst>
                <a:ext uri="{FF2B5EF4-FFF2-40B4-BE49-F238E27FC236}">
                  <a16:creationId xmlns:a16="http://schemas.microsoft.com/office/drawing/2014/main" id="{AE80A260-D2EF-4C1E-921C-4CDCA26A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238">
              <a:extLst>
                <a:ext uri="{FF2B5EF4-FFF2-40B4-BE49-F238E27FC236}">
                  <a16:creationId xmlns:a16="http://schemas.microsoft.com/office/drawing/2014/main" id="{959A06F7-1D00-45E8-9B83-3059929EA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239">
              <a:extLst>
                <a:ext uri="{FF2B5EF4-FFF2-40B4-BE49-F238E27FC236}">
                  <a16:creationId xmlns:a16="http://schemas.microsoft.com/office/drawing/2014/main" id="{5CB82420-355A-4BEA-B772-89900084F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240">
              <a:extLst>
                <a:ext uri="{FF2B5EF4-FFF2-40B4-BE49-F238E27FC236}">
                  <a16:creationId xmlns:a16="http://schemas.microsoft.com/office/drawing/2014/main" id="{4400678A-E7ED-4B97-8C5E-CE6F5313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241">
              <a:extLst>
                <a:ext uri="{FF2B5EF4-FFF2-40B4-BE49-F238E27FC236}">
                  <a16:creationId xmlns:a16="http://schemas.microsoft.com/office/drawing/2014/main" id="{6BC5EE6A-8230-4144-A438-0AFE6D067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242">
              <a:extLst>
                <a:ext uri="{FF2B5EF4-FFF2-40B4-BE49-F238E27FC236}">
                  <a16:creationId xmlns:a16="http://schemas.microsoft.com/office/drawing/2014/main" id="{49760782-95F2-4BB9-B88D-3D8BD434B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243">
              <a:extLst>
                <a:ext uri="{FF2B5EF4-FFF2-40B4-BE49-F238E27FC236}">
                  <a16:creationId xmlns:a16="http://schemas.microsoft.com/office/drawing/2014/main" id="{063751CC-5A96-4615-A6AD-B44F6DFD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244">
              <a:extLst>
                <a:ext uri="{FF2B5EF4-FFF2-40B4-BE49-F238E27FC236}">
                  <a16:creationId xmlns:a16="http://schemas.microsoft.com/office/drawing/2014/main" id="{1183C1B1-F7D0-454B-81A5-F87E8B30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45">
              <a:extLst>
                <a:ext uri="{FF2B5EF4-FFF2-40B4-BE49-F238E27FC236}">
                  <a16:creationId xmlns:a16="http://schemas.microsoft.com/office/drawing/2014/main" id="{8176ADD3-BED3-425B-AF79-40D7878E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246">
              <a:extLst>
                <a:ext uri="{FF2B5EF4-FFF2-40B4-BE49-F238E27FC236}">
                  <a16:creationId xmlns:a16="http://schemas.microsoft.com/office/drawing/2014/main" id="{2CF1DC91-506C-4EB9-8978-150FF4FF5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247">
              <a:extLst>
                <a:ext uri="{FF2B5EF4-FFF2-40B4-BE49-F238E27FC236}">
                  <a16:creationId xmlns:a16="http://schemas.microsoft.com/office/drawing/2014/main" id="{E0596269-65C8-47C4-8B36-7FA66F7CE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48">
              <a:extLst>
                <a:ext uri="{FF2B5EF4-FFF2-40B4-BE49-F238E27FC236}">
                  <a16:creationId xmlns:a16="http://schemas.microsoft.com/office/drawing/2014/main" id="{9205495D-411B-44C9-A7E8-86D95CD1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249">
              <a:extLst>
                <a:ext uri="{FF2B5EF4-FFF2-40B4-BE49-F238E27FC236}">
                  <a16:creationId xmlns:a16="http://schemas.microsoft.com/office/drawing/2014/main" id="{B8170F87-942A-46BB-BC8F-EF453CBD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250">
              <a:extLst>
                <a:ext uri="{FF2B5EF4-FFF2-40B4-BE49-F238E27FC236}">
                  <a16:creationId xmlns:a16="http://schemas.microsoft.com/office/drawing/2014/main" id="{A99930DB-497D-4B26-A188-AF6D56579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251">
              <a:extLst>
                <a:ext uri="{FF2B5EF4-FFF2-40B4-BE49-F238E27FC236}">
                  <a16:creationId xmlns:a16="http://schemas.microsoft.com/office/drawing/2014/main" id="{AFA5E128-26E0-4969-AB3D-A17ECB025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252">
              <a:extLst>
                <a:ext uri="{FF2B5EF4-FFF2-40B4-BE49-F238E27FC236}">
                  <a16:creationId xmlns:a16="http://schemas.microsoft.com/office/drawing/2014/main" id="{0D902F03-DDC0-4850-84D9-F664CCFA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253">
              <a:extLst>
                <a:ext uri="{FF2B5EF4-FFF2-40B4-BE49-F238E27FC236}">
                  <a16:creationId xmlns:a16="http://schemas.microsoft.com/office/drawing/2014/main" id="{10F8BFCE-380D-46A3-A704-60EBBF4E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254">
              <a:extLst>
                <a:ext uri="{FF2B5EF4-FFF2-40B4-BE49-F238E27FC236}">
                  <a16:creationId xmlns:a16="http://schemas.microsoft.com/office/drawing/2014/main" id="{410BD990-BBE9-47E3-B5E4-068D67868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255">
              <a:extLst>
                <a:ext uri="{FF2B5EF4-FFF2-40B4-BE49-F238E27FC236}">
                  <a16:creationId xmlns:a16="http://schemas.microsoft.com/office/drawing/2014/main" id="{BFAE28A9-2674-492A-9A8A-1091F568B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256">
              <a:extLst>
                <a:ext uri="{FF2B5EF4-FFF2-40B4-BE49-F238E27FC236}">
                  <a16:creationId xmlns:a16="http://schemas.microsoft.com/office/drawing/2014/main" id="{4D676FC5-25FB-4CFC-B0F2-74FE8C710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257">
              <a:extLst>
                <a:ext uri="{FF2B5EF4-FFF2-40B4-BE49-F238E27FC236}">
                  <a16:creationId xmlns:a16="http://schemas.microsoft.com/office/drawing/2014/main" id="{D78A05CB-F747-4D2A-8E47-039844918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258">
              <a:extLst>
                <a:ext uri="{FF2B5EF4-FFF2-40B4-BE49-F238E27FC236}">
                  <a16:creationId xmlns:a16="http://schemas.microsoft.com/office/drawing/2014/main" id="{258C9B57-9FB6-4DA8-88D6-E2611BD1D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259">
              <a:extLst>
                <a:ext uri="{FF2B5EF4-FFF2-40B4-BE49-F238E27FC236}">
                  <a16:creationId xmlns:a16="http://schemas.microsoft.com/office/drawing/2014/main" id="{EE219867-7270-48C7-8AE8-98AAE7886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260">
              <a:extLst>
                <a:ext uri="{FF2B5EF4-FFF2-40B4-BE49-F238E27FC236}">
                  <a16:creationId xmlns:a16="http://schemas.microsoft.com/office/drawing/2014/main" id="{14EEEB18-F34F-4E26-B9C6-FA522BB96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261">
              <a:extLst>
                <a:ext uri="{FF2B5EF4-FFF2-40B4-BE49-F238E27FC236}">
                  <a16:creationId xmlns:a16="http://schemas.microsoft.com/office/drawing/2014/main" id="{75D37F35-5A7E-4FE9-AFDA-9138D9034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262">
              <a:extLst>
                <a:ext uri="{FF2B5EF4-FFF2-40B4-BE49-F238E27FC236}">
                  <a16:creationId xmlns:a16="http://schemas.microsoft.com/office/drawing/2014/main" id="{CC077B8D-B85B-4C88-81FE-CA774702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263">
              <a:extLst>
                <a:ext uri="{FF2B5EF4-FFF2-40B4-BE49-F238E27FC236}">
                  <a16:creationId xmlns:a16="http://schemas.microsoft.com/office/drawing/2014/main" id="{7CD2A975-C665-4247-A51A-5F66306C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64">
              <a:extLst>
                <a:ext uri="{FF2B5EF4-FFF2-40B4-BE49-F238E27FC236}">
                  <a16:creationId xmlns:a16="http://schemas.microsoft.com/office/drawing/2014/main" id="{30CBED53-47FA-4B83-8F6C-0EF67281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65">
              <a:extLst>
                <a:ext uri="{FF2B5EF4-FFF2-40B4-BE49-F238E27FC236}">
                  <a16:creationId xmlns:a16="http://schemas.microsoft.com/office/drawing/2014/main" id="{A64BE0C8-1DF3-488C-9E8A-E87C7E810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66">
              <a:extLst>
                <a:ext uri="{FF2B5EF4-FFF2-40B4-BE49-F238E27FC236}">
                  <a16:creationId xmlns:a16="http://schemas.microsoft.com/office/drawing/2014/main" id="{B1A889CA-F4ED-435B-8963-C24C6126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67">
              <a:extLst>
                <a:ext uri="{FF2B5EF4-FFF2-40B4-BE49-F238E27FC236}">
                  <a16:creationId xmlns:a16="http://schemas.microsoft.com/office/drawing/2014/main" id="{E1EC0AA7-B616-4396-8B94-D8DCABA3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268">
              <a:extLst>
                <a:ext uri="{FF2B5EF4-FFF2-40B4-BE49-F238E27FC236}">
                  <a16:creationId xmlns:a16="http://schemas.microsoft.com/office/drawing/2014/main" id="{1FC1AD1F-CA1A-4962-8BA5-D4796B13F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269">
              <a:extLst>
                <a:ext uri="{FF2B5EF4-FFF2-40B4-BE49-F238E27FC236}">
                  <a16:creationId xmlns:a16="http://schemas.microsoft.com/office/drawing/2014/main" id="{7C003912-5AAD-4C10-A92E-80C58C60A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270">
              <a:extLst>
                <a:ext uri="{FF2B5EF4-FFF2-40B4-BE49-F238E27FC236}">
                  <a16:creationId xmlns:a16="http://schemas.microsoft.com/office/drawing/2014/main" id="{8F431D0B-D354-41C6-B641-49950A64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271">
              <a:extLst>
                <a:ext uri="{FF2B5EF4-FFF2-40B4-BE49-F238E27FC236}">
                  <a16:creationId xmlns:a16="http://schemas.microsoft.com/office/drawing/2014/main" id="{5E6B7B6E-C3D6-40C3-B317-98918B4AA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272">
              <a:extLst>
                <a:ext uri="{FF2B5EF4-FFF2-40B4-BE49-F238E27FC236}">
                  <a16:creationId xmlns:a16="http://schemas.microsoft.com/office/drawing/2014/main" id="{BEAC9D70-D91D-4D74-8F55-5173201E3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73">
              <a:extLst>
                <a:ext uri="{FF2B5EF4-FFF2-40B4-BE49-F238E27FC236}">
                  <a16:creationId xmlns:a16="http://schemas.microsoft.com/office/drawing/2014/main" id="{1AB3793F-30DB-48C3-B9F9-25AE6A54C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274">
              <a:extLst>
                <a:ext uri="{FF2B5EF4-FFF2-40B4-BE49-F238E27FC236}">
                  <a16:creationId xmlns:a16="http://schemas.microsoft.com/office/drawing/2014/main" id="{8A058F40-D1F6-4FE4-9906-670B6126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275">
              <a:extLst>
                <a:ext uri="{FF2B5EF4-FFF2-40B4-BE49-F238E27FC236}">
                  <a16:creationId xmlns:a16="http://schemas.microsoft.com/office/drawing/2014/main" id="{E945F19E-913E-4F44-A7A5-B91CBF11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276">
              <a:extLst>
                <a:ext uri="{FF2B5EF4-FFF2-40B4-BE49-F238E27FC236}">
                  <a16:creationId xmlns:a16="http://schemas.microsoft.com/office/drawing/2014/main" id="{375158A6-DBC8-459E-8D59-198112D8E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277">
              <a:extLst>
                <a:ext uri="{FF2B5EF4-FFF2-40B4-BE49-F238E27FC236}">
                  <a16:creationId xmlns:a16="http://schemas.microsoft.com/office/drawing/2014/main" id="{FB6C739E-3BFF-4709-9B26-77BF91E9B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278">
              <a:extLst>
                <a:ext uri="{FF2B5EF4-FFF2-40B4-BE49-F238E27FC236}">
                  <a16:creationId xmlns:a16="http://schemas.microsoft.com/office/drawing/2014/main" id="{CC5F3FB4-C870-40DB-9BA7-61AD8707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279">
              <a:extLst>
                <a:ext uri="{FF2B5EF4-FFF2-40B4-BE49-F238E27FC236}">
                  <a16:creationId xmlns:a16="http://schemas.microsoft.com/office/drawing/2014/main" id="{7D9196C6-AA6E-46D8-A1E9-F7907BE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280">
              <a:extLst>
                <a:ext uri="{FF2B5EF4-FFF2-40B4-BE49-F238E27FC236}">
                  <a16:creationId xmlns:a16="http://schemas.microsoft.com/office/drawing/2014/main" id="{2E30B9D8-B1AC-4D6E-9C33-422BFE8C4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281">
              <a:extLst>
                <a:ext uri="{FF2B5EF4-FFF2-40B4-BE49-F238E27FC236}">
                  <a16:creationId xmlns:a16="http://schemas.microsoft.com/office/drawing/2014/main" id="{D7FBC0E4-D7E4-4113-84A8-7CB71905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282">
              <a:extLst>
                <a:ext uri="{FF2B5EF4-FFF2-40B4-BE49-F238E27FC236}">
                  <a16:creationId xmlns:a16="http://schemas.microsoft.com/office/drawing/2014/main" id="{C2F47E48-E32E-45EB-B934-2745EE20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283">
              <a:extLst>
                <a:ext uri="{FF2B5EF4-FFF2-40B4-BE49-F238E27FC236}">
                  <a16:creationId xmlns:a16="http://schemas.microsoft.com/office/drawing/2014/main" id="{02DF06C1-1D53-4A33-B031-54F573CC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284">
              <a:extLst>
                <a:ext uri="{FF2B5EF4-FFF2-40B4-BE49-F238E27FC236}">
                  <a16:creationId xmlns:a16="http://schemas.microsoft.com/office/drawing/2014/main" id="{649939ED-CEF1-43AA-AE29-4B244CD0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285">
              <a:extLst>
                <a:ext uri="{FF2B5EF4-FFF2-40B4-BE49-F238E27FC236}">
                  <a16:creationId xmlns:a16="http://schemas.microsoft.com/office/drawing/2014/main" id="{047BCA3B-4E26-49C2-8F62-4A9CC2E6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286">
              <a:extLst>
                <a:ext uri="{FF2B5EF4-FFF2-40B4-BE49-F238E27FC236}">
                  <a16:creationId xmlns:a16="http://schemas.microsoft.com/office/drawing/2014/main" id="{83130F6D-5DAF-44B1-AAEE-89A928807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287">
              <a:extLst>
                <a:ext uri="{FF2B5EF4-FFF2-40B4-BE49-F238E27FC236}">
                  <a16:creationId xmlns:a16="http://schemas.microsoft.com/office/drawing/2014/main" id="{A5C50FBF-F2A9-4506-B409-DFD0A79FD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88">
              <a:extLst>
                <a:ext uri="{FF2B5EF4-FFF2-40B4-BE49-F238E27FC236}">
                  <a16:creationId xmlns:a16="http://schemas.microsoft.com/office/drawing/2014/main" id="{954562A9-9052-40E9-B647-B39E52BF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89">
              <a:extLst>
                <a:ext uri="{FF2B5EF4-FFF2-40B4-BE49-F238E27FC236}">
                  <a16:creationId xmlns:a16="http://schemas.microsoft.com/office/drawing/2014/main" id="{D8C81B11-E91B-4108-A9BC-8326DE69E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BF81A2F4-71C5-4203-BDA9-3B974BBBD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D9CC4208-6A49-4B39-AB38-ADEC5CCB9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BF101E21-5B52-4B2B-A1B8-B9F33BE0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293">
              <a:extLst>
                <a:ext uri="{FF2B5EF4-FFF2-40B4-BE49-F238E27FC236}">
                  <a16:creationId xmlns:a16="http://schemas.microsoft.com/office/drawing/2014/main" id="{70954803-F57E-4151-9C93-B614FAD73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294">
              <a:extLst>
                <a:ext uri="{FF2B5EF4-FFF2-40B4-BE49-F238E27FC236}">
                  <a16:creationId xmlns:a16="http://schemas.microsoft.com/office/drawing/2014/main" id="{2415FEB7-F7E9-470E-AE3D-FAFFDB4E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5DE32A6D-A91C-434C-BF87-214302E42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296">
              <a:extLst>
                <a:ext uri="{FF2B5EF4-FFF2-40B4-BE49-F238E27FC236}">
                  <a16:creationId xmlns:a16="http://schemas.microsoft.com/office/drawing/2014/main" id="{EC66079B-0E46-43EE-905F-7F6C6AE4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297">
              <a:extLst>
                <a:ext uri="{FF2B5EF4-FFF2-40B4-BE49-F238E27FC236}">
                  <a16:creationId xmlns:a16="http://schemas.microsoft.com/office/drawing/2014/main" id="{451E3FC6-8B37-4E87-A87C-D80A930B1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298">
              <a:extLst>
                <a:ext uri="{FF2B5EF4-FFF2-40B4-BE49-F238E27FC236}">
                  <a16:creationId xmlns:a16="http://schemas.microsoft.com/office/drawing/2014/main" id="{0B3B465F-915D-4F1A-B30D-C9F022437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299">
              <a:extLst>
                <a:ext uri="{FF2B5EF4-FFF2-40B4-BE49-F238E27FC236}">
                  <a16:creationId xmlns:a16="http://schemas.microsoft.com/office/drawing/2014/main" id="{5CC5A150-E48D-46C5-86D4-EADA9600D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00">
              <a:extLst>
                <a:ext uri="{FF2B5EF4-FFF2-40B4-BE49-F238E27FC236}">
                  <a16:creationId xmlns:a16="http://schemas.microsoft.com/office/drawing/2014/main" id="{1D19E292-0B23-4A9C-8B84-64864DB63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01">
              <a:extLst>
                <a:ext uri="{FF2B5EF4-FFF2-40B4-BE49-F238E27FC236}">
                  <a16:creationId xmlns:a16="http://schemas.microsoft.com/office/drawing/2014/main" id="{8A3FAAF2-AC8D-4E75-8F82-66ED2D85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02">
              <a:extLst>
                <a:ext uri="{FF2B5EF4-FFF2-40B4-BE49-F238E27FC236}">
                  <a16:creationId xmlns:a16="http://schemas.microsoft.com/office/drawing/2014/main" id="{B64AABCF-688E-40AB-8EDC-861BD8535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03">
              <a:extLst>
                <a:ext uri="{FF2B5EF4-FFF2-40B4-BE49-F238E27FC236}">
                  <a16:creationId xmlns:a16="http://schemas.microsoft.com/office/drawing/2014/main" id="{BE58ACFA-5A69-4036-BDA1-BC9C95B0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04">
              <a:extLst>
                <a:ext uri="{FF2B5EF4-FFF2-40B4-BE49-F238E27FC236}">
                  <a16:creationId xmlns:a16="http://schemas.microsoft.com/office/drawing/2014/main" id="{AB213055-218B-4AD9-9417-AC16B0BF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305">
              <a:extLst>
                <a:ext uri="{FF2B5EF4-FFF2-40B4-BE49-F238E27FC236}">
                  <a16:creationId xmlns:a16="http://schemas.microsoft.com/office/drawing/2014/main" id="{24BC21F0-3237-4445-8548-E42EE3BFD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Rectangle 306">
              <a:extLst>
                <a:ext uri="{FF2B5EF4-FFF2-40B4-BE49-F238E27FC236}">
                  <a16:creationId xmlns:a16="http://schemas.microsoft.com/office/drawing/2014/main" id="{FCE4354E-8C62-43F4-8E34-2ABC21D1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307">
              <a:extLst>
                <a:ext uri="{FF2B5EF4-FFF2-40B4-BE49-F238E27FC236}">
                  <a16:creationId xmlns:a16="http://schemas.microsoft.com/office/drawing/2014/main" id="{511B9FA0-5C1A-4BDF-B662-2BBE5AD0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308">
              <a:extLst>
                <a:ext uri="{FF2B5EF4-FFF2-40B4-BE49-F238E27FC236}">
                  <a16:creationId xmlns:a16="http://schemas.microsoft.com/office/drawing/2014/main" id="{63771BE8-30C9-4127-BE7E-D116FD707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309">
              <a:extLst>
                <a:ext uri="{FF2B5EF4-FFF2-40B4-BE49-F238E27FC236}">
                  <a16:creationId xmlns:a16="http://schemas.microsoft.com/office/drawing/2014/main" id="{3B246B42-EF1B-47E5-A122-508A97177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8" name="Line 310">
            <a:extLst>
              <a:ext uri="{FF2B5EF4-FFF2-40B4-BE49-F238E27FC236}">
                <a16:creationId xmlns:a16="http://schemas.microsoft.com/office/drawing/2014/main" id="{B2301891-6F11-4AC7-9D72-212413C20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9" name="Line 320">
            <a:extLst>
              <a:ext uri="{FF2B5EF4-FFF2-40B4-BE49-F238E27FC236}">
                <a16:creationId xmlns:a16="http://schemas.microsoft.com/office/drawing/2014/main" id="{CD0545EE-01FB-4776-A3B6-DF9BD0C91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" name="Line 354">
            <a:extLst>
              <a:ext uri="{FF2B5EF4-FFF2-40B4-BE49-F238E27FC236}">
                <a16:creationId xmlns:a16="http://schemas.microsoft.com/office/drawing/2014/main" id="{01055585-8DC9-4153-A0E0-508A4321E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1" name="Line 355">
            <a:extLst>
              <a:ext uri="{FF2B5EF4-FFF2-40B4-BE49-F238E27FC236}">
                <a16:creationId xmlns:a16="http://schemas.microsoft.com/office/drawing/2014/main" id="{087338D4-CFC4-437D-8559-4956F3074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" name="Line 356">
            <a:extLst>
              <a:ext uri="{FF2B5EF4-FFF2-40B4-BE49-F238E27FC236}">
                <a16:creationId xmlns:a16="http://schemas.microsoft.com/office/drawing/2014/main" id="{F15A52BD-8A04-4FBA-88B5-CDD4C0D7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3" name="Text Box 357">
            <a:extLst>
              <a:ext uri="{FF2B5EF4-FFF2-40B4-BE49-F238E27FC236}">
                <a16:creationId xmlns:a16="http://schemas.microsoft.com/office/drawing/2014/main" id="{3B638870-1A25-4E50-9839-BA2513B7A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5130800"/>
            <a:ext cx="800219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zh-CN" altLang="en-US" sz="1600" dirty="0">
                <a:latin typeface="Arial" charset="0"/>
                <a:cs typeface="Arial" charset="0"/>
              </a:rPr>
              <a:t>服务器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24" name="Text Box 358">
            <a:extLst>
              <a:ext uri="{FF2B5EF4-FFF2-40B4-BE49-F238E27FC236}">
                <a16:creationId xmlns:a16="http://schemas.microsoft.com/office/drawing/2014/main" id="{A4A74BC7-FF88-490E-9FD0-73D53816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5427663"/>
            <a:ext cx="800219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zh-CN" altLang="en-US" sz="1600" dirty="0">
                <a:latin typeface="Arial" charset="0"/>
                <a:cs typeface="Arial" charset="0"/>
              </a:rPr>
              <a:t>服务器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25" name="Text Box 359">
            <a:extLst>
              <a:ext uri="{FF2B5EF4-FFF2-40B4-BE49-F238E27FC236}">
                <a16:creationId xmlns:a16="http://schemas.microsoft.com/office/drawing/2014/main" id="{EA953ACB-BEDE-42C3-BE69-195E14FF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5213350"/>
            <a:ext cx="800219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zh-CN" altLang="en-US" sz="1600" dirty="0">
                <a:latin typeface="Arial" charset="0"/>
                <a:cs typeface="Arial" charset="0"/>
              </a:rPr>
              <a:t>服务器</a:t>
            </a:r>
            <a:endParaRPr lang="en-US" sz="1600" dirty="0">
              <a:latin typeface="Arial" charset="0"/>
              <a:cs typeface="Arial" charset="0"/>
            </a:endParaRPr>
          </a:p>
        </p:txBody>
      </p:sp>
      <p:grpSp>
        <p:nvGrpSpPr>
          <p:cNvPr id="126" name="Group 361">
            <a:extLst>
              <a:ext uri="{FF2B5EF4-FFF2-40B4-BE49-F238E27FC236}">
                <a16:creationId xmlns:a16="http://schemas.microsoft.com/office/drawing/2014/main" id="{04174656-C927-4299-9FC0-B6FD5A092169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27" name="Group 362">
              <a:extLst>
                <a:ext uri="{FF2B5EF4-FFF2-40B4-BE49-F238E27FC236}">
                  <a16:creationId xmlns:a16="http://schemas.microsoft.com/office/drawing/2014/main" id="{5D26A608-EC45-43DF-81E1-865F71AAF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29" name="Oval 363">
                <a:extLst>
                  <a:ext uri="{FF2B5EF4-FFF2-40B4-BE49-F238E27FC236}">
                    <a16:creationId xmlns:a16="http://schemas.microsoft.com/office/drawing/2014/main" id="{0062784B-4963-4707-B54D-C9365E31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0" name="Line 364">
                <a:extLst>
                  <a:ext uri="{FF2B5EF4-FFF2-40B4-BE49-F238E27FC236}">
                    <a16:creationId xmlns:a16="http://schemas.microsoft.com/office/drawing/2014/main" id="{7B380517-DFA7-4856-B2CF-65823370A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1" name="Line 365">
                <a:extLst>
                  <a:ext uri="{FF2B5EF4-FFF2-40B4-BE49-F238E27FC236}">
                    <a16:creationId xmlns:a16="http://schemas.microsoft.com/office/drawing/2014/main" id="{106CB978-72CA-4DF7-9B94-261EFB69B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2" name="Rectangle 366">
                <a:extLst>
                  <a:ext uri="{FF2B5EF4-FFF2-40B4-BE49-F238E27FC236}">
                    <a16:creationId xmlns:a16="http://schemas.microsoft.com/office/drawing/2014/main" id="{A656CF3E-54E0-4BB8-9693-FA2694426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3" name="Oval 367">
                <a:extLst>
                  <a:ext uri="{FF2B5EF4-FFF2-40B4-BE49-F238E27FC236}">
                    <a16:creationId xmlns:a16="http://schemas.microsoft.com/office/drawing/2014/main" id="{0DDDCBF1-9ACF-4657-AF6F-9DB3B1641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34" name="Group 368">
                <a:extLst>
                  <a:ext uri="{FF2B5EF4-FFF2-40B4-BE49-F238E27FC236}">
                    <a16:creationId xmlns:a16="http://schemas.microsoft.com/office/drawing/2014/main" id="{2B87F0CA-237B-4651-9A8F-94828DB18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39" name="Line 369">
                  <a:extLst>
                    <a:ext uri="{FF2B5EF4-FFF2-40B4-BE49-F238E27FC236}">
                      <a16:creationId xmlns:a16="http://schemas.microsoft.com/office/drawing/2014/main" id="{00925338-0D7C-465A-B627-7B2517118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0" name="Line 370">
                  <a:extLst>
                    <a:ext uri="{FF2B5EF4-FFF2-40B4-BE49-F238E27FC236}">
                      <a16:creationId xmlns:a16="http://schemas.microsoft.com/office/drawing/2014/main" id="{51AD928A-2B50-41A9-AEDF-81E2DEF3AA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41" name="Line 371">
                  <a:extLst>
                    <a:ext uri="{FF2B5EF4-FFF2-40B4-BE49-F238E27FC236}">
                      <a16:creationId xmlns:a16="http://schemas.microsoft.com/office/drawing/2014/main" id="{DD71403D-687A-41CC-B80A-6E921D9764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35" name="Group 372">
                <a:extLst>
                  <a:ext uri="{FF2B5EF4-FFF2-40B4-BE49-F238E27FC236}">
                    <a16:creationId xmlns:a16="http://schemas.microsoft.com/office/drawing/2014/main" id="{897BA986-9472-4253-A55D-08F2FEAA8E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36" name="Line 373">
                  <a:extLst>
                    <a:ext uri="{FF2B5EF4-FFF2-40B4-BE49-F238E27FC236}">
                      <a16:creationId xmlns:a16="http://schemas.microsoft.com/office/drawing/2014/main" id="{A421AB5A-BB55-4967-B67D-5EF4C8EAB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7" name="Line 374">
                  <a:extLst>
                    <a:ext uri="{FF2B5EF4-FFF2-40B4-BE49-F238E27FC236}">
                      <a16:creationId xmlns:a16="http://schemas.microsoft.com/office/drawing/2014/main" id="{4F1D6926-B1E8-4442-AEB0-18851741FB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38" name="Line 375">
                  <a:extLst>
                    <a:ext uri="{FF2B5EF4-FFF2-40B4-BE49-F238E27FC236}">
                      <a16:creationId xmlns:a16="http://schemas.microsoft.com/office/drawing/2014/main" id="{FCA2A2C5-DFC0-4B97-A3B7-FF349AF2D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28" name="Line 376">
              <a:extLst>
                <a:ext uri="{FF2B5EF4-FFF2-40B4-BE49-F238E27FC236}">
                  <a16:creationId xmlns:a16="http://schemas.microsoft.com/office/drawing/2014/main" id="{7AB2C990-355A-4C03-AE15-B58ECC36F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42" name="Line 377">
            <a:extLst>
              <a:ext uri="{FF2B5EF4-FFF2-40B4-BE49-F238E27FC236}">
                <a16:creationId xmlns:a16="http://schemas.microsoft.com/office/drawing/2014/main" id="{909FF503-01A9-454F-A0FD-A7A2187C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" name="Text Box 378">
            <a:extLst>
              <a:ext uri="{FF2B5EF4-FFF2-40B4-BE49-F238E27FC236}">
                <a16:creationId xmlns:a16="http://schemas.microsoft.com/office/drawing/2014/main" id="{1615B874-8349-4F10-9409-74BB44965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37163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因特网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4" name="Text Box 379">
            <a:extLst>
              <a:ext uri="{FF2B5EF4-FFF2-40B4-BE49-F238E27FC236}">
                <a16:creationId xmlns:a16="http://schemas.microsoft.com/office/drawing/2014/main" id="{F6B64E62-B9DB-4DC0-B0F6-B221F9188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278" y="555692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非军事区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5" name="Text Box 381">
            <a:extLst>
              <a:ext uri="{FF2B5EF4-FFF2-40B4-BE49-F238E27FC236}">
                <a16:creationId xmlns:a16="http://schemas.microsoft.com/office/drawing/2014/main" id="{92257EB2-0D46-44E6-8722-2093C08CA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2767013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1600" dirty="0">
                <a:latin typeface="Arial" charset="0"/>
                <a:cs typeface="Arial" charset="0"/>
              </a:rPr>
              <a:t>防火墙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46" name="Oval 384">
            <a:extLst>
              <a:ext uri="{FF2B5EF4-FFF2-40B4-BE49-F238E27FC236}">
                <a16:creationId xmlns:a16="http://schemas.microsoft.com/office/drawing/2014/main" id="{4B4A1157-B01E-49A6-9CA4-37926BEF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Text Box 385">
            <a:extLst>
              <a:ext uri="{FF2B5EF4-FFF2-40B4-BE49-F238E27FC236}">
                <a16:creationId xmlns:a16="http://schemas.microsoft.com/office/drawing/2014/main" id="{84BFA92F-0F0F-4F92-A44B-BC6DAAE80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973" y="499745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入侵检测探针</a:t>
            </a:r>
            <a:endParaRPr lang="en-US" sz="24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148" name="Line 389">
            <a:extLst>
              <a:ext uri="{FF2B5EF4-FFF2-40B4-BE49-F238E27FC236}">
                <a16:creationId xmlns:a16="http://schemas.microsoft.com/office/drawing/2014/main" id="{8EB70C59-C266-47C0-B85C-9C1F32DCC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9" name="Freeform 17">
            <a:extLst>
              <a:ext uri="{FF2B5EF4-FFF2-40B4-BE49-F238E27FC236}">
                <a16:creationId xmlns:a16="http://schemas.microsoft.com/office/drawing/2014/main" id="{C8BABF86-26FB-44A1-994E-8DDC840E67BA}"/>
              </a:ext>
            </a:extLst>
          </p:cNvPr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0" name="Rectangle 198">
            <a:extLst>
              <a:ext uri="{FF2B5EF4-FFF2-40B4-BE49-F238E27FC236}">
                <a16:creationId xmlns:a16="http://schemas.microsoft.com/office/drawing/2014/main" id="{B2AFDED2-358C-4FBF-9C8A-E4E23330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51" name="Line 334">
            <a:extLst>
              <a:ext uri="{FF2B5EF4-FFF2-40B4-BE49-F238E27FC236}">
                <a16:creationId xmlns:a16="http://schemas.microsoft.com/office/drawing/2014/main" id="{02683BFE-7D3C-4177-AB9D-5FFE05314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" name="Line 20">
            <a:extLst>
              <a:ext uri="{FF2B5EF4-FFF2-40B4-BE49-F238E27FC236}">
                <a16:creationId xmlns:a16="http://schemas.microsoft.com/office/drawing/2014/main" id="{6D5ED958-4A47-4E61-B07B-F8A448044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" name="Line 21">
            <a:extLst>
              <a:ext uri="{FF2B5EF4-FFF2-40B4-BE49-F238E27FC236}">
                <a16:creationId xmlns:a16="http://schemas.microsoft.com/office/drawing/2014/main" id="{C3A102BD-8152-40E3-8E47-F30716556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4" name="Line 22">
            <a:extLst>
              <a:ext uri="{FF2B5EF4-FFF2-40B4-BE49-F238E27FC236}">
                <a16:creationId xmlns:a16="http://schemas.microsoft.com/office/drawing/2014/main" id="{8CA75467-5FDD-4C04-BB96-143EB76D5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5" name="Group 44">
            <a:extLst>
              <a:ext uri="{FF2B5EF4-FFF2-40B4-BE49-F238E27FC236}">
                <a16:creationId xmlns:a16="http://schemas.microsoft.com/office/drawing/2014/main" id="{9E7A5ABE-9BC4-4CE0-B58A-4B732B6C2B4B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56" name="Picture 45" descr="desktop_computer_stylized_medium">
              <a:extLst>
                <a:ext uri="{FF2B5EF4-FFF2-40B4-BE49-F238E27FC236}">
                  <a16:creationId xmlns:a16="http://schemas.microsoft.com/office/drawing/2014/main" id="{4FC598AA-95F2-4CA9-8F6A-AE4C7DD84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" name="Freeform 46">
              <a:extLst>
                <a:ext uri="{FF2B5EF4-FFF2-40B4-BE49-F238E27FC236}">
                  <a16:creationId xmlns:a16="http://schemas.microsoft.com/office/drawing/2014/main" id="{F381B2E3-5652-4F24-8483-0806B35E42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8" name="Group 44">
            <a:extLst>
              <a:ext uri="{FF2B5EF4-FFF2-40B4-BE49-F238E27FC236}">
                <a16:creationId xmlns:a16="http://schemas.microsoft.com/office/drawing/2014/main" id="{9FE82176-9136-46A2-A02E-3A8108C56A5B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59" name="Picture 45" descr="desktop_computer_stylized_medium">
              <a:extLst>
                <a:ext uri="{FF2B5EF4-FFF2-40B4-BE49-F238E27FC236}">
                  <a16:creationId xmlns:a16="http://schemas.microsoft.com/office/drawing/2014/main" id="{16E4F0D6-8B61-483C-B9E3-72E4B1CC2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D7437F2F-C767-4A8C-AEFB-69AB3E290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61" name="Line 21">
            <a:extLst>
              <a:ext uri="{FF2B5EF4-FFF2-40B4-BE49-F238E27FC236}">
                <a16:creationId xmlns:a16="http://schemas.microsoft.com/office/drawing/2014/main" id="{162F8652-A23C-4A3D-B4C1-962E8835A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2" name="Line 22">
            <a:extLst>
              <a:ext uri="{FF2B5EF4-FFF2-40B4-BE49-F238E27FC236}">
                <a16:creationId xmlns:a16="http://schemas.microsoft.com/office/drawing/2014/main" id="{594B1CA1-6526-4A93-B6D5-28333ECD2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3" name="Line 22">
            <a:extLst>
              <a:ext uri="{FF2B5EF4-FFF2-40B4-BE49-F238E27FC236}">
                <a16:creationId xmlns:a16="http://schemas.microsoft.com/office/drawing/2014/main" id="{717F51C4-3D92-4B7B-A16F-F56AB6C21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4" name="Line 20">
            <a:extLst>
              <a:ext uri="{FF2B5EF4-FFF2-40B4-BE49-F238E27FC236}">
                <a16:creationId xmlns:a16="http://schemas.microsoft.com/office/drawing/2014/main" id="{3C38B1BE-362D-4F3E-BE23-7FF748C58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5" name="Group 44">
            <a:extLst>
              <a:ext uri="{FF2B5EF4-FFF2-40B4-BE49-F238E27FC236}">
                <a16:creationId xmlns:a16="http://schemas.microsoft.com/office/drawing/2014/main" id="{37CCED1F-FA01-4616-B243-FCB40558F734}"/>
              </a:ext>
            </a:extLst>
          </p:cNvPr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66" name="Picture 45" descr="desktop_computer_stylized_medium">
              <a:extLst>
                <a:ext uri="{FF2B5EF4-FFF2-40B4-BE49-F238E27FC236}">
                  <a16:creationId xmlns:a16="http://schemas.microsoft.com/office/drawing/2014/main" id="{5A60098A-CAB7-4C2C-99C4-626F8BBD7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Freeform 46">
              <a:extLst>
                <a:ext uri="{FF2B5EF4-FFF2-40B4-BE49-F238E27FC236}">
                  <a16:creationId xmlns:a16="http://schemas.microsoft.com/office/drawing/2014/main" id="{234BD659-2A2A-49E8-9149-47F2C9C63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68" name="Group 44">
            <a:extLst>
              <a:ext uri="{FF2B5EF4-FFF2-40B4-BE49-F238E27FC236}">
                <a16:creationId xmlns:a16="http://schemas.microsoft.com/office/drawing/2014/main" id="{8253CFE3-7415-484E-AB19-EE3DD9948270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69" name="Picture 45" descr="desktop_computer_stylized_medium">
              <a:extLst>
                <a:ext uri="{FF2B5EF4-FFF2-40B4-BE49-F238E27FC236}">
                  <a16:creationId xmlns:a16="http://schemas.microsoft.com/office/drawing/2014/main" id="{EF60A23B-15E0-457A-9522-D8EC05491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7A8EE8C3-8A1B-4E43-868A-B0FAF421D8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71" name="Picture 3">
            <a:extLst>
              <a:ext uri="{FF2B5EF4-FFF2-40B4-BE49-F238E27FC236}">
                <a16:creationId xmlns:a16="http://schemas.microsoft.com/office/drawing/2014/main" id="{BDFFBB42-E4F9-41B4-8F9E-D827BDDEF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2" name="Picture 3">
            <a:extLst>
              <a:ext uri="{FF2B5EF4-FFF2-40B4-BE49-F238E27FC236}">
                <a16:creationId xmlns:a16="http://schemas.microsoft.com/office/drawing/2014/main" id="{683AA8C8-3DF1-4BB5-A1EC-3A9E08183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3" name="Group 44">
            <a:extLst>
              <a:ext uri="{FF2B5EF4-FFF2-40B4-BE49-F238E27FC236}">
                <a16:creationId xmlns:a16="http://schemas.microsoft.com/office/drawing/2014/main" id="{90B99FB3-BB86-4D8C-8625-7DAD0168C17D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74" name="Picture 45" descr="desktop_computer_stylized_medium">
              <a:extLst>
                <a:ext uri="{FF2B5EF4-FFF2-40B4-BE49-F238E27FC236}">
                  <a16:creationId xmlns:a16="http://schemas.microsoft.com/office/drawing/2014/main" id="{7B6EFBF6-2341-49C9-9F35-D71B79BC2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4EE10E6F-1D57-4BDE-8BA3-9828E35BC8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6" name="Group 906">
            <a:extLst>
              <a:ext uri="{FF2B5EF4-FFF2-40B4-BE49-F238E27FC236}">
                <a16:creationId xmlns:a16="http://schemas.microsoft.com/office/drawing/2014/main" id="{C64550B3-3B0E-4720-8EFC-81CCD42D18F8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77" name="Freeform 907">
              <a:extLst>
                <a:ext uri="{FF2B5EF4-FFF2-40B4-BE49-F238E27FC236}">
                  <a16:creationId xmlns:a16="http://schemas.microsoft.com/office/drawing/2014/main" id="{D4EB4E2B-201D-4FD1-BC31-93C0B5AB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Rectangle 908">
              <a:extLst>
                <a:ext uri="{FF2B5EF4-FFF2-40B4-BE49-F238E27FC236}">
                  <a16:creationId xmlns:a16="http://schemas.microsoft.com/office/drawing/2014/main" id="{432C3A21-8CB7-437B-8DFD-D4FDAD32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" name="Freeform 909">
              <a:extLst>
                <a:ext uri="{FF2B5EF4-FFF2-40B4-BE49-F238E27FC236}">
                  <a16:creationId xmlns:a16="http://schemas.microsoft.com/office/drawing/2014/main" id="{8B8688ED-77EA-400E-8E19-175F97B0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910">
              <a:extLst>
                <a:ext uri="{FF2B5EF4-FFF2-40B4-BE49-F238E27FC236}">
                  <a16:creationId xmlns:a16="http://schemas.microsoft.com/office/drawing/2014/main" id="{3C2F1BA5-B2DA-4DB0-B183-B5AD70C96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Rectangle 911">
              <a:extLst>
                <a:ext uri="{FF2B5EF4-FFF2-40B4-BE49-F238E27FC236}">
                  <a16:creationId xmlns:a16="http://schemas.microsoft.com/office/drawing/2014/main" id="{11866478-1434-4EDE-888B-FFD33066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2" name="Group 912">
              <a:extLst>
                <a:ext uri="{FF2B5EF4-FFF2-40B4-BE49-F238E27FC236}">
                  <a16:creationId xmlns:a16="http://schemas.microsoft.com/office/drawing/2014/main" id="{4E168F34-7028-408C-85F5-3A9268EFB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7" name="AutoShape 913">
                <a:extLst>
                  <a:ext uri="{FF2B5EF4-FFF2-40B4-BE49-F238E27FC236}">
                    <a16:creationId xmlns:a16="http://schemas.microsoft.com/office/drawing/2014/main" id="{5C247DFD-4A41-4932-9B89-E73BB6775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8" name="AutoShape 914">
                <a:extLst>
                  <a:ext uri="{FF2B5EF4-FFF2-40B4-BE49-F238E27FC236}">
                    <a16:creationId xmlns:a16="http://schemas.microsoft.com/office/drawing/2014/main" id="{058365B9-A21D-4AB1-9D18-D0DF18D26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3" name="Rectangle 915">
              <a:extLst>
                <a:ext uri="{FF2B5EF4-FFF2-40B4-BE49-F238E27FC236}">
                  <a16:creationId xmlns:a16="http://schemas.microsoft.com/office/drawing/2014/main" id="{61ACB939-402E-4701-BC29-471B3A49D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4" name="Group 916">
              <a:extLst>
                <a:ext uri="{FF2B5EF4-FFF2-40B4-BE49-F238E27FC236}">
                  <a16:creationId xmlns:a16="http://schemas.microsoft.com/office/drawing/2014/main" id="{3DD2617D-2F61-472B-94C4-1187021A0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5" name="AutoShape 917">
                <a:extLst>
                  <a:ext uri="{FF2B5EF4-FFF2-40B4-BE49-F238E27FC236}">
                    <a16:creationId xmlns:a16="http://schemas.microsoft.com/office/drawing/2014/main" id="{6F20CB7C-D70E-4AB7-B8FC-23033B3FD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6" name="AutoShape 918">
                <a:extLst>
                  <a:ext uri="{FF2B5EF4-FFF2-40B4-BE49-F238E27FC236}">
                    <a16:creationId xmlns:a16="http://schemas.microsoft.com/office/drawing/2014/main" id="{8AFD39CE-9FE0-4C06-8F8B-CD7E1E4E0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5" name="Rectangle 919">
              <a:extLst>
                <a:ext uri="{FF2B5EF4-FFF2-40B4-BE49-F238E27FC236}">
                  <a16:creationId xmlns:a16="http://schemas.microsoft.com/office/drawing/2014/main" id="{E097C3DB-67E2-4BAF-8560-8F52093D8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6" name="Rectangle 920">
              <a:extLst>
                <a:ext uri="{FF2B5EF4-FFF2-40B4-BE49-F238E27FC236}">
                  <a16:creationId xmlns:a16="http://schemas.microsoft.com/office/drawing/2014/main" id="{5831A38E-5941-4C39-AA8A-B1109B5E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7" name="Group 921">
              <a:extLst>
                <a:ext uri="{FF2B5EF4-FFF2-40B4-BE49-F238E27FC236}">
                  <a16:creationId xmlns:a16="http://schemas.microsoft.com/office/drawing/2014/main" id="{0D46A533-0F06-47F0-830C-6486F797E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03" name="AutoShape 922">
                <a:extLst>
                  <a:ext uri="{FF2B5EF4-FFF2-40B4-BE49-F238E27FC236}">
                    <a16:creationId xmlns:a16="http://schemas.microsoft.com/office/drawing/2014/main" id="{109233F1-181E-47E3-9056-17F5CFF8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4" name="AutoShape 923">
                <a:extLst>
                  <a:ext uri="{FF2B5EF4-FFF2-40B4-BE49-F238E27FC236}">
                    <a16:creationId xmlns:a16="http://schemas.microsoft.com/office/drawing/2014/main" id="{C574B637-EABF-44B9-95EE-6E28C5A4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" name="Freeform 924">
              <a:extLst>
                <a:ext uri="{FF2B5EF4-FFF2-40B4-BE49-F238E27FC236}">
                  <a16:creationId xmlns:a16="http://schemas.microsoft.com/office/drawing/2014/main" id="{8608F74A-192A-4D01-87BE-22684947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9" name="Group 925">
              <a:extLst>
                <a:ext uri="{FF2B5EF4-FFF2-40B4-BE49-F238E27FC236}">
                  <a16:creationId xmlns:a16="http://schemas.microsoft.com/office/drawing/2014/main" id="{1AE5A42D-630F-4FBD-ACBC-A35ECB9BC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1" name="AutoShape 926">
                <a:extLst>
                  <a:ext uri="{FF2B5EF4-FFF2-40B4-BE49-F238E27FC236}">
                    <a16:creationId xmlns:a16="http://schemas.microsoft.com/office/drawing/2014/main" id="{66F138D5-BF2E-4CD0-B52E-81162DA87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2" name="AutoShape 927">
                <a:extLst>
                  <a:ext uri="{FF2B5EF4-FFF2-40B4-BE49-F238E27FC236}">
                    <a16:creationId xmlns:a16="http://schemas.microsoft.com/office/drawing/2014/main" id="{1E64E083-DA77-489E-9CD7-80AE8A4C8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90" name="Rectangle 928">
              <a:extLst>
                <a:ext uri="{FF2B5EF4-FFF2-40B4-BE49-F238E27FC236}">
                  <a16:creationId xmlns:a16="http://schemas.microsoft.com/office/drawing/2014/main" id="{0C015DD6-92EE-43FD-9625-B9FEEA0B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1" name="Freeform 929">
              <a:extLst>
                <a:ext uri="{FF2B5EF4-FFF2-40B4-BE49-F238E27FC236}">
                  <a16:creationId xmlns:a16="http://schemas.microsoft.com/office/drawing/2014/main" id="{B4FB6A97-3D49-48C5-8779-166782D2F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930">
              <a:extLst>
                <a:ext uri="{FF2B5EF4-FFF2-40B4-BE49-F238E27FC236}">
                  <a16:creationId xmlns:a16="http://schemas.microsoft.com/office/drawing/2014/main" id="{44310616-A652-4260-A657-222D5F062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Oval 931">
              <a:extLst>
                <a:ext uri="{FF2B5EF4-FFF2-40B4-BE49-F238E27FC236}">
                  <a16:creationId xmlns:a16="http://schemas.microsoft.com/office/drawing/2014/main" id="{9D0E88F9-36B1-4241-A9D0-2BEEB4EB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4" name="Freeform 932">
              <a:extLst>
                <a:ext uri="{FF2B5EF4-FFF2-40B4-BE49-F238E27FC236}">
                  <a16:creationId xmlns:a16="http://schemas.microsoft.com/office/drawing/2014/main" id="{9C0ACCA1-FCAE-42BA-A90A-085E85D2A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AutoShape 933">
              <a:extLst>
                <a:ext uri="{FF2B5EF4-FFF2-40B4-BE49-F238E27FC236}">
                  <a16:creationId xmlns:a16="http://schemas.microsoft.com/office/drawing/2014/main" id="{C8E9B449-AD9C-46DF-AFCE-6FD164F3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6" name="AutoShape 934">
              <a:extLst>
                <a:ext uri="{FF2B5EF4-FFF2-40B4-BE49-F238E27FC236}">
                  <a16:creationId xmlns:a16="http://schemas.microsoft.com/office/drawing/2014/main" id="{23DFAE17-408F-40C0-BCA6-EDD8F5688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7" name="Oval 935">
              <a:extLst>
                <a:ext uri="{FF2B5EF4-FFF2-40B4-BE49-F238E27FC236}">
                  <a16:creationId xmlns:a16="http://schemas.microsoft.com/office/drawing/2014/main" id="{D32A0242-FA58-484F-90EA-838159EF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8" name="Oval 936">
              <a:extLst>
                <a:ext uri="{FF2B5EF4-FFF2-40B4-BE49-F238E27FC236}">
                  <a16:creationId xmlns:a16="http://schemas.microsoft.com/office/drawing/2014/main" id="{51170102-99FB-4F30-8607-E6EB6A06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9" name="Oval 937">
              <a:extLst>
                <a:ext uri="{FF2B5EF4-FFF2-40B4-BE49-F238E27FC236}">
                  <a16:creationId xmlns:a16="http://schemas.microsoft.com/office/drawing/2014/main" id="{EFE88FD7-601A-4C89-8292-72CE0D11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0" name="Rectangle 938">
              <a:extLst>
                <a:ext uri="{FF2B5EF4-FFF2-40B4-BE49-F238E27FC236}">
                  <a16:creationId xmlns:a16="http://schemas.microsoft.com/office/drawing/2014/main" id="{8143D453-9EE1-4830-8FAF-AAD602FC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09" name="Text Box 380">
            <a:extLst>
              <a:ext uri="{FF2B5EF4-FFF2-40B4-BE49-F238E27FC236}">
                <a16:creationId xmlns:a16="http://schemas.microsoft.com/office/drawing/2014/main" id="{96D675E2-87E4-4925-9D05-6A826B5C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18928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内部网络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10" name="Group 906">
            <a:extLst>
              <a:ext uri="{FF2B5EF4-FFF2-40B4-BE49-F238E27FC236}">
                <a16:creationId xmlns:a16="http://schemas.microsoft.com/office/drawing/2014/main" id="{28B3E006-1176-4C1E-87C3-BF5BA4ED3E1C}"/>
              </a:ext>
            </a:extLst>
          </p:cNvPr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211" name="Freeform 907">
              <a:extLst>
                <a:ext uri="{FF2B5EF4-FFF2-40B4-BE49-F238E27FC236}">
                  <a16:creationId xmlns:a16="http://schemas.microsoft.com/office/drawing/2014/main" id="{F2416137-1977-4844-A037-AF0B5E621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Rectangle 908">
              <a:extLst>
                <a:ext uri="{FF2B5EF4-FFF2-40B4-BE49-F238E27FC236}">
                  <a16:creationId xmlns:a16="http://schemas.microsoft.com/office/drawing/2014/main" id="{E750D3A9-C620-40E4-8A62-637938C3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3" name="Freeform 909">
              <a:extLst>
                <a:ext uri="{FF2B5EF4-FFF2-40B4-BE49-F238E27FC236}">
                  <a16:creationId xmlns:a16="http://schemas.microsoft.com/office/drawing/2014/main" id="{7594E68F-9C2D-43E8-9AB7-DE9FDAB12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910">
              <a:extLst>
                <a:ext uri="{FF2B5EF4-FFF2-40B4-BE49-F238E27FC236}">
                  <a16:creationId xmlns:a16="http://schemas.microsoft.com/office/drawing/2014/main" id="{DA404F16-2399-4917-B15E-F7F71865C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Rectangle 911">
              <a:extLst>
                <a:ext uri="{FF2B5EF4-FFF2-40B4-BE49-F238E27FC236}">
                  <a16:creationId xmlns:a16="http://schemas.microsoft.com/office/drawing/2014/main" id="{4B9DB208-2CC9-486C-A5D1-97067D2B0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16" name="Group 912">
              <a:extLst>
                <a:ext uri="{FF2B5EF4-FFF2-40B4-BE49-F238E27FC236}">
                  <a16:creationId xmlns:a16="http://schemas.microsoft.com/office/drawing/2014/main" id="{716B0D10-B629-4165-9511-9CACB80C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41" name="AutoShape 913">
                <a:extLst>
                  <a:ext uri="{FF2B5EF4-FFF2-40B4-BE49-F238E27FC236}">
                    <a16:creationId xmlns:a16="http://schemas.microsoft.com/office/drawing/2014/main" id="{F65E55E4-F6AD-4FB9-8CA0-F71A06A03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42" name="AutoShape 914">
                <a:extLst>
                  <a:ext uri="{FF2B5EF4-FFF2-40B4-BE49-F238E27FC236}">
                    <a16:creationId xmlns:a16="http://schemas.microsoft.com/office/drawing/2014/main" id="{FDC90838-5F41-4873-9618-9A8F25E8B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17" name="Rectangle 915">
              <a:extLst>
                <a:ext uri="{FF2B5EF4-FFF2-40B4-BE49-F238E27FC236}">
                  <a16:creationId xmlns:a16="http://schemas.microsoft.com/office/drawing/2014/main" id="{75E57B37-F290-48C5-91DE-AD54B3710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18" name="Group 916">
              <a:extLst>
                <a:ext uri="{FF2B5EF4-FFF2-40B4-BE49-F238E27FC236}">
                  <a16:creationId xmlns:a16="http://schemas.microsoft.com/office/drawing/2014/main" id="{2AF33F27-2119-44D8-B5F1-D0B37242E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9" name="AutoShape 917">
                <a:extLst>
                  <a:ext uri="{FF2B5EF4-FFF2-40B4-BE49-F238E27FC236}">
                    <a16:creationId xmlns:a16="http://schemas.microsoft.com/office/drawing/2014/main" id="{8C18EA29-BA43-4797-A7A5-1C1B6E57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40" name="AutoShape 918">
                <a:extLst>
                  <a:ext uri="{FF2B5EF4-FFF2-40B4-BE49-F238E27FC236}">
                    <a16:creationId xmlns:a16="http://schemas.microsoft.com/office/drawing/2014/main" id="{EDF1ADC9-064A-4655-A4F7-B6BC16BD3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19" name="Rectangle 919">
              <a:extLst>
                <a:ext uri="{FF2B5EF4-FFF2-40B4-BE49-F238E27FC236}">
                  <a16:creationId xmlns:a16="http://schemas.microsoft.com/office/drawing/2014/main" id="{770286CC-4897-49B1-A3BD-36D41442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0" name="Rectangle 920">
              <a:extLst>
                <a:ext uri="{FF2B5EF4-FFF2-40B4-BE49-F238E27FC236}">
                  <a16:creationId xmlns:a16="http://schemas.microsoft.com/office/drawing/2014/main" id="{D138CA9D-B691-46AD-B777-3B634417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21" name="Group 921">
              <a:extLst>
                <a:ext uri="{FF2B5EF4-FFF2-40B4-BE49-F238E27FC236}">
                  <a16:creationId xmlns:a16="http://schemas.microsoft.com/office/drawing/2014/main" id="{3914523B-C208-4E13-BE9E-78BB2142B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37" name="AutoShape 922">
                <a:extLst>
                  <a:ext uri="{FF2B5EF4-FFF2-40B4-BE49-F238E27FC236}">
                    <a16:creationId xmlns:a16="http://schemas.microsoft.com/office/drawing/2014/main" id="{B0F09DFD-9405-4A37-8BDE-998067CD4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8" name="AutoShape 923">
                <a:extLst>
                  <a:ext uri="{FF2B5EF4-FFF2-40B4-BE49-F238E27FC236}">
                    <a16:creationId xmlns:a16="http://schemas.microsoft.com/office/drawing/2014/main" id="{D41C9447-4E59-4162-880C-AC69E487F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2" name="Freeform 924">
              <a:extLst>
                <a:ext uri="{FF2B5EF4-FFF2-40B4-BE49-F238E27FC236}">
                  <a16:creationId xmlns:a16="http://schemas.microsoft.com/office/drawing/2014/main" id="{03FD0978-DA4A-4632-B91B-9FE98FD7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3" name="Group 925">
              <a:extLst>
                <a:ext uri="{FF2B5EF4-FFF2-40B4-BE49-F238E27FC236}">
                  <a16:creationId xmlns:a16="http://schemas.microsoft.com/office/drawing/2014/main" id="{B1F8545B-FDEB-4137-AC38-15BCD8F0B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5" name="AutoShape 926">
                <a:extLst>
                  <a:ext uri="{FF2B5EF4-FFF2-40B4-BE49-F238E27FC236}">
                    <a16:creationId xmlns:a16="http://schemas.microsoft.com/office/drawing/2014/main" id="{3B2AC1E8-1E8B-4405-9E64-A86C0D4E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6" name="AutoShape 927">
                <a:extLst>
                  <a:ext uri="{FF2B5EF4-FFF2-40B4-BE49-F238E27FC236}">
                    <a16:creationId xmlns:a16="http://schemas.microsoft.com/office/drawing/2014/main" id="{C3836A0B-4E2B-41A8-9C10-08B32B579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4" name="Rectangle 928">
              <a:extLst>
                <a:ext uri="{FF2B5EF4-FFF2-40B4-BE49-F238E27FC236}">
                  <a16:creationId xmlns:a16="http://schemas.microsoft.com/office/drawing/2014/main" id="{D2AC1721-5490-4BC8-AC99-E330A66B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" name="Freeform 929">
              <a:extLst>
                <a:ext uri="{FF2B5EF4-FFF2-40B4-BE49-F238E27FC236}">
                  <a16:creationId xmlns:a16="http://schemas.microsoft.com/office/drawing/2014/main" id="{C22645C5-38E0-4551-9A17-94C58D6CF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30">
              <a:extLst>
                <a:ext uri="{FF2B5EF4-FFF2-40B4-BE49-F238E27FC236}">
                  <a16:creationId xmlns:a16="http://schemas.microsoft.com/office/drawing/2014/main" id="{ED68DA5A-8E6E-4F2E-8F81-F44206CA9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Oval 931">
              <a:extLst>
                <a:ext uri="{FF2B5EF4-FFF2-40B4-BE49-F238E27FC236}">
                  <a16:creationId xmlns:a16="http://schemas.microsoft.com/office/drawing/2014/main" id="{678558EF-ECD1-487D-9E11-A0CCEAC8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Freeform 932">
              <a:extLst>
                <a:ext uri="{FF2B5EF4-FFF2-40B4-BE49-F238E27FC236}">
                  <a16:creationId xmlns:a16="http://schemas.microsoft.com/office/drawing/2014/main" id="{CC6DCAEC-975A-41BA-9E46-9CAEA944A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AutoShape 933">
              <a:extLst>
                <a:ext uri="{FF2B5EF4-FFF2-40B4-BE49-F238E27FC236}">
                  <a16:creationId xmlns:a16="http://schemas.microsoft.com/office/drawing/2014/main" id="{5E74EEDE-D409-444F-9DDF-E6C57B774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0" name="AutoShape 934">
              <a:extLst>
                <a:ext uri="{FF2B5EF4-FFF2-40B4-BE49-F238E27FC236}">
                  <a16:creationId xmlns:a16="http://schemas.microsoft.com/office/drawing/2014/main" id="{D6F3831D-2BEA-44CE-91B9-240018EE1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1" name="Oval 935">
              <a:extLst>
                <a:ext uri="{FF2B5EF4-FFF2-40B4-BE49-F238E27FC236}">
                  <a16:creationId xmlns:a16="http://schemas.microsoft.com/office/drawing/2014/main" id="{BB319F45-9430-45F2-B936-10F6EA3E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Oval 936">
              <a:extLst>
                <a:ext uri="{FF2B5EF4-FFF2-40B4-BE49-F238E27FC236}">
                  <a16:creationId xmlns:a16="http://schemas.microsoft.com/office/drawing/2014/main" id="{DE282306-FA34-479E-BA72-C190FE6F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3" name="Oval 937">
              <a:extLst>
                <a:ext uri="{FF2B5EF4-FFF2-40B4-BE49-F238E27FC236}">
                  <a16:creationId xmlns:a16="http://schemas.microsoft.com/office/drawing/2014/main" id="{1669339B-9CB7-4D54-B7CD-2F49984F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4" name="Rectangle 938">
              <a:extLst>
                <a:ext uri="{FF2B5EF4-FFF2-40B4-BE49-F238E27FC236}">
                  <a16:creationId xmlns:a16="http://schemas.microsoft.com/office/drawing/2014/main" id="{202516CF-E7CD-4AD6-845E-9AF10EFD0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243" name="Picture 3">
            <a:extLst>
              <a:ext uri="{FF2B5EF4-FFF2-40B4-BE49-F238E27FC236}">
                <a16:creationId xmlns:a16="http://schemas.microsoft.com/office/drawing/2014/main" id="{FF512BA7-0B35-4572-AB85-3CE5CCAD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44" name="Group 906">
            <a:extLst>
              <a:ext uri="{FF2B5EF4-FFF2-40B4-BE49-F238E27FC236}">
                <a16:creationId xmlns:a16="http://schemas.microsoft.com/office/drawing/2014/main" id="{5C5AEE14-AA6D-4D16-A461-C30B63AC628C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245" name="Freeform 907">
              <a:extLst>
                <a:ext uri="{FF2B5EF4-FFF2-40B4-BE49-F238E27FC236}">
                  <a16:creationId xmlns:a16="http://schemas.microsoft.com/office/drawing/2014/main" id="{35B394BE-0914-430A-9B12-728D33A87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Rectangle 908">
              <a:extLst>
                <a:ext uri="{FF2B5EF4-FFF2-40B4-BE49-F238E27FC236}">
                  <a16:creationId xmlns:a16="http://schemas.microsoft.com/office/drawing/2014/main" id="{E95DCFA7-3CB4-41DA-938F-51BD873E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7" name="Freeform 909">
              <a:extLst>
                <a:ext uri="{FF2B5EF4-FFF2-40B4-BE49-F238E27FC236}">
                  <a16:creationId xmlns:a16="http://schemas.microsoft.com/office/drawing/2014/main" id="{6129F733-99D3-4949-AA4B-06868FF61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0">
              <a:extLst>
                <a:ext uri="{FF2B5EF4-FFF2-40B4-BE49-F238E27FC236}">
                  <a16:creationId xmlns:a16="http://schemas.microsoft.com/office/drawing/2014/main" id="{E8E885B5-B465-4F40-A3AB-4FD9B497C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Rectangle 911">
              <a:extLst>
                <a:ext uri="{FF2B5EF4-FFF2-40B4-BE49-F238E27FC236}">
                  <a16:creationId xmlns:a16="http://schemas.microsoft.com/office/drawing/2014/main" id="{8F265030-9AC3-45F8-9330-BA5EF1F6B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50" name="Group 912">
              <a:extLst>
                <a:ext uri="{FF2B5EF4-FFF2-40B4-BE49-F238E27FC236}">
                  <a16:creationId xmlns:a16="http://schemas.microsoft.com/office/drawing/2014/main" id="{A28ED174-1E2D-49EB-AD02-865745094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913">
                <a:extLst>
                  <a:ext uri="{FF2B5EF4-FFF2-40B4-BE49-F238E27FC236}">
                    <a16:creationId xmlns:a16="http://schemas.microsoft.com/office/drawing/2014/main" id="{F192980E-59A5-46D3-9BB7-49B5C1FF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76" name="AutoShape 914">
                <a:extLst>
                  <a:ext uri="{FF2B5EF4-FFF2-40B4-BE49-F238E27FC236}">
                    <a16:creationId xmlns:a16="http://schemas.microsoft.com/office/drawing/2014/main" id="{C8063681-3485-4693-B7CF-B90E78ED9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51" name="Rectangle 915">
              <a:extLst>
                <a:ext uri="{FF2B5EF4-FFF2-40B4-BE49-F238E27FC236}">
                  <a16:creationId xmlns:a16="http://schemas.microsoft.com/office/drawing/2014/main" id="{AA2F0E12-FFC2-413E-91F6-71BAAF3BA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52" name="Group 916">
              <a:extLst>
                <a:ext uri="{FF2B5EF4-FFF2-40B4-BE49-F238E27FC236}">
                  <a16:creationId xmlns:a16="http://schemas.microsoft.com/office/drawing/2014/main" id="{E60917B5-35B8-4EB6-A626-3576B6FF8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73" name="AutoShape 917">
                <a:extLst>
                  <a:ext uri="{FF2B5EF4-FFF2-40B4-BE49-F238E27FC236}">
                    <a16:creationId xmlns:a16="http://schemas.microsoft.com/office/drawing/2014/main" id="{4EA711F9-7F4A-467B-AEBD-9268E0762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74" name="AutoShape 918">
                <a:extLst>
                  <a:ext uri="{FF2B5EF4-FFF2-40B4-BE49-F238E27FC236}">
                    <a16:creationId xmlns:a16="http://schemas.microsoft.com/office/drawing/2014/main" id="{D005CED4-516D-4E83-88BA-07EBC11E1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53" name="Rectangle 919">
              <a:extLst>
                <a:ext uri="{FF2B5EF4-FFF2-40B4-BE49-F238E27FC236}">
                  <a16:creationId xmlns:a16="http://schemas.microsoft.com/office/drawing/2014/main" id="{8CDBFEA0-203E-44A2-BFF7-27A5968A7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4" name="Rectangle 920">
              <a:extLst>
                <a:ext uri="{FF2B5EF4-FFF2-40B4-BE49-F238E27FC236}">
                  <a16:creationId xmlns:a16="http://schemas.microsoft.com/office/drawing/2014/main" id="{B57A6AC5-1231-48EC-8C29-093A529C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55" name="Group 921">
              <a:extLst>
                <a:ext uri="{FF2B5EF4-FFF2-40B4-BE49-F238E27FC236}">
                  <a16:creationId xmlns:a16="http://schemas.microsoft.com/office/drawing/2014/main" id="{4673202E-E1C0-49A9-8474-7D57B4BD6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71" name="AutoShape 922">
                <a:extLst>
                  <a:ext uri="{FF2B5EF4-FFF2-40B4-BE49-F238E27FC236}">
                    <a16:creationId xmlns:a16="http://schemas.microsoft.com/office/drawing/2014/main" id="{5485D462-661C-4786-9080-28FD3A1E5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72" name="AutoShape 923">
                <a:extLst>
                  <a:ext uri="{FF2B5EF4-FFF2-40B4-BE49-F238E27FC236}">
                    <a16:creationId xmlns:a16="http://schemas.microsoft.com/office/drawing/2014/main" id="{B0AD1FE8-C360-4CFF-88EE-656B7811C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56" name="Freeform 924">
              <a:extLst>
                <a:ext uri="{FF2B5EF4-FFF2-40B4-BE49-F238E27FC236}">
                  <a16:creationId xmlns:a16="http://schemas.microsoft.com/office/drawing/2014/main" id="{CF3A0E8D-7834-479F-B69E-BA2D510FA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" name="Group 925">
              <a:extLst>
                <a:ext uri="{FF2B5EF4-FFF2-40B4-BE49-F238E27FC236}">
                  <a16:creationId xmlns:a16="http://schemas.microsoft.com/office/drawing/2014/main" id="{A37C7ECC-BED4-4278-8749-DDD114D8F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9" name="AutoShape 926">
                <a:extLst>
                  <a:ext uri="{FF2B5EF4-FFF2-40B4-BE49-F238E27FC236}">
                    <a16:creationId xmlns:a16="http://schemas.microsoft.com/office/drawing/2014/main" id="{C1372026-6FDC-4173-BEC2-EA0D7AC1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70" name="AutoShape 927">
                <a:extLst>
                  <a:ext uri="{FF2B5EF4-FFF2-40B4-BE49-F238E27FC236}">
                    <a16:creationId xmlns:a16="http://schemas.microsoft.com/office/drawing/2014/main" id="{855D267A-9410-4CF7-9818-9F0949B93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58" name="Rectangle 928">
              <a:extLst>
                <a:ext uri="{FF2B5EF4-FFF2-40B4-BE49-F238E27FC236}">
                  <a16:creationId xmlns:a16="http://schemas.microsoft.com/office/drawing/2014/main" id="{DD7EB1EB-A82B-4361-85AE-156D2A30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Freeform 929">
              <a:extLst>
                <a:ext uri="{FF2B5EF4-FFF2-40B4-BE49-F238E27FC236}">
                  <a16:creationId xmlns:a16="http://schemas.microsoft.com/office/drawing/2014/main" id="{28FD2FE7-B386-4EB1-81D6-D84B6B602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930">
              <a:extLst>
                <a:ext uri="{FF2B5EF4-FFF2-40B4-BE49-F238E27FC236}">
                  <a16:creationId xmlns:a16="http://schemas.microsoft.com/office/drawing/2014/main" id="{C8B3AE43-4EE1-41AC-BA95-571C126D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Oval 931">
              <a:extLst>
                <a:ext uri="{FF2B5EF4-FFF2-40B4-BE49-F238E27FC236}">
                  <a16:creationId xmlns:a16="http://schemas.microsoft.com/office/drawing/2014/main" id="{56A0E427-143E-40BD-9942-45013CC7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2" name="Freeform 932">
              <a:extLst>
                <a:ext uri="{FF2B5EF4-FFF2-40B4-BE49-F238E27FC236}">
                  <a16:creationId xmlns:a16="http://schemas.microsoft.com/office/drawing/2014/main" id="{525EEFF9-B9EE-47C9-B3E0-5120FEAF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AutoShape 933">
              <a:extLst>
                <a:ext uri="{FF2B5EF4-FFF2-40B4-BE49-F238E27FC236}">
                  <a16:creationId xmlns:a16="http://schemas.microsoft.com/office/drawing/2014/main" id="{24C38DAA-E190-44F3-9A0D-5AC6CC58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4" name="AutoShape 934">
              <a:extLst>
                <a:ext uri="{FF2B5EF4-FFF2-40B4-BE49-F238E27FC236}">
                  <a16:creationId xmlns:a16="http://schemas.microsoft.com/office/drawing/2014/main" id="{C252E664-6C32-40EE-9D7A-8BE572C8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5" name="Oval 935">
              <a:extLst>
                <a:ext uri="{FF2B5EF4-FFF2-40B4-BE49-F238E27FC236}">
                  <a16:creationId xmlns:a16="http://schemas.microsoft.com/office/drawing/2014/main" id="{52FA98C5-5B9D-4ADB-954F-A3107B61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6" name="Oval 936">
              <a:extLst>
                <a:ext uri="{FF2B5EF4-FFF2-40B4-BE49-F238E27FC236}">
                  <a16:creationId xmlns:a16="http://schemas.microsoft.com/office/drawing/2014/main" id="{3AEDE7FD-8753-4724-BE79-BF133AC2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7" name="Oval 937">
              <a:extLst>
                <a:ext uri="{FF2B5EF4-FFF2-40B4-BE49-F238E27FC236}">
                  <a16:creationId xmlns:a16="http://schemas.microsoft.com/office/drawing/2014/main" id="{5652220C-E215-4E1A-B960-CA25EB12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8" name="Rectangle 938">
              <a:extLst>
                <a:ext uri="{FF2B5EF4-FFF2-40B4-BE49-F238E27FC236}">
                  <a16:creationId xmlns:a16="http://schemas.microsoft.com/office/drawing/2014/main" id="{80873916-FE08-47EE-A210-2FC4F044B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77" name="Group 906">
            <a:extLst>
              <a:ext uri="{FF2B5EF4-FFF2-40B4-BE49-F238E27FC236}">
                <a16:creationId xmlns:a16="http://schemas.microsoft.com/office/drawing/2014/main" id="{62A7CDB6-155A-49F3-9872-B297E57F1B15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278" name="Freeform 907">
              <a:extLst>
                <a:ext uri="{FF2B5EF4-FFF2-40B4-BE49-F238E27FC236}">
                  <a16:creationId xmlns:a16="http://schemas.microsoft.com/office/drawing/2014/main" id="{AB3FC308-27BB-41CD-8F64-8609BD44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Rectangle 908">
              <a:extLst>
                <a:ext uri="{FF2B5EF4-FFF2-40B4-BE49-F238E27FC236}">
                  <a16:creationId xmlns:a16="http://schemas.microsoft.com/office/drawing/2014/main" id="{DDF43E01-0243-41D3-8E7E-5828DF91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0" name="Freeform 909">
              <a:extLst>
                <a:ext uri="{FF2B5EF4-FFF2-40B4-BE49-F238E27FC236}">
                  <a16:creationId xmlns:a16="http://schemas.microsoft.com/office/drawing/2014/main" id="{AB0BF744-01A8-4672-B626-AB490AB05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910">
              <a:extLst>
                <a:ext uri="{FF2B5EF4-FFF2-40B4-BE49-F238E27FC236}">
                  <a16:creationId xmlns:a16="http://schemas.microsoft.com/office/drawing/2014/main" id="{C44F8C22-23D0-4A4A-A65F-9B183668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Rectangle 911">
              <a:extLst>
                <a:ext uri="{FF2B5EF4-FFF2-40B4-BE49-F238E27FC236}">
                  <a16:creationId xmlns:a16="http://schemas.microsoft.com/office/drawing/2014/main" id="{364570DE-301C-449C-B5CD-828BA6CE8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83" name="Group 912">
              <a:extLst>
                <a:ext uri="{FF2B5EF4-FFF2-40B4-BE49-F238E27FC236}">
                  <a16:creationId xmlns:a16="http://schemas.microsoft.com/office/drawing/2014/main" id="{7DA65854-A0C7-46FB-B777-F6BF10170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08" name="AutoShape 913">
                <a:extLst>
                  <a:ext uri="{FF2B5EF4-FFF2-40B4-BE49-F238E27FC236}">
                    <a16:creationId xmlns:a16="http://schemas.microsoft.com/office/drawing/2014/main" id="{F118590A-C0F7-4612-AF53-89209737E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9" name="AutoShape 914">
                <a:extLst>
                  <a:ext uri="{FF2B5EF4-FFF2-40B4-BE49-F238E27FC236}">
                    <a16:creationId xmlns:a16="http://schemas.microsoft.com/office/drawing/2014/main" id="{9CD461B3-33F7-4AD0-8CCE-A73DF6A96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84" name="Rectangle 915">
              <a:extLst>
                <a:ext uri="{FF2B5EF4-FFF2-40B4-BE49-F238E27FC236}">
                  <a16:creationId xmlns:a16="http://schemas.microsoft.com/office/drawing/2014/main" id="{2347A269-9F53-49ED-BBF5-4F9A76B1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85" name="Group 916">
              <a:extLst>
                <a:ext uri="{FF2B5EF4-FFF2-40B4-BE49-F238E27FC236}">
                  <a16:creationId xmlns:a16="http://schemas.microsoft.com/office/drawing/2014/main" id="{B51FA859-F950-4A0E-AB6B-C4DC5A4A9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06" name="AutoShape 917">
                <a:extLst>
                  <a:ext uri="{FF2B5EF4-FFF2-40B4-BE49-F238E27FC236}">
                    <a16:creationId xmlns:a16="http://schemas.microsoft.com/office/drawing/2014/main" id="{CB8E717D-3DDD-4D30-AD1E-E311F041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AutoShape 918">
                <a:extLst>
                  <a:ext uri="{FF2B5EF4-FFF2-40B4-BE49-F238E27FC236}">
                    <a16:creationId xmlns:a16="http://schemas.microsoft.com/office/drawing/2014/main" id="{4409C750-387A-46BE-9857-F2990BC95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86" name="Rectangle 919">
              <a:extLst>
                <a:ext uri="{FF2B5EF4-FFF2-40B4-BE49-F238E27FC236}">
                  <a16:creationId xmlns:a16="http://schemas.microsoft.com/office/drawing/2014/main" id="{A5275DF6-BABC-4A9B-8864-A8F5F79BD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7" name="Rectangle 920">
              <a:extLst>
                <a:ext uri="{FF2B5EF4-FFF2-40B4-BE49-F238E27FC236}">
                  <a16:creationId xmlns:a16="http://schemas.microsoft.com/office/drawing/2014/main" id="{E3DBA4F5-19ED-4284-B179-0C4C7908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88" name="Group 921">
              <a:extLst>
                <a:ext uri="{FF2B5EF4-FFF2-40B4-BE49-F238E27FC236}">
                  <a16:creationId xmlns:a16="http://schemas.microsoft.com/office/drawing/2014/main" id="{5BAF3F7E-2AA0-4C7B-90C2-5EFCC1C06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04" name="AutoShape 922">
                <a:extLst>
                  <a:ext uri="{FF2B5EF4-FFF2-40B4-BE49-F238E27FC236}">
                    <a16:creationId xmlns:a16="http://schemas.microsoft.com/office/drawing/2014/main" id="{CFE91102-427F-4E7A-AAEE-54DEA5D3D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AutoShape 923">
                <a:extLst>
                  <a:ext uri="{FF2B5EF4-FFF2-40B4-BE49-F238E27FC236}">
                    <a16:creationId xmlns:a16="http://schemas.microsoft.com/office/drawing/2014/main" id="{6D4D6C94-6315-4448-BDCF-951047232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89" name="Freeform 924">
              <a:extLst>
                <a:ext uri="{FF2B5EF4-FFF2-40B4-BE49-F238E27FC236}">
                  <a16:creationId xmlns:a16="http://schemas.microsoft.com/office/drawing/2014/main" id="{4A1385FF-D8A9-40CE-AC32-F24CA6FC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90" name="Group 925">
              <a:extLst>
                <a:ext uri="{FF2B5EF4-FFF2-40B4-BE49-F238E27FC236}">
                  <a16:creationId xmlns:a16="http://schemas.microsoft.com/office/drawing/2014/main" id="{314085B3-4403-47A8-8751-88B853F37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2" name="AutoShape 926">
                <a:extLst>
                  <a:ext uri="{FF2B5EF4-FFF2-40B4-BE49-F238E27FC236}">
                    <a16:creationId xmlns:a16="http://schemas.microsoft.com/office/drawing/2014/main" id="{463A8FDE-7D45-4FEC-9AF5-AEC0E436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27">
                <a:extLst>
                  <a:ext uri="{FF2B5EF4-FFF2-40B4-BE49-F238E27FC236}">
                    <a16:creationId xmlns:a16="http://schemas.microsoft.com/office/drawing/2014/main" id="{674E59E9-3763-4945-B884-B88B2358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91" name="Rectangle 928">
              <a:extLst>
                <a:ext uri="{FF2B5EF4-FFF2-40B4-BE49-F238E27FC236}">
                  <a16:creationId xmlns:a16="http://schemas.microsoft.com/office/drawing/2014/main" id="{A33E6E7A-7A22-459B-A0B8-6C0D2760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2" name="Freeform 929">
              <a:extLst>
                <a:ext uri="{FF2B5EF4-FFF2-40B4-BE49-F238E27FC236}">
                  <a16:creationId xmlns:a16="http://schemas.microsoft.com/office/drawing/2014/main" id="{B4FCEB62-6A78-4F55-82F6-1DCCB401E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930">
              <a:extLst>
                <a:ext uri="{FF2B5EF4-FFF2-40B4-BE49-F238E27FC236}">
                  <a16:creationId xmlns:a16="http://schemas.microsoft.com/office/drawing/2014/main" id="{106E4AC9-EAD6-4A04-A202-FD2AC6A08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Oval 931">
              <a:extLst>
                <a:ext uri="{FF2B5EF4-FFF2-40B4-BE49-F238E27FC236}">
                  <a16:creationId xmlns:a16="http://schemas.microsoft.com/office/drawing/2014/main" id="{733BF83A-88AA-4000-8A02-DCB5ED67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5" name="Freeform 932">
              <a:extLst>
                <a:ext uri="{FF2B5EF4-FFF2-40B4-BE49-F238E27FC236}">
                  <a16:creationId xmlns:a16="http://schemas.microsoft.com/office/drawing/2014/main" id="{F5684E28-550B-48E5-986B-9D3BB9565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AutoShape 933">
              <a:extLst>
                <a:ext uri="{FF2B5EF4-FFF2-40B4-BE49-F238E27FC236}">
                  <a16:creationId xmlns:a16="http://schemas.microsoft.com/office/drawing/2014/main" id="{552A652E-C2AB-49B3-A9C7-DE24F1418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7" name="AutoShape 934">
              <a:extLst>
                <a:ext uri="{FF2B5EF4-FFF2-40B4-BE49-F238E27FC236}">
                  <a16:creationId xmlns:a16="http://schemas.microsoft.com/office/drawing/2014/main" id="{F0F5A3F3-5696-456E-B3B9-FA085A73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8" name="Oval 935">
              <a:extLst>
                <a:ext uri="{FF2B5EF4-FFF2-40B4-BE49-F238E27FC236}">
                  <a16:creationId xmlns:a16="http://schemas.microsoft.com/office/drawing/2014/main" id="{ABCD6CD7-9FA8-4D7E-A1A4-D0BB72493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9" name="Oval 936">
              <a:extLst>
                <a:ext uri="{FF2B5EF4-FFF2-40B4-BE49-F238E27FC236}">
                  <a16:creationId xmlns:a16="http://schemas.microsoft.com/office/drawing/2014/main" id="{E666FCED-8A35-4600-BDFD-46F96B800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0" name="Oval 937">
              <a:extLst>
                <a:ext uri="{FF2B5EF4-FFF2-40B4-BE49-F238E27FC236}">
                  <a16:creationId xmlns:a16="http://schemas.microsoft.com/office/drawing/2014/main" id="{0DEE6679-073C-41D7-A20B-361E1FA8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1" name="Rectangle 938">
              <a:extLst>
                <a:ext uri="{FF2B5EF4-FFF2-40B4-BE49-F238E27FC236}">
                  <a16:creationId xmlns:a16="http://schemas.microsoft.com/office/drawing/2014/main" id="{3AE00B2F-8AD4-4A48-8D17-831F61F8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10" name="Oval 382">
            <a:extLst>
              <a:ext uri="{FF2B5EF4-FFF2-40B4-BE49-F238E27FC236}">
                <a16:creationId xmlns:a16="http://schemas.microsoft.com/office/drawing/2014/main" id="{462ADAA5-2B08-4E71-B91A-4830E098E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" name="Oval 383">
            <a:extLst>
              <a:ext uri="{FF2B5EF4-FFF2-40B4-BE49-F238E27FC236}">
                <a16:creationId xmlns:a16="http://schemas.microsoft.com/office/drawing/2014/main" id="{29140680-055D-4491-84A8-70816BFA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2" name="Line 387">
            <a:extLst>
              <a:ext uri="{FF2B5EF4-FFF2-40B4-BE49-F238E27FC236}">
                <a16:creationId xmlns:a16="http://schemas.microsoft.com/office/drawing/2014/main" id="{99397B5D-E1C2-4845-80FF-F2181599E9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3" name="Line 388">
            <a:extLst>
              <a:ext uri="{FF2B5EF4-FFF2-40B4-BE49-F238E27FC236}">
                <a16:creationId xmlns:a16="http://schemas.microsoft.com/office/drawing/2014/main" id="{C244D703-BB75-4225-AB21-D5FFBD0F8E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4BD5DA1D-5669-4AF7-ADFB-AB91A303DEA1}"/>
              </a:ext>
            </a:extLst>
          </p:cNvPr>
          <p:cNvSpPr txBox="1"/>
          <p:nvPr/>
        </p:nvSpPr>
        <p:spPr>
          <a:xfrm>
            <a:off x="1094648" y="18596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Gill Sans MT" charset="0"/>
              </a:rPr>
              <a:t>网络上多个位置入侵检测</a:t>
            </a:r>
            <a:endParaRPr lang="en-US" altLang="zh-CN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4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DE1E-B123-48FF-8DA0-7D0E437F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简单的密码方法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2B52B-AA0B-46D7-AFC1-825AFFC8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48599C-322E-4480-A65F-164E7034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709440"/>
            <a:ext cx="80772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800" kern="0" dirty="0">
                <a:solidFill>
                  <a:srgbClr val="C00000"/>
                </a:solidFill>
                <a:latin typeface="Gill Sans MT" charset="0"/>
              </a:rPr>
              <a:t>替换密码</a:t>
            </a:r>
            <a:r>
              <a:rPr lang="en-US" sz="2800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kern="0" dirty="0">
                <a:latin typeface="Gill Sans MT" charset="0"/>
              </a:rPr>
              <a:t>把一个事物替换为另一个</a:t>
            </a:r>
            <a:endParaRPr lang="en-US" altLang="zh-CN" sz="20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单表置换密码（又称凯撒密码）</a:t>
            </a:r>
            <a:r>
              <a:rPr lang="en-US" sz="2400" kern="0" dirty="0"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用一个字母替换另一个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1E552CC-02CA-4362-82EF-36F43724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31" y="2979961"/>
            <a:ext cx="70711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明文</a:t>
            </a:r>
            <a:r>
              <a:rPr lang="en-US" sz="2400" b="1" dirty="0">
                <a:latin typeface="Courier New" charset="0"/>
              </a:rPr>
              <a:t>:       abcdefghijklmnopqrstuvwxyz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FD7B75-42A1-448C-8364-AA764DC3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7" y="3759423"/>
            <a:ext cx="7255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密文</a:t>
            </a:r>
            <a:r>
              <a:rPr lang="en-US" sz="2400" b="1" dirty="0">
                <a:latin typeface="Courier New" charset="0"/>
              </a:rPr>
              <a:t>:        mnbvcxzasdfghjklpoiuytrewq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C95B6801-7FDE-45A2-9085-A0BD08545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3389536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B333340-FFB6-4893-AC55-12DA70A46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0538" y="3353023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1B0B584-0C30-4A5C-98D3-BCF040D6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02" y="4378027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明文</a:t>
            </a:r>
            <a:r>
              <a:rPr lang="en-US" sz="2400" b="1" dirty="0">
                <a:latin typeface="Courier New" charset="0"/>
              </a:rPr>
              <a:t>: bob. i love you. alice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03BB908-6F4E-4347-9AE9-659E64AE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590" y="4803477"/>
            <a:ext cx="5352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密文： </a:t>
            </a:r>
            <a:r>
              <a:rPr lang="en-US" sz="2400" b="1" dirty="0" err="1">
                <a:latin typeface="Courier New" charset="0"/>
              </a:rPr>
              <a:t>nkn</a:t>
            </a:r>
            <a:r>
              <a:rPr lang="en-US" sz="2400" b="1" dirty="0">
                <a:latin typeface="Courier New" charset="0"/>
              </a:rPr>
              <a:t>. s gktc wky. mgsbc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B54B7722-9023-4C88-BCDF-1B60B939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39" y="4312940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例如：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8F7EB1E-F930-43C1-A67B-9B263812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5643265"/>
            <a:ext cx="679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密钥：</a:t>
            </a:r>
            <a:r>
              <a:rPr lang="en-US" altLang="zh-CN" sz="2800" dirty="0">
                <a:latin typeface="+mn-ea"/>
                <a:ea typeface="+mn-ea"/>
              </a:rPr>
              <a:t>26</a:t>
            </a:r>
            <a:r>
              <a:rPr lang="zh-CN" altLang="en-US" sz="2800" dirty="0">
                <a:latin typeface="+mn-ea"/>
                <a:ea typeface="+mn-ea"/>
              </a:rPr>
              <a:t>个字母的替换规则</a:t>
            </a:r>
            <a:endParaRPr lang="en-US" sz="2800" dirty="0">
              <a:latin typeface="+mn-ea"/>
              <a:ea typeface="+mn-ea"/>
            </a:endParaRPr>
          </a:p>
        </p:txBody>
      </p:sp>
      <p:pic>
        <p:nvPicPr>
          <p:cNvPr id="14" name="Picture 25" descr="BS00768_[1]">
            <a:extLst>
              <a:ext uri="{FF2B5EF4-FFF2-40B4-BE49-F238E27FC236}">
                <a16:creationId xmlns:a16="http://schemas.microsoft.com/office/drawing/2014/main" id="{85850E8B-D8EE-4C60-9282-C29DE158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78614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3665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DAE54-21EC-4AAE-8028-1C42CEEC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更复杂一点的密码方法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FBF5A-9D6E-4E45-AE9B-7D48B4E8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2FC968-FA58-4341-8030-CF8ACE0AD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</a:t>
            </a:r>
            <a:r>
              <a:rPr lang="zh-CN" altLang="en-US" dirty="0">
                <a:latin typeface="Gill Sans MT" charset="0"/>
              </a:rPr>
              <a:t>个替换密码，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zh-CN" altLang="en-US" dirty="0">
                <a:latin typeface="Gill Sans MT" charset="0"/>
              </a:rPr>
              <a:t>、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zh-CN" altLang="en-US" dirty="0">
                <a:latin typeface="Gill Sans MT" charset="0"/>
              </a:rPr>
              <a:t>、</a:t>
            </a:r>
            <a:r>
              <a:rPr lang="en-US" dirty="0">
                <a:latin typeface="Gill Sans MT" charset="0"/>
              </a:rPr>
              <a:t>…</a:t>
            </a:r>
            <a:r>
              <a:rPr lang="zh-CN" altLang="en-US" dirty="0">
                <a:latin typeface="Gill Sans MT" charset="0"/>
              </a:rPr>
              <a:t>、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zh-CN" altLang="en-US" dirty="0">
                <a:latin typeface="Gill Sans MT" charset="0"/>
              </a:rPr>
              <a:t>加密方式</a:t>
            </a:r>
            <a:r>
              <a:rPr lang="en-US" dirty="0">
                <a:latin typeface="Gill Sans MT" charset="0"/>
              </a:rPr>
              <a:t>:</a:t>
            </a:r>
          </a:p>
          <a:p>
            <a:pPr lvl="1"/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例如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zh-CN" altLang="en-US" dirty="0">
                <a:latin typeface="Gill Sans MT" charset="0"/>
              </a:rPr>
              <a:t>对每个新的明文字符，依次循环使用不同的替换密码模式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使用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加密</a:t>
            </a:r>
            <a:r>
              <a:rPr lang="en-US" altLang="zh-CN" dirty="0">
                <a:solidFill>
                  <a:srgbClr val="008000"/>
                </a:solidFill>
                <a:latin typeface="Gill Sans MT" charset="0"/>
              </a:rPr>
              <a:t>d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，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加密</a:t>
            </a:r>
            <a:r>
              <a:rPr lang="en-US" altLang="zh-CN" dirty="0">
                <a:solidFill>
                  <a:srgbClr val="008000"/>
                </a:solidFill>
                <a:latin typeface="Gill Sans MT" charset="0"/>
              </a:rPr>
              <a:t>o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，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zh-CN" altLang="en-US" dirty="0">
                <a:solidFill>
                  <a:srgbClr val="008000"/>
                </a:solidFill>
                <a:latin typeface="Gill Sans MT" charset="0"/>
              </a:rPr>
              <a:t>加密</a:t>
            </a:r>
            <a:r>
              <a:rPr lang="en-US" altLang="zh-CN" dirty="0">
                <a:solidFill>
                  <a:srgbClr val="008000"/>
                </a:solidFill>
                <a:latin typeface="Gill Sans MT" charset="0"/>
              </a:rPr>
              <a:t>g</a:t>
            </a:r>
            <a:endParaRPr lang="en-US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密钥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n</a:t>
            </a:r>
            <a:r>
              <a:rPr lang="zh-CN" altLang="en-US" sz="2800" dirty="0">
                <a:latin typeface="Gill Sans MT" charset="0"/>
              </a:rPr>
              <a:t>个替换密码密钥和循环顺序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6" name="Picture 25" descr="BS00768_[1]">
            <a:extLst>
              <a:ext uri="{FF2B5EF4-FFF2-40B4-BE49-F238E27FC236}">
                <a16:creationId xmlns:a16="http://schemas.microsoft.com/office/drawing/2014/main" id="{F6E290F7-64AE-44C4-99C1-6C677BA7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520" y="5373216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485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B33F-4149-48B3-A0C0-BD2841AA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多</a:t>
            </a:r>
            <a:r>
              <a:rPr lang="zh-CN" altLang="en-US" sz="4400" kern="0" dirty="0">
                <a:latin typeface="Gill Sans MT" charset="0"/>
              </a:rPr>
              <a:t>表置换密码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D4092-F540-4AAC-B420-E0BD107D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C937DC1-5AFD-45CC-86AD-C5800725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34938" y="1806575"/>
            <a:ext cx="8848725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DAC35-5B3E-43DD-85A1-359E1409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559175"/>
            <a:ext cx="70802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使用两个凯撒密钥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循环模式：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2</a:t>
            </a:r>
            <a:endParaRPr lang="zh-CN" altLang="en-US" sz="2000" baseline="-25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C4022CF-B474-4136-BAE7-4D419108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044" y="4710987"/>
            <a:ext cx="4121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明文</a:t>
            </a:r>
            <a:r>
              <a:rPr lang="en-US" sz="2400" b="1" dirty="0">
                <a:latin typeface="Courier New" charset="0"/>
              </a:rPr>
              <a:t>: bob. i love you.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AC4FFAF-059A-4FB0-AF69-3C0E0B01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76" y="5192419"/>
            <a:ext cx="4305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Courier New" charset="0"/>
              </a:rPr>
              <a:t> 密文</a:t>
            </a:r>
            <a:r>
              <a:rPr lang="en-US" sz="2400" b="1" dirty="0">
                <a:latin typeface="Courier New" charset="0"/>
              </a:rPr>
              <a:t>: </a:t>
            </a:r>
            <a:r>
              <a:rPr lang="en-US" sz="2400" b="1" dirty="0" err="1">
                <a:latin typeface="Courier New" charset="0"/>
              </a:rPr>
              <a:t>ghu</a:t>
            </a:r>
            <a:r>
              <a:rPr lang="en-US" sz="2400" b="1" dirty="0">
                <a:latin typeface="Courier New" charset="0"/>
              </a:rPr>
              <a:t>. n </a:t>
            </a:r>
            <a:r>
              <a:rPr lang="en-US" sz="2400" b="1" dirty="0" err="1">
                <a:latin typeface="Courier New" charset="0"/>
              </a:rPr>
              <a:t>etox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dhz</a:t>
            </a:r>
            <a:r>
              <a:rPr lang="en-US" sz="2400" b="1" dirty="0">
                <a:latin typeface="Courier New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1099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51B05-C1A7-48D8-ADAD-0C4450E8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块密码（</a:t>
            </a:r>
            <a:r>
              <a:rPr lang="en-US" altLang="zh-CN" sz="4400" dirty="0"/>
              <a:t>Cipher-block</a:t>
            </a:r>
            <a:r>
              <a:rPr lang="zh-CN" altLang="en-US" sz="4400" dirty="0"/>
              <a:t>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9E339-818B-4F77-8AD9-166736B6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98FAB5-1B15-4DA8-A931-878BB9D6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899592" y="2254719"/>
            <a:ext cx="5712718" cy="234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D099561-124B-400F-BD40-78735B4DBA4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消息分为</a:t>
            </a:r>
            <a:r>
              <a:rPr lang="en-US" altLang="zh-CN" sz="2400" kern="0" dirty="0">
                <a:latin typeface="Gill Sans MT" charset="0"/>
              </a:rPr>
              <a:t>k-bit</a:t>
            </a:r>
            <a:r>
              <a:rPr lang="zh-CN" altLang="en-US" sz="2400" kern="0" dirty="0">
                <a:latin typeface="Gill Sans MT" charset="0"/>
              </a:rPr>
              <a:t>块</a:t>
            </a:r>
            <a:r>
              <a:rPr lang="zh-CN" altLang="en-US" sz="2400" dirty="0">
                <a:latin typeface="Gill Sans MT" charset="0"/>
              </a:rPr>
              <a:t>进行</a:t>
            </a:r>
            <a:r>
              <a:rPr lang="zh-CN" altLang="en-US" sz="2400" kern="0" dirty="0">
                <a:latin typeface="Gill Sans MT" charset="0"/>
              </a:rPr>
              <a:t>加密</a:t>
            </a:r>
            <a:r>
              <a:rPr lang="en-US" altLang="zh-CN" sz="2400" kern="0" dirty="0">
                <a:latin typeface="Gill Sans MT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Gill Sans MT" charset="0"/>
              </a:rPr>
              <a:t>k</a:t>
            </a:r>
            <a:r>
              <a:rPr lang="zh-CN" altLang="en-US" sz="2400" kern="0" dirty="0">
                <a:latin typeface="Gill Sans MT" charset="0"/>
              </a:rPr>
              <a:t>越大，越难暴力破解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2</a:t>
            </a:r>
            <a:r>
              <a:rPr lang="en-US" altLang="zh-CN" sz="2400" kern="0" baseline="3000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种可能的密钥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例如，</a:t>
            </a:r>
            <a:r>
              <a:rPr lang="en-US" altLang="zh-CN" sz="2400" kern="0" dirty="0">
                <a:latin typeface="Gill Sans MT" charset="0"/>
              </a:rPr>
              <a:t>k=1024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存在的问题</a:t>
            </a:r>
            <a:r>
              <a:rPr lang="zh-CN" altLang="en-US" sz="2400" dirty="0">
                <a:latin typeface="Gill Sans MT" charset="0"/>
              </a:rPr>
              <a:t>：需要维护一个包含</a:t>
            </a:r>
            <a:r>
              <a:rPr lang="en-US" altLang="zh-CN" sz="2400" kern="0" dirty="0">
                <a:latin typeface="Gill Sans MT" charset="0"/>
              </a:rPr>
              <a:t>2</a:t>
            </a:r>
            <a:r>
              <a:rPr lang="en-US" altLang="zh-CN" sz="2400" kern="0" baseline="3000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个输入</a:t>
            </a:r>
            <a:r>
              <a:rPr lang="en-US" altLang="zh-CN" sz="2400" kern="0" dirty="0">
                <a:latin typeface="Gill Sans MT" charset="0"/>
              </a:rPr>
              <a:t>-</a:t>
            </a:r>
            <a:r>
              <a:rPr lang="zh-CN" altLang="en-US" sz="2400" kern="0" dirty="0">
                <a:latin typeface="Gill Sans MT" charset="0"/>
              </a:rPr>
              <a:t>输出的表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维护更新困难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000" kern="0" dirty="0">
              <a:latin typeface="Gill Sans MT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3C461F0-3E4C-48C5-B56C-F7FAD4FF6447}"/>
              </a:ext>
            </a:extLst>
          </p:cNvPr>
          <p:cNvSpPr txBox="1"/>
          <p:nvPr/>
        </p:nvSpPr>
        <p:spPr>
          <a:xfrm>
            <a:off x="214604" y="284364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0338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4749-FA04-4BA9-8D48-C7FFA4A5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块密码链（</a:t>
            </a:r>
            <a:r>
              <a:rPr lang="en-US" altLang="zh-CN" sz="3600" dirty="0"/>
              <a:t>Cipher-block chaining</a:t>
            </a:r>
            <a:r>
              <a:rPr lang="zh-CN" altLang="en-US" sz="3600" dirty="0"/>
              <a:t>，</a:t>
            </a:r>
            <a:r>
              <a:rPr lang="en-US" altLang="zh-CN" sz="3600" dirty="0"/>
              <a:t>CBC</a:t>
            </a:r>
            <a:r>
              <a:rPr lang="zh-CN" altLang="en-US" sz="36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924E-8316-4040-AE9F-2D13CF9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4D468F-529F-4DE5-AEE7-FF9FE6AD567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块密码存在的问题，明文一样，密文也一样</a:t>
            </a:r>
            <a:r>
              <a:rPr lang="en-US" altLang="zh-CN" sz="2400" kern="0" dirty="0">
                <a:latin typeface="Gill Sans MT" charset="0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例如，</a:t>
            </a:r>
            <a:r>
              <a:rPr lang="en-US" altLang="zh-CN" sz="2400" kern="0" dirty="0">
                <a:latin typeface="Gill Sans MT" charset="0"/>
              </a:rPr>
              <a:t> 200 OK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发送端为第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zh-CN" altLang="en-US" sz="2400" kern="0" dirty="0">
                <a:latin typeface="Gill Sans MT" charset="0"/>
              </a:rPr>
              <a:t>个明文块创建</a:t>
            </a:r>
            <a:r>
              <a:rPr lang="en-US" altLang="zh-CN" sz="2400" i="1" kern="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-bit </a:t>
            </a:r>
            <a:r>
              <a:rPr lang="zh-CN" altLang="en-US" sz="2400" kern="0" dirty="0">
                <a:latin typeface="Gill Sans MT" charset="0"/>
              </a:rPr>
              <a:t>随机数</a:t>
            </a:r>
            <a:r>
              <a:rPr lang="en-US" altLang="zh-CN" sz="2400" kern="0" dirty="0">
                <a:latin typeface="Gill Sans MT" charset="0"/>
              </a:rPr>
              <a:t>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</a:t>
            </a:r>
            <a:r>
              <a:rPr lang="zh-CN" altLang="en-US" sz="2400" kern="0" dirty="0">
                <a:latin typeface="Gill Sans MT" charset="0"/>
              </a:rPr>
              <a:t>，并执行如下加密计算</a:t>
            </a:r>
            <a:br>
              <a:rPr lang="en-US" altLang="zh-CN" sz="2400" kern="0" dirty="0">
                <a:latin typeface="Gill Sans MT" charset="0"/>
              </a:rPr>
            </a:br>
            <a:r>
              <a:rPr lang="en-US" altLang="zh-CN" sz="2400" kern="0" dirty="0">
                <a:latin typeface="Gill Sans MT" charset="0"/>
              </a:rPr>
              <a:t>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= 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(m(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</a:t>
            </a:r>
            <a:r>
              <a:rPr lang="en-US" altLang="zh-CN" sz="2400" dirty="0"/>
              <a:t>⊕</a:t>
            </a:r>
            <a:r>
              <a:rPr lang="en-US" altLang="zh-CN" sz="2400" kern="0" dirty="0">
                <a:latin typeface="Gill Sans MT" charset="0"/>
              </a:rPr>
              <a:t>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)). (</a:t>
            </a:r>
            <a:r>
              <a:rPr lang="en-US" altLang="zh-CN" sz="2400" dirty="0"/>
              <a:t>⊕</a:t>
            </a:r>
            <a:r>
              <a:rPr lang="zh-CN" altLang="en-US" sz="2400" dirty="0"/>
              <a:t>表示异或</a:t>
            </a:r>
            <a:r>
              <a:rPr lang="en-US" altLang="zh-CN" sz="2400" kern="0" dirty="0">
                <a:latin typeface="Gill Sans MT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对每个明文块，与不同的</a:t>
            </a:r>
            <a:r>
              <a:rPr lang="en-US" altLang="zh-CN" sz="2400" i="1" kern="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-bit</a:t>
            </a:r>
            <a:r>
              <a:rPr lang="zh-CN" altLang="en-US" sz="2400" kern="0" dirty="0">
                <a:latin typeface="Gill Sans MT" charset="0"/>
              </a:rPr>
              <a:t>随机数异或后再加密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dirty="0">
                <a:latin typeface="Gill Sans MT" charset="0"/>
              </a:rPr>
              <a:t>接收端收到</a:t>
            </a:r>
            <a:r>
              <a:rPr lang="en-US" altLang="zh-CN" sz="2400" kern="0" dirty="0">
                <a:latin typeface="Gill Sans MT" charset="0"/>
              </a:rPr>
              <a:t> 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altLang="zh-CN" sz="2400" kern="0" dirty="0">
                <a:latin typeface="Gill Sans MT" charset="0"/>
              </a:rPr>
              <a:t> 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</a:t>
            </a:r>
            <a:r>
              <a:rPr lang="zh-CN" altLang="en-US" sz="2400" kern="0" dirty="0">
                <a:latin typeface="Gill Sans MT" charset="0"/>
              </a:rPr>
              <a:t>，解密得到明文</a:t>
            </a:r>
            <a:r>
              <a:rPr lang="en-US" altLang="zh-CN" sz="2400" kern="0" dirty="0">
                <a:latin typeface="Gill Sans MT" charset="0"/>
              </a:rPr>
              <a:t> m(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)=K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))</a:t>
            </a:r>
            <a:r>
              <a:rPr lang="en-US" altLang="zh-CN" sz="2400" dirty="0"/>
              <a:t>⊕</a:t>
            </a:r>
            <a:r>
              <a:rPr lang="en-US" altLang="zh-CN" sz="2400" kern="0" dirty="0">
                <a:latin typeface="Gill Sans MT" charset="0"/>
              </a:rPr>
              <a:t>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例如</a:t>
            </a:r>
            <a:r>
              <a:rPr lang="en-US" altLang="zh-CN" sz="2400" kern="0" dirty="0">
                <a:latin typeface="Gill Sans MT" charset="0"/>
              </a:rPr>
              <a:t>: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k=3, </a:t>
            </a:r>
            <a:r>
              <a:rPr lang="zh-CN" altLang="en-US" sz="2400" kern="0" dirty="0">
                <a:latin typeface="Gill Sans MT" charset="0"/>
              </a:rPr>
              <a:t>明文</a:t>
            </a:r>
            <a:r>
              <a:rPr lang="en-US" altLang="zh-CN" sz="2400" kern="0" dirty="0">
                <a:latin typeface="Gill Sans MT" charset="0"/>
              </a:rPr>
              <a:t>010  010  010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随机数：</a:t>
            </a:r>
            <a:r>
              <a:rPr lang="en-US" altLang="zh-CN" sz="2400" kern="0" dirty="0">
                <a:latin typeface="Gill Sans MT" charset="0"/>
              </a:rPr>
              <a:t>r(1)=001   r(2)=111   r(3)=100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三个一样的明文，加密得到的密文不同</a:t>
            </a:r>
            <a:endParaRPr lang="en-US" altLang="zh-CN" sz="24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810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DB4DC-4583-4EAC-9A2D-E2A4725F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块密码链（</a:t>
            </a:r>
            <a:r>
              <a:rPr lang="en-US" altLang="zh-CN" sz="3600" dirty="0"/>
              <a:t>Cipher-block chaining</a:t>
            </a:r>
            <a:r>
              <a:rPr lang="zh-CN" altLang="en-US" sz="3600" dirty="0"/>
              <a:t>，</a:t>
            </a:r>
            <a:r>
              <a:rPr lang="en-US" altLang="zh-CN" sz="3600" dirty="0"/>
              <a:t>CBC</a:t>
            </a:r>
            <a:r>
              <a:rPr lang="zh-CN" altLang="en-US" sz="36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FEC15-05B0-4FDB-AE40-18B9A69B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FC98B1-1C5B-4195-9B3E-BF87241ED28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存在的问题</a:t>
            </a:r>
            <a:r>
              <a:rPr lang="en-US" altLang="zh-CN" sz="2400" kern="0" dirty="0"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发送端</a:t>
            </a:r>
            <a:r>
              <a:rPr lang="zh-CN" altLang="en-US" sz="2400" dirty="0">
                <a:latin typeface="Gill Sans MT" charset="0"/>
              </a:rPr>
              <a:t>需要传输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en-US" altLang="zh-CN" sz="2400" i="1" kern="0" dirty="0">
                <a:latin typeface="Gill Sans MT" charset="0"/>
              </a:rPr>
              <a:t>r</a:t>
            </a:r>
            <a:r>
              <a:rPr lang="en-US" altLang="zh-CN" sz="2400" kern="0" dirty="0">
                <a:latin typeface="Gill Sans MT" charset="0"/>
              </a:rPr>
              <a:t>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</a:t>
            </a:r>
            <a:r>
              <a:rPr lang="zh-CN" altLang="en-US" sz="2400" kern="0" dirty="0">
                <a:latin typeface="Gill Sans MT" charset="0"/>
              </a:rPr>
              <a:t>给接收端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dirty="0">
                <a:latin typeface="Gill Sans MT" charset="0"/>
              </a:rPr>
              <a:t>传输</a:t>
            </a:r>
            <a:r>
              <a:rPr lang="zh-CN" altLang="en-US" sz="2400" kern="0" dirty="0">
                <a:latin typeface="Gill Sans MT" charset="0"/>
              </a:rPr>
              <a:t>量翻倍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块密码链</a:t>
            </a:r>
            <a:r>
              <a:rPr lang="en-US" altLang="zh-CN" sz="2400" kern="0" dirty="0">
                <a:latin typeface="Gill Sans MT" charset="0"/>
              </a:rPr>
              <a:t>(CBC)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发送端产生一个</a:t>
            </a:r>
            <a:r>
              <a:rPr lang="en-US" altLang="zh-CN" sz="2400" kern="0" dirty="0">
                <a:latin typeface="Gill Sans MT" charset="0"/>
              </a:rPr>
              <a:t>k-bit</a:t>
            </a:r>
            <a:r>
              <a:rPr lang="zh-CN" altLang="en-US" sz="2400" kern="0" dirty="0">
                <a:latin typeface="Gill Sans MT" charset="0"/>
              </a:rPr>
              <a:t>随机数</a:t>
            </a:r>
            <a:r>
              <a:rPr lang="zh-CN" altLang="en-US" sz="2400" dirty="0">
                <a:latin typeface="Gill Sans MT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Gill Sans MT" charset="0"/>
              </a:rPr>
              <a:t>初始向量</a:t>
            </a:r>
            <a:r>
              <a:rPr lang="en-US" altLang="zh-CN" sz="2400" kern="0" dirty="0">
                <a:solidFill>
                  <a:srgbClr val="C00000"/>
                </a:solidFill>
                <a:latin typeface="Gill Sans MT" charset="0"/>
              </a:rPr>
              <a:t>(IV)</a:t>
            </a:r>
            <a:r>
              <a:rPr lang="zh-CN" altLang="en-US" sz="2400" dirty="0">
                <a:latin typeface="Gill Sans MT" charset="0"/>
              </a:rPr>
              <a:t>，记为</a:t>
            </a:r>
            <a:r>
              <a:rPr lang="en-US" altLang="zh-CN" sz="2400" kern="0" dirty="0">
                <a:latin typeface="Gill Sans MT" charset="0"/>
              </a:rPr>
              <a:t>c(0)</a:t>
            </a:r>
            <a:r>
              <a:rPr lang="zh-CN" altLang="en-US" sz="2400" kern="0" dirty="0">
                <a:latin typeface="Gill Sans MT" charset="0"/>
              </a:rPr>
              <a:t>，发给接收端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加密第一块明文</a:t>
            </a:r>
            <a:r>
              <a:rPr lang="en-US" altLang="zh-CN" sz="2400" kern="0" dirty="0">
                <a:latin typeface="Gill Sans MT" charset="0"/>
              </a:rPr>
              <a:t> c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(1)=K</a:t>
            </a:r>
            <a:r>
              <a:rPr lang="en-US" altLang="zh-CN" sz="2400" kern="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(m(1)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⊕c(0)), 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发送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c(1)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给接收端</a:t>
            </a:r>
            <a:r>
              <a:rPr lang="en-US" altLang="zh-CN" sz="2400" dirty="0">
                <a:latin typeface="+mn-ea"/>
                <a:cs typeface="Arial Unicode MS" pitchFamily="34" charset="-122"/>
              </a:rPr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c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sz="2400" kern="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(m(</a:t>
            </a:r>
            <a:r>
              <a:rPr lang="en-US" altLang="zh-CN" sz="2400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⊕c(i-1))</a:t>
            </a:r>
            <a:endParaRPr lang="en-US" altLang="zh-CN" sz="2400" kern="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dirty="0">
                <a:latin typeface="Gill Sans MT" charset="0"/>
              </a:rPr>
              <a:t>接收端</a:t>
            </a:r>
            <a:r>
              <a:rPr lang="en-US" altLang="zh-CN" sz="2400" kern="0" dirty="0"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已知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c(i-1)</a:t>
            </a:r>
            <a:r>
              <a:rPr lang="zh-CN" altLang="en-US" sz="2400" dirty="0">
                <a:latin typeface="+mn-ea"/>
                <a:cs typeface="Arial Unicode MS" pitchFamily="34" charset="-122"/>
              </a:rPr>
              <a:t>，获得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sz="24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))⊕c(i-1)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263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B45B-17CA-4D6E-821E-1F740F96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块密码链：例子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D95C5-4FFC-4ABB-AF18-2E55DEFA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DE193B-8637-45B8-B948-6D34DEA9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36256" y="1700808"/>
            <a:ext cx="60007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E035B64-7ACA-4992-A134-25F15018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4363175"/>
            <a:ext cx="8115300" cy="194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latin typeface="Gill Sans MT" charset="0"/>
              </a:rPr>
              <a:t>明文 </a:t>
            </a:r>
            <a:r>
              <a:rPr lang="en-US" altLang="zh-CN" sz="2400" kern="0" dirty="0">
                <a:latin typeface="Gill Sans MT" charset="0"/>
              </a:rPr>
              <a:t>010  010  010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r(0)=001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c(1)=K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(010</a:t>
            </a:r>
            <a:r>
              <a:rPr lang="en-US" altLang="zh-CN" sz="2400" dirty="0"/>
              <a:t>⊕001)=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dirty="0"/>
              <a:t>(011)=100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c(2)=K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</a:t>
            </a:r>
            <a:r>
              <a:rPr lang="en-US" altLang="zh-CN" sz="2400" dirty="0"/>
              <a:t>010⊕</a:t>
            </a:r>
            <a:r>
              <a:rPr lang="en-US" altLang="zh-CN" sz="2400" kern="0" dirty="0">
                <a:latin typeface="Gill Sans MT" charset="0"/>
              </a:rPr>
              <a:t>100</a:t>
            </a:r>
            <a:r>
              <a:rPr lang="en-US" altLang="zh-CN" sz="2400" dirty="0"/>
              <a:t>)=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dirty="0"/>
              <a:t>(110)=000</a:t>
            </a:r>
            <a:r>
              <a:rPr lang="en-US" altLang="zh-CN" sz="2400" kern="0" dirty="0">
                <a:latin typeface="Gill Sans MT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c(3)=K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(010</a:t>
            </a:r>
            <a:r>
              <a:rPr lang="en-US" altLang="zh-CN" sz="2400" dirty="0"/>
              <a:t>⊕000)=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dirty="0"/>
              <a:t>(010)=101</a:t>
            </a:r>
            <a:endParaRPr lang="en-US" altLang="zh-CN" sz="24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36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9637-60B7-4B1B-B8A6-B34C3403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块密码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7167A-A61F-4D67-B854-D659690A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257458-9035-4BC2-9711-F695658404E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50825" y="1844675"/>
            <a:ext cx="8704263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标准</a:t>
            </a: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使用</a:t>
            </a:r>
            <a:r>
              <a:rPr lang="en-US" altLang="zh-CN" sz="2800" kern="0" dirty="0">
                <a:latin typeface="Gill Sans MT" charset="0"/>
              </a:rPr>
              <a:t>bit</a:t>
            </a:r>
            <a:r>
              <a:rPr lang="zh-CN" altLang="en-US" sz="2800" kern="0" dirty="0">
                <a:latin typeface="Gill Sans MT" charset="0"/>
              </a:rPr>
              <a:t>串密钥：描述表格映射，组合和循环逻辑</a:t>
            </a: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DES</a:t>
            </a:r>
            <a:r>
              <a:rPr lang="zh-CN" altLang="en-US" sz="2800" kern="0" dirty="0">
                <a:latin typeface="Gill Sans MT" charset="0"/>
              </a:rPr>
              <a:t>使用</a:t>
            </a:r>
            <a:r>
              <a:rPr lang="en-US" altLang="zh-CN" sz="2800" kern="0" dirty="0">
                <a:latin typeface="Gill Sans MT" charset="0"/>
              </a:rPr>
              <a:t> 56-bit</a:t>
            </a:r>
            <a:r>
              <a:rPr lang="zh-CN" altLang="en-US" sz="2800" kern="0" dirty="0">
                <a:latin typeface="Gill Sans MT" charset="0"/>
              </a:rPr>
              <a:t>密钥加密</a:t>
            </a:r>
            <a:r>
              <a:rPr lang="en-US" altLang="zh-CN" sz="2800" kern="0" dirty="0">
                <a:latin typeface="Gill Sans MT" charset="0"/>
              </a:rPr>
              <a:t>64-bit</a:t>
            </a:r>
            <a:r>
              <a:rPr lang="zh-CN" altLang="en-US" sz="2800" kern="0" dirty="0">
                <a:latin typeface="Gill Sans MT" charset="0"/>
              </a:rPr>
              <a:t>明文块</a:t>
            </a: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AES</a:t>
            </a:r>
            <a:r>
              <a:rPr lang="zh-CN" altLang="en-US" sz="2800" kern="0" dirty="0">
                <a:latin typeface="Gill Sans MT" charset="0"/>
              </a:rPr>
              <a:t>使用</a:t>
            </a:r>
            <a:r>
              <a:rPr lang="en-US" altLang="zh-CN" sz="2800" kern="0" dirty="0">
                <a:latin typeface="Gill Sans MT" charset="0"/>
              </a:rPr>
              <a:t>128, 192, </a:t>
            </a:r>
            <a:r>
              <a:rPr lang="zh-CN" altLang="en-US" sz="2800" kern="0" dirty="0">
                <a:latin typeface="Gill Sans MT" charset="0"/>
              </a:rPr>
              <a:t>和</a:t>
            </a:r>
            <a:r>
              <a:rPr lang="en-US" altLang="zh-CN" sz="2800" kern="0" dirty="0">
                <a:latin typeface="Gill Sans MT" charset="0"/>
              </a:rPr>
              <a:t>256 bit</a:t>
            </a:r>
            <a:r>
              <a:rPr lang="zh-CN" altLang="en-US" sz="2800" kern="0" dirty="0">
                <a:latin typeface="Gill Sans MT" charset="0"/>
              </a:rPr>
              <a:t>的密钥加密</a:t>
            </a:r>
            <a:r>
              <a:rPr lang="en-US" altLang="zh-CN" sz="2800" kern="0" dirty="0">
                <a:latin typeface="Gill Sans MT" charset="0"/>
              </a:rPr>
              <a:t>128-bit</a:t>
            </a:r>
            <a:r>
              <a:rPr lang="zh-CN" altLang="en-US" sz="2800" kern="0" dirty="0">
                <a:latin typeface="Gill Sans MT" charset="0"/>
              </a:rPr>
              <a:t>明文块</a:t>
            </a:r>
            <a:endParaRPr lang="en-US" altLang="zh-CN" sz="28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0776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0A25-4198-4C59-8A3E-EABF86E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对称加密：</a:t>
            </a:r>
            <a:r>
              <a:rPr lang="en-US" altLang="zh-CN" dirty="0"/>
              <a:t>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88673-1FD7-4B93-B41C-1318879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E3D9BF-BAB7-4E57-8B64-28164985A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4465191" cy="42878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0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000" dirty="0">
                <a:latin typeface="Gill Sans MT" charset="0"/>
              </a:rPr>
              <a:t>US </a:t>
            </a:r>
            <a:r>
              <a:rPr lang="zh-CN" altLang="en-US" sz="2000" dirty="0">
                <a:latin typeface="Gill Sans MT" charset="0"/>
              </a:rPr>
              <a:t>加密标准</a:t>
            </a:r>
            <a:r>
              <a:rPr lang="en-US" sz="2000" dirty="0">
                <a:latin typeface="Gill Sans MT" charset="0"/>
              </a:rPr>
              <a:t>[NIST 1993]</a:t>
            </a:r>
          </a:p>
          <a:p>
            <a:r>
              <a:rPr lang="en-US" sz="2000" dirty="0">
                <a:latin typeface="Gill Sans MT" charset="0"/>
              </a:rPr>
              <a:t>56-bit </a:t>
            </a:r>
            <a:r>
              <a:rPr lang="zh-CN" altLang="en-US" sz="2000" dirty="0">
                <a:latin typeface="Gill Sans MT" charset="0"/>
              </a:rPr>
              <a:t>对称密钥，一次加密</a:t>
            </a:r>
            <a:r>
              <a:rPr lang="en-US" sz="2000" dirty="0">
                <a:latin typeface="Gill Sans MT" charset="0"/>
              </a:rPr>
              <a:t> 64-bit </a:t>
            </a:r>
            <a:r>
              <a:rPr lang="zh-CN" altLang="en-US" sz="2000" dirty="0">
                <a:latin typeface="Gill Sans MT" charset="0"/>
              </a:rPr>
              <a:t>明文</a:t>
            </a:r>
            <a:endParaRPr lang="en-US" sz="2000" dirty="0">
              <a:latin typeface="Gill Sans MT" charset="0"/>
            </a:endParaRPr>
          </a:p>
          <a:p>
            <a:r>
              <a:rPr lang="zh-CN" altLang="en-US" sz="2000" dirty="0">
                <a:latin typeface="Gill Sans MT" charset="0"/>
              </a:rPr>
              <a:t>使用</a:t>
            </a:r>
            <a:r>
              <a:rPr lang="en-US" altLang="zh-CN" sz="2000" dirty="0">
                <a:latin typeface="Gill Sans MT" charset="0"/>
              </a:rPr>
              <a:t>CBC</a:t>
            </a:r>
            <a:endParaRPr lang="en-US" sz="2000" dirty="0">
              <a:latin typeface="Gill Sans MT" charset="0"/>
            </a:endParaRPr>
          </a:p>
          <a:p>
            <a:r>
              <a:rPr lang="en-US" sz="2000" dirty="0">
                <a:latin typeface="Gill Sans MT" charset="0"/>
              </a:rPr>
              <a:t>DES</a:t>
            </a:r>
            <a:r>
              <a:rPr lang="zh-CN" altLang="en-US" sz="2000" dirty="0">
                <a:latin typeface="Gill Sans MT" charset="0"/>
              </a:rPr>
              <a:t>的安全性</a:t>
            </a:r>
            <a:endParaRPr lang="en-US" sz="2000" dirty="0">
              <a:latin typeface="Gill Sans MT" charset="0"/>
            </a:endParaRPr>
          </a:p>
          <a:p>
            <a:pPr lvl="1"/>
            <a:r>
              <a:rPr lang="zh-CN" altLang="en-US" sz="2000" dirty="0">
                <a:latin typeface="Gill Sans MT" charset="0"/>
              </a:rPr>
              <a:t>暴力破解</a:t>
            </a:r>
            <a:r>
              <a:rPr lang="en-US" altLang="zh-CN" sz="2000" dirty="0">
                <a:latin typeface="Gill Sans MT" charset="0"/>
              </a:rPr>
              <a:t>56-bit</a:t>
            </a:r>
            <a:r>
              <a:rPr lang="zh-CN" altLang="en-US" sz="2000" dirty="0">
                <a:latin typeface="Gill Sans MT" charset="0"/>
              </a:rPr>
              <a:t>密钥，仅需要不到一天</a:t>
            </a:r>
            <a:endParaRPr lang="en-US" sz="2000" dirty="0">
              <a:latin typeface="Gill Sans MT" charset="0"/>
            </a:endParaRPr>
          </a:p>
          <a:p>
            <a:pPr lvl="1"/>
            <a:r>
              <a:rPr lang="zh-CN" altLang="en-US" sz="2000" dirty="0">
                <a:latin typeface="Gill Sans MT" charset="0"/>
              </a:rPr>
              <a:t>没有有效的统计分析破解方法</a:t>
            </a:r>
            <a:endParaRPr lang="en-US" sz="2000" dirty="0">
              <a:latin typeface="Gill Sans MT" charset="0"/>
            </a:endParaRPr>
          </a:p>
          <a:p>
            <a:r>
              <a:rPr lang="zh-CN" altLang="en-US" sz="2000" dirty="0">
                <a:latin typeface="Gill Sans MT" charset="0"/>
              </a:rPr>
              <a:t>更安全的方法</a:t>
            </a:r>
            <a:endParaRPr lang="en-US" sz="20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3DES: </a:t>
            </a:r>
            <a:r>
              <a:rPr lang="zh-CN" altLang="en-US" sz="2000" dirty="0">
                <a:latin typeface="Gill Sans MT" charset="0"/>
              </a:rPr>
              <a:t>使用不同密钥的</a:t>
            </a:r>
            <a:r>
              <a:rPr lang="en-US" altLang="zh-CN" sz="2000" dirty="0">
                <a:latin typeface="Gill Sans MT" charset="0"/>
              </a:rPr>
              <a:t>DES</a:t>
            </a:r>
            <a:r>
              <a:rPr lang="zh-CN" altLang="en-US" sz="2000" dirty="0">
                <a:latin typeface="Gill Sans MT" charset="0"/>
              </a:rPr>
              <a:t>加密三次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6" name="Picture 8" descr="07-06">
            <a:extLst>
              <a:ext uri="{FF2B5EF4-FFF2-40B4-BE49-F238E27FC236}">
                <a16:creationId xmlns:a16="http://schemas.microsoft.com/office/drawing/2014/main" id="{BED290AE-C48D-4AA0-ACF4-8C35EB55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18" y="387052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057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8.1 </a:t>
            </a:r>
            <a:r>
              <a:rPr lang="zh-CN" altLang="en-US" sz="2400" dirty="0">
                <a:solidFill>
                  <a:srgbClr val="C00000"/>
                </a:solidFill>
              </a:rPr>
              <a:t>什么是网络安全？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BF246-3AF8-4EFF-9AF0-6CF2DA8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Gill Sans MT" charset="0"/>
              </a:rPr>
              <a:t>AES</a:t>
            </a:r>
            <a:r>
              <a:rPr lang="zh-CN" altLang="en-US" dirty="0">
                <a:latin typeface="Gill Sans MT" charset="0"/>
              </a:rPr>
              <a:t>标准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A7008-FDB0-4CD6-9A84-8FE801DC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523F06-9F07-4FA5-AAF7-18B8566D2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r>
              <a:rPr lang="zh-CN" altLang="en-US" dirty="0">
                <a:latin typeface="Gill Sans MT" charset="0"/>
              </a:rPr>
              <a:t>对称加密标准，替换</a:t>
            </a:r>
            <a:r>
              <a:rPr lang="en-US" altLang="zh-CN" dirty="0">
                <a:latin typeface="Gill Sans MT" charset="0"/>
              </a:rPr>
              <a:t>DES</a:t>
            </a:r>
            <a:endParaRPr lang="en-US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加密</a:t>
            </a:r>
            <a:r>
              <a:rPr lang="en-US" dirty="0">
                <a:latin typeface="Gill Sans MT" charset="0"/>
              </a:rPr>
              <a:t>128 bit</a:t>
            </a:r>
            <a:r>
              <a:rPr lang="zh-CN" altLang="en-US" dirty="0">
                <a:latin typeface="Gill Sans MT" charset="0"/>
              </a:rPr>
              <a:t>明文块</a:t>
            </a:r>
            <a:endParaRPr lang="en-US" altLang="zh-CN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密钥长度</a:t>
            </a:r>
            <a:r>
              <a:rPr lang="en-US" dirty="0">
                <a:latin typeface="Gill Sans MT" charset="0"/>
              </a:rPr>
              <a:t>128, 192, </a:t>
            </a:r>
            <a:r>
              <a:rPr lang="zh-CN" altLang="en-US" dirty="0">
                <a:latin typeface="Gill Sans MT" charset="0"/>
              </a:rPr>
              <a:t>或</a:t>
            </a:r>
            <a:r>
              <a:rPr lang="en-US" dirty="0">
                <a:latin typeface="Gill Sans MT" charset="0"/>
              </a:rPr>
              <a:t> 256 bit</a:t>
            </a:r>
          </a:p>
          <a:p>
            <a:r>
              <a:rPr lang="zh-CN" altLang="en-US" dirty="0">
                <a:latin typeface="Gill Sans MT" charset="0"/>
              </a:rPr>
              <a:t>暴力破解</a:t>
            </a:r>
            <a:r>
              <a:rPr lang="en-US" altLang="zh-CN" dirty="0">
                <a:latin typeface="Gill Sans MT" charset="0"/>
              </a:rPr>
              <a:t>AES</a:t>
            </a:r>
            <a:r>
              <a:rPr lang="zh-CN" altLang="en-US" dirty="0">
                <a:latin typeface="Gill Sans MT" charset="0"/>
              </a:rPr>
              <a:t>需要</a:t>
            </a:r>
            <a:r>
              <a:rPr lang="en-US" dirty="0">
                <a:latin typeface="Gill Sans MT" charset="0"/>
              </a:rPr>
              <a:t>149</a:t>
            </a:r>
            <a:r>
              <a:rPr lang="zh-CN" altLang="en-US" dirty="0">
                <a:latin typeface="Gill Sans MT" charset="0"/>
              </a:rPr>
              <a:t>万亿（</a:t>
            </a:r>
            <a:r>
              <a:rPr lang="en-US" dirty="0">
                <a:latin typeface="Gill Sans MT" charset="0"/>
              </a:rPr>
              <a:t>trillion</a:t>
            </a:r>
            <a:r>
              <a:rPr lang="zh-CN" altLang="en-US" dirty="0">
                <a:latin typeface="Gill Sans MT" charset="0"/>
              </a:rPr>
              <a:t>）年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2152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F5037-0531-4A0C-A8C1-BD3F5D6A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02DDA-A321-4AA9-9194-984D4B20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CDC15-75A5-49E9-8E71-F468350C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877144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对称密钥密码</a:t>
            </a:r>
            <a:endParaRPr lang="en-US" kern="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需要发送者和接收者共享密钥</a:t>
            </a:r>
            <a:endParaRPr lang="en-US" altLang="zh-CN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问：如何达成共识？特别是双发没有安全信道时？</a:t>
            </a:r>
            <a:endParaRPr lang="en-US" altLang="ja-JP" sz="2400" kern="0" dirty="0">
              <a:latin typeface="Gill Sans MT" charset="0"/>
            </a:endParaRPr>
          </a:p>
          <a:p>
            <a:endParaRPr lang="en-US" sz="2400" kern="0" dirty="0">
              <a:latin typeface="Gill Sans MT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5DD1BFF-9ABC-4BB7-98C3-B52DF0C5FC04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1075457"/>
            <a:ext cx="3973512" cy="5430837"/>
            <a:chOff x="4354281" y="853168"/>
            <a:chExt cx="3973290" cy="543015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243111C-2AF5-444F-8F4A-13B8F615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8" name="Picture 6" descr="j0078625[1]">
              <a:extLst>
                <a:ext uri="{FF2B5EF4-FFF2-40B4-BE49-F238E27FC236}">
                  <a16:creationId xmlns:a16="http://schemas.microsoft.com/office/drawing/2014/main" id="{0C569787-D9A8-40BB-95B8-A5EFDDAFC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487667D-7AED-4527-90EA-8FD43766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18014A2-6AA1-4D94-99C0-04D6AC6B8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zh-CN" altLang="en-US" sz="2800" dirty="0">
                  <a:solidFill>
                    <a:srgbClr val="C00000"/>
                  </a:solidFill>
                  <a:latin typeface="Gill Sans MT" charset="0"/>
                </a:rPr>
                <a:t>公钥密码</a:t>
              </a:r>
              <a:endParaRPr lang="en-US" sz="2800" dirty="0">
                <a:solidFill>
                  <a:srgbClr val="C00000"/>
                </a:solidFill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zh-CN" altLang="en-US" sz="2400" dirty="0">
                  <a:latin typeface="Gill Sans MT" charset="0"/>
                </a:rPr>
                <a:t>发送端、接收端</a:t>
              </a:r>
              <a:r>
                <a:rPr lang="zh-CN" altLang="en-US" sz="2400" dirty="0">
                  <a:solidFill>
                    <a:srgbClr val="0000FF"/>
                  </a:solidFill>
                  <a:latin typeface="Gill Sans MT" charset="0"/>
                </a:rPr>
                <a:t>不共享</a:t>
              </a:r>
              <a:r>
                <a:rPr lang="zh-CN" altLang="en-US" sz="2400" dirty="0">
                  <a:latin typeface="Gill Sans MT" charset="0"/>
                </a:rPr>
                <a:t>密钥</a:t>
              </a:r>
              <a:endParaRPr lang="en-US" sz="24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zh-CN" altLang="en-US" sz="2400" dirty="0">
                  <a:latin typeface="Gill Sans MT" charset="0"/>
                </a:rPr>
                <a:t>用于加密的</a:t>
              </a:r>
              <a:r>
                <a:rPr lang="zh-CN" altLang="en-US" sz="2400" dirty="0">
                  <a:solidFill>
                    <a:srgbClr val="000099"/>
                  </a:solidFill>
                  <a:latin typeface="Gill Sans MT" charset="0"/>
                </a:rPr>
                <a:t>公钥</a:t>
              </a:r>
              <a:r>
                <a:rPr lang="zh-CN" altLang="en-US" sz="2400" dirty="0">
                  <a:latin typeface="Gill Sans MT" charset="0"/>
                </a:rPr>
                <a:t>所有人可知</a:t>
              </a:r>
              <a:endParaRPr lang="en-US" sz="24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zh-CN" altLang="en-US" sz="2400" dirty="0">
                  <a:latin typeface="Gill Sans MT" charset="0"/>
                </a:rPr>
                <a:t>用于解密的</a:t>
              </a:r>
              <a:r>
                <a:rPr lang="zh-CN" altLang="en-US" sz="2400" dirty="0">
                  <a:solidFill>
                    <a:srgbClr val="000099"/>
                  </a:solidFill>
                  <a:latin typeface="Gill Sans MT" charset="0"/>
                </a:rPr>
                <a:t>私钥</a:t>
              </a:r>
              <a:r>
                <a:rPr lang="zh-CN" altLang="en-US" sz="2400" dirty="0">
                  <a:latin typeface="Gill Sans MT" charset="0"/>
                </a:rPr>
                <a:t>仅接收者持有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411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2706D-CE4D-4C0F-8D9F-05A4722E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4C607-9DC6-4408-ADC1-7A08F422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C1A403-3AF8-4FB3-A2F5-9EC25B97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22" y="3921546"/>
            <a:ext cx="1080744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明文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消息，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1481FF0-8CAF-4FA3-8A13-EFF26B07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712" y="3924721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密文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AF8E482E-C40F-4340-A74B-3D337227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170659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909197B-A86B-4414-B147-2E12C88F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8" y="387074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51DF171-AAAE-4CB3-A829-D163430DF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111" y="388027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latin typeface="Arial" charset="0"/>
                <a:cs typeface="Arial" charset="0"/>
              </a:rPr>
              <a:t>加密算法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465A0FD-E0A7-448F-9D79-7BC6C9BB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388344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C437292-391F-4783-8774-7F686996A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309" y="3907259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latin typeface="Arial" charset="0"/>
                <a:cs typeface="Arial" charset="0"/>
              </a:rPr>
              <a:t>解密算法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1A4C20-1076-4487-9969-CFA46A77D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0600" y="4278734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1F2E7733-B5DA-401E-9012-4F751DA7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1786359"/>
            <a:ext cx="176212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zh-CN" altLang="en-US" sz="1800" dirty="0">
                <a:latin typeface="Arial" charset="0"/>
                <a:cs typeface="Arial" charset="0"/>
              </a:rPr>
              <a:t>的公钥</a:t>
            </a: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14" name="Picture 12" descr="Bob">
            <a:extLst>
              <a:ext uri="{FF2B5EF4-FFF2-40B4-BE49-F238E27FC236}">
                <a16:creationId xmlns:a16="http://schemas.microsoft.com/office/drawing/2014/main" id="{47A69CBA-86B2-4314-9220-0194D081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188121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3">
            <a:extLst>
              <a:ext uri="{FF2B5EF4-FFF2-40B4-BE49-F238E27FC236}">
                <a16:creationId xmlns:a16="http://schemas.microsoft.com/office/drawing/2014/main" id="{4A0FFAA2-5831-4967-86AE-D345A518E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430889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4C52528-227C-4A9E-89EA-EFAB73605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0050" y="426444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7" name="Picture 15" descr="BS00768_[1]">
            <a:extLst>
              <a:ext uri="{FF2B5EF4-FFF2-40B4-BE49-F238E27FC236}">
                <a16:creationId xmlns:a16="http://schemas.microsoft.com/office/drawing/2014/main" id="{A3839252-0EC7-4CB8-AAB4-47D8E1A2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92923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BCAB8D66-27C8-4E73-B9E4-BDC9B2E16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243" y="3919959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明文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消息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31C754F0-C4BD-4436-BE1F-92B886097B4D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4251746"/>
            <a:ext cx="876300" cy="617538"/>
            <a:chOff x="2351" y="2077"/>
            <a:chExt cx="552" cy="389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FC286720-07EE-4078-A226-944A2F639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8DDAA9C8-319E-4DCE-A7F4-DA9556EA1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A9F7B14-98B6-4C16-B7B1-D75544517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1">
            <a:extLst>
              <a:ext uri="{FF2B5EF4-FFF2-40B4-BE49-F238E27FC236}">
                <a16:creationId xmlns:a16="http://schemas.microsoft.com/office/drawing/2014/main" id="{03D7E20C-2B38-4C93-A542-69DA948E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846684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D86AA99A-4474-4B42-9B2E-FDDC4AFB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2026071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6ACD2A9B-D463-4001-BF7E-9A2FC383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1746671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9D52744B-59E5-4FF8-8B78-2BB760E2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464221"/>
            <a:ext cx="176212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zh-CN" altLang="en-US" sz="1800" dirty="0">
                <a:latin typeface="Arial" charset="0"/>
                <a:cs typeface="Arial" charset="0"/>
              </a:rPr>
              <a:t>的私钥</a:t>
            </a: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27" name="Picture 25" descr="BS00768_[1]">
            <a:extLst>
              <a:ext uri="{FF2B5EF4-FFF2-40B4-BE49-F238E27FC236}">
                <a16:creationId xmlns:a16="http://schemas.microsoft.com/office/drawing/2014/main" id="{92DCFF8F-80C6-407C-9FDE-B621960D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602334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6">
            <a:extLst>
              <a:ext uri="{FF2B5EF4-FFF2-40B4-BE49-F238E27FC236}">
                <a16:creationId xmlns:a16="http://schemas.microsoft.com/office/drawing/2014/main" id="{AE59716A-3899-47D9-AE82-4A6454B6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2537246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380BB8D2-FCD9-4B78-997D-524362545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2729334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A6A9612-1D4C-43DA-BB0F-70973459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2449934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31" name="Group 29">
            <a:extLst>
              <a:ext uri="{FF2B5EF4-FFF2-40B4-BE49-F238E27FC236}">
                <a16:creationId xmlns:a16="http://schemas.microsoft.com/office/drawing/2014/main" id="{B89F2E3B-0FB9-42D4-952A-AF2EFFD0525A}"/>
              </a:ext>
            </a:extLst>
          </p:cNvPr>
          <p:cNvGrpSpPr>
            <a:grpSpLocks/>
          </p:cNvGrpSpPr>
          <p:nvPr/>
        </p:nvGrpSpPr>
        <p:grpSpPr bwMode="auto">
          <a:xfrm>
            <a:off x="6840538" y="4448596"/>
            <a:ext cx="1885950" cy="636588"/>
            <a:chOff x="2413" y="3394"/>
            <a:chExt cx="1188" cy="401"/>
          </a:xfrm>
        </p:grpSpPr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7C66E66D-0760-4FD9-AD62-92490909E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F02FABD-BFB7-480D-B3E8-30DD77FCE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4475552D-B832-4B78-B6D1-CD0AF5C5B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39528A9C-B4C3-46C2-A6BB-35299713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CB85390D-F566-4E14-88AF-362F402B5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37" name="Freeform 35">
            <a:extLst>
              <a:ext uri="{FF2B5EF4-FFF2-40B4-BE49-F238E27FC236}">
                <a16:creationId xmlns:a16="http://schemas.microsoft.com/office/drawing/2014/main" id="{AABC921F-38FF-428B-9B88-6A1DA3AC0CC2}"/>
              </a:ext>
            </a:extLst>
          </p:cNvPr>
          <p:cNvSpPr>
            <a:spLocks/>
          </p:cNvSpPr>
          <p:nvPr/>
        </p:nvSpPr>
        <p:spPr bwMode="auto">
          <a:xfrm>
            <a:off x="3001963" y="206258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52A04A99-1B70-47FF-B07E-46C85D4C2D1A}"/>
              </a:ext>
            </a:extLst>
          </p:cNvPr>
          <p:cNvSpPr>
            <a:spLocks/>
          </p:cNvSpPr>
          <p:nvPr/>
        </p:nvSpPr>
        <p:spPr bwMode="auto">
          <a:xfrm>
            <a:off x="5446713" y="273568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459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D5A2-31FD-4A3C-A90A-357DC45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公钥加密算法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EF2C7-E007-4FD0-A71E-1DE126CB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B2DE4B-798C-431D-BC67-3E41846F8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529036"/>
            <a:ext cx="5619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latin typeface="Arial" charset="0"/>
                <a:cs typeface="Arial" charset="0"/>
              </a:rPr>
              <a:t>要求</a:t>
            </a:r>
            <a:r>
              <a:rPr lang="en-US" kern="0" dirty="0">
                <a:latin typeface="Arial" charset="0"/>
                <a:cs typeface="Arial" charset="0"/>
              </a:rPr>
              <a:t> K  ( ) and K  ( ) </a:t>
            </a:r>
            <a:r>
              <a:rPr lang="zh-CN" altLang="en-US" kern="0" dirty="0">
                <a:latin typeface="Arial" charset="0"/>
                <a:cs typeface="Arial" charset="0"/>
              </a:rPr>
              <a:t>满足</a:t>
            </a:r>
            <a:endParaRPr lang="en-US" kern="0" dirty="0">
              <a:latin typeface="Arial" charset="0"/>
              <a:cs typeface="Arial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6F404D1-14BE-4633-9140-70E7CDE3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967" y="2752601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576E66D-8607-4A22-81C1-006BAE2EE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166" y="2752601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FB2B67E-F33D-40D8-BF70-C7D3EDA4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4087961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zh-CN" altLang="en-US" sz="3200" dirty="0">
                <a:latin typeface="Arial" charset="0"/>
                <a:cs typeface="Arial" charset="0"/>
              </a:rPr>
              <a:t>给一个公钥</a:t>
            </a:r>
            <a:r>
              <a:rPr lang="en-US" sz="3200" dirty="0">
                <a:latin typeface="Arial" charset="0"/>
                <a:cs typeface="Arial" charset="0"/>
              </a:rPr>
              <a:t>K  , </a:t>
            </a:r>
            <a:r>
              <a:rPr lang="zh-CN" altLang="en-US" sz="3200" dirty="0">
                <a:latin typeface="Arial" charset="0"/>
                <a:cs typeface="Arial" charset="0"/>
              </a:rPr>
              <a:t>从公钥获得私钥</a:t>
            </a:r>
            <a:r>
              <a:rPr lang="en-US" sz="3200" dirty="0">
                <a:latin typeface="Arial" charset="0"/>
                <a:cs typeface="Arial" charset="0"/>
              </a:rPr>
              <a:t>K  </a:t>
            </a:r>
            <a:r>
              <a:rPr lang="zh-CN" altLang="en-US" sz="3200" dirty="0">
                <a:latin typeface="Arial" charset="0"/>
                <a:cs typeface="Arial" charset="0"/>
              </a:rPr>
              <a:t>在计算上不可行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1B74FFA-3009-4618-A9C4-2D324CE06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427" y="483924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EE6774FE-F7CA-46FD-8DC1-762FD6EB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645" y="4339952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B9DB730-4145-458B-A69E-AEC902BC3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26" y="1765449"/>
            <a:ext cx="1082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+mn-ea"/>
                <a:ea typeface="+mn-ea"/>
                <a:cs typeface="Arial" charset="0"/>
              </a:rPr>
              <a:t>需求</a:t>
            </a:r>
            <a:r>
              <a:rPr lang="en-US" sz="2800" dirty="0">
                <a:latin typeface="+mn-ea"/>
                <a:ea typeface="+mn-ea"/>
                <a:cs typeface="Arial" charset="0"/>
              </a:rPr>
              <a:t>: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52C9DF-9C5B-4A45-A822-8A72857B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2538561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277CDC6A-333B-4B6A-900B-23E4C299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2538561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7A0862-3D14-44F9-9A6C-2AB6D6C8290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40336"/>
            <a:ext cx="552450" cy="533400"/>
            <a:chOff x="489" y="1776"/>
            <a:chExt cx="348" cy="3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8F6418-C304-4BFC-B673-0E4382B2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98E8F089-FBE6-4A98-B074-9C040D034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FA7F7593-FEB6-46F8-A281-0046F4E1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54" y="5869136"/>
            <a:ext cx="62376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+mn-ea"/>
                <a:ea typeface="+mn-ea"/>
              </a:rPr>
              <a:t>RSA: </a:t>
            </a:r>
            <a:r>
              <a:rPr lang="en-US" sz="2800" dirty="0">
                <a:latin typeface="+mn-ea"/>
                <a:ea typeface="+mn-ea"/>
              </a:rPr>
              <a:t>Rivest, Shamir, Adelson </a:t>
            </a:r>
            <a:r>
              <a:rPr lang="zh-CN" altLang="en-US" sz="2800" dirty="0">
                <a:latin typeface="+mn-ea"/>
                <a:ea typeface="+mn-ea"/>
              </a:rPr>
              <a:t>算法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E07F62E7-4B79-45B2-812E-E55FE972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377951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681C8-53D0-4641-9471-DEF107EB039E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2951311"/>
            <a:ext cx="2830513" cy="947738"/>
            <a:chOff x="1340" y="1706"/>
            <a:chExt cx="1783" cy="59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2BF1DD-10AE-41C7-8D8F-79793D495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A6CAD0DE-8C10-4627-86F4-FFBCF5D2E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DDD60FC6-CE96-42A8-BA05-075BAAF12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82F991F3-E755-41FB-B31E-B9411F79F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993E30CA-6529-4F0D-ABD8-B0020BD5D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99037A7F-F5C3-4E49-9B86-2F14840A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9" name="Text Box 28">
            <a:extLst>
              <a:ext uri="{FF2B5EF4-FFF2-40B4-BE49-F238E27FC236}">
                <a16:creationId xmlns:a16="http://schemas.microsoft.com/office/drawing/2014/main" id="{4D6C91A5-DE10-4CA8-96B9-F7E9BD84C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993877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977F5B30-D29D-43A1-93C0-9D1313F64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443443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32B19BF1-CECC-4787-8B22-71B1B0C8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741" y="2379538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491130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45F22-2A4A-44B1-9266-66B5A942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9BDD3-A6F3-4C70-96E7-F2B4E81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2073BE-40AB-4558-9818-DBB8B8C40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 marL="277813" indent="-277813"/>
            <a:r>
              <a:rPr lang="en-US" sz="2800" dirty="0">
                <a:latin typeface="Gill Sans MT" charset="0"/>
              </a:rPr>
              <a:t>x mod n = </a:t>
            </a:r>
            <a:r>
              <a:rPr lang="en-US" altLang="zh-CN" sz="2800" dirty="0">
                <a:latin typeface="Gill Sans MT" charset="0"/>
              </a:rPr>
              <a:t>x</a:t>
            </a:r>
            <a:r>
              <a:rPr lang="zh-CN" altLang="en-US" sz="2800" dirty="0">
                <a:latin typeface="Gill Sans MT" charset="0"/>
              </a:rPr>
              <a:t>除以</a:t>
            </a:r>
            <a:r>
              <a:rPr lang="en-US" sz="2800" dirty="0">
                <a:latin typeface="Gill Sans MT" charset="0"/>
              </a:rPr>
              <a:t>n</a:t>
            </a:r>
            <a:r>
              <a:rPr lang="zh-CN" altLang="en-US" sz="2800" dirty="0">
                <a:latin typeface="Gill Sans MT" charset="0"/>
              </a:rPr>
              <a:t>的余数</a:t>
            </a:r>
            <a:endParaRPr lang="en-US" sz="2800" dirty="0">
              <a:latin typeface="Gill Sans MT" charset="0"/>
            </a:endParaRPr>
          </a:p>
          <a:p>
            <a:pPr marL="277813" indent="-277813"/>
            <a:r>
              <a:rPr lang="zh-CN" altLang="en-US" sz="2800" dirty="0">
                <a:latin typeface="Gill Sans MT" charset="0"/>
              </a:rPr>
              <a:t>计算公式</a:t>
            </a:r>
            <a:r>
              <a:rPr lang="en-US" sz="2800" dirty="0">
                <a:latin typeface="Gill Sans MT" charset="0"/>
              </a:rPr>
              <a:t>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/>
            <a:r>
              <a:rPr lang="zh-CN" altLang="en-US" sz="2800" dirty="0">
                <a:latin typeface="Gill Sans MT" charset="0"/>
              </a:rPr>
              <a:t>因此</a:t>
            </a:r>
            <a:endParaRPr lang="en-US" sz="2800" dirty="0">
              <a:latin typeface="Gill Sans MT" charset="0"/>
            </a:endParaRPr>
          </a:p>
          <a:p>
            <a:pPr marL="277813" indent="-277813"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   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(a mod n)</a:t>
            </a:r>
            <a:r>
              <a:rPr lang="en-US" sz="2800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sz="2800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/>
            <a:r>
              <a:rPr lang="zh-CN" altLang="en-US" sz="2800" dirty="0">
                <a:latin typeface="Gill Sans MT" charset="0"/>
              </a:rPr>
              <a:t>例如</a:t>
            </a:r>
            <a:r>
              <a:rPr lang="en-US" sz="2800" dirty="0">
                <a:latin typeface="Gill Sans MT" charset="0"/>
              </a:rPr>
              <a:t>: x=14, n=10, d=2:</a:t>
            </a:r>
            <a:br>
              <a:rPr lang="en-US" sz="2800" dirty="0">
                <a:latin typeface="Gill Sans MT" charset="0"/>
              </a:rPr>
            </a:br>
            <a:r>
              <a:rPr lang="en-US" sz="2800" dirty="0">
                <a:latin typeface="Gill Sans MT" charset="0"/>
              </a:rPr>
              <a:t>  (x mod n)</a:t>
            </a:r>
            <a:r>
              <a:rPr lang="en-US" sz="2800" baseline="30000" dirty="0"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mod n = 4</a:t>
            </a:r>
            <a:r>
              <a:rPr lang="en-US" sz="2800" baseline="30000" dirty="0">
                <a:latin typeface="Gill Sans MT" charset="0"/>
              </a:rPr>
              <a:t>2</a:t>
            </a:r>
            <a:r>
              <a:rPr lang="en-US" sz="2800" dirty="0">
                <a:latin typeface="Gill Sans MT" charset="0"/>
              </a:rPr>
              <a:t> mod 10 = 6</a:t>
            </a:r>
            <a:br>
              <a:rPr lang="en-US" sz="2800" dirty="0">
                <a:latin typeface="Gill Sans MT" charset="0"/>
              </a:rPr>
            </a:br>
            <a:r>
              <a:rPr lang="en-US" sz="2800" dirty="0">
                <a:latin typeface="Gill Sans MT" charset="0"/>
              </a:rPr>
              <a:t>  x</a:t>
            </a:r>
            <a:r>
              <a:rPr lang="en-US" sz="2800" baseline="30000" dirty="0"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= 14</a:t>
            </a:r>
            <a:r>
              <a:rPr lang="en-US" sz="2800" baseline="30000" dirty="0">
                <a:latin typeface="Gill Sans MT" charset="0"/>
              </a:rPr>
              <a:t>2</a:t>
            </a:r>
            <a:r>
              <a:rPr lang="en-US" sz="2800" dirty="0">
                <a:latin typeface="Gill Sans MT" charset="0"/>
              </a:rPr>
              <a:t> = 196   x</a:t>
            </a:r>
            <a:r>
              <a:rPr lang="en-US" sz="2800" baseline="30000" dirty="0"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21793330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6A82-CC54-45AE-B756-A9D75380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：准备工作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5DED9-600B-4D1E-B88F-476BE03B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DFC7CF-E751-4CF7-A21E-B17C627C8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 marL="277813" indent="-277813"/>
            <a:r>
              <a:rPr lang="zh-CN" altLang="en-US" dirty="0">
                <a:latin typeface="Gill Sans MT" charset="0"/>
              </a:rPr>
              <a:t>消息</a:t>
            </a:r>
            <a:r>
              <a:rPr lang="en-US" dirty="0">
                <a:latin typeface="Gill Sans MT" charset="0"/>
              </a:rPr>
              <a:t>: </a:t>
            </a:r>
            <a:r>
              <a:rPr lang="zh-CN" altLang="en-US" dirty="0">
                <a:latin typeface="Gill Sans MT" charset="0"/>
              </a:rPr>
              <a:t>比特串</a:t>
            </a:r>
            <a:endParaRPr lang="en-US" dirty="0">
              <a:latin typeface="Gill Sans MT" charset="0"/>
            </a:endParaRPr>
          </a:p>
          <a:p>
            <a:pPr marL="277813" indent="-277813"/>
            <a:r>
              <a:rPr lang="zh-CN" altLang="en-US" dirty="0">
                <a:latin typeface="Gill Sans MT" charset="0"/>
              </a:rPr>
              <a:t>可以唯一地表示为整数</a:t>
            </a:r>
            <a:endParaRPr lang="en-US" dirty="0">
              <a:latin typeface="Gill Sans MT" charset="0"/>
            </a:endParaRPr>
          </a:p>
          <a:p>
            <a:pPr marL="277813" indent="-277813"/>
            <a:r>
              <a:rPr lang="zh-CN" altLang="en-US" dirty="0">
                <a:latin typeface="Gill Sans MT" charset="0"/>
              </a:rPr>
              <a:t>对消息 等价于 对整数加密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Gill Sans MT" charset="0"/>
              </a:rPr>
              <a:t>举例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m= 10010001. </a:t>
            </a:r>
            <a:r>
              <a:rPr lang="zh-CN" altLang="en-US" sz="2400" dirty="0">
                <a:latin typeface="Gill Sans MT" charset="0"/>
              </a:rPr>
              <a:t>消息表示为十进制整数</a:t>
            </a:r>
            <a:r>
              <a:rPr lang="en-US" sz="2400" dirty="0">
                <a:latin typeface="Gill Sans MT" charset="0"/>
              </a:rPr>
              <a:t> 145. </a:t>
            </a:r>
          </a:p>
          <a:p>
            <a:r>
              <a:rPr lang="zh-CN" altLang="en-US" sz="2400" dirty="0">
                <a:latin typeface="Gill Sans MT" charset="0"/>
              </a:rPr>
              <a:t>加密</a:t>
            </a:r>
            <a:r>
              <a:rPr lang="en-US" sz="2400" dirty="0">
                <a:latin typeface="Gill Sans MT" charset="0"/>
              </a:rPr>
              <a:t>m</a:t>
            </a:r>
            <a:r>
              <a:rPr lang="zh-CN" altLang="en-US" sz="2400" dirty="0">
                <a:latin typeface="Gill Sans MT" charset="0"/>
              </a:rPr>
              <a:t>，实际上加密整数，获得一个新的整数，该整数表示为二进制串就是密文</a:t>
            </a: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699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BE4C6-C8B1-4893-AF0C-BFC85C08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：构造公钥</a:t>
            </a:r>
            <a:r>
              <a:rPr lang="en-US" altLang="zh-CN" dirty="0"/>
              <a:t>/</a:t>
            </a:r>
            <a:r>
              <a:rPr lang="zh-CN" altLang="en-US" dirty="0"/>
              <a:t>私钥对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A7493-6E4A-46F8-A55D-C22BADE1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6D55C-8120-40D8-B296-183978DD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820688"/>
            <a:ext cx="8084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1.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选择两个大的质数</a:t>
            </a:r>
            <a:r>
              <a:rPr lang="en-US" sz="2800" dirty="0">
                <a:latin typeface="+mn-ea"/>
                <a:ea typeface="+mn-ea"/>
              </a:rPr>
              <a:t>p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sz="2800" dirty="0">
                <a:latin typeface="+mn-ea"/>
                <a:ea typeface="+mn-ea"/>
              </a:rPr>
              <a:t>q.(</a:t>
            </a:r>
            <a:r>
              <a:rPr lang="zh-CN" altLang="en-US" sz="2800" dirty="0">
                <a:latin typeface="+mn-ea"/>
                <a:ea typeface="+mn-ea"/>
              </a:rPr>
              <a:t>例如</a:t>
            </a:r>
            <a:r>
              <a:rPr lang="en-US" sz="2800" dirty="0">
                <a:latin typeface="+mn-ea"/>
                <a:ea typeface="+mn-ea"/>
              </a:rPr>
              <a:t>, 1024</a:t>
            </a:r>
            <a:r>
              <a:rPr lang="zh-CN" altLang="en-US" sz="2800" dirty="0">
                <a:latin typeface="+mn-ea"/>
                <a:ea typeface="+mn-ea"/>
              </a:rPr>
              <a:t>比特的数</a:t>
            </a:r>
            <a:r>
              <a:rPr lang="en-US" sz="2800" dirty="0">
                <a:latin typeface="+mn-ea"/>
                <a:ea typeface="+mn-ea"/>
              </a:rPr>
              <a:t>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A348594-E1F2-4C66-9B67-83AAC565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20888"/>
            <a:ext cx="5750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2.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计算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n </a:t>
            </a:r>
            <a:r>
              <a:rPr lang="en-US" sz="2800" dirty="0">
                <a:latin typeface="+mn-ea"/>
                <a:ea typeface="+mn-ea"/>
              </a:rPr>
              <a:t>= pq,  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z</a:t>
            </a:r>
            <a:r>
              <a:rPr lang="en-US" sz="2800" dirty="0">
                <a:latin typeface="+mn-ea"/>
                <a:ea typeface="+mn-ea"/>
              </a:rPr>
              <a:t> = (p-1)(q-1)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9B80670-9011-4C2D-9186-0646EE12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90813"/>
            <a:ext cx="71865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3.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选择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e</a:t>
            </a:r>
            <a:r>
              <a:rPr lang="en-US" sz="2800" dirty="0">
                <a:latin typeface="+mn-ea"/>
                <a:ea typeface="+mn-ea"/>
              </a:rPr>
              <a:t> (</a:t>
            </a:r>
            <a:r>
              <a:rPr lang="zh-CN" altLang="en-US" sz="2800" dirty="0">
                <a:latin typeface="+mn-ea"/>
                <a:ea typeface="+mn-ea"/>
              </a:rPr>
              <a:t>满足</a:t>
            </a:r>
            <a:r>
              <a:rPr lang="en-US" sz="2800" dirty="0">
                <a:latin typeface="+mn-ea"/>
                <a:ea typeface="+mn-ea"/>
              </a:rPr>
              <a:t>e&lt;n) </a:t>
            </a:r>
            <a:r>
              <a:rPr lang="zh-CN" altLang="en-US" sz="2800" dirty="0">
                <a:latin typeface="+mn-ea"/>
                <a:ea typeface="+mn-ea"/>
              </a:rPr>
              <a:t>使得</a:t>
            </a:r>
            <a:r>
              <a:rPr lang="en-US" altLang="zh-CN" sz="2800" dirty="0">
                <a:latin typeface="+mn-ea"/>
                <a:ea typeface="+mn-ea"/>
              </a:rPr>
              <a:t>e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z</a:t>
            </a:r>
            <a:r>
              <a:rPr lang="zh-CN" altLang="en-US" sz="2800" dirty="0">
                <a:latin typeface="+mn-ea"/>
                <a:ea typeface="+mn-ea"/>
              </a:rPr>
              <a:t>没有除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以外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的公因数</a:t>
            </a:r>
            <a:r>
              <a:rPr lang="en-US" sz="2800" dirty="0">
                <a:latin typeface="+mn-ea"/>
                <a:ea typeface="+mn-ea"/>
              </a:rPr>
              <a:t> (</a:t>
            </a:r>
            <a:r>
              <a:rPr lang="zh-CN" altLang="en-US" sz="2800" dirty="0">
                <a:latin typeface="+mn-ea"/>
                <a:ea typeface="+mn-ea"/>
              </a:rPr>
              <a:t>即，</a:t>
            </a:r>
            <a:r>
              <a:rPr lang="en-US" sz="2800" dirty="0">
                <a:latin typeface="+mn-ea"/>
                <a:ea typeface="+mn-ea"/>
              </a:rPr>
              <a:t>e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z</a:t>
            </a:r>
            <a:r>
              <a:rPr lang="zh-CN" altLang="en-US" sz="2800" dirty="0">
                <a:latin typeface="+mn-ea"/>
                <a:ea typeface="+mn-ea"/>
              </a:rPr>
              <a:t>互质）</a:t>
            </a:r>
            <a:r>
              <a:rPr lang="en-US" altLang="ja-JP" sz="2800" dirty="0">
                <a:latin typeface="+mn-ea"/>
                <a:ea typeface="+mn-ea"/>
              </a:rPr>
              <a:t>.</a:t>
            </a:r>
            <a:endParaRPr lang="en-US" sz="2800" dirty="0">
              <a:latin typeface="+mn-ea"/>
              <a:ea typeface="+mn-ea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EECC932-A207-4712-8E4D-4647B94A6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079825"/>
            <a:ext cx="62889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4.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选择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d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使得</a:t>
            </a:r>
            <a:r>
              <a:rPr lang="en-US" sz="2800" dirty="0">
                <a:latin typeface="+mn-ea"/>
                <a:ea typeface="+mn-ea"/>
              </a:rPr>
              <a:t> ed-1 </a:t>
            </a:r>
            <a:r>
              <a:rPr lang="zh-CN" altLang="en-US" sz="2800" dirty="0">
                <a:latin typeface="+mn-ea"/>
                <a:ea typeface="+mn-ea"/>
              </a:rPr>
              <a:t>可以被</a:t>
            </a:r>
            <a:r>
              <a:rPr lang="en-US" sz="2800" dirty="0">
                <a:latin typeface="+mn-ea"/>
                <a:ea typeface="+mn-ea"/>
              </a:rPr>
              <a:t> z </a:t>
            </a:r>
            <a:r>
              <a:rPr lang="zh-CN" altLang="en-US" sz="2800" dirty="0">
                <a:latin typeface="+mn-ea"/>
                <a:ea typeface="+mn-ea"/>
              </a:rPr>
              <a:t>整除</a:t>
            </a:r>
            <a:r>
              <a:rPr lang="en-US" sz="2800" dirty="0">
                <a:latin typeface="+mn-ea"/>
                <a:ea typeface="+mn-ea"/>
              </a:rPr>
              <a:t>.</a:t>
            </a:r>
          </a:p>
          <a:p>
            <a:r>
              <a:rPr lang="en-US" sz="2800" dirty="0">
                <a:latin typeface="+mn-ea"/>
                <a:ea typeface="+mn-ea"/>
              </a:rPr>
              <a:t>    (</a:t>
            </a:r>
            <a:r>
              <a:rPr lang="zh-CN" altLang="en-US" sz="2800" dirty="0">
                <a:latin typeface="+mn-ea"/>
                <a:ea typeface="+mn-ea"/>
              </a:rPr>
              <a:t>或者表示为，</a:t>
            </a:r>
            <a:r>
              <a:rPr lang="en-US" sz="2800" dirty="0">
                <a:latin typeface="+mn-ea"/>
                <a:ea typeface="+mn-ea"/>
              </a:rPr>
              <a:t>ed mod z  = 1 ).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20A144-D8B0-4639-B213-8D7393270B57}"/>
              </a:ext>
            </a:extLst>
          </p:cNvPr>
          <p:cNvGrpSpPr>
            <a:grpSpLocks/>
          </p:cNvGrpSpPr>
          <p:nvPr/>
        </p:nvGrpSpPr>
        <p:grpSpPr bwMode="auto">
          <a:xfrm>
            <a:off x="2727226" y="5700936"/>
            <a:ext cx="612775" cy="708025"/>
            <a:chOff x="1748" y="3628"/>
            <a:chExt cx="386" cy="446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2E11BA3-5A0F-4C3B-BF0A-8E1453F44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1A81EDB-ACCD-49F3-8600-777DEC8D3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C6BAE18E-2D41-4F46-A77A-E3B1D2268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245AD4-F7A9-4377-85B7-4C5BC285FDA0}"/>
              </a:ext>
            </a:extLst>
          </p:cNvPr>
          <p:cNvGrpSpPr>
            <a:grpSpLocks/>
          </p:cNvGrpSpPr>
          <p:nvPr/>
        </p:nvGrpSpPr>
        <p:grpSpPr bwMode="auto">
          <a:xfrm>
            <a:off x="5183361" y="5723161"/>
            <a:ext cx="612775" cy="708025"/>
            <a:chOff x="1748" y="3628"/>
            <a:chExt cx="386" cy="446"/>
          </a:xfrm>
        </p:grpSpPr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A72F2A8B-3791-4566-A3F3-F70AAA29F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A687A04-A7DC-43CC-88B6-23DEEF7A7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4E9AEC71-60A4-4EFF-94F7-EC9DACF71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7" name="AutoShape 16">
            <a:extLst>
              <a:ext uri="{FF2B5EF4-FFF2-40B4-BE49-F238E27FC236}">
                <a16:creationId xmlns:a16="http://schemas.microsoft.com/office/drawing/2014/main" id="{03024750-45CC-4742-B1BF-B86E9705BBF9}"/>
              </a:ext>
            </a:extLst>
          </p:cNvPr>
          <p:cNvSpPr>
            <a:spLocks/>
          </p:cNvSpPr>
          <p:nvPr/>
        </p:nvSpPr>
        <p:spPr bwMode="auto">
          <a:xfrm rot="5400000">
            <a:off x="2853432" y="5363592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13A2C1DE-0BF0-4DA4-98E5-0ED0F312369A}"/>
              </a:ext>
            </a:extLst>
          </p:cNvPr>
          <p:cNvSpPr>
            <a:spLocks/>
          </p:cNvSpPr>
          <p:nvPr/>
        </p:nvSpPr>
        <p:spPr bwMode="auto">
          <a:xfrm rot="5400000">
            <a:off x="5322268" y="5363592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C50BA61-26A0-4ACF-B639-D1E50EDC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5156200"/>
            <a:ext cx="5750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5.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公钥是</a:t>
            </a:r>
            <a:r>
              <a:rPr lang="en-US" sz="2800" dirty="0">
                <a:latin typeface="+mn-ea"/>
                <a:ea typeface="+mn-ea"/>
              </a:rPr>
              <a:t> (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n,e</a:t>
            </a:r>
            <a:r>
              <a:rPr lang="en-US" sz="2800" dirty="0">
                <a:latin typeface="+mn-ea"/>
                <a:ea typeface="+mn-ea"/>
              </a:rPr>
              <a:t>).  </a:t>
            </a:r>
            <a:r>
              <a:rPr lang="zh-CN" altLang="en-US" sz="2800" dirty="0">
                <a:latin typeface="+mn-ea"/>
                <a:ea typeface="+mn-ea"/>
              </a:rPr>
              <a:t>私钥是</a:t>
            </a:r>
            <a:r>
              <a:rPr lang="en-US" sz="2800" dirty="0">
                <a:latin typeface="+mn-ea"/>
                <a:ea typeface="+mn-ea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</a:rPr>
              <a:t>n,d</a:t>
            </a:r>
            <a:r>
              <a:rPr lang="en-US" sz="2800" dirty="0">
                <a:latin typeface="+mn-ea"/>
                <a:ea typeface="+mn-e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26140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FA71C-1EF6-4DB6-A765-9E72AB06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：加密、解密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AE8FD-7C0A-49E0-9B53-1702B0CA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53D0D03-075E-4D50-95E3-CA996F0F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54783"/>
            <a:ext cx="7904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 0.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如前所示给出</a:t>
            </a:r>
            <a:r>
              <a:rPr lang="en-US" sz="2800" dirty="0">
                <a:latin typeface="+mn-ea"/>
                <a:ea typeface="+mn-ea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+mn-ea"/>
                <a:ea typeface="+mn-ea"/>
              </a:rPr>
              <a:t>n,e</a:t>
            </a:r>
            <a:r>
              <a:rPr lang="en-US" sz="2800" dirty="0">
                <a:latin typeface="+mn-ea"/>
                <a:ea typeface="+mn-ea"/>
              </a:rPr>
              <a:t>)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sz="2800" dirty="0">
                <a:latin typeface="+mn-ea"/>
                <a:ea typeface="+mn-ea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+mn-ea"/>
                <a:ea typeface="+mn-ea"/>
              </a:rPr>
              <a:t>n,d</a:t>
            </a:r>
            <a:r>
              <a:rPr lang="en-US" sz="2800" dirty="0">
                <a:latin typeface="+mn-ea"/>
                <a:ea typeface="+mn-ea"/>
              </a:rPr>
              <a:t>)</a:t>
            </a:r>
            <a:r>
              <a:rPr lang="zh-CN" altLang="en-US" sz="2800" dirty="0">
                <a:latin typeface="+mn-ea"/>
                <a:ea typeface="+mn-ea"/>
              </a:rPr>
              <a:t>作为公钥和私钥</a:t>
            </a:r>
            <a:endParaRPr lang="en-US" sz="2800" dirty="0">
              <a:latin typeface="+mn-ea"/>
              <a:ea typeface="+mn-ea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B5CB1B-0902-4507-AE7B-4F638DCA548E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2434233"/>
            <a:ext cx="6024563" cy="1031875"/>
            <a:chOff x="407" y="1521"/>
            <a:chExt cx="3795" cy="650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947CA79-6319-49A3-AA70-C4D803CA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28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+mn-ea"/>
                  <a:ea typeface="+mn-ea"/>
                </a:rPr>
                <a:t>1.</a:t>
              </a:r>
              <a:r>
                <a:rPr lang="en-US" sz="2800" dirty="0">
                  <a:latin typeface="+mn-ea"/>
                  <a:ea typeface="+mn-ea"/>
                </a:rPr>
                <a:t> </a:t>
              </a:r>
              <a:r>
                <a:rPr lang="zh-CN" altLang="en-US" sz="2800" dirty="0">
                  <a:latin typeface="+mn-ea"/>
                  <a:ea typeface="+mn-ea"/>
                </a:rPr>
                <a:t>加密消息 </a:t>
              </a:r>
              <a:r>
                <a:rPr lang="en-US" sz="2800" dirty="0">
                  <a:latin typeface="+mn-ea"/>
                  <a:ea typeface="+mn-ea"/>
                </a:rPr>
                <a:t>m (&lt;n), </a:t>
              </a:r>
              <a:r>
                <a:rPr lang="zh-CN" altLang="en-US" sz="2800" dirty="0">
                  <a:latin typeface="+mn-ea"/>
                  <a:ea typeface="+mn-ea"/>
                </a:rPr>
                <a:t>计算</a:t>
              </a:r>
              <a:endParaRPr lang="en-US" sz="2800" dirty="0">
                <a:latin typeface="+mn-ea"/>
                <a:ea typeface="+mn-ea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B896B1-898C-429A-A557-A7CB53AE1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803" cy="403"/>
              <a:chOff x="1688" y="1812"/>
              <a:chExt cx="1803" cy="403"/>
            </a:xfrm>
          </p:grpSpPr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7A8499AB-31EE-4E47-81CA-D6E7817A6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80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ea"/>
                    <a:ea typeface="+mn-ea"/>
                  </a:rPr>
                  <a:t>c = m  mod 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+mn-ea"/>
                    <a:ea typeface="+mn-ea"/>
                  </a:rPr>
                  <a:t>n</a:t>
                </a:r>
                <a:endParaRPr lang="en-US" sz="280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8121472E-07B6-4DFE-84C8-2C5F40BA7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6" y="181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ea"/>
                    <a:ea typeface="+mn-ea"/>
                  </a:rPr>
                  <a:t>e</a:t>
                </a:r>
              </a:p>
            </p:txBody>
          </p:sp>
        </p:grp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2927DF1-AC18-483E-A540-3365544E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1724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endParaRPr lang="en-US" sz="2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Text Box 12">
            <a:extLst>
              <a:ext uri="{FF2B5EF4-FFF2-40B4-BE49-F238E27FC236}">
                <a16:creationId xmlns:a16="http://schemas.microsoft.com/office/drawing/2014/main" id="{00F941A8-8CDD-4074-8AE5-5CF7DADB5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70423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ea"/>
                <a:ea typeface="+mn-ea"/>
              </a:rPr>
              <a:t>2.</a:t>
            </a:r>
            <a:r>
              <a:rPr lang="en-US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解密密文</a:t>
            </a:r>
            <a:r>
              <a:rPr lang="en-US" sz="2800" dirty="0">
                <a:latin typeface="+mn-ea"/>
                <a:ea typeface="+mn-ea"/>
              </a:rPr>
              <a:t>c, </a:t>
            </a:r>
            <a:r>
              <a:rPr lang="zh-CN" altLang="en-US" sz="2800" dirty="0">
                <a:latin typeface="+mn-ea"/>
                <a:ea typeface="+mn-ea"/>
              </a:rPr>
              <a:t>计算</a:t>
            </a:r>
            <a:endParaRPr lang="en-US" sz="2800" dirty="0">
              <a:latin typeface="+mn-ea"/>
              <a:ea typeface="+mn-ea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E23B6700-9F8C-47A5-A471-EF2314CC6F2A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4096345"/>
            <a:ext cx="2714625" cy="639763"/>
            <a:chOff x="1688" y="1812"/>
            <a:chExt cx="1451" cy="403"/>
          </a:xfrm>
        </p:grpSpPr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ED549C7-4106-4187-B0A3-E0E4156C4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m = c  mod n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3D5AF5F6-734C-408F-B784-D6C62D8A1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812"/>
              <a:ext cx="2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d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93BD0D27-085E-46B9-ABFF-5CA4E4E59143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5177433"/>
            <a:ext cx="3935413" cy="619125"/>
            <a:chOff x="868" y="3287"/>
            <a:chExt cx="2479" cy="390"/>
          </a:xfrm>
        </p:grpSpPr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B00A4E57-AE84-46F1-A134-135221F7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m  =  (m   mod  n)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D1907EB-116B-47E3-BA81-A40DDABF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8345407E-7FAC-49ED-90CE-9A6B118D4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 mod  n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E89878D-F362-4712-9929-D6ED3D64E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24" name="Rectangle 22">
            <a:extLst>
              <a:ext uri="{FF2B5EF4-FFF2-40B4-BE49-F238E27FC236}">
                <a16:creationId xmlns:a16="http://schemas.microsoft.com/office/drawing/2014/main" id="{F692D397-FF24-46BD-AF23-4FAF5A1E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5040908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98E262E9-D977-4417-9904-24538DB09349}"/>
              </a:ext>
            </a:extLst>
          </p:cNvPr>
          <p:cNvSpPr>
            <a:spLocks/>
          </p:cNvSpPr>
          <p:nvPr/>
        </p:nvSpPr>
        <p:spPr bwMode="auto">
          <a:xfrm rot="-5400000">
            <a:off x="4688682" y="5240138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0A77815-3931-4146-B259-54BDC256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5839420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F189C353-97DC-4702-A1FF-FDDD3809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28204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奇迹发生</a:t>
            </a:r>
            <a:endParaRPr 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1177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60691-5AAA-44D7-8E7E-DF6065D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AD59E-A0C7-4661-9D56-FA6D72E6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5EBEC3D-E351-4800-840F-D4EF642F3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55" y="1657375"/>
            <a:ext cx="5262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+mn-ea"/>
                <a:ea typeface="+mn-ea"/>
                <a:cs typeface="Arial" charset="0"/>
              </a:rPr>
              <a:t>Bob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选择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 p=5, q=7.  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则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 n=35, z=24.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3A035D6-D026-4E39-A4D2-FC8FFB75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081237"/>
            <a:ext cx="34163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cs typeface="Arial" charset="0"/>
              </a:rPr>
              <a:t>选择 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e=5  (e, 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z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互质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).</a:t>
            </a:r>
          </a:p>
          <a:p>
            <a:r>
              <a:rPr lang="en-US" sz="2400" dirty="0">
                <a:latin typeface="+mn-ea"/>
                <a:ea typeface="+mn-ea"/>
                <a:cs typeface="Arial" charset="0"/>
              </a:rPr>
              <a:t>d=29 (ed-1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可被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z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整除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).</a:t>
            </a:r>
          </a:p>
          <a:p>
            <a:r>
              <a:rPr lang="en-US" sz="2400" dirty="0">
                <a:latin typeface="+mn-ea"/>
                <a:ea typeface="+mn-ea"/>
                <a:cs typeface="Arial" charset="0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381191-C2A5-4C0C-9EC5-D10B4DA13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888" y="3822725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</a:t>
            </a:r>
            <a:r>
              <a:rPr lang="zh-CN" altLang="en-US" sz="2400" dirty="0">
                <a:latin typeface="Arial" charset="0"/>
                <a:cs typeface="Arial" charset="0"/>
              </a:rPr>
              <a:t>串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A34DC27-7014-4665-B586-BCC707D6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98912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97570B2-723D-4797-9170-12D7D3F3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3819550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47671FB-D523-45D6-8053-CE1E11468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667150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F69AD40D-834C-41B6-B3CD-063C3E78A0D0}"/>
              </a:ext>
            </a:extLst>
          </p:cNvPr>
          <p:cNvGrpSpPr>
            <a:grpSpLocks/>
          </p:cNvGrpSpPr>
          <p:nvPr/>
        </p:nvGrpSpPr>
        <p:grpSpPr bwMode="auto">
          <a:xfrm>
            <a:off x="6704013" y="3700487"/>
            <a:ext cx="2055812" cy="590550"/>
            <a:chOff x="2708" y="1773"/>
            <a:chExt cx="1295" cy="372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C95C23A-C151-4BA3-8DB7-0066D0827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92D79130-0782-49CC-B8E8-C9B1A285A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14" name="Text Box 12">
            <a:extLst>
              <a:ext uri="{FF2B5EF4-FFF2-40B4-BE49-F238E27FC236}">
                <a16:creationId xmlns:a16="http://schemas.microsoft.com/office/drawing/2014/main" id="{905DB4FA-0CB1-408C-98A1-0CADB82E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319" y="4362475"/>
            <a:ext cx="1534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</a:rPr>
              <a:t>11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033428E1-DC4A-41B6-AF7C-F66DE3977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435295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35323F4-0A8C-4148-85E5-B46B9173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972" y="4345012"/>
            <a:ext cx="1213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</a:t>
            </a:r>
            <a:r>
              <a:rPr lang="en-US" altLang="zh-CN" sz="2400" dirty="0">
                <a:solidFill>
                  <a:srgbClr val="C00000"/>
                </a:solidFill>
                <a:latin typeface="Arial" charset="0"/>
              </a:rPr>
              <a:t>8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38F65AB-3A8B-4876-A842-29A03C06B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4343425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899F7F1-EDF8-4432-921E-E9058297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74" y="4124350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  <a:cs typeface="Arial" charset="0"/>
              </a:rPr>
              <a:t>加密</a:t>
            </a:r>
            <a:r>
              <a:rPr lang="en-US" sz="2400" dirty="0">
                <a:solidFill>
                  <a:srgbClr val="000099"/>
                </a:solidFill>
                <a:latin typeface="+mn-ea"/>
                <a:ea typeface="+mn-ea"/>
                <a:cs typeface="Arial" charset="0"/>
              </a:rPr>
              <a:t>: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4050E0E4-77EE-4011-B74E-D75E0EF2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24212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400" dirty="0">
                <a:latin typeface="+mn-ea"/>
                <a:ea typeface="+mn-ea"/>
                <a:cs typeface="Arial" charset="0"/>
              </a:rPr>
              <a:t>加密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 8-bit 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消息</a:t>
            </a:r>
            <a:r>
              <a:rPr lang="en-US" sz="2400" dirty="0">
                <a:latin typeface="+mn-ea"/>
                <a:ea typeface="+mn-ea"/>
                <a:cs typeface="Arial" charset="0"/>
              </a:rPr>
              <a:t>.</a:t>
            </a:r>
          </a:p>
        </p:txBody>
      </p:sp>
      <p:sp>
        <p:nvSpPr>
          <p:cNvPr id="20" name="Right Brace 1">
            <a:extLst>
              <a:ext uri="{FF2B5EF4-FFF2-40B4-BE49-F238E27FC236}">
                <a16:creationId xmlns:a16="http://schemas.microsoft.com/office/drawing/2014/main" id="{1113A229-2F78-4817-8898-B18BDF08D200}"/>
              </a:ext>
            </a:extLst>
          </p:cNvPr>
          <p:cNvSpPr>
            <a:spLocks/>
          </p:cNvSpPr>
          <p:nvPr/>
        </p:nvSpPr>
        <p:spPr bwMode="auto">
          <a:xfrm rot="5400000">
            <a:off x="2625725" y="356078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Right Brace 31">
            <a:extLst>
              <a:ext uri="{FF2B5EF4-FFF2-40B4-BE49-F238E27FC236}">
                <a16:creationId xmlns:a16="http://schemas.microsoft.com/office/drawing/2014/main" id="{C0985302-F05F-48D3-877E-ACDCDBA1A316}"/>
              </a:ext>
            </a:extLst>
          </p:cNvPr>
          <p:cNvSpPr>
            <a:spLocks/>
          </p:cNvSpPr>
          <p:nvPr/>
        </p:nvSpPr>
        <p:spPr bwMode="auto">
          <a:xfrm rot="5400000">
            <a:off x="3948112" y="403386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Right Brace 32">
            <a:extLst>
              <a:ext uri="{FF2B5EF4-FFF2-40B4-BE49-F238E27FC236}">
                <a16:creationId xmlns:a16="http://schemas.microsoft.com/office/drawing/2014/main" id="{B6BD6616-9D17-40F0-8D90-19EF9F2C85BC}"/>
              </a:ext>
            </a:extLst>
          </p:cNvPr>
          <p:cNvSpPr>
            <a:spLocks/>
          </p:cNvSpPr>
          <p:nvPr/>
        </p:nvSpPr>
        <p:spPr bwMode="auto">
          <a:xfrm rot="5400000">
            <a:off x="5195094" y="403941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Right Brace 33">
            <a:extLst>
              <a:ext uri="{FF2B5EF4-FFF2-40B4-BE49-F238E27FC236}">
                <a16:creationId xmlns:a16="http://schemas.microsoft.com/office/drawing/2014/main" id="{98FFCA0D-0BB6-4500-9C32-5A58DD9DEFD0}"/>
              </a:ext>
            </a:extLst>
          </p:cNvPr>
          <p:cNvSpPr>
            <a:spLocks/>
          </p:cNvSpPr>
          <p:nvPr/>
        </p:nvSpPr>
        <p:spPr bwMode="auto">
          <a:xfrm rot="5400000">
            <a:off x="7737475" y="324963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23F8D6F7-8B0D-4E03-A179-ED8DF059F0E2}"/>
              </a:ext>
            </a:extLst>
          </p:cNvPr>
          <p:cNvGrpSpPr>
            <a:grpSpLocks/>
          </p:cNvGrpSpPr>
          <p:nvPr/>
        </p:nvGrpSpPr>
        <p:grpSpPr bwMode="auto">
          <a:xfrm>
            <a:off x="707152" y="5086373"/>
            <a:ext cx="7466878" cy="1155132"/>
            <a:chOff x="706385" y="4729393"/>
            <a:chExt cx="7467660" cy="1154453"/>
          </a:xfrm>
        </p:grpSpPr>
        <p:sp>
          <p:nvSpPr>
            <p:cNvPr id="25" name="Text Box 16">
              <a:extLst>
                <a:ext uri="{FF2B5EF4-FFF2-40B4-BE49-F238E27FC236}">
                  <a16:creationId xmlns:a16="http://schemas.microsoft.com/office/drawing/2014/main" id="{57E5A12C-924C-442E-B80F-A9C7D84F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ea"/>
                  <a:ea typeface="+mn-ea"/>
                  <a:cs typeface="Arial" charset="0"/>
                </a:rPr>
                <a:t>c</a:t>
              </a:r>
            </a:p>
          </p:txBody>
        </p:sp>
        <p:grpSp>
          <p:nvGrpSpPr>
            <p:cNvPr id="26" name="Group 17">
              <a:extLst>
                <a:ext uri="{FF2B5EF4-FFF2-40B4-BE49-F238E27FC236}">
                  <a16:creationId xmlns:a16="http://schemas.microsoft.com/office/drawing/2014/main" id="{700A57C9-3C92-404A-A56E-6D558DBD9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8057" y="4766587"/>
              <a:ext cx="2185988" cy="590551"/>
              <a:chOff x="2667" y="1773"/>
              <a:chExt cx="1377" cy="372"/>
            </a:xfrm>
          </p:grpSpPr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02BE9C87-769F-43F3-A7E2-9FE21E870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1854"/>
                <a:ext cx="13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38" name="Text Box 19">
                <a:extLst>
                  <a:ext uri="{FF2B5EF4-FFF2-40B4-BE49-F238E27FC236}">
                    <a16:creationId xmlns:a16="http://schemas.microsoft.com/office/drawing/2014/main" id="{001A72C5-441A-49A1-A955-1D56CB989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" y="1773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A6B3EA3C-096E-45D7-BE40-811C407B3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910" y="5409753"/>
              <a:ext cx="492495" cy="461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17</a:t>
              </a:r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D9C66F20-0973-4798-B021-2ED9D04EB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509" y="5541062"/>
              <a:ext cx="3416679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035D4293-5C39-412A-8F16-FC502F03F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485" y="5422453"/>
              <a:ext cx="492495" cy="461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12</a:t>
              </a:r>
            </a:p>
          </p:txBody>
        </p:sp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81DD784E-2097-4EA1-B7D5-93311D392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331" y="4729393"/>
              <a:ext cx="501650" cy="611188"/>
              <a:chOff x="3034" y="2876"/>
              <a:chExt cx="316" cy="385"/>
            </a:xfrm>
          </p:grpSpPr>
          <p:sp>
            <p:nvSpPr>
              <p:cNvPr id="35" name="Text Box 24">
                <a:extLst>
                  <a:ext uri="{FF2B5EF4-FFF2-40B4-BE49-F238E27FC236}">
                    <a16:creationId xmlns:a16="http://schemas.microsoft.com/office/drawing/2014/main" id="{265B3F0D-70AE-4C70-B5BA-7C18B78B7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c</a:t>
                </a:r>
              </a:p>
            </p:txBody>
          </p:sp>
          <p:sp>
            <p:nvSpPr>
              <p:cNvPr id="36" name="Text Box 25">
                <a:extLst>
                  <a:ext uri="{FF2B5EF4-FFF2-40B4-BE49-F238E27FC236}">
                    <a16:creationId xmlns:a16="http://schemas.microsoft.com/office/drawing/2014/main" id="{EC9379F3-B4A5-4F7E-843D-9FBC4F227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76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252AB816-4232-4916-934F-5DF0DD59A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85" y="5059140"/>
              <a:ext cx="954207" cy="46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sz="2400" dirty="0">
                  <a:solidFill>
                    <a:srgbClr val="000099"/>
                  </a:solidFill>
                  <a:latin typeface="+mn-ea"/>
                  <a:ea typeface="+mn-ea"/>
                  <a:cs typeface="Arial" charset="0"/>
                </a:rPr>
                <a:t>解密</a:t>
              </a:r>
              <a:r>
                <a:rPr lang="en-US" sz="2400" dirty="0">
                  <a:solidFill>
                    <a:srgbClr val="000099"/>
                  </a:solidFill>
                  <a:latin typeface="+mn-ea"/>
                  <a:ea typeface="+mn-ea"/>
                  <a:cs typeface="Arial" charset="0"/>
                </a:rPr>
                <a:t>:</a:t>
              </a:r>
            </a:p>
          </p:txBody>
        </p:sp>
        <p:sp>
          <p:nvSpPr>
            <p:cNvPr id="32" name="Right Brace 36">
              <a:extLst>
                <a:ext uri="{FF2B5EF4-FFF2-40B4-BE49-F238E27FC236}">
                  <a16:creationId xmlns:a16="http://schemas.microsoft.com/office/drawing/2014/main" id="{4F677731-B332-4D65-8576-38F2413D86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3" name="Right Brace 37">
              <a:extLst>
                <a:ext uri="{FF2B5EF4-FFF2-40B4-BE49-F238E27FC236}">
                  <a16:creationId xmlns:a16="http://schemas.microsoft.com/office/drawing/2014/main" id="{138CC0AA-DF7D-4A48-8383-43FB171A4B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4" name="Right Brace 38">
              <a:extLst>
                <a:ext uri="{FF2B5EF4-FFF2-40B4-BE49-F238E27FC236}">
                  <a16:creationId xmlns:a16="http://schemas.microsoft.com/office/drawing/2014/main" id="{28C3D378-1370-42AF-A7AD-4F7A3C2C24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</p:grpSp>
      <p:sp>
        <p:nvSpPr>
          <p:cNvPr id="39" name="Left-Right Arrow 5">
            <a:extLst>
              <a:ext uri="{FF2B5EF4-FFF2-40B4-BE49-F238E27FC236}">
                <a16:creationId xmlns:a16="http://schemas.microsoft.com/office/drawing/2014/main" id="{BF1BCE4E-2B1C-42C2-800A-73D598D35EA6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4113213" y="518480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7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3AEC-99AF-4B82-A86C-8F92701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为什么可行？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26D69-91DA-4865-B577-10EFB397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07466A-CB9F-498D-BE73-BBA023A6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3128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Gill Sans MT" charset="0"/>
              </a:rPr>
              <a:t>需要证明</a:t>
            </a:r>
            <a:r>
              <a:rPr lang="en-US" sz="2800" kern="0" dirty="0">
                <a:latin typeface="Gill Sans MT" charset="0"/>
              </a:rPr>
              <a:t> c</a:t>
            </a:r>
            <a:r>
              <a:rPr lang="en-US" sz="2800" kern="0" baseline="30000" dirty="0">
                <a:latin typeface="Gill Sans MT" charset="0"/>
              </a:rPr>
              <a:t>d</a:t>
            </a:r>
            <a:r>
              <a:rPr lang="en-US" sz="2800" kern="0" dirty="0">
                <a:latin typeface="Gill Sans MT" charset="0"/>
              </a:rPr>
              <a:t> mod n = m </a:t>
            </a:r>
            <a:br>
              <a:rPr lang="en-US" sz="2800" kern="0" dirty="0">
                <a:latin typeface="Gill Sans MT" charset="0"/>
              </a:rPr>
            </a:br>
            <a:r>
              <a:rPr lang="zh-CN" altLang="en-US" sz="2800" kern="0" dirty="0">
                <a:latin typeface="Gill Sans MT" charset="0"/>
              </a:rPr>
              <a:t>其中</a:t>
            </a:r>
            <a:r>
              <a:rPr lang="en-US" sz="2800" kern="0" dirty="0">
                <a:latin typeface="Gill Sans MT" charset="0"/>
              </a:rPr>
              <a:t> c = m</a:t>
            </a:r>
            <a:r>
              <a:rPr lang="en-US" sz="2800" kern="0" baseline="30000" dirty="0">
                <a:latin typeface="Gill Sans MT" charset="0"/>
              </a:rPr>
              <a:t>e</a:t>
            </a:r>
            <a:r>
              <a:rPr lang="en-US" sz="2800" kern="0" dirty="0">
                <a:latin typeface="Gill Sans MT" charset="0"/>
              </a:rPr>
              <a:t> mod n</a:t>
            </a:r>
          </a:p>
          <a:p>
            <a:r>
              <a:rPr lang="zh-CN" altLang="en-US" sz="2800" kern="0" dirty="0">
                <a:latin typeface="Gill Sans MT" charset="0"/>
              </a:rPr>
              <a:t>定理：对任意</a:t>
            </a:r>
            <a:r>
              <a:rPr lang="en-US" sz="2800" kern="0" dirty="0">
                <a:latin typeface="Gill Sans MT" charset="0"/>
              </a:rPr>
              <a:t>x and y: </a:t>
            </a:r>
            <a:r>
              <a:rPr lang="en-US" sz="2800" kern="0" dirty="0" err="1">
                <a:latin typeface="Gill Sans MT" charset="0"/>
              </a:rPr>
              <a:t>x</a:t>
            </a:r>
            <a:r>
              <a:rPr lang="en-US" sz="2800" kern="0" baseline="30000" dirty="0" err="1">
                <a:latin typeface="Gill Sans MT" charset="0"/>
              </a:rPr>
              <a:t>y</a:t>
            </a:r>
            <a:r>
              <a:rPr lang="en-US" sz="2800" kern="0" dirty="0">
                <a:latin typeface="Gill Sans MT" charset="0"/>
              </a:rPr>
              <a:t> mod n = x</a:t>
            </a:r>
            <a:r>
              <a:rPr lang="en-US" sz="2800" kern="0" baseline="30000" dirty="0">
                <a:latin typeface="Gill Sans MT" charset="0"/>
              </a:rPr>
              <a:t>(y mod z)</a:t>
            </a:r>
            <a:r>
              <a:rPr lang="en-US" sz="2800" kern="0" dirty="0">
                <a:latin typeface="Gill Sans MT" charset="0"/>
              </a:rPr>
              <a:t> mod n</a:t>
            </a:r>
          </a:p>
          <a:p>
            <a:pPr lvl="1"/>
            <a:r>
              <a:rPr lang="zh-CN" altLang="en-US" sz="2400" kern="0" dirty="0">
                <a:latin typeface="Gill Sans MT" charset="0"/>
              </a:rPr>
              <a:t>其中</a:t>
            </a:r>
            <a:r>
              <a:rPr lang="en-US" sz="2400" kern="0" dirty="0">
                <a:latin typeface="Gill Sans MT" charset="0"/>
              </a:rPr>
              <a:t> n= </a:t>
            </a:r>
            <a:r>
              <a:rPr lang="en-US" sz="2400" kern="0" dirty="0" err="1">
                <a:latin typeface="Gill Sans MT" charset="0"/>
              </a:rPr>
              <a:t>pq</a:t>
            </a:r>
            <a:r>
              <a:rPr lang="en-US" sz="2400" kern="0" dirty="0">
                <a:latin typeface="Gill Sans MT" charset="0"/>
              </a:rPr>
              <a:t> and z = (p-1)(q-1)</a:t>
            </a:r>
          </a:p>
          <a:p>
            <a:r>
              <a:rPr lang="zh-CN" altLang="en-US" sz="2800" kern="0" dirty="0">
                <a:latin typeface="Gill Sans MT" charset="0"/>
              </a:rPr>
              <a:t>因此</a:t>
            </a:r>
            <a:r>
              <a:rPr lang="en-US" sz="2800" kern="0" dirty="0">
                <a:latin typeface="Gill Sans MT" charset="0"/>
              </a:rPr>
              <a:t>, </a:t>
            </a:r>
            <a:br>
              <a:rPr lang="en-US" sz="2800" kern="0" dirty="0">
                <a:latin typeface="Gill Sans MT" charset="0"/>
              </a:rPr>
            </a:br>
            <a:r>
              <a:rPr lang="en-US" sz="2800" kern="0" dirty="0">
                <a:latin typeface="Gill Sans MT" charset="0"/>
              </a:rPr>
              <a:t> c</a:t>
            </a:r>
            <a:r>
              <a:rPr lang="en-US" sz="2800" kern="0" baseline="30000" dirty="0">
                <a:latin typeface="Gill Sans MT" charset="0"/>
              </a:rPr>
              <a:t>d</a:t>
            </a:r>
            <a:r>
              <a:rPr lang="en-US" sz="2800" kern="0" dirty="0">
                <a:latin typeface="Gill Sans MT" charset="0"/>
              </a:rPr>
              <a:t> mod n = (m</a:t>
            </a:r>
            <a:r>
              <a:rPr lang="en-US" sz="2800" kern="0" baseline="30000" dirty="0">
                <a:latin typeface="Gill Sans MT" charset="0"/>
              </a:rPr>
              <a:t>e</a:t>
            </a:r>
            <a:r>
              <a:rPr lang="en-US" sz="2800" kern="0" dirty="0">
                <a:latin typeface="Gill Sans MT" charset="0"/>
              </a:rPr>
              <a:t> mod n)</a:t>
            </a:r>
            <a:r>
              <a:rPr lang="en-US" sz="2800" kern="0" baseline="30000" dirty="0">
                <a:latin typeface="Gill Sans MT" charset="0"/>
              </a:rPr>
              <a:t>d</a:t>
            </a:r>
            <a:r>
              <a:rPr lang="en-US" sz="2800" kern="0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               = m</a:t>
            </a:r>
            <a:r>
              <a:rPr lang="en-US" sz="2800" kern="0" baseline="30000" dirty="0">
                <a:latin typeface="Gill Sans MT" charset="0"/>
              </a:rPr>
              <a:t>ed</a:t>
            </a:r>
            <a:r>
              <a:rPr lang="en-US" sz="2800" kern="0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               = m</a:t>
            </a:r>
            <a:r>
              <a:rPr lang="en-US" sz="2800" kern="0" baseline="30000" dirty="0">
                <a:latin typeface="Gill Sans MT" charset="0"/>
              </a:rPr>
              <a:t>(ed mod z)</a:t>
            </a:r>
            <a:r>
              <a:rPr lang="en-US" sz="2800" kern="0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               = m</a:t>
            </a:r>
            <a:r>
              <a:rPr lang="en-US" sz="2800" kern="0" baseline="30000" dirty="0">
                <a:latin typeface="Gill Sans MT" charset="0"/>
              </a:rPr>
              <a:t>1</a:t>
            </a:r>
            <a:r>
              <a:rPr lang="en-US" sz="2800" kern="0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sz="2800" kern="0" dirty="0">
                <a:latin typeface="Gill Sans MT" charset="0"/>
              </a:rPr>
              <a:t>                  = m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C144012F-779C-4003-B89D-77C7D7D94BFA}"/>
              </a:ext>
            </a:extLst>
          </p:cNvPr>
          <p:cNvGrpSpPr>
            <a:grpSpLocks/>
          </p:cNvGrpSpPr>
          <p:nvPr/>
        </p:nvGrpSpPr>
        <p:grpSpPr bwMode="auto">
          <a:xfrm>
            <a:off x="4269754" y="2639863"/>
            <a:ext cx="3830638" cy="2661345"/>
            <a:chOff x="2507" y="1442"/>
            <a:chExt cx="2413" cy="14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2F2F4E-D960-4863-A705-8962DB945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51C6B16-915F-4452-BDCD-E28A429D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16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B631-3C60-4C4A-9CFA-6867C3DD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什么是网络安全？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43A3F-3081-4F8C-BD05-68C4FFC2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6A6A4C-5542-4E68-BE30-14589EDA7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保密（机密）性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只有发送者和指定的接收者可以“理解”消息内容</a:t>
            </a:r>
            <a:endParaRPr lang="en-US" altLang="ja-JP" sz="2800" dirty="0">
              <a:latin typeface="Gill Sans MT" charset="0"/>
            </a:endParaRPr>
          </a:p>
          <a:p>
            <a:pPr lvl="1"/>
            <a:r>
              <a:rPr lang="zh-CN" altLang="en-US" dirty="0">
                <a:latin typeface="Gill Sans MT" charset="0"/>
              </a:rPr>
              <a:t>发送者加密消息</a:t>
            </a:r>
            <a:endParaRPr lang="en-US" dirty="0">
              <a:latin typeface="Gill Sans MT" charset="0"/>
            </a:endParaRPr>
          </a:p>
          <a:p>
            <a:pPr lvl="1"/>
            <a:r>
              <a:rPr lang="zh-CN" altLang="en-US" dirty="0">
                <a:latin typeface="Gill Sans MT" charset="0"/>
              </a:rPr>
              <a:t>接收者解密消息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真实（可信）性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发送者和接收者需要向对方证明身份</a:t>
            </a:r>
            <a:endParaRPr lang="en-US" sz="28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完整性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发送者和接收者需要确保消息在传输过程中没有被篡改，或者消息被篡改后能发现</a:t>
            </a:r>
            <a:endParaRPr lang="en-US" sz="28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可用性</a:t>
            </a:r>
            <a:r>
              <a:rPr lang="en-US" sz="28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800" dirty="0">
                <a:latin typeface="Gill Sans MT" charset="0"/>
              </a:rPr>
              <a:t> </a:t>
            </a:r>
            <a:r>
              <a:rPr lang="zh-CN" altLang="en-US" sz="2800" dirty="0">
                <a:latin typeface="Gill Sans MT" charset="0"/>
              </a:rPr>
              <a:t>安全作为一种服务被用户使用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937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E8720-8126-46B3-B11C-53756C9B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：另一重要性质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BBF1B-839F-4737-B708-23062533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86E35C1-14ED-41D1-8EDC-9AEA8AF0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060" y="1825660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+mn-ea"/>
                <a:ea typeface="+mn-ea"/>
              </a:rPr>
              <a:t>非常有用的性质（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数字签名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endParaRPr lang="en-US" sz="2400" dirty="0">
              <a:latin typeface="+mn-ea"/>
              <a:ea typeface="+mn-ea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A4B9C45-7A80-4DC2-9D91-25CC8D8619CD}"/>
              </a:ext>
            </a:extLst>
          </p:cNvPr>
          <p:cNvGrpSpPr>
            <a:grpSpLocks/>
          </p:cNvGrpSpPr>
          <p:nvPr/>
        </p:nvGrpSpPr>
        <p:grpSpPr bwMode="auto">
          <a:xfrm>
            <a:off x="1636713" y="2493863"/>
            <a:ext cx="5259387" cy="946150"/>
            <a:chOff x="501" y="1586"/>
            <a:chExt cx="3313" cy="596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9617222-98E8-4953-A828-F484BE6C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075474EA-C6A4-4F46-8E54-E21BCE84E1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17" name="Text Box 7">
                  <a:extLst>
                    <a:ext uri="{FF2B5EF4-FFF2-40B4-BE49-F238E27FC236}">
                      <a16:creationId xmlns:a16="http://schemas.microsoft.com/office/drawing/2014/main" id="{9218E03A-570B-498F-98F8-14E0D52F57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18" name="Text Box 8">
                  <a:extLst>
                    <a:ext uri="{FF2B5EF4-FFF2-40B4-BE49-F238E27FC236}">
                      <a16:creationId xmlns:a16="http://schemas.microsoft.com/office/drawing/2014/main" id="{E671408C-173A-4339-BC3A-F2DD7E1E05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" name="Text Box 9">
                  <a:extLst>
                    <a:ext uri="{FF2B5EF4-FFF2-40B4-BE49-F238E27FC236}">
                      <a16:creationId xmlns:a16="http://schemas.microsoft.com/office/drawing/2014/main" id="{5685DED6-E894-41BD-9E47-C043851C96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0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99B71CD8-13B0-41B7-834B-85DB82C97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9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D51844A5-CDE6-443A-BDE4-389F76AAE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E46E1897-E92D-46EA-8862-B9FEAC18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F9F34EDD-8DE6-42D3-94C6-76F7FA416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B2780891-B96E-4FA8-98CC-F728809F4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5449FF24-AD39-4E5B-A5F1-D4317746E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884A6625-69AA-4550-8651-F3A048AFC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97EC475F-FA23-4515-83E4-2BCD4F20D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20" name="Text Box 18">
            <a:extLst>
              <a:ext uri="{FF2B5EF4-FFF2-40B4-BE49-F238E27FC236}">
                <a16:creationId xmlns:a16="http://schemas.microsoft.com/office/drawing/2014/main" id="{35A28974-0AE7-4C12-B9B7-076C9102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724176"/>
            <a:ext cx="2917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+mn-ea"/>
                <a:ea typeface="+mn-ea"/>
              </a:rPr>
              <a:t>公钥加密然后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私钥解密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AF497629-77A4-418C-9E97-245111A8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3716238"/>
            <a:ext cx="29516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2800" dirty="0">
                <a:latin typeface="+mn-ea"/>
                <a:ea typeface="+mn-ea"/>
              </a:rPr>
              <a:t>私钥加密然后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公钥解密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4BA453DB-17D9-4A97-B366-76ED0592C942}"/>
              </a:ext>
            </a:extLst>
          </p:cNvPr>
          <p:cNvSpPr>
            <a:spLocks/>
          </p:cNvSpPr>
          <p:nvPr/>
        </p:nvSpPr>
        <p:spPr bwMode="auto">
          <a:xfrm rot="5400000">
            <a:off x="2481263" y="2746276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1FC073EB-FFD0-4251-954A-BC278AD897F7}"/>
              </a:ext>
            </a:extLst>
          </p:cNvPr>
          <p:cNvSpPr>
            <a:spLocks/>
          </p:cNvSpPr>
          <p:nvPr/>
        </p:nvSpPr>
        <p:spPr bwMode="auto">
          <a:xfrm rot="5400000">
            <a:off x="5753100" y="2738338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F44D238-0D14-4F89-9B9D-53175440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43708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结果是一样的</a:t>
            </a:r>
            <a:endParaRPr lang="en-US" sz="32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714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BFE98-FE3A-47F2-9D11-E7752BC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70B2E-765E-4DAA-A5C8-56881EDA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4CB70A-5F2E-4377-8842-A167E55102D1}"/>
              </a:ext>
            </a:extLst>
          </p:cNvPr>
          <p:cNvGrpSpPr>
            <a:grpSpLocks/>
          </p:cNvGrpSpPr>
          <p:nvPr/>
        </p:nvGrpSpPr>
        <p:grpSpPr bwMode="auto">
          <a:xfrm>
            <a:off x="2192933" y="764704"/>
            <a:ext cx="5259387" cy="946150"/>
            <a:chOff x="501" y="1586"/>
            <a:chExt cx="3313" cy="596"/>
          </a:xfrm>
        </p:grpSpPr>
        <p:grpSp>
          <p:nvGrpSpPr>
            <p:cNvPr id="23" name="Group 5">
              <a:extLst>
                <a:ext uri="{FF2B5EF4-FFF2-40B4-BE49-F238E27FC236}">
                  <a16:creationId xmlns:a16="http://schemas.microsoft.com/office/drawing/2014/main" id="{B522E2C1-A14C-499D-A5EB-1B52AF59F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id="{EC36ECDB-3EEB-48BD-98EF-9AC89E53F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33" name="Text Box 7">
                  <a:extLst>
                    <a:ext uri="{FF2B5EF4-FFF2-40B4-BE49-F238E27FC236}">
                      <a16:creationId xmlns:a16="http://schemas.microsoft.com/office/drawing/2014/main" id="{1E40877E-F25C-4721-80A5-13D944A331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34" name="Text Box 8">
                  <a:extLst>
                    <a:ext uri="{FF2B5EF4-FFF2-40B4-BE49-F238E27FC236}">
                      <a16:creationId xmlns:a16="http://schemas.microsoft.com/office/drawing/2014/main" id="{8AC09D88-399D-4AF6-8641-0D48498F96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5" name="Text Box 9">
                  <a:extLst>
                    <a:ext uri="{FF2B5EF4-FFF2-40B4-BE49-F238E27FC236}">
                      <a16:creationId xmlns:a16="http://schemas.microsoft.com/office/drawing/2014/main" id="{F8B0E23C-C6E2-4F24-BD29-0C97CBD1A6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0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1" name="Text Box 10">
                <a:extLst>
                  <a:ext uri="{FF2B5EF4-FFF2-40B4-BE49-F238E27FC236}">
                    <a16:creationId xmlns:a16="http://schemas.microsoft.com/office/drawing/2014/main" id="{19848E55-8F44-4D33-B33A-788506C67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9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32" name="Text Box 11">
                <a:extLst>
                  <a:ext uri="{FF2B5EF4-FFF2-40B4-BE49-F238E27FC236}">
                    <a16:creationId xmlns:a16="http://schemas.microsoft.com/office/drawing/2014/main" id="{16C2F9B0-E1E5-4995-9D21-6473807E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6EA1CB0E-3B1F-4453-B3D2-7253E1497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FE246453-8BE4-4BA0-BF53-4BA659232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5B3FD381-E428-4306-AB9A-61DF2DA7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9A26A108-B091-4DF6-8C36-F38C6751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2226D231-4428-4035-9571-1F361E65B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EC64FAF8-79B1-43E5-B473-87FA2CE7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F6845B49-4EA9-473B-AC88-DC5C562A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42557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endParaRPr lang="en-US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kern="0" dirty="0">
                <a:latin typeface="Gill Sans MT" charset="0"/>
              </a:rPr>
              <a:t>根据模运算规则</a:t>
            </a:r>
            <a:r>
              <a:rPr lang="en-US" kern="0" dirty="0">
                <a:latin typeface="Gill Sans MT" charset="0"/>
              </a:rPr>
              <a:t>:</a:t>
            </a:r>
          </a:p>
          <a:p>
            <a:pPr>
              <a:buFont typeface="Wingdings" charset="0"/>
              <a:buNone/>
            </a:pPr>
            <a:endParaRPr lang="en-US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kern="0" dirty="0">
                <a:latin typeface="Gill Sans MT" charset="0"/>
              </a:rPr>
              <a:t>(m</a:t>
            </a:r>
            <a:r>
              <a:rPr lang="en-US" kern="0" baseline="30000" dirty="0">
                <a:latin typeface="Gill Sans MT" charset="0"/>
              </a:rPr>
              <a:t>e</a:t>
            </a:r>
            <a:r>
              <a:rPr lang="en-US" kern="0" dirty="0">
                <a:latin typeface="Gill Sans MT" charset="0"/>
              </a:rPr>
              <a:t> mod n)</a:t>
            </a:r>
            <a:r>
              <a:rPr lang="en-US" kern="0" baseline="30000" dirty="0">
                <a:latin typeface="Gill Sans MT" charset="0"/>
              </a:rPr>
              <a:t>d</a:t>
            </a:r>
            <a:r>
              <a:rPr lang="en-US" kern="0" dirty="0">
                <a:latin typeface="Gill Sans MT" charset="0"/>
              </a:rPr>
              <a:t> mod n = m</a:t>
            </a:r>
            <a:r>
              <a:rPr lang="en-US" kern="0" baseline="30000" dirty="0">
                <a:latin typeface="Gill Sans MT" charset="0"/>
              </a:rPr>
              <a:t>ed</a:t>
            </a:r>
            <a:r>
              <a:rPr lang="en-US" kern="0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kern="0" dirty="0">
                <a:latin typeface="Gill Sans MT" charset="0"/>
              </a:rPr>
              <a:t>                             = </a:t>
            </a:r>
            <a:r>
              <a:rPr lang="en-US" kern="0" dirty="0" err="1">
                <a:latin typeface="Gill Sans MT" charset="0"/>
              </a:rPr>
              <a:t>m</a:t>
            </a:r>
            <a:r>
              <a:rPr lang="en-US" kern="0" baseline="30000" dirty="0" err="1">
                <a:latin typeface="Gill Sans MT" charset="0"/>
              </a:rPr>
              <a:t>de</a:t>
            </a:r>
            <a:r>
              <a:rPr lang="en-US" kern="0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kern="0" dirty="0">
                <a:latin typeface="Gill Sans MT" charset="0"/>
              </a:rPr>
              <a:t>                             = (m</a:t>
            </a:r>
            <a:r>
              <a:rPr lang="en-US" kern="0" baseline="30000" dirty="0">
                <a:latin typeface="Gill Sans MT" charset="0"/>
              </a:rPr>
              <a:t>d</a:t>
            </a:r>
            <a:r>
              <a:rPr lang="en-US" kern="0" dirty="0">
                <a:latin typeface="Gill Sans MT" charset="0"/>
              </a:rPr>
              <a:t> mod n)</a:t>
            </a:r>
            <a:r>
              <a:rPr lang="en-US" kern="0" baseline="30000" dirty="0">
                <a:latin typeface="Gill Sans MT" charset="0"/>
              </a:rPr>
              <a:t>e</a:t>
            </a:r>
            <a:r>
              <a:rPr lang="en-US" kern="0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98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07FBA-4A19-4EFB-9CD4-8E9B4906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RSA</a:t>
            </a:r>
            <a:r>
              <a:rPr lang="zh-CN" altLang="en-US" dirty="0"/>
              <a:t>是安全的？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C989F-FC4A-4F44-A8B7-8347D8E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DAFC22-2154-4305-8F0C-3B0C6DC24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068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latin typeface="Gill Sans MT" charset="0"/>
              </a:rPr>
              <a:t>假设你知道</a:t>
            </a:r>
            <a:r>
              <a:rPr lang="en-US" kern="0" dirty="0">
                <a:latin typeface="Gill Sans MT" charset="0"/>
              </a:rPr>
              <a:t>Bob</a:t>
            </a:r>
            <a:r>
              <a:rPr lang="zh-CN" altLang="en-US" kern="0" dirty="0">
                <a:latin typeface="Gill Sans MT" charset="0"/>
              </a:rPr>
              <a:t>的公钥</a:t>
            </a:r>
            <a:r>
              <a:rPr lang="en-US" altLang="ja-JP" kern="0" dirty="0">
                <a:latin typeface="Gill Sans MT" charset="0"/>
              </a:rPr>
              <a:t> (</a:t>
            </a:r>
            <a:r>
              <a:rPr lang="en-US" altLang="ja-JP" kern="0" dirty="0" err="1">
                <a:latin typeface="Gill Sans MT" charset="0"/>
              </a:rPr>
              <a:t>n,e</a:t>
            </a:r>
            <a:r>
              <a:rPr lang="en-US" altLang="ja-JP" kern="0" dirty="0">
                <a:latin typeface="Gill Sans MT" charset="0"/>
              </a:rPr>
              <a:t>)</a:t>
            </a:r>
            <a:r>
              <a:rPr lang="zh-CN" altLang="en-US" kern="0" dirty="0">
                <a:latin typeface="Gill Sans MT" charset="0"/>
              </a:rPr>
              <a:t>，得到</a:t>
            </a:r>
            <a:r>
              <a:rPr lang="en-US" altLang="ja-JP" kern="0" dirty="0">
                <a:latin typeface="Gill Sans MT" charset="0"/>
              </a:rPr>
              <a:t>d</a:t>
            </a:r>
            <a:r>
              <a:rPr lang="zh-CN" altLang="en-US" kern="0" dirty="0">
                <a:latin typeface="Gill Sans MT" charset="0"/>
              </a:rPr>
              <a:t>的难度是多大？</a:t>
            </a:r>
            <a:endParaRPr lang="en-US" altLang="ja-JP" kern="0" dirty="0">
              <a:latin typeface="Gill Sans MT" charset="0"/>
            </a:endParaRPr>
          </a:p>
          <a:p>
            <a:r>
              <a:rPr lang="zh-CN" altLang="en-US" kern="0" dirty="0">
                <a:latin typeface="Gill Sans MT" charset="0"/>
              </a:rPr>
              <a:t>本质上是在不知道</a:t>
            </a:r>
            <a:r>
              <a:rPr lang="en-US" altLang="zh-CN" kern="0" dirty="0">
                <a:latin typeface="Gill Sans MT" charset="0"/>
              </a:rPr>
              <a:t>p</a:t>
            </a:r>
            <a:r>
              <a:rPr lang="zh-CN" altLang="en-US" kern="0" dirty="0">
                <a:latin typeface="Gill Sans MT" charset="0"/>
              </a:rPr>
              <a:t>和</a:t>
            </a:r>
            <a:r>
              <a:rPr lang="en-US" altLang="zh-CN" kern="0" dirty="0">
                <a:latin typeface="Gill Sans MT" charset="0"/>
              </a:rPr>
              <a:t>q</a:t>
            </a:r>
            <a:r>
              <a:rPr lang="zh-CN" altLang="en-US" kern="0" dirty="0">
                <a:latin typeface="Gill Sans MT" charset="0"/>
              </a:rPr>
              <a:t>的前提下，找到</a:t>
            </a:r>
            <a:r>
              <a:rPr lang="en-US" altLang="zh-CN" kern="0" dirty="0">
                <a:latin typeface="Gill Sans MT" charset="0"/>
              </a:rPr>
              <a:t>n</a:t>
            </a:r>
            <a:r>
              <a:rPr lang="zh-CN" altLang="en-US" kern="0" dirty="0">
                <a:latin typeface="Gill Sans MT" charset="0"/>
              </a:rPr>
              <a:t>的质因数</a:t>
            </a:r>
            <a:endParaRPr lang="en-US" kern="0" dirty="0">
              <a:latin typeface="Gill Sans MT" charset="0"/>
            </a:endParaRPr>
          </a:p>
          <a:p>
            <a:pPr lvl="1"/>
            <a:r>
              <a:rPr lang="zh-CN" altLang="en-US" kern="0" dirty="0">
                <a:latin typeface="Gill Sans MT" charset="0"/>
              </a:rPr>
              <a:t>如果</a:t>
            </a:r>
            <a:r>
              <a:rPr lang="en-US" altLang="zh-CN" kern="0" dirty="0">
                <a:latin typeface="Gill Sans MT" charset="0"/>
              </a:rPr>
              <a:t>p</a:t>
            </a:r>
            <a:r>
              <a:rPr lang="zh-CN" altLang="en-US" kern="0" dirty="0">
                <a:latin typeface="Gill Sans MT" charset="0"/>
              </a:rPr>
              <a:t>和</a:t>
            </a:r>
            <a:r>
              <a:rPr lang="en-US" altLang="zh-CN" kern="0" dirty="0">
                <a:latin typeface="Gill Sans MT" charset="0"/>
              </a:rPr>
              <a:t>q</a:t>
            </a:r>
            <a:r>
              <a:rPr lang="zh-CN" altLang="en-US" kern="0" dirty="0">
                <a:latin typeface="Gill Sans MT" charset="0"/>
              </a:rPr>
              <a:t>已知，可得到</a:t>
            </a:r>
            <a:r>
              <a:rPr lang="en-US" altLang="zh-CN" kern="0" dirty="0">
                <a:latin typeface="Gill Sans MT" charset="0"/>
              </a:rPr>
              <a:t> z=(p-1)(q-1)</a:t>
            </a:r>
            <a:endParaRPr lang="en-US" kern="0" dirty="0">
              <a:latin typeface="Gill Sans MT" charset="0"/>
            </a:endParaRPr>
          </a:p>
          <a:p>
            <a:pPr lvl="1"/>
            <a:r>
              <a:rPr lang="zh-CN" altLang="en-US" kern="0" dirty="0">
                <a:latin typeface="Gill Sans MT" charset="0"/>
              </a:rPr>
              <a:t>给定</a:t>
            </a:r>
            <a:r>
              <a:rPr lang="en-US" kern="0" dirty="0">
                <a:latin typeface="Gill Sans MT" charset="0"/>
              </a:rPr>
              <a:t> e</a:t>
            </a:r>
            <a:r>
              <a:rPr lang="zh-CN" altLang="en-US" kern="0" dirty="0">
                <a:latin typeface="Gill Sans MT" charset="0"/>
              </a:rPr>
              <a:t>，可以找到</a:t>
            </a:r>
            <a:r>
              <a:rPr lang="en-US" kern="0" dirty="0">
                <a:latin typeface="Gill Sans MT" charset="0"/>
              </a:rPr>
              <a:t> d=e</a:t>
            </a:r>
            <a:r>
              <a:rPr lang="en-US" kern="0" baseline="30000" dirty="0">
                <a:latin typeface="Gill Sans MT" charset="0"/>
              </a:rPr>
              <a:t>-1</a:t>
            </a:r>
            <a:r>
              <a:rPr lang="en-US" kern="0" dirty="0">
                <a:latin typeface="Gill Sans MT" charset="0"/>
              </a:rPr>
              <a:t>mod z</a:t>
            </a:r>
          </a:p>
          <a:p>
            <a:pPr lvl="1"/>
            <a:r>
              <a:rPr lang="zh-CN" altLang="en-US" kern="0" dirty="0">
                <a:latin typeface="Gill Sans MT" charset="0"/>
              </a:rPr>
              <a:t>但是，大数的质因数分解在计算上不可行</a:t>
            </a:r>
            <a:endParaRPr lang="en-US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182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5C404-15F9-4551-A54B-1428B90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的用途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448AD-618E-4E95-93DB-5A2BF08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C13C15-4C4C-4EED-94EB-5873D26B9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6112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>
                <a:latin typeface="Gill Sans MT" charset="0"/>
              </a:rPr>
              <a:t>RSA</a:t>
            </a:r>
            <a:r>
              <a:rPr lang="zh-CN" altLang="en-US" kern="0" dirty="0">
                <a:latin typeface="Gill Sans MT" charset="0"/>
              </a:rPr>
              <a:t>中的指数运算复杂度高</a:t>
            </a:r>
            <a:endParaRPr lang="en-US" altLang="zh-CN" kern="0" dirty="0">
              <a:latin typeface="Gill Sans MT" charset="0"/>
            </a:endParaRPr>
          </a:p>
          <a:p>
            <a:r>
              <a:rPr lang="en-US" kern="0" dirty="0">
                <a:latin typeface="Gill Sans MT" charset="0"/>
              </a:rPr>
              <a:t>DES</a:t>
            </a:r>
            <a:r>
              <a:rPr lang="zh-CN" altLang="en-US" kern="0" dirty="0">
                <a:latin typeface="Gill Sans MT" charset="0"/>
              </a:rPr>
              <a:t>比</a:t>
            </a:r>
            <a:r>
              <a:rPr lang="en-US" altLang="zh-CN" kern="0" dirty="0">
                <a:latin typeface="Gill Sans MT" charset="0"/>
              </a:rPr>
              <a:t>RSA</a:t>
            </a:r>
            <a:r>
              <a:rPr lang="zh-CN" altLang="en-US" kern="0" dirty="0">
                <a:latin typeface="Gill Sans MT" charset="0"/>
              </a:rPr>
              <a:t>快</a:t>
            </a:r>
            <a:r>
              <a:rPr lang="en-US" altLang="zh-CN" kern="0" dirty="0">
                <a:latin typeface="Gill Sans MT" charset="0"/>
              </a:rPr>
              <a:t>100</a:t>
            </a:r>
            <a:r>
              <a:rPr lang="zh-CN" altLang="en-US" kern="0" dirty="0">
                <a:latin typeface="Gill Sans MT" charset="0"/>
              </a:rPr>
              <a:t>倍</a:t>
            </a:r>
            <a:endParaRPr lang="en-US" kern="0" dirty="0">
              <a:latin typeface="Gill Sans MT" charset="0"/>
            </a:endParaRPr>
          </a:p>
          <a:p>
            <a:r>
              <a:rPr lang="zh-CN" altLang="en-US" kern="0" dirty="0">
                <a:latin typeface="Gill Sans MT" charset="0"/>
              </a:rPr>
              <a:t>使用公钥密码建立加密信道，双方获得对称密钥共识，用对称密钥加密数据</a:t>
            </a:r>
            <a:endParaRPr lang="en-US" kern="0" dirty="0">
              <a:latin typeface="Gill Sans MT" charset="0"/>
            </a:endParaRP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会话密钥，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kern="0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altLang="zh-CN" sz="2800" kern="0" dirty="0">
                <a:latin typeface="Gill Sans MT" charset="0"/>
              </a:rPr>
              <a:t>Bob</a:t>
            </a:r>
            <a:r>
              <a:rPr lang="zh-CN" altLang="en-US" sz="2800" kern="0" dirty="0">
                <a:latin typeface="Gill Sans MT" charset="0"/>
              </a:rPr>
              <a:t>和</a:t>
            </a:r>
            <a:r>
              <a:rPr lang="en-US" altLang="zh-CN" sz="2800" kern="0" dirty="0">
                <a:latin typeface="Gill Sans MT" charset="0"/>
              </a:rPr>
              <a:t>Alice</a:t>
            </a:r>
            <a:r>
              <a:rPr lang="zh-CN" altLang="en-US" sz="2800" kern="0" dirty="0">
                <a:latin typeface="Gill Sans MT" charset="0"/>
              </a:rPr>
              <a:t>使用</a:t>
            </a:r>
            <a:r>
              <a:rPr lang="en-US" sz="2800" kern="0" dirty="0">
                <a:latin typeface="Gill Sans MT" charset="0"/>
              </a:rPr>
              <a:t>RSA</a:t>
            </a:r>
            <a:r>
              <a:rPr lang="zh-CN" altLang="en-US" sz="2800" kern="0" dirty="0">
                <a:latin typeface="Gill Sans MT" charset="0"/>
              </a:rPr>
              <a:t>交换对称密钥</a:t>
            </a:r>
            <a:r>
              <a:rPr lang="en-US" sz="2800" kern="0" dirty="0">
                <a:latin typeface="Gill Sans MT" charset="0"/>
              </a:rPr>
              <a:t> K</a:t>
            </a:r>
            <a:r>
              <a:rPr lang="en-US" sz="2800" kern="0" baseline="-25000" dirty="0">
                <a:latin typeface="Gill Sans MT" charset="0"/>
              </a:rPr>
              <a:t>S</a:t>
            </a:r>
          </a:p>
          <a:p>
            <a:pPr marL="742950" lvl="2" indent="-342900">
              <a:buSzPct val="100000"/>
              <a:buFont typeface="Wingdings" charset="2"/>
              <a:buChar char="§"/>
            </a:pPr>
            <a:r>
              <a:rPr lang="zh-CN" altLang="en-US" sz="2800" kern="0" dirty="0"/>
              <a:t>发送端计算 </a:t>
            </a:r>
            <a:r>
              <a:rPr lang="en-US" altLang="zh-CN" sz="2800" kern="0" dirty="0"/>
              <a:t>c=(K</a:t>
            </a:r>
            <a:r>
              <a:rPr lang="en-US" altLang="zh-CN" sz="2800" kern="0" baseline="-25000" dirty="0"/>
              <a:t>S</a:t>
            </a:r>
            <a:r>
              <a:rPr lang="en-US" altLang="zh-CN" sz="2800" kern="0" dirty="0"/>
              <a:t>)</a:t>
            </a:r>
            <a:r>
              <a:rPr lang="en-US" altLang="zh-CN" sz="2800" kern="0" baseline="30000" dirty="0"/>
              <a:t>e</a:t>
            </a:r>
            <a:r>
              <a:rPr lang="en-US" altLang="zh-CN" sz="2800" kern="0" dirty="0"/>
              <a:t> mod n</a:t>
            </a:r>
            <a:r>
              <a:rPr lang="zh-CN" altLang="en-US" sz="2800" kern="0" dirty="0"/>
              <a:t>，接收端解密获得</a:t>
            </a:r>
            <a:r>
              <a:rPr lang="en-US" altLang="zh-CN" sz="2800" kern="0" dirty="0"/>
              <a:t> K</a:t>
            </a:r>
            <a:r>
              <a:rPr lang="en-US" altLang="zh-CN" sz="2800" kern="0" baseline="-25000" dirty="0"/>
              <a:t>S</a:t>
            </a:r>
          </a:p>
          <a:p>
            <a:r>
              <a:rPr lang="zh-CN" altLang="en-US" sz="2800" kern="0" dirty="0">
                <a:latin typeface="Gill Sans MT" charset="0"/>
              </a:rPr>
              <a:t>双方使用对称密钥</a:t>
            </a:r>
            <a:r>
              <a:rPr lang="en-US" sz="2800" kern="0" dirty="0">
                <a:latin typeface="Gill Sans MT" charset="0"/>
              </a:rPr>
              <a:t>K</a:t>
            </a:r>
            <a:r>
              <a:rPr lang="en-US" sz="2800" kern="0" baseline="-25000" dirty="0">
                <a:latin typeface="Gill Sans MT" charset="0"/>
              </a:rPr>
              <a:t>S</a:t>
            </a:r>
            <a:r>
              <a:rPr lang="zh-CN" altLang="en-US" sz="2800" kern="0" dirty="0">
                <a:latin typeface="Gill Sans MT" charset="0"/>
              </a:rPr>
              <a:t>加密</a:t>
            </a:r>
            <a:endParaRPr lang="en-US" sz="2800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103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AC69F-A2E1-49A6-9F23-BCA0CE0A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Diffie-Hellman</a:t>
            </a:r>
            <a:r>
              <a:rPr lang="zh-CN" altLang="en-US" dirty="0"/>
              <a:t>密钥交换算法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2B6B8-3C44-4926-AC70-B17420C7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3AC2AD-64C8-4AF0-AD72-E428449D1C75}"/>
              </a:ext>
            </a:extLst>
          </p:cNvPr>
          <p:cNvSpPr/>
          <p:nvPr/>
        </p:nvSpPr>
        <p:spPr>
          <a:xfrm>
            <a:off x="611560" y="1834946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发送端和接收端都知道大的质数</a:t>
            </a:r>
            <a:r>
              <a:rPr lang="en-US" altLang="zh-CN" sz="2800" dirty="0"/>
              <a:t>p</a:t>
            </a:r>
            <a:r>
              <a:rPr lang="zh-CN" altLang="en-US" sz="2800" dirty="0"/>
              <a:t>和一个大数</a:t>
            </a:r>
            <a:r>
              <a:rPr lang="en-US" altLang="zh-CN" sz="2800" dirty="0"/>
              <a:t>g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g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dirty="0" err="1"/>
              <a:t>p</a:t>
            </a:r>
            <a:r>
              <a:rPr lang="zh-CN" altLang="en-US" sz="2800" dirty="0"/>
              <a:t>），</a:t>
            </a:r>
            <a:r>
              <a:rPr lang="en-US" altLang="zh-CN" sz="2800" dirty="0"/>
              <a:t>g</a:t>
            </a:r>
            <a:r>
              <a:rPr lang="zh-CN" altLang="en-US" sz="2800" dirty="0"/>
              <a:t>是</a:t>
            </a:r>
            <a:r>
              <a:rPr lang="en-US" altLang="zh-CN" sz="2800" dirty="0"/>
              <a:t>p</a:t>
            </a:r>
            <a:r>
              <a:rPr lang="zh-CN" altLang="en-US" sz="2800" dirty="0"/>
              <a:t>的一个原根。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 = Alice</a:t>
            </a:r>
            <a:r>
              <a:rPr lang="zh-CN" altLang="en-US" sz="2800" dirty="0"/>
              <a:t>选择密钥，只有</a:t>
            </a:r>
            <a:r>
              <a:rPr lang="en-US" altLang="zh-CN" sz="2800" dirty="0"/>
              <a:t>Alice</a:t>
            </a:r>
            <a:r>
              <a:rPr lang="zh-CN" altLang="en-US" sz="2800" dirty="0"/>
              <a:t>知道。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en-US" altLang="zh-CN" sz="2800" dirty="0"/>
              <a:t> = Bob</a:t>
            </a:r>
            <a:r>
              <a:rPr lang="zh-CN" altLang="en-US" sz="2800" dirty="0"/>
              <a:t>选择密钥，只有</a:t>
            </a:r>
            <a:r>
              <a:rPr lang="en-US" altLang="zh-CN" sz="2800" dirty="0"/>
              <a:t>Bob</a:t>
            </a:r>
            <a:r>
              <a:rPr lang="zh-CN" altLang="en-US" sz="2800" dirty="0"/>
              <a:t>知道。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0000FF"/>
                </a:solidFill>
              </a:rPr>
              <a:t>A </a:t>
            </a:r>
            <a:r>
              <a:rPr lang="en-US" altLang="zh-CN" sz="2800" dirty="0"/>
              <a:t>= Alice</a:t>
            </a:r>
            <a:r>
              <a:rPr lang="zh-CN" altLang="en-US" sz="2800" dirty="0"/>
              <a:t>的公钥，被所有人知道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A = g</a:t>
            </a:r>
            <a:r>
              <a:rPr lang="en-US" altLang="zh-CN" sz="2800" b="1" baseline="30000" dirty="0"/>
              <a:t>a</a:t>
            </a:r>
            <a:r>
              <a:rPr lang="en-US" altLang="zh-CN" sz="2800" dirty="0"/>
              <a:t> mod p 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B </a:t>
            </a:r>
            <a:r>
              <a:rPr lang="en-US" altLang="zh-CN" sz="2800" dirty="0"/>
              <a:t>= Bob</a:t>
            </a:r>
            <a:r>
              <a:rPr lang="zh-CN" altLang="en-US" sz="2800" dirty="0"/>
              <a:t>的公钥，被所有人知道，</a:t>
            </a:r>
            <a:r>
              <a:rPr lang="en-US" altLang="zh-CN" sz="2800" dirty="0"/>
              <a:t>B = </a:t>
            </a:r>
            <a:r>
              <a:rPr lang="en-US" altLang="zh-CN" sz="2800" dirty="0" err="1"/>
              <a:t>g</a:t>
            </a:r>
            <a:r>
              <a:rPr lang="en-US" altLang="zh-CN" sz="2800" b="1" baseline="30000" dirty="0" err="1"/>
              <a:t>b</a:t>
            </a:r>
            <a:r>
              <a:rPr lang="en-US" altLang="zh-CN" sz="2800" dirty="0"/>
              <a:t> mod p 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共享对称密钥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Alice</a:t>
            </a: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00FF"/>
                </a:solidFill>
              </a:rPr>
              <a:t>B</a:t>
            </a:r>
            <a:r>
              <a:rPr lang="en-US" altLang="zh-CN" sz="2800" baseline="300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 mod p =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Bob</a:t>
            </a: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baseline="30000" dirty="0">
                <a:solidFill>
                  <a:srgbClr val="FF0000"/>
                </a:solidFill>
              </a:rPr>
              <a:t>b</a:t>
            </a:r>
            <a:r>
              <a:rPr lang="en-US" altLang="zh-CN" sz="2800" dirty="0"/>
              <a:t> mod p = 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192116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FD88-6C11-4FFD-A651-3F328A3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Diffie-Hellman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E25B8-AC0F-4FF5-ACB4-1E8793A9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 = 23</a:t>
            </a:r>
            <a:r>
              <a:rPr lang="zh-CN" altLang="en-US" sz="2800" dirty="0"/>
              <a:t>，</a:t>
            </a:r>
            <a:r>
              <a:rPr lang="en-US" altLang="zh-CN" sz="2800" dirty="0"/>
              <a:t>g = 5</a:t>
            </a:r>
          </a:p>
          <a:p>
            <a:r>
              <a:rPr lang="en-US" altLang="zh-CN" sz="2800" dirty="0"/>
              <a:t>Alice</a:t>
            </a:r>
            <a:r>
              <a:rPr lang="zh-CN" altLang="en-US" sz="2800" dirty="0"/>
              <a:t>选择私钥</a:t>
            </a:r>
            <a:r>
              <a:rPr lang="en-US" altLang="zh-CN" sz="2800" dirty="0"/>
              <a:t>a = 6</a:t>
            </a:r>
            <a:r>
              <a:rPr lang="zh-CN" altLang="en-US" sz="2800" dirty="0"/>
              <a:t>，</a:t>
            </a:r>
            <a:r>
              <a:rPr lang="en-US" altLang="zh-CN" sz="2800" dirty="0"/>
              <a:t>Bob</a:t>
            </a:r>
            <a:r>
              <a:rPr lang="zh-CN" altLang="en-US" sz="2800" dirty="0"/>
              <a:t>选择私钥</a:t>
            </a:r>
            <a:r>
              <a:rPr lang="en-US" altLang="zh-CN" sz="2800" dirty="0"/>
              <a:t>b = 15</a:t>
            </a:r>
          </a:p>
          <a:p>
            <a:r>
              <a:rPr lang="en-US" altLang="zh-CN" sz="2800" dirty="0"/>
              <a:t>Alice</a:t>
            </a:r>
            <a:r>
              <a:rPr lang="zh-CN" altLang="en-US" sz="2800" dirty="0"/>
              <a:t>计算公钥</a:t>
            </a:r>
            <a:r>
              <a:rPr lang="en-US" altLang="zh-CN" sz="2800" dirty="0"/>
              <a:t>A = g</a:t>
            </a:r>
            <a:r>
              <a:rPr lang="en-US" altLang="zh-CN" sz="2800" b="1" baseline="30000" dirty="0"/>
              <a:t>a</a:t>
            </a:r>
            <a:r>
              <a:rPr lang="en-US" altLang="zh-CN" sz="2800" dirty="0"/>
              <a:t> mod p = 8</a:t>
            </a:r>
          </a:p>
          <a:p>
            <a:r>
              <a:rPr lang="en-US" altLang="zh-CN" sz="2800" dirty="0"/>
              <a:t>Bob</a:t>
            </a:r>
            <a:r>
              <a:rPr lang="zh-CN" altLang="en-US" sz="2800" dirty="0"/>
              <a:t>计算公钥</a:t>
            </a:r>
            <a:r>
              <a:rPr lang="en-US" altLang="zh-CN" sz="2800" dirty="0"/>
              <a:t>B = </a:t>
            </a:r>
            <a:r>
              <a:rPr lang="en-US" altLang="zh-CN" sz="2800" dirty="0" err="1"/>
              <a:t>g</a:t>
            </a:r>
            <a:r>
              <a:rPr lang="en-US" altLang="zh-CN" sz="2800" b="1" baseline="30000" dirty="0" err="1"/>
              <a:t>b</a:t>
            </a:r>
            <a:r>
              <a:rPr lang="en-US" altLang="zh-CN" sz="2800" dirty="0"/>
              <a:t> mod p = 19</a:t>
            </a:r>
          </a:p>
          <a:p>
            <a:r>
              <a:rPr lang="en-US" altLang="zh-CN" sz="2800" dirty="0"/>
              <a:t>Alice</a:t>
            </a:r>
            <a:r>
              <a:rPr lang="zh-CN" altLang="en-US" sz="2800" dirty="0"/>
              <a:t>计算共享对称密钥 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a</a:t>
            </a:r>
            <a:r>
              <a:rPr lang="en-US" altLang="zh-CN" sz="2800" dirty="0"/>
              <a:t> mod p = s = 2</a:t>
            </a:r>
          </a:p>
          <a:p>
            <a:r>
              <a:rPr lang="en-US" altLang="zh-CN" sz="2800" dirty="0"/>
              <a:t>Bob</a:t>
            </a:r>
            <a:r>
              <a:rPr lang="zh-CN" altLang="en-US" sz="2800" dirty="0"/>
              <a:t>计算共享对称密钥 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b</a:t>
            </a:r>
            <a:r>
              <a:rPr lang="en-US" altLang="zh-CN" sz="2800" dirty="0"/>
              <a:t> mod p = s = 2</a:t>
            </a:r>
          </a:p>
          <a:p>
            <a:r>
              <a:rPr lang="zh-CN" altLang="en-US" sz="2800" dirty="0"/>
              <a:t>任何第三方不掌握私钥，无法获得共享对称密钥</a:t>
            </a:r>
            <a:endParaRPr lang="en-US" altLang="zh-CN" sz="2800" dirty="0"/>
          </a:p>
          <a:p>
            <a:pPr lvl="1"/>
            <a:r>
              <a:rPr lang="zh-CN" altLang="en-US" sz="2400" dirty="0"/>
              <a:t>第三方掌握</a:t>
            </a:r>
            <a:r>
              <a:rPr lang="en-US" altLang="zh-CN" sz="2400" dirty="0"/>
              <a:t>p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7482C-90AC-4DBB-A905-5E4FBC2B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728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</a:t>
            </a:r>
            <a:r>
              <a:rPr lang="zh-CN" altLang="en-US" sz="2400" dirty="0">
                <a:solidFill>
                  <a:srgbClr val="C00000"/>
                </a:solidFill>
              </a:rPr>
              <a:t>认证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6596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5678-87F5-4F90-B8C6-A3B57123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C190A-0BF9-4AFB-92B2-5B61D13B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168FC1-76F8-4531-9B3A-D7D3FAEA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02965"/>
            <a:ext cx="797877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目标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kern="0" dirty="0">
                <a:latin typeface="Gill Sans MT" charset="0"/>
              </a:rPr>
              <a:t>Bob</a:t>
            </a:r>
            <a:r>
              <a:rPr lang="zh-CN" altLang="en-US" kern="0" dirty="0">
                <a:latin typeface="Gill Sans MT" charset="0"/>
              </a:rPr>
              <a:t>要</a:t>
            </a:r>
            <a:r>
              <a:rPr lang="en-US" kern="0" dirty="0">
                <a:latin typeface="Gill Sans MT" charset="0"/>
              </a:rPr>
              <a:t>Alice</a:t>
            </a:r>
            <a:r>
              <a:rPr lang="zh-CN" altLang="en-US" kern="0" dirty="0">
                <a:latin typeface="Gill Sans MT" charset="0"/>
              </a:rPr>
              <a:t>证明是</a:t>
            </a:r>
            <a:r>
              <a:rPr lang="en-US" altLang="zh-CN" kern="0" dirty="0">
                <a:latin typeface="Gill Sans MT" charset="0"/>
              </a:rPr>
              <a:t>Alice</a:t>
            </a:r>
            <a:endParaRPr lang="en-US" kern="0" dirty="0">
              <a:latin typeface="Gill Sans MT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261E087-3527-48E7-AB7F-BAB87BDE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42" y="2364953"/>
            <a:ext cx="4959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800" u="sng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800" u="sng" dirty="0">
                <a:solidFill>
                  <a:srgbClr val="C00000"/>
                </a:solidFill>
                <a:latin typeface="Gill Sans MT" charset="0"/>
                <a:cs typeface="+mn-cs"/>
              </a:rPr>
              <a:t>p</a:t>
            </a:r>
            <a:r>
              <a:rPr lang="zh-CN" altLang="en-US" sz="2800" u="sng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u="sng" dirty="0">
                <a:solidFill>
                  <a:srgbClr val="C00000"/>
                </a:solidFill>
                <a:latin typeface="Gill Sans MT" charset="0"/>
                <a:cs typeface="+mn-cs"/>
              </a:rPr>
              <a:t>1.0: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</a:t>
            </a:r>
            <a:r>
              <a:rPr lang="en-US" sz="2800" dirty="0">
                <a:latin typeface="Gill Sans MT" charset="0"/>
                <a:cs typeface="+mn-cs"/>
              </a:rPr>
              <a:t>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我是</a:t>
            </a:r>
            <a:r>
              <a:rPr lang="en-US" altLang="zh-CN" sz="2800" dirty="0">
                <a:latin typeface="Gill Sans MT" charset="0"/>
                <a:cs typeface="+mn-cs"/>
              </a:rPr>
              <a:t>Alice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3D393D9-A846-4CB2-8BB7-7D9D5B9D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471" y="4238203"/>
            <a:ext cx="1415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有效吗？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8" name="Picture 6" descr="Alice">
            <a:extLst>
              <a:ext uri="{FF2B5EF4-FFF2-40B4-BE49-F238E27FC236}">
                <a16:creationId xmlns:a16="http://schemas.microsoft.com/office/drawing/2014/main" id="{0AA7AFA3-2836-47E9-BADA-C20C155A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82386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Eve">
            <a:extLst>
              <a:ext uri="{FF2B5EF4-FFF2-40B4-BE49-F238E27FC236}">
                <a16:creationId xmlns:a16="http://schemas.microsoft.com/office/drawing/2014/main" id="{F154056C-757D-4039-A850-38BBD33C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5085928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ob">
            <a:extLst>
              <a:ext uri="{FF2B5EF4-FFF2-40B4-BE49-F238E27FC236}">
                <a16:creationId xmlns:a16="http://schemas.microsoft.com/office/drawing/2014/main" id="{9B8539E7-CC5E-4940-B331-048597D3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91435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>
            <a:extLst>
              <a:ext uri="{FF2B5EF4-FFF2-40B4-BE49-F238E27FC236}">
                <a16:creationId xmlns:a16="http://schemas.microsoft.com/office/drawing/2014/main" id="{D2BE519A-043C-4E13-B485-F35554346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663" y="4350915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E8E8576E-80CF-4436-9687-9F2D8F4D3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939" y="3852440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我是</a:t>
            </a:r>
            <a:r>
              <a:rPr lang="en-US" altLang="zh-CN" sz="2400" dirty="0">
                <a:latin typeface="Gill Sans MT" charset="0"/>
                <a:cs typeface="+mn-cs"/>
              </a:rPr>
              <a:t>Alice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744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D9D4D-99BA-4781-82F8-1FEE67AB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AC3B2-B383-4175-B0ED-C3D8A5F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948BF03-24B7-4EE1-A9C1-AC795E1F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4014936"/>
            <a:ext cx="3586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网络里，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Trudy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也可以自称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6" name="Picture 6" descr="Alice">
            <a:extLst>
              <a:ext uri="{FF2B5EF4-FFF2-40B4-BE49-F238E27FC236}">
                <a16:creationId xmlns:a16="http://schemas.microsoft.com/office/drawing/2014/main" id="{53FCD30E-47DD-4611-8FE5-705111C71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89587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ve">
            <a:extLst>
              <a:ext uri="{FF2B5EF4-FFF2-40B4-BE49-F238E27FC236}">
                <a16:creationId xmlns:a16="http://schemas.microsoft.com/office/drawing/2014/main" id="{5AF18BBF-BADC-4C31-BD23-AA49AF54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5157936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ob">
            <a:extLst>
              <a:ext uri="{FF2B5EF4-FFF2-40B4-BE49-F238E27FC236}">
                <a16:creationId xmlns:a16="http://schemas.microsoft.com/office/drawing/2014/main" id="{289A5CE7-1874-4277-90B0-6C8CE14D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987948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DC57BF5A-D773-478E-992A-A0C51DC7E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4475" y="4648348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50B4981-682B-4E7A-A911-02DE06A0F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5176986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E336B4F-D8CF-4F7F-8EDB-639F2ED0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02965"/>
            <a:ext cx="797877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目标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kern="0" dirty="0">
                <a:latin typeface="Gill Sans MT" charset="0"/>
              </a:rPr>
              <a:t>Bob</a:t>
            </a:r>
            <a:r>
              <a:rPr lang="zh-CN" altLang="en-US" kern="0" dirty="0">
                <a:latin typeface="Gill Sans MT" charset="0"/>
              </a:rPr>
              <a:t>要</a:t>
            </a:r>
            <a:r>
              <a:rPr lang="en-US" kern="0" dirty="0">
                <a:latin typeface="Gill Sans MT" charset="0"/>
              </a:rPr>
              <a:t>Alice</a:t>
            </a:r>
            <a:r>
              <a:rPr lang="zh-CN" altLang="en-US" kern="0" dirty="0">
                <a:latin typeface="Gill Sans MT" charset="0"/>
              </a:rPr>
              <a:t>证明是</a:t>
            </a:r>
            <a:r>
              <a:rPr lang="en-US" altLang="zh-CN" kern="0" dirty="0">
                <a:latin typeface="Gill Sans MT" charset="0"/>
              </a:rPr>
              <a:t>Alice</a:t>
            </a:r>
            <a:endParaRPr lang="en-US" kern="0" dirty="0">
              <a:latin typeface="Gill Sans MT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20697EF-E0D6-4970-B62D-9361ED7F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42" y="2364953"/>
            <a:ext cx="4959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800" u="sng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800" u="sng" dirty="0">
                <a:solidFill>
                  <a:srgbClr val="C00000"/>
                </a:solidFill>
                <a:latin typeface="Gill Sans MT" charset="0"/>
                <a:cs typeface="+mn-cs"/>
              </a:rPr>
              <a:t>p</a:t>
            </a:r>
            <a:r>
              <a:rPr lang="zh-CN" altLang="en-US" sz="2800" u="sng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u="sng" dirty="0">
                <a:solidFill>
                  <a:srgbClr val="C00000"/>
                </a:solidFill>
                <a:latin typeface="Gill Sans MT" charset="0"/>
                <a:cs typeface="+mn-cs"/>
              </a:rPr>
              <a:t>1.0: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</a:t>
            </a:r>
            <a:r>
              <a:rPr lang="en-US" sz="2800" dirty="0">
                <a:latin typeface="Gill Sans MT" charset="0"/>
                <a:cs typeface="+mn-cs"/>
              </a:rPr>
              <a:t>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我是</a:t>
            </a:r>
            <a:r>
              <a:rPr lang="en-US" altLang="zh-CN" sz="2800" dirty="0">
                <a:latin typeface="Gill Sans MT" charset="0"/>
                <a:cs typeface="+mn-cs"/>
              </a:rPr>
              <a:t>Alice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8155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FE-0260-462B-97CA-2563A26D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F8643B-C649-4466-8C41-BBCD7069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97D3297-2D5B-49A4-88F7-44A924ACD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348" y="1825660"/>
            <a:ext cx="554510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2.0: 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说“我是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”，</a:t>
            </a:r>
            <a:br>
              <a:rPr lang="en-US" altLang="zh-CN" sz="2400" dirty="0">
                <a:latin typeface="+mn-ea"/>
                <a:ea typeface="+mn-ea"/>
                <a:cs typeface="Arial" charset="0"/>
              </a:rPr>
            </a:br>
            <a:r>
              <a:rPr lang="zh-CN" altLang="en-US" sz="2400" dirty="0">
                <a:latin typeface="+mn-ea"/>
                <a:ea typeface="+mn-ea"/>
                <a:cs typeface="Arial" charset="0"/>
              </a:rPr>
              <a:t>并且从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地址发出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包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F33DFDA-C281-4B38-8CDD-B0273A3A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772" y="4359994"/>
            <a:ext cx="1415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有效吗？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249BEDE4-3162-4FB5-BA38-982119B2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6788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>
            <a:extLst>
              <a:ext uri="{FF2B5EF4-FFF2-40B4-BE49-F238E27FC236}">
                <a16:creationId xmlns:a16="http://schemas.microsoft.com/office/drawing/2014/main" id="{6CC7EEFE-079E-4A87-BDF6-ED2FE279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522994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>
            <a:extLst>
              <a:ext uri="{FF2B5EF4-FFF2-40B4-BE49-F238E27FC236}">
                <a16:creationId xmlns:a16="http://schemas.microsoft.com/office/drawing/2014/main" id="{E99E3898-DD2C-4FCF-8C7D-7E9EE021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31369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971C4D51-3C39-44E7-9EF7-AE169B846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4509219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AA8509D9-29CB-4E3A-8C1E-58D5F5B2FBAD}"/>
              </a:ext>
            </a:extLst>
          </p:cNvPr>
          <p:cNvGrpSpPr>
            <a:grpSpLocks/>
          </p:cNvGrpSpPr>
          <p:nvPr/>
        </p:nvGrpSpPr>
        <p:grpSpPr bwMode="auto">
          <a:xfrm>
            <a:off x="1589091" y="3680544"/>
            <a:ext cx="2967039" cy="649287"/>
            <a:chOff x="540" y="1791"/>
            <a:chExt cx="1869" cy="409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C281FCD-CD4A-4959-8F6F-ACE78A698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086E99FF-6E1E-4AB2-B751-3F07E4BD2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1877"/>
              <a:ext cx="1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dirty="0">
                  <a:latin typeface="+mn-ea"/>
                  <a:ea typeface="+mn-ea"/>
                  <a:cs typeface="Arial" charset="0"/>
                </a:rPr>
                <a:t>“</a:t>
              </a:r>
              <a:r>
                <a:rPr lang="zh-CN" altLang="en-US" dirty="0">
                  <a:latin typeface="+mn-ea"/>
                  <a:ea typeface="+mn-ea"/>
                  <a:cs typeface="Arial" charset="0"/>
                </a:rPr>
                <a:t>我是</a:t>
              </a:r>
              <a:r>
                <a:rPr lang="en-US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ja-JP" altLang="en-US" dirty="0">
                  <a:latin typeface="+mn-ea"/>
                  <a:ea typeface="+mn-ea"/>
                  <a:cs typeface="Arial" charset="0"/>
                </a:rPr>
                <a:t>”</a:t>
              </a:r>
              <a:endParaRPr lang="en-US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482B5512-DF2A-43F4-AB5C-3A874F1B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1793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8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sz="18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EBBE26F7-841E-418B-B770-DD97BD033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6071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1406-9BA9-415B-9B41-A2CAFB8A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朋友和敌人：</a:t>
            </a:r>
            <a:r>
              <a:rPr lang="en-US" altLang="zh-CN" dirty="0"/>
              <a:t>Alice</a:t>
            </a:r>
            <a:r>
              <a:rPr lang="zh-CN" altLang="en-US" dirty="0"/>
              <a:t>、</a:t>
            </a:r>
            <a:r>
              <a:rPr lang="en-US" altLang="zh-CN" dirty="0"/>
              <a:t>Bob</a:t>
            </a:r>
            <a:r>
              <a:rPr lang="zh-CN" altLang="en-US" dirty="0"/>
              <a:t>、</a:t>
            </a:r>
            <a:r>
              <a:rPr lang="en-US" altLang="zh-CN" dirty="0"/>
              <a:t>Trudy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0959D0-90E5-4611-8135-0BE59E7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0306DA-86C0-49FF-AC7D-25650A53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39329"/>
            <a:ext cx="8142288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latin typeface="Gill Sans MT" charset="0"/>
              </a:rPr>
              <a:t>在安全领域大量使用的场景</a:t>
            </a:r>
            <a:endParaRPr lang="en-US" altLang="zh-CN" sz="2400" kern="0" dirty="0">
              <a:latin typeface="Gill Sans MT" charset="0"/>
            </a:endParaRPr>
          </a:p>
          <a:p>
            <a:r>
              <a:rPr lang="en-US" sz="2400" kern="0" dirty="0">
                <a:latin typeface="Gill Sans MT" charset="0"/>
              </a:rPr>
              <a:t>Bob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sz="2400" kern="0" dirty="0">
                <a:latin typeface="Gill Sans MT" charset="0"/>
              </a:rPr>
              <a:t>Alice</a:t>
            </a:r>
            <a:r>
              <a:rPr lang="zh-CN" altLang="en-US" sz="2400" kern="0" dirty="0">
                <a:latin typeface="Gill Sans MT" charset="0"/>
              </a:rPr>
              <a:t>希望“安全地”通信</a:t>
            </a:r>
            <a:endParaRPr lang="en-US" altLang="ja-JP" sz="2400" kern="0" dirty="0">
              <a:latin typeface="Gill Sans MT" charset="0"/>
            </a:endParaRPr>
          </a:p>
          <a:p>
            <a:r>
              <a:rPr lang="en-US" altLang="zh-CN" sz="2400" kern="0" dirty="0">
                <a:latin typeface="Gill Sans MT" charset="0"/>
              </a:rPr>
              <a:t>Trudy</a:t>
            </a:r>
            <a:r>
              <a:rPr lang="zh-CN" altLang="en-US" sz="2400" kern="0" dirty="0">
                <a:latin typeface="Gill Sans MT" charset="0"/>
              </a:rPr>
              <a:t>（攻击者）具备在信道中截获、删除、或添加消息的能力</a:t>
            </a:r>
            <a:endParaRPr lang="en-US" sz="2400" kern="0" dirty="0">
              <a:latin typeface="Gill Sans MT" charset="0"/>
            </a:endParaRPr>
          </a:p>
        </p:txBody>
      </p:sp>
      <p:pic>
        <p:nvPicPr>
          <p:cNvPr id="6" name="Picture 6" descr="Alice">
            <a:extLst>
              <a:ext uri="{FF2B5EF4-FFF2-40B4-BE49-F238E27FC236}">
                <a16:creationId xmlns:a16="http://schemas.microsoft.com/office/drawing/2014/main" id="{BE630850-262B-4BA5-A876-02879045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623072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ob">
            <a:extLst>
              <a:ext uri="{FF2B5EF4-FFF2-40B4-BE49-F238E27FC236}">
                <a16:creationId xmlns:a16="http://schemas.microsoft.com/office/drawing/2014/main" id="{2C15B873-793D-42D8-B378-6ECD1E75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670697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Eve">
            <a:extLst>
              <a:ext uri="{FF2B5EF4-FFF2-40B4-BE49-F238E27FC236}">
                <a16:creationId xmlns:a16="http://schemas.microsoft.com/office/drawing/2014/main" id="{C6D08622-3B18-4376-8B95-15B88F59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589984"/>
            <a:ext cx="1082675" cy="1295400"/>
          </a:xfrm>
          <a:prstGeom prst="rect">
            <a:avLst/>
          </a:prstGeom>
          <a:noFill/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2F5BF979-DA24-48B7-8640-8EE79CC31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4458097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204ED68-64BE-49BB-9F77-31944DE3F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4488259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安全</a:t>
            </a:r>
            <a:br>
              <a:rPr lang="en-US" altLang="zh-CN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发送者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858DCE7-38C7-4AEB-B33D-5C47BD6D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4470797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3E557612-8A3D-4C79-9884-C05E8117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234" y="4539059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安全</a:t>
            </a:r>
            <a:br>
              <a:rPr lang="en-US" altLang="zh-CN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接收者</a:t>
            </a:r>
            <a:endParaRPr lang="en-US" altLang="zh-CN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D1F6031B-8B40-4449-AC9F-501A009E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713559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信道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3897F891-88C0-48C2-8A2A-CBF3D6CAA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725" y="4135834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F5E0AF66-BA89-41D8-93F9-DA5F0ACD0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4656534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751DA03B-07AC-4FD3-A8BB-955D5C9AA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4869259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CFC39A1A-BA5C-4A53-B8F0-85F6922B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3670697"/>
            <a:ext cx="1889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1800" dirty="0">
                <a:latin typeface="Arial" charset="0"/>
                <a:cs typeface="Arial" charset="0"/>
              </a:rPr>
              <a:t>数据和控制消息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5DB66502-5D59-45A8-B8CE-CBE05E45D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663" y="4288234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A599D5D9-13D4-466B-A7DA-D0609EC04DF1}"/>
              </a:ext>
            </a:extLst>
          </p:cNvPr>
          <p:cNvSpPr>
            <a:spLocks/>
          </p:cNvSpPr>
          <p:nvPr/>
        </p:nvSpPr>
        <p:spPr bwMode="auto">
          <a:xfrm>
            <a:off x="3854450" y="4908947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FCEE33A6-C144-4DC1-9DF9-0887B1B3149E}"/>
              </a:ext>
            </a:extLst>
          </p:cNvPr>
          <p:cNvSpPr>
            <a:spLocks/>
          </p:cNvSpPr>
          <p:nvPr/>
        </p:nvSpPr>
        <p:spPr bwMode="auto">
          <a:xfrm flipH="1">
            <a:off x="4529138" y="4907359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F3283BC1-3283-4B29-9895-E7DBEBC25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9525" y="4839097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FE826416-0575-4B64-A42B-699ED800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56922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数据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20674EC5-5527-42EB-B5A8-056DBB7CC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08934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0AC09962-1B23-44D9-865C-53CF3CAE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0" y="4539059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latin typeface="Arial" charset="0"/>
                <a:cs typeface="Arial" charset="0"/>
              </a:rPr>
              <a:t>数据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0BFA2A63-BD89-482D-BE45-F456A2DB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342084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6AF04D9-267D-4634-B6FE-181C443C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3353197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59C0E9B3-E694-4548-A112-EFE6D46D0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5980509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61732356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B0A3-FBCC-4137-A625-04240963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79055-7E1F-4FC1-AA08-76F7AD1D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E919748-7938-4994-870C-C6B8EEFB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306" y="1825660"/>
            <a:ext cx="8776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2.0: 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说“我是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”，并提供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地址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F3C5DDE-A601-446E-A20F-27B13EBF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4088978"/>
            <a:ext cx="2792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+mn-ea"/>
                <a:ea typeface="+mn-ea"/>
                <a:cs typeface="Arial" charset="0"/>
              </a:rPr>
              <a:t>Trudy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可以伪造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包，源地址是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的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地址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1E2283C8-6677-48D0-86AD-2BE03E1C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82386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>
            <a:extLst>
              <a:ext uri="{FF2B5EF4-FFF2-40B4-BE49-F238E27FC236}">
                <a16:creationId xmlns:a16="http://schemas.microsoft.com/office/drawing/2014/main" id="{87AC26E9-3066-4A0C-8299-080080D9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5085928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>
            <a:extLst>
              <a:ext uri="{FF2B5EF4-FFF2-40B4-BE49-F238E27FC236}">
                <a16:creationId xmlns:a16="http://schemas.microsoft.com/office/drawing/2014/main" id="{43FD7D79-31C3-4250-9BC4-CE4EDBB9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78735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ECE90D87-4B6B-4097-8587-D470876CC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763" y="4365203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49836361-7C6B-4801-9FC7-D0C85E632DD4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5041478"/>
            <a:ext cx="2855913" cy="633412"/>
            <a:chOff x="540" y="1791"/>
            <a:chExt cx="1799" cy="399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B45655C-0FF5-4CD4-BA95-C836DABB2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EE08601-68D8-42CC-B8C5-534D258FF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6" name="Text Box 11">
            <a:extLst>
              <a:ext uri="{FF2B5EF4-FFF2-40B4-BE49-F238E27FC236}">
                <a16:creationId xmlns:a16="http://schemas.microsoft.com/office/drawing/2014/main" id="{B758172B-2829-4D81-BA6F-2AE74D6C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190" y="5146526"/>
            <a:ext cx="185102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dirty="0">
                <a:latin typeface="+mn-ea"/>
                <a:ea typeface="+mn-ea"/>
                <a:cs typeface="Arial" charset="0"/>
              </a:rPr>
              <a:t>“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我是</a:t>
            </a:r>
            <a:r>
              <a:rPr lang="en-US" dirty="0">
                <a:latin typeface="+mn-ea"/>
                <a:ea typeface="+mn-ea"/>
                <a:cs typeface="Arial" charset="0"/>
              </a:rPr>
              <a:t>Alice</a:t>
            </a:r>
            <a:r>
              <a:rPr lang="ja-JP" altLang="en-US" dirty="0">
                <a:latin typeface="+mn-ea"/>
                <a:ea typeface="+mn-ea"/>
                <a:cs typeface="Arial" charset="0"/>
              </a:rPr>
              <a:t>”</a:t>
            </a:r>
            <a:endParaRPr lang="en-US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007CF18-0D65-4FE9-9843-94A17747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40" y="5013176"/>
            <a:ext cx="9921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8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1800" dirty="0">
                <a:latin typeface="+mn-ea"/>
                <a:ea typeface="+mn-ea"/>
                <a:cs typeface="Arial" charset="0"/>
              </a:rPr>
              <a:t>的</a:t>
            </a:r>
            <a:br>
              <a:rPr lang="en-US" altLang="zh-CN" sz="1800" dirty="0">
                <a:latin typeface="+mn-ea"/>
                <a:ea typeface="+mn-ea"/>
                <a:cs typeface="Arial" charset="0"/>
              </a:rPr>
            </a:br>
            <a:r>
              <a:rPr lang="en-US" altLang="zh-CN" sz="18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1800" dirty="0">
                <a:latin typeface="+mn-ea"/>
                <a:ea typeface="+mn-ea"/>
                <a:cs typeface="Arial" charset="0"/>
              </a:rPr>
              <a:t>地址</a:t>
            </a:r>
            <a:endParaRPr lang="en-US" sz="1800" dirty="0"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6840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0E116-EDE3-44B2-A820-997859E6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FF71A-9F9B-4AE9-B802-3381049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>
                <a:latin typeface="+mn-ea"/>
              </a:rPr>
              <a:pPr/>
              <a:t>41</a:t>
            </a:fld>
            <a:endParaRPr lang="zh-CN" altLang="en-US">
              <a:latin typeface="+mn-ea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094EF98-3A16-4C4E-8E11-6C505F18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673" y="1632223"/>
            <a:ext cx="61093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ap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3.0: </a:t>
            </a:r>
            <a:r>
              <a:rPr lang="en-US" sz="28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说“</a:t>
            </a:r>
            <a:r>
              <a:rPr lang="zh-CN" altLang="en-US" sz="2800" dirty="0">
                <a:latin typeface="+mn-ea"/>
                <a:ea typeface="+mn-ea"/>
              </a:rPr>
              <a:t>我是</a:t>
            </a:r>
            <a:r>
              <a:rPr lang="en-US" altLang="zh-CN" sz="2800" dirty="0">
                <a:latin typeface="+mn-ea"/>
                <a:ea typeface="+mn-ea"/>
              </a:rPr>
              <a:t>Alice</a:t>
            </a:r>
            <a:r>
              <a:rPr lang="ja-JP" altLang="en-US" sz="2800" dirty="0">
                <a:latin typeface="+mn-ea"/>
                <a:ea typeface="+mn-ea"/>
                <a:cs typeface="+mn-cs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，</a:t>
            </a:r>
            <a:br>
              <a:rPr lang="en-US" altLang="zh-CN" sz="2800" dirty="0">
                <a:latin typeface="+mn-ea"/>
                <a:ea typeface="+mn-ea"/>
                <a:cs typeface="+mn-cs"/>
              </a:rPr>
            </a:br>
            <a:r>
              <a:rPr lang="zh-CN" altLang="en-US" sz="2800" dirty="0">
                <a:latin typeface="+mn-ea"/>
                <a:ea typeface="+mn-ea"/>
                <a:cs typeface="+mn-cs"/>
              </a:rPr>
              <a:t>并提供她的密码证明</a:t>
            </a:r>
            <a:endParaRPr lang="en-US" sz="2800" dirty="0">
              <a:latin typeface="+mn-ea"/>
              <a:ea typeface="+mn-ea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CD4F704-8B11-43E4-98F2-479F5142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773" y="4292873"/>
            <a:ext cx="1415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有效吗？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4E2CF964-C0A4-4397-8B68-883729F8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0076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>
            <a:extLst>
              <a:ext uri="{FF2B5EF4-FFF2-40B4-BE49-F238E27FC236}">
                <a16:creationId xmlns:a16="http://schemas.microsoft.com/office/drawing/2014/main" id="{E8CB1E2B-0BB6-45D8-957D-0BE0821E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7396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>
            <a:extLst>
              <a:ext uri="{FF2B5EF4-FFF2-40B4-BE49-F238E27FC236}">
                <a16:creationId xmlns:a16="http://schemas.microsoft.com/office/drawing/2014/main" id="{842508B5-3BAD-44E7-A902-A4F269BA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84996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6D93A24C-7D2A-41AA-B5C6-8D00CAF55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424524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0D92825-998D-4C66-903A-3C0BE1B50B6A}"/>
              </a:ext>
            </a:extLst>
          </p:cNvPr>
          <p:cNvGrpSpPr>
            <a:grpSpLocks/>
          </p:cNvGrpSpPr>
          <p:nvPr/>
        </p:nvGrpSpPr>
        <p:grpSpPr bwMode="auto">
          <a:xfrm>
            <a:off x="1481137" y="3486423"/>
            <a:ext cx="3305176" cy="633412"/>
            <a:chOff x="791" y="1799"/>
            <a:chExt cx="2082" cy="399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F726659-2F01-4B95-B58D-4175FB8A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3D5684B-5298-4470-9DAA-F631335C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876"/>
              <a:ext cx="10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“我是</a:t>
              </a: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”</a:t>
              </a:r>
              <a:endParaRPr lang="en-US" sz="18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BEF5C9EF-A42D-4591-B79C-4DD858168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27BFE37D-D355-4353-9842-9A3611B45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AAEB158-E0FD-4DB8-B511-042222B66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1813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的密码</a:t>
              </a:r>
              <a:endParaRPr lang="en-US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7027CA7C-4146-4B9F-A8B1-63D44C615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11340D0D-6F9B-4833-9288-2134C52751F2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4415110"/>
            <a:ext cx="1511300" cy="633413"/>
            <a:chOff x="986" y="2719"/>
            <a:chExt cx="952" cy="399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CC7C7E7-EDFE-4663-8650-F3476C52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A3C65C55-06BE-42A3-A47A-B6602EAD5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2793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OK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ED393897-C667-490C-8125-8723C39B2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" y="27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49DDD16E-CA45-4FE1-8234-CFCA6A6B2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sp>
        <p:nvSpPr>
          <p:cNvPr id="23" name="Line 21">
            <a:extLst>
              <a:ext uri="{FF2B5EF4-FFF2-40B4-BE49-F238E27FC236}">
                <a16:creationId xmlns:a16="http://schemas.microsoft.com/office/drawing/2014/main" id="{2369BA7D-F072-4103-B7CC-BF21FF5AF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78011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D129307D-FF02-475A-BED2-731A6DEC6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1588" y="473102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13822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6758-7001-44AD-B84B-87C3832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D2FE5-7190-4841-BDA1-8E5935B6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68D02E3-A9B4-432A-8039-9072E401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913" y="4241378"/>
            <a:ext cx="30019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回放攻击</a:t>
            </a:r>
            <a:r>
              <a:rPr lang="en-US" dirty="0">
                <a:solidFill>
                  <a:srgbClr val="C00000"/>
                </a:solidFill>
                <a:latin typeface="+mn-ea"/>
                <a:ea typeface="+mn-ea"/>
                <a:cs typeface="Arial" charset="0"/>
              </a:rPr>
              <a:t>: </a:t>
            </a:r>
            <a:r>
              <a:rPr lang="en-US" altLang="zh-CN" dirty="0">
                <a:latin typeface="+mn-ea"/>
                <a:ea typeface="+mn-ea"/>
                <a:cs typeface="Arial" charset="0"/>
              </a:rPr>
              <a:t>Trudy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记录</a:t>
            </a:r>
            <a:r>
              <a:rPr lang="en-US" altLang="zh-CN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发出的数据包，稍后向</a:t>
            </a:r>
            <a:r>
              <a:rPr lang="en-US" altLang="zh-CN" dirty="0">
                <a:latin typeface="+mn-ea"/>
                <a:ea typeface="+mn-ea"/>
                <a:cs typeface="Arial" charset="0"/>
              </a:rPr>
              <a:t>Bob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“播放”</a:t>
            </a:r>
            <a:r>
              <a:rPr lang="en-US" dirty="0">
                <a:latin typeface="+mn-ea"/>
                <a:ea typeface="+mn-ea"/>
                <a:cs typeface="Arial" charset="0"/>
              </a:rPr>
              <a:t> </a:t>
            </a:r>
          </a:p>
        </p:txBody>
      </p:sp>
      <p:pic>
        <p:nvPicPr>
          <p:cNvPr id="6" name="Picture 5" descr="Alice">
            <a:extLst>
              <a:ext uri="{FF2B5EF4-FFF2-40B4-BE49-F238E27FC236}">
                <a16:creationId xmlns:a16="http://schemas.microsoft.com/office/drawing/2014/main" id="{39C7BC68-2E3D-4073-A352-61D439D7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09691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ob">
            <a:extLst>
              <a:ext uri="{FF2B5EF4-FFF2-40B4-BE49-F238E27FC236}">
                <a16:creationId xmlns:a16="http://schemas.microsoft.com/office/drawing/2014/main" id="{E10E11CF-B0FA-4E47-A82A-F623801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04611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>
            <a:extLst>
              <a:ext uri="{FF2B5EF4-FFF2-40B4-BE49-F238E27FC236}">
                <a16:creationId xmlns:a16="http://schemas.microsoft.com/office/drawing/2014/main" id="{19F79565-F1B5-4163-A569-EBC48DB9B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4441403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13EE19D-F94E-488D-8C32-E43B199F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682578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ea"/>
              <a:cs typeface="Arial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14F5555C-63D8-4A43-B03C-F5DC03CA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18" y="3804815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latin typeface="+mn-ea"/>
                <a:ea typeface="+mn-ea"/>
                <a:cs typeface="Arial" charset="0"/>
              </a:rPr>
              <a:t>“我是</a:t>
            </a:r>
            <a:r>
              <a:rPr lang="en-US" altLang="zh-CN" sz="18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1800" dirty="0">
                <a:latin typeface="+mn-ea"/>
                <a:ea typeface="+mn-ea"/>
                <a:cs typeface="Arial" charset="0"/>
              </a:rPr>
              <a:t>”</a:t>
            </a:r>
            <a:endParaRPr lang="en-US" altLang="zh-CN" sz="18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18D49B4-5A01-4015-8FA8-1EF70D13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88" y="3719090"/>
            <a:ext cx="902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的</a:t>
            </a:r>
            <a:br>
              <a:rPr lang="en-US" altLang="zh-CN" sz="1600" dirty="0">
                <a:latin typeface="+mn-ea"/>
                <a:ea typeface="+mn-ea"/>
                <a:cs typeface="Arial" charset="0"/>
              </a:rPr>
            </a:br>
            <a:r>
              <a:rPr lang="en-US" altLang="zh-CN" sz="16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地址</a:t>
            </a:r>
            <a:endParaRPr lang="en-US" altLang="zh-CN" sz="16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F11F43D-2762-4FBC-B071-7526595A4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7913" y="3692103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3CEEC9D-0445-4F10-AD4F-7C585376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16" y="3704803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latin typeface="+mn-ea"/>
                <a:ea typeface="+mn-ea"/>
                <a:cs typeface="Arial" charset="0"/>
              </a:rPr>
              <a:t>Alice</a:t>
            </a:r>
            <a:br>
              <a:rPr lang="en-US" altLang="zh-CN" sz="1600" dirty="0">
                <a:latin typeface="+mn-ea"/>
                <a:ea typeface="+mn-ea"/>
                <a:cs typeface="Arial" charset="0"/>
              </a:rPr>
            </a:br>
            <a:r>
              <a:rPr lang="zh-CN" altLang="en-US" sz="1600" dirty="0">
                <a:latin typeface="+mn-ea"/>
                <a:ea typeface="+mn-ea"/>
                <a:cs typeface="Arial" charset="0"/>
              </a:rPr>
              <a:t>的密码</a:t>
            </a:r>
            <a:endParaRPr lang="en-US" altLang="zh-CN" sz="16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102D01F-70BB-43CA-A91E-EEEDDD7B4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7563" y="3692103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7FA539A-0587-4E9A-B27C-CC4A5C8EF1BD}"/>
              </a:ext>
            </a:extLst>
          </p:cNvPr>
          <p:cNvGrpSpPr>
            <a:grpSpLocks/>
          </p:cNvGrpSpPr>
          <p:nvPr/>
        </p:nvGrpSpPr>
        <p:grpSpPr bwMode="auto">
          <a:xfrm>
            <a:off x="3303588" y="4600153"/>
            <a:ext cx="1512888" cy="633412"/>
            <a:chOff x="985" y="2719"/>
            <a:chExt cx="953" cy="399"/>
          </a:xfrm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5D97D0F-FBF7-4275-A0E2-C0990A4A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6068EB66-3982-4E36-A975-98BC13411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2793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OK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22924623-C6D7-4BC4-941C-D0D13457D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" y="27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200EABD-AF9B-4315-9FD7-908650A1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951AEFEA-B2E7-4F33-8A6D-24E56F3D2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976265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pic>
        <p:nvPicPr>
          <p:cNvPr id="21" name="Picture 21" descr="EN00179_[1]">
            <a:extLst>
              <a:ext uri="{FF2B5EF4-FFF2-40B4-BE49-F238E27FC236}">
                <a16:creationId xmlns:a16="http://schemas.microsoft.com/office/drawing/2014/main" id="{B6788CD1-1FB4-4D41-B166-6CD6F32B64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712990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Line 22">
            <a:extLst>
              <a:ext uri="{FF2B5EF4-FFF2-40B4-BE49-F238E27FC236}">
                <a16:creationId xmlns:a16="http://schemas.microsoft.com/office/drawing/2014/main" id="{A769F75A-2E00-46D3-B904-821FD8776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4482678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594D5C7-9A3A-41C0-A94E-DDB81F5E0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590628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365B0C8D-6367-4025-B7EB-5AEC17E6F831}"/>
              </a:ext>
            </a:extLst>
          </p:cNvPr>
          <p:cNvGrpSpPr>
            <a:grpSpLocks/>
          </p:cNvGrpSpPr>
          <p:nvPr/>
        </p:nvGrpSpPr>
        <p:grpSpPr bwMode="auto">
          <a:xfrm>
            <a:off x="3527426" y="5744740"/>
            <a:ext cx="3302000" cy="633413"/>
            <a:chOff x="791" y="1799"/>
            <a:chExt cx="2080" cy="399"/>
          </a:xfrm>
        </p:grpSpPr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166EE293-F6FE-4F01-8992-688BDAE8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3D37D5BE-C50B-47E1-8F19-E801EF585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" y="1876"/>
              <a:ext cx="10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“我是</a:t>
              </a: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”</a:t>
              </a:r>
              <a:endParaRPr lang="en-US" altLang="zh-CN" sz="18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5F2BBDA2-AFA8-4184-8F95-DAA48231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58DB70DB-86BC-4B23-A161-3C4B72E38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E8CCA5ED-C105-49D4-8349-0CBEB0208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813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的密码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AE7C7EC-C6FB-403F-AEF6-F6E573A5B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sp>
        <p:nvSpPr>
          <p:cNvPr id="31" name="Line 31">
            <a:extLst>
              <a:ext uri="{FF2B5EF4-FFF2-40B4-BE49-F238E27FC236}">
                <a16:creationId xmlns:a16="http://schemas.microsoft.com/office/drawing/2014/main" id="{C3C92438-A9B8-4890-A262-AD273108E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188" y="5117678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8C4A7047-F32E-4B63-AE91-4C35926AB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7288" y="5254203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1AE22139-6AA2-493F-871A-517CF262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5673" y="1682825"/>
            <a:ext cx="61093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ap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3.0: </a:t>
            </a:r>
            <a:r>
              <a:rPr lang="en-US" altLang="zh-CN" sz="28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说“</a:t>
            </a:r>
            <a:r>
              <a:rPr lang="zh-CN" altLang="en-US" sz="2800" dirty="0">
                <a:latin typeface="+mn-ea"/>
                <a:ea typeface="+mn-ea"/>
              </a:rPr>
              <a:t>我是</a:t>
            </a:r>
            <a:r>
              <a:rPr lang="en-US" altLang="zh-CN" sz="2800" dirty="0">
                <a:latin typeface="+mn-ea"/>
                <a:ea typeface="+mn-ea"/>
              </a:rPr>
              <a:t>Alice</a:t>
            </a:r>
            <a:r>
              <a:rPr lang="ja-JP" altLang="en-US" sz="2800" dirty="0">
                <a:latin typeface="+mn-ea"/>
                <a:ea typeface="+mn-ea"/>
                <a:cs typeface="+mn-cs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，</a:t>
            </a:r>
            <a:br>
              <a:rPr lang="en-US" altLang="zh-CN" sz="2800" dirty="0">
                <a:latin typeface="+mn-ea"/>
                <a:ea typeface="+mn-ea"/>
                <a:cs typeface="+mn-cs"/>
              </a:rPr>
            </a:br>
            <a:r>
              <a:rPr lang="zh-CN" altLang="en-US" sz="2800" dirty="0">
                <a:latin typeface="+mn-ea"/>
                <a:ea typeface="+mn-ea"/>
                <a:cs typeface="+mn-cs"/>
              </a:rPr>
              <a:t>并提供她的密码证明</a:t>
            </a:r>
            <a:endParaRPr lang="en-US" altLang="zh-CN" sz="2800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28865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09CFE-A1BF-45BA-BADD-4CA9518A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6121C-CF9E-4340-92F7-90AEBB0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2E4AB5C-06B6-4335-B2B7-FB6ECF53D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210" y="1668884"/>
            <a:ext cx="5929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3.1:</a:t>
            </a:r>
            <a:r>
              <a:rPr lang="en-US" sz="28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说“</a:t>
            </a:r>
            <a:r>
              <a:rPr lang="zh-CN" altLang="en-US" sz="2800" dirty="0">
                <a:latin typeface="+mn-ea"/>
                <a:ea typeface="+mn-ea"/>
              </a:rPr>
              <a:t>我是</a:t>
            </a:r>
            <a:r>
              <a:rPr lang="en-US" altLang="zh-CN" sz="2800" dirty="0">
                <a:latin typeface="+mn-ea"/>
                <a:ea typeface="+mn-ea"/>
              </a:rPr>
              <a:t>Alice</a:t>
            </a:r>
            <a:r>
              <a:rPr lang="ja-JP" altLang="en-US" sz="2800" dirty="0">
                <a:latin typeface="+mn-ea"/>
                <a:ea typeface="+mn-ea"/>
                <a:cs typeface="+mn-cs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，</a:t>
            </a:r>
            <a:br>
              <a:rPr lang="en-US" altLang="zh-CN" sz="2800" dirty="0">
                <a:latin typeface="+mn-ea"/>
                <a:ea typeface="+mn-ea"/>
                <a:cs typeface="+mn-cs"/>
              </a:rPr>
            </a:br>
            <a:r>
              <a:rPr lang="zh-CN" altLang="en-US" sz="2800" dirty="0">
                <a:latin typeface="+mn-ea"/>
                <a:ea typeface="+mn-ea"/>
                <a:cs typeface="+mn-cs"/>
              </a:rPr>
              <a:t>并且提供她的加密密码证明</a:t>
            </a:r>
            <a:r>
              <a:rPr lang="en-US" sz="2800" dirty="0">
                <a:latin typeface="+mn-ea"/>
                <a:ea typeface="+mn-ea"/>
                <a:cs typeface="+mn-cs"/>
              </a:rPr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8F5B034-2E77-4D20-BA81-D2B70D42B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773" y="4329534"/>
            <a:ext cx="1415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有效吗？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9A2DDD1F-E04C-434A-A704-0A701C34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3742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551A4D6-CB94-47B7-95CE-DD30C9E6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88662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>
            <a:extLst>
              <a:ext uri="{FF2B5EF4-FFF2-40B4-BE49-F238E27FC236}">
                <a16:creationId xmlns:a16="http://schemas.microsoft.com/office/drawing/2014/main" id="{0887CF03-F835-4A40-85C6-3FA48D9E7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4281909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46F16A-A52A-4110-BDE5-70E602EC09D2}"/>
              </a:ext>
            </a:extLst>
          </p:cNvPr>
          <p:cNvGrpSpPr>
            <a:grpSpLocks/>
          </p:cNvGrpSpPr>
          <p:nvPr/>
        </p:nvGrpSpPr>
        <p:grpSpPr bwMode="auto">
          <a:xfrm>
            <a:off x="1481137" y="3523084"/>
            <a:ext cx="3302000" cy="633412"/>
            <a:chOff x="791" y="1799"/>
            <a:chExt cx="2080" cy="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5057AB-714B-48E2-AF1E-5B88935C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A4B7FA02-DC6D-492B-98C6-E978AA166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" y="1876"/>
              <a:ext cx="10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“我是</a:t>
              </a: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”</a:t>
              </a:r>
              <a:endParaRPr lang="en-US" altLang="zh-CN" sz="18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9FB7D94-13F7-4C14-AE6D-00714E0C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182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82F58C5B-402D-4D0A-9BA8-682AEDD81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3E3D450D-B42F-4FC9-8B87-3184F3E26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813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加密的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密码</a:t>
              </a:r>
              <a:endParaRPr lang="en-US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17C084E-7F2F-49D3-9205-CCC0129DA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39A4E0-A1B6-480C-88A2-07F28C1FEBC7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4451771"/>
            <a:ext cx="1512888" cy="633413"/>
            <a:chOff x="985" y="2719"/>
            <a:chExt cx="953" cy="3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A6B119-23E2-42E8-8737-5C7365B95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n-ea"/>
                <a:cs typeface="Arial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A40FB552-89A8-4B39-BC4F-836D4F5FE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6" y="2793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OK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8727872-232F-4799-9140-6674A6636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" y="27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7923042F-4203-4275-A8AA-F49C6A005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</p:grpSp>
      <p:sp>
        <p:nvSpPr>
          <p:cNvPr id="22" name="Line 21">
            <a:extLst>
              <a:ext uri="{FF2B5EF4-FFF2-40B4-BE49-F238E27FC236}">
                <a16:creationId xmlns:a16="http://schemas.microsoft.com/office/drawing/2014/main" id="{A17C1CAC-0335-4B19-9E68-59A6B612A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816771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407CEB2-E72B-4003-A1F4-B802FC26B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4753396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pic>
        <p:nvPicPr>
          <p:cNvPr id="24" name="Picture 6" descr="Eve">
            <a:extLst>
              <a:ext uri="{FF2B5EF4-FFF2-40B4-BE49-F238E27FC236}">
                <a16:creationId xmlns:a16="http://schemas.microsoft.com/office/drawing/2014/main" id="{F888B2F3-6728-4F2D-9E0E-37AD628B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92107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E4798-20C5-47BB-A0AC-E2F4C163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98BE1-23F7-48E5-A7FC-3BAF2632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D3A17A4-6592-4F03-91A1-CD077173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210" y="1668884"/>
            <a:ext cx="5929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3.1:</a:t>
            </a:r>
            <a:r>
              <a:rPr lang="en-US" sz="28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说“</a:t>
            </a:r>
            <a:r>
              <a:rPr lang="zh-CN" altLang="en-US" sz="2800" dirty="0">
                <a:latin typeface="+mn-ea"/>
                <a:ea typeface="+mn-ea"/>
              </a:rPr>
              <a:t>我是</a:t>
            </a:r>
            <a:r>
              <a:rPr lang="en-US" altLang="zh-CN" sz="2800" dirty="0">
                <a:latin typeface="+mn-ea"/>
                <a:ea typeface="+mn-ea"/>
              </a:rPr>
              <a:t>Alice</a:t>
            </a:r>
            <a:r>
              <a:rPr lang="ja-JP" altLang="en-US" sz="2800" dirty="0">
                <a:latin typeface="+mn-ea"/>
                <a:ea typeface="+mn-ea"/>
                <a:cs typeface="+mn-cs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，</a:t>
            </a:r>
            <a:br>
              <a:rPr lang="en-US" altLang="zh-CN" sz="2800" dirty="0">
                <a:latin typeface="+mn-ea"/>
                <a:ea typeface="+mn-ea"/>
                <a:cs typeface="+mn-cs"/>
              </a:rPr>
            </a:br>
            <a:r>
              <a:rPr lang="zh-CN" altLang="en-US" sz="2800" dirty="0">
                <a:latin typeface="+mn-ea"/>
                <a:ea typeface="+mn-ea"/>
                <a:cs typeface="+mn-cs"/>
              </a:rPr>
              <a:t>并且提供她的加密密码证明</a:t>
            </a:r>
            <a:r>
              <a:rPr lang="en-US" sz="2800" dirty="0">
                <a:latin typeface="+mn-ea"/>
                <a:ea typeface="+mn-ea"/>
                <a:cs typeface="+mn-cs"/>
              </a:rPr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FD88764-3B19-4E32-8724-E8167671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636" y="3436938"/>
            <a:ext cx="17235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记录并回放</a:t>
            </a:r>
            <a:br>
              <a:rPr lang="en-US" altLang="zh-CN" sz="2400" dirty="0">
                <a:latin typeface="+mn-ea"/>
                <a:ea typeface="+mn-ea"/>
                <a:cs typeface="Arial" charset="0"/>
              </a:rPr>
            </a:br>
            <a:r>
              <a:rPr lang="zh-CN" altLang="en-US" sz="2400" dirty="0">
                <a:latin typeface="+mn-ea"/>
                <a:ea typeface="+mn-ea"/>
                <a:cs typeface="Arial" charset="0"/>
              </a:rPr>
              <a:t>仍然有效！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pic>
        <p:nvPicPr>
          <p:cNvPr id="7" name="Picture 5" descr="Alice">
            <a:extLst>
              <a:ext uri="{FF2B5EF4-FFF2-40B4-BE49-F238E27FC236}">
                <a16:creationId xmlns:a16="http://schemas.microsoft.com/office/drawing/2014/main" id="{C1906CB0-5032-4E4C-A27F-5852F480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ve">
            <a:extLst>
              <a:ext uri="{FF2B5EF4-FFF2-40B4-BE49-F238E27FC236}">
                <a16:creationId xmlns:a16="http://schemas.microsoft.com/office/drawing/2014/main" id="{8A7AE764-DC62-45EE-8D08-8F634C34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ob">
            <a:extLst>
              <a:ext uri="{FF2B5EF4-FFF2-40B4-BE49-F238E27FC236}">
                <a16:creationId xmlns:a16="http://schemas.microsoft.com/office/drawing/2014/main" id="{4F5068A3-C269-4DBD-8FB4-500BDEC0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>
            <a:extLst>
              <a:ext uri="{FF2B5EF4-FFF2-40B4-BE49-F238E27FC236}">
                <a16:creationId xmlns:a16="http://schemas.microsoft.com/office/drawing/2014/main" id="{1CE9ACBB-F17C-4552-9171-4D4D7C842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5A19B5-9B70-44AA-91AD-25A724EC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6AB190F-A38F-4876-A97F-60246C51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018" y="3429000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latin typeface="+mn-ea"/>
                <a:ea typeface="+mn-ea"/>
                <a:cs typeface="Arial" charset="0"/>
              </a:rPr>
              <a:t>“我是</a:t>
            </a:r>
            <a:r>
              <a:rPr lang="en-US" altLang="zh-CN" sz="18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1800" dirty="0">
                <a:latin typeface="+mn-ea"/>
                <a:ea typeface="+mn-ea"/>
                <a:cs typeface="Arial" charset="0"/>
              </a:rPr>
              <a:t>”</a:t>
            </a:r>
            <a:endParaRPr lang="en-US" altLang="zh-CN" sz="18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992485C-0B4E-4E4D-89A4-6C5AC5FE7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89" y="3343275"/>
            <a:ext cx="902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的</a:t>
            </a:r>
            <a:br>
              <a:rPr lang="en-US" altLang="zh-CN" sz="1600" dirty="0">
                <a:latin typeface="+mn-ea"/>
                <a:ea typeface="+mn-ea"/>
                <a:cs typeface="Arial" charset="0"/>
              </a:rPr>
            </a:br>
            <a:r>
              <a:rPr lang="en-US" altLang="zh-CN" sz="1600" dirty="0">
                <a:latin typeface="+mn-ea"/>
                <a:ea typeface="+mn-ea"/>
                <a:cs typeface="Arial" charset="0"/>
              </a:rPr>
              <a:t>IP</a:t>
            </a:r>
            <a:r>
              <a:rPr lang="zh-CN" altLang="en-US" sz="1600" dirty="0">
                <a:latin typeface="+mn-ea"/>
                <a:ea typeface="+mn-ea"/>
                <a:cs typeface="Arial" charset="0"/>
              </a:rPr>
              <a:t>地址</a:t>
            </a:r>
            <a:endParaRPr lang="en-US" altLang="zh-CN" sz="16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CEA3CCDB-05D3-494D-AB9D-792B1A87F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73DAB870-D1DC-48C8-BF77-2BC54936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709" y="3328988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latin typeface="+mn-ea"/>
                <a:ea typeface="+mn-ea"/>
                <a:cs typeface="Arial" charset="0"/>
              </a:rPr>
              <a:t>加密的</a:t>
            </a:r>
            <a:br>
              <a:rPr lang="en-US" altLang="zh-CN" sz="1600" dirty="0">
                <a:latin typeface="+mn-ea"/>
                <a:ea typeface="+mn-ea"/>
                <a:cs typeface="Arial" charset="0"/>
              </a:rPr>
            </a:br>
            <a:r>
              <a:rPr lang="zh-CN" altLang="en-US" sz="1600" dirty="0">
                <a:latin typeface="+mn-ea"/>
                <a:ea typeface="+mn-ea"/>
                <a:cs typeface="Arial" charset="0"/>
              </a:rPr>
              <a:t>密码</a:t>
            </a:r>
            <a:endParaRPr lang="en-US" altLang="zh-CN" sz="16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ACC89AE-F6CA-4236-94B5-443C66B5E6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675BBBD-698F-4294-8F87-BD2272094C3C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4224338"/>
            <a:ext cx="1514475" cy="633412"/>
            <a:chOff x="984" y="2719"/>
            <a:chExt cx="954" cy="399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6B3EB4B8-27C8-4721-AF89-3F00C9B9C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6ABD6B9C-20B6-425A-ACEC-186EEA911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168214E-1019-4AE8-8400-AE7B5981B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7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55009ACA-EB9F-43E2-BCA6-24000C13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2" name="Line 20">
            <a:extLst>
              <a:ext uri="{FF2B5EF4-FFF2-40B4-BE49-F238E27FC236}">
                <a16:creationId xmlns:a16="http://schemas.microsoft.com/office/drawing/2014/main" id="{71B88B54-98B7-4736-88F1-54A7CEAFF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3" name="Picture 21" descr="EN00179_[1]">
            <a:extLst>
              <a:ext uri="{FF2B5EF4-FFF2-40B4-BE49-F238E27FC236}">
                <a16:creationId xmlns:a16="http://schemas.microsoft.com/office/drawing/2014/main" id="{E80AB729-D607-4CA8-871E-06B3ACBCC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Line 22">
            <a:extLst>
              <a:ext uri="{FF2B5EF4-FFF2-40B4-BE49-F238E27FC236}">
                <a16:creationId xmlns:a16="http://schemas.microsoft.com/office/drawing/2014/main" id="{506C6767-2CE2-42E4-A218-B7299DB4E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055D2915-3E26-47E3-81FA-858060E73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E631F651-C20F-4262-8E7A-D0167E251271}"/>
              </a:ext>
            </a:extLst>
          </p:cNvPr>
          <p:cNvGrpSpPr>
            <a:grpSpLocks/>
          </p:cNvGrpSpPr>
          <p:nvPr/>
        </p:nvGrpSpPr>
        <p:grpSpPr bwMode="auto">
          <a:xfrm>
            <a:off x="3525838" y="5368925"/>
            <a:ext cx="3305174" cy="633413"/>
            <a:chOff x="790" y="1799"/>
            <a:chExt cx="2082" cy="399"/>
          </a:xfrm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0BA918D-21D6-47E1-BE9E-6C045520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16DFBEF-212B-4F47-A375-70662F537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1876"/>
              <a:ext cx="10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“我是</a:t>
              </a: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800" dirty="0">
                  <a:latin typeface="+mn-ea"/>
                  <a:ea typeface="+mn-ea"/>
                  <a:cs typeface="Arial" charset="0"/>
                </a:rPr>
                <a:t>”</a:t>
              </a:r>
              <a:endParaRPr lang="en-US" altLang="zh-CN" sz="18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39DDB1DA-225B-4CF7-88C4-8AA9BEDB8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182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en-US" altLang="zh-CN" sz="1600" dirty="0">
                  <a:latin typeface="+mn-ea"/>
                  <a:ea typeface="+mn-ea"/>
                  <a:cs typeface="Arial" charset="0"/>
                </a:rPr>
                <a:t>IP</a:t>
              </a: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地址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7460D073-91B8-42A7-9E52-489A9E05B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C0E5B048-A032-4EC0-B553-B6724F1D1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1813"/>
              <a:ext cx="5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加密的</a:t>
              </a:r>
              <a:br>
                <a:rPr lang="en-US" altLang="zh-CN" sz="1600" dirty="0">
                  <a:latin typeface="+mn-ea"/>
                  <a:ea typeface="+mn-ea"/>
                  <a:cs typeface="Arial" charset="0"/>
                </a:rPr>
              </a:br>
              <a:r>
                <a:rPr lang="zh-CN" altLang="en-US" sz="1600" dirty="0">
                  <a:latin typeface="+mn-ea"/>
                  <a:ea typeface="+mn-ea"/>
                  <a:cs typeface="Arial" charset="0"/>
                </a:rPr>
                <a:t>密码</a:t>
              </a:r>
              <a:endParaRPr lang="en-US" altLang="zh-CN" sz="1600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0BF04B00-A6DC-472E-94C3-ADD5D9939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Line 31">
            <a:extLst>
              <a:ext uri="{FF2B5EF4-FFF2-40B4-BE49-F238E27FC236}">
                <a16:creationId xmlns:a16="http://schemas.microsoft.com/office/drawing/2014/main" id="{AF0B04F4-8825-43E7-A518-AD03A3B35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EA25FEC8-2490-45D1-802F-BE75E3E854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8006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B5C5-7833-4549-BD71-522D9F26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81D7A-E45C-4945-8A8E-31FB4556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F4C4D64-7B97-41FE-9AD3-D4CDFBC35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56" y="170585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目标：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避免回放攻击</a:t>
            </a:r>
            <a:endParaRPr lang="en-US" sz="2400" dirty="0">
              <a:latin typeface="+mn-ea"/>
              <a:ea typeface="+mn-ea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83258C9-3E5E-47A2-A212-4DC401FBD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10" y="6323895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+mn-ea"/>
                <a:ea typeface="+mn-ea"/>
                <a:cs typeface="Arial" charset="0"/>
              </a:rPr>
              <a:t>有效吗？缺点？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B56D7D7-1320-4454-A1AD-F2B095AD0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137" y="2145595"/>
            <a:ext cx="4314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nonce: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只用一次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的随机数</a:t>
            </a:r>
            <a:endParaRPr lang="en-US" sz="2400" dirty="0">
              <a:latin typeface="+mn-ea"/>
              <a:ea typeface="+mn-ea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007F293-0C24-4F6D-AEF1-4D41CE14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39" y="2570656"/>
            <a:ext cx="7564437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ap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协议</a:t>
            </a:r>
            <a:r>
              <a:rPr lang="en-US" sz="28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4.0: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为了证明</a:t>
            </a:r>
            <a:r>
              <a:rPr lang="en-US" altLang="zh-CN" sz="24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是“活的”，</a:t>
            </a:r>
            <a:r>
              <a:rPr lang="en-US" altLang="zh-CN" sz="2400" dirty="0">
                <a:latin typeface="+mn-ea"/>
                <a:ea typeface="+mn-ea"/>
                <a:cs typeface="+mn-cs"/>
              </a:rPr>
              <a:t>Bob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发给</a:t>
            </a:r>
            <a:r>
              <a:rPr lang="en-US" altLang="zh-CN" sz="2400" dirty="0">
                <a:latin typeface="+mn-ea"/>
                <a:ea typeface="+mn-ea"/>
                <a:cs typeface="+mn-cs"/>
              </a:rPr>
              <a:t>Alice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一个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  <a:cs typeface="+mn-cs"/>
              </a:rPr>
              <a:t>nonce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，</a:t>
            </a:r>
            <a:r>
              <a:rPr lang="en-US" sz="2400" dirty="0">
                <a:latin typeface="+mn-ea"/>
                <a:ea typeface="+mn-ea"/>
                <a:cs typeface="+mn-cs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r>
              <a:rPr lang="en-US" sz="2400" dirty="0">
                <a:latin typeface="+mn-ea"/>
                <a:ea typeface="+mn-ea"/>
                <a:cs typeface="+mn-cs"/>
              </a:rPr>
              <a:t> Alice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必须返回这个</a:t>
            </a:r>
            <a:r>
              <a:rPr lang="en-US" altLang="zh-CN" sz="2400" dirty="0">
                <a:latin typeface="+mn-ea"/>
                <a:ea typeface="+mn-ea"/>
                <a:cs typeface="+mn-cs"/>
              </a:rPr>
              <a:t>nonce</a:t>
            </a:r>
            <a:r>
              <a:rPr lang="zh-CN" altLang="en-US" sz="2400" dirty="0">
                <a:latin typeface="+mn-ea"/>
                <a:ea typeface="+mn-ea"/>
                <a:cs typeface="+mn-cs"/>
              </a:rPr>
              <a:t>用共享密钥加密的</a:t>
            </a:r>
            <a:r>
              <a:rPr lang="en-US" altLang="zh-CN" sz="2400" dirty="0">
                <a:latin typeface="+mn-ea"/>
                <a:ea typeface="+mn-ea"/>
                <a:cs typeface="+mn-cs"/>
              </a:rPr>
              <a:t>R</a:t>
            </a:r>
            <a:endParaRPr lang="en-US" sz="2400" dirty="0">
              <a:latin typeface="+mn-ea"/>
              <a:ea typeface="+mn-ea"/>
              <a:cs typeface="+mn-cs"/>
            </a:endParaRPr>
          </a:p>
        </p:txBody>
      </p:sp>
      <p:pic>
        <p:nvPicPr>
          <p:cNvPr id="9" name="Picture 7" descr="Alice">
            <a:extLst>
              <a:ext uri="{FF2B5EF4-FFF2-40B4-BE49-F238E27FC236}">
                <a16:creationId xmlns:a16="http://schemas.microsoft.com/office/drawing/2014/main" id="{FB5C3E4C-61D8-483D-BF34-A1A2A2D8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412679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Bob">
            <a:extLst>
              <a:ext uri="{FF2B5EF4-FFF2-40B4-BE49-F238E27FC236}">
                <a16:creationId xmlns:a16="http://schemas.microsoft.com/office/drawing/2014/main" id="{E501A88F-5523-4C47-8AC0-CD6E1AE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407599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04375411-270F-4CD0-8772-61673E4A31E0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856920"/>
            <a:ext cx="3697288" cy="614363"/>
            <a:chOff x="2733675" y="3467100"/>
            <a:chExt cx="3697288" cy="614363"/>
          </a:xfrm>
        </p:grpSpPr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EC9A7D24-1B20-49EE-8E12-0659D7D06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7A8EC77-207F-47E5-A635-F10679990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351" y="3467100"/>
              <a:ext cx="21852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dirty="0">
                  <a:latin typeface="+mn-ea"/>
                  <a:ea typeface="+mn-ea"/>
                  <a:cs typeface="Arial" charset="0"/>
                </a:rPr>
                <a:t>“</a:t>
              </a:r>
              <a:r>
                <a:rPr lang="zh-CN" altLang="en-US" sz="2400" dirty="0">
                  <a:latin typeface="+mn-ea"/>
                  <a:ea typeface="+mn-ea"/>
                  <a:cs typeface="Arial" charset="0"/>
                </a:rPr>
                <a:t>我是</a:t>
              </a:r>
              <a:r>
                <a:rPr lang="en-US" altLang="zh-CN" sz="2400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ja-JP" altLang="en-US" sz="2400" dirty="0">
                  <a:latin typeface="+mn-ea"/>
                  <a:ea typeface="+mn-ea"/>
                  <a:cs typeface="Arial" charset="0"/>
                </a:rPr>
                <a:t>”</a:t>
              </a:r>
              <a:endParaRPr lang="en-US" sz="2400" dirty="0">
                <a:latin typeface="+mn-ea"/>
                <a:ea typeface="+mn-ea"/>
                <a:cs typeface="Arial" charset="0"/>
              </a:endParaRP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27768DD8-2359-45E2-91D9-38E3B44ED36D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4531608"/>
            <a:ext cx="3697288" cy="557212"/>
            <a:chOff x="2727325" y="4141788"/>
            <a:chExt cx="3697288" cy="557212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E663B0DF-5117-437B-BE07-E6E186686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36552CD8-984C-4F2A-91F1-70DD5A3B4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442" y="414178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ea"/>
                  <a:ea typeface="+mn-ea"/>
                  <a:cs typeface="Arial" charset="0"/>
                </a:rPr>
                <a:t>R</a:t>
              </a:r>
            </a:p>
          </p:txBody>
        </p:sp>
      </p:grpSp>
      <p:grpSp>
        <p:nvGrpSpPr>
          <p:cNvPr id="17" name="Group 3">
            <a:extLst>
              <a:ext uri="{FF2B5EF4-FFF2-40B4-BE49-F238E27FC236}">
                <a16:creationId xmlns:a16="http://schemas.microsoft.com/office/drawing/2014/main" id="{F21FAC82-37AD-4BFE-AB82-846CF6249E1F}"/>
              </a:ext>
            </a:extLst>
          </p:cNvPr>
          <p:cNvGrpSpPr>
            <a:grpSpLocks/>
          </p:cNvGrpSpPr>
          <p:nvPr/>
        </p:nvGrpSpPr>
        <p:grpSpPr bwMode="auto">
          <a:xfrm>
            <a:off x="2735263" y="5090408"/>
            <a:ext cx="5965825" cy="1015663"/>
            <a:chOff x="2735263" y="4700588"/>
            <a:chExt cx="5965825" cy="1015663"/>
          </a:xfrm>
        </p:grpSpPr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BCCB7637-0265-455E-806E-780F5A58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grpSp>
          <p:nvGrpSpPr>
            <p:cNvPr id="19" name="Group 14">
              <a:extLst>
                <a:ext uri="{FF2B5EF4-FFF2-40B4-BE49-F238E27FC236}">
                  <a16:creationId xmlns:a16="http://schemas.microsoft.com/office/drawing/2014/main" id="{65BF88F1-AF98-4050-8F2D-87E3CBC1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402" y="4743450"/>
              <a:ext cx="1262063" cy="581025"/>
              <a:chOff x="2661" y="3555"/>
              <a:chExt cx="795" cy="366"/>
            </a:xfrm>
          </p:grpSpPr>
          <p:sp>
            <p:nvSpPr>
              <p:cNvPr id="21" name="Text Box 15">
                <a:extLst>
                  <a:ext uri="{FF2B5EF4-FFF2-40B4-BE49-F238E27FC236}">
                    <a16:creationId xmlns:a16="http://schemas.microsoft.com/office/drawing/2014/main" id="{82172867-CAD7-4314-9ED6-4B80E35A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1" y="3555"/>
                <a:ext cx="7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K   (R)</a:t>
                </a:r>
              </a:p>
            </p:txBody>
          </p:sp>
          <p:sp>
            <p:nvSpPr>
              <p:cNvPr id="22" name="Text Box 16">
                <a:extLst>
                  <a:ext uri="{FF2B5EF4-FFF2-40B4-BE49-F238E27FC236}">
                    <a16:creationId xmlns:a16="http://schemas.microsoft.com/office/drawing/2014/main" id="{888B5A3E-5670-4FCC-B4BA-52CD0BD96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5" y="3688"/>
                <a:ext cx="3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ea"/>
                    <a:ea typeface="+mn-ea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1B10E15B-61C2-4495-AA44-551A71AD8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zh-CN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dirty="0">
                  <a:latin typeface="+mn-ea"/>
                  <a:ea typeface="+mn-ea"/>
                  <a:cs typeface="Arial" charset="0"/>
                </a:rPr>
                <a:t>是活的，而且只有</a:t>
              </a:r>
              <a:r>
                <a:rPr lang="en-US" altLang="zh-CN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dirty="0">
                  <a:latin typeface="+mn-ea"/>
                  <a:ea typeface="+mn-ea"/>
                  <a:cs typeface="Arial" charset="0"/>
                </a:rPr>
                <a:t>能使用共享密钥加密。</a:t>
              </a:r>
              <a:endParaRPr lang="en-US" dirty="0">
                <a:latin typeface="+mn-ea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51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84F0-211B-4999-9BF6-524C40A6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D324E-5670-411B-AAED-D7B68DDA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7929387-FC63-4371-8255-6BF87575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910035"/>
            <a:ext cx="83550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sz="2800" kern="0" dirty="0">
                <a:latin typeface="+mn-ea"/>
              </a:rPr>
              <a:t>ap4.0</a:t>
            </a:r>
            <a:r>
              <a:rPr lang="zh-CN" altLang="en-US" sz="2800" kern="0" dirty="0">
                <a:latin typeface="+mn-ea"/>
              </a:rPr>
              <a:t>需要使用共享对称密钥</a:t>
            </a:r>
            <a:r>
              <a:rPr lang="en-US" sz="2800" kern="0" dirty="0">
                <a:latin typeface="+mn-ea"/>
              </a:rPr>
              <a:t> </a:t>
            </a:r>
          </a:p>
          <a:p>
            <a:pPr>
              <a:lnSpc>
                <a:spcPts val="2800"/>
              </a:lnSpc>
            </a:pPr>
            <a:r>
              <a:rPr lang="zh-CN" altLang="en-US" sz="2800" kern="0" dirty="0">
                <a:latin typeface="+mn-ea"/>
              </a:rPr>
              <a:t>可以使用公钥密码技术</a:t>
            </a:r>
            <a:r>
              <a:rPr lang="en-US" sz="2800" kern="0" dirty="0">
                <a:latin typeface="+mn-ea"/>
              </a:rPr>
              <a:t>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sz="2800" kern="0" dirty="0">
                <a:solidFill>
                  <a:srgbClr val="C00000"/>
                </a:solidFill>
                <a:latin typeface="+mn-ea"/>
              </a:rPr>
              <a:t>ap</a:t>
            </a:r>
            <a:r>
              <a:rPr lang="zh-CN" altLang="en-US" sz="2800" kern="0" dirty="0">
                <a:solidFill>
                  <a:srgbClr val="C00000"/>
                </a:solidFill>
                <a:latin typeface="+mn-ea"/>
              </a:rPr>
              <a:t>协议</a:t>
            </a:r>
            <a:r>
              <a:rPr lang="en-US" sz="2800" kern="0" dirty="0">
                <a:solidFill>
                  <a:srgbClr val="C00000"/>
                </a:solidFill>
                <a:latin typeface="+mn-ea"/>
              </a:rPr>
              <a:t>5.0: </a:t>
            </a:r>
            <a:r>
              <a:rPr lang="zh-CN" altLang="en-US" sz="2800" kern="0" dirty="0">
                <a:latin typeface="+mn-ea"/>
              </a:rPr>
              <a:t>使用</a:t>
            </a:r>
            <a:r>
              <a:rPr lang="en-US" sz="2800" kern="0" dirty="0">
                <a:latin typeface="+mn-ea"/>
              </a:rPr>
              <a:t> nonce</a:t>
            </a:r>
            <a:r>
              <a:rPr lang="zh-CN" altLang="en-US" sz="2800" kern="0" dirty="0">
                <a:latin typeface="+mn-ea"/>
              </a:rPr>
              <a:t>和公钥密码</a:t>
            </a:r>
            <a:endParaRPr lang="en-US" sz="2800" kern="0" dirty="0">
              <a:latin typeface="+mn-ea"/>
            </a:endParaRPr>
          </a:p>
        </p:txBody>
      </p:sp>
      <p:pic>
        <p:nvPicPr>
          <p:cNvPr id="42" name="Picture 4" descr="Alice">
            <a:extLst>
              <a:ext uri="{FF2B5EF4-FFF2-40B4-BE49-F238E27FC236}">
                <a16:creationId xmlns:a16="http://schemas.microsoft.com/office/drawing/2014/main" id="{C810DB81-7391-45E8-984F-5E05D5FD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90076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" descr="Bob">
            <a:extLst>
              <a:ext uri="{FF2B5EF4-FFF2-40B4-BE49-F238E27FC236}">
                <a16:creationId xmlns:a16="http://schemas.microsoft.com/office/drawing/2014/main" id="{77CB951E-0EA1-4B81-BF1E-0A40FFED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84996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Line 6">
            <a:extLst>
              <a:ext uri="{FF2B5EF4-FFF2-40B4-BE49-F238E27FC236}">
                <a16:creationId xmlns:a16="http://schemas.microsoft.com/office/drawing/2014/main" id="{AE0735C1-369F-4BEF-BA9D-3B65DA21C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98331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EBADA725-2ED1-498F-B245-6092241F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326" y="3630885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dirty="0">
                <a:latin typeface="+mn-ea"/>
                <a:ea typeface="+mn-ea"/>
                <a:cs typeface="Arial" charset="0"/>
              </a:rPr>
              <a:t>“</a:t>
            </a:r>
            <a:r>
              <a:rPr lang="zh-CN" altLang="en-US" sz="2400" dirty="0">
                <a:latin typeface="+mn-ea"/>
                <a:ea typeface="+mn-ea"/>
                <a:cs typeface="Arial" charset="0"/>
              </a:rPr>
              <a:t>我是</a:t>
            </a:r>
            <a:r>
              <a:rPr lang="en-US" altLang="zh-CN" sz="2400" dirty="0">
                <a:latin typeface="+mn-ea"/>
                <a:ea typeface="+mn-ea"/>
                <a:cs typeface="Arial" charset="0"/>
              </a:rPr>
              <a:t>Alice</a:t>
            </a:r>
            <a:r>
              <a:rPr lang="ja-JP" altLang="en-US" sz="2400" dirty="0">
                <a:latin typeface="+mn-ea"/>
                <a:ea typeface="+mn-ea"/>
                <a:cs typeface="Arial" charset="0"/>
              </a:rPr>
              <a:t>”</a:t>
            </a: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6E4BC865-CE3C-4EA9-A445-44279571C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437066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F95AF10A-FDFA-430C-A4A2-019BE741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525" y="484214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12ACC0FA-006F-4233-B134-243C9714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617" y="416111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+mn-ea"/>
                <a:ea typeface="+mn-ea"/>
                <a:cs typeface="Arial" charset="0"/>
              </a:rPr>
              <a:t>R</a:t>
            </a: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7B4DFA7A-5CC3-4311-BB51-71571579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390869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+mn-ea"/>
                <a:ea typeface="+mn-ea"/>
                <a:cs typeface="Arial" charset="0"/>
              </a:rPr>
              <a:t>Bob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计算</a:t>
            </a:r>
            <a:endParaRPr lang="en-US" dirty="0">
              <a:latin typeface="+mn-ea"/>
              <a:ea typeface="+mn-ea"/>
              <a:cs typeface="Arial" charset="0"/>
            </a:endParaRPr>
          </a:p>
          <a:p>
            <a:pPr algn="ctr">
              <a:defRPr/>
            </a:pPr>
            <a:endParaRPr lang="en-US" sz="2400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9522CE9B-268B-4576-834E-6B7515565D09}"/>
              </a:ext>
            </a:extLst>
          </p:cNvPr>
          <p:cNvGrpSpPr>
            <a:grpSpLocks/>
          </p:cNvGrpSpPr>
          <p:nvPr/>
        </p:nvGrpSpPr>
        <p:grpSpPr bwMode="auto">
          <a:xfrm>
            <a:off x="4129090" y="4418285"/>
            <a:ext cx="954088" cy="676275"/>
            <a:chOff x="2876" y="2891"/>
            <a:chExt cx="601" cy="426"/>
          </a:xfrm>
        </p:grpSpPr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7AE7283B-EAEA-440B-86F4-20E66318E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979"/>
              <a:ext cx="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ea"/>
                  <a:ea typeface="+mn-ea"/>
                  <a:cs typeface="Arial" charset="0"/>
                </a:rPr>
                <a:t>K (R)</a:t>
              </a: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765F825E-0DB2-4DAF-994D-81348EE5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08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A</a:t>
              </a: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FBF527BD-FB6B-461C-9EE4-CC6673D67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2891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ea"/>
                  <a:ea typeface="+mn-ea"/>
                  <a:cs typeface="Arial" charset="0"/>
                </a:rPr>
                <a:t>-</a:t>
              </a:r>
            </a:p>
          </p:txBody>
        </p:sp>
      </p:grpSp>
      <p:sp>
        <p:nvSpPr>
          <p:cNvPr id="54" name="Line 16">
            <a:extLst>
              <a:ext uri="{FF2B5EF4-FFF2-40B4-BE49-F238E27FC236}">
                <a16:creationId xmlns:a16="http://schemas.microsoft.com/office/drawing/2014/main" id="{7981C231-B44F-4267-AC47-3CBEF2C234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6238" y="526442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7460D409-469D-48B7-8CD8-A3407C22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15" y="5175523"/>
            <a:ext cx="24929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dirty="0">
                <a:latin typeface="+mn-ea"/>
                <a:ea typeface="+mn-ea"/>
                <a:cs typeface="Arial" charset="0"/>
              </a:rPr>
              <a:t>“</a:t>
            </a:r>
            <a:r>
              <a:rPr lang="zh-CN" altLang="en-US" sz="1800" dirty="0">
                <a:latin typeface="+mn-ea"/>
                <a:ea typeface="+mn-ea"/>
                <a:cs typeface="Arial" charset="0"/>
              </a:rPr>
              <a:t>把你的公钥发给我</a:t>
            </a:r>
            <a:r>
              <a:rPr lang="ja-JP" altLang="en-US" sz="1800" dirty="0">
                <a:latin typeface="+mn-ea"/>
                <a:ea typeface="+mn-ea"/>
                <a:cs typeface="Arial" charset="0"/>
              </a:rPr>
              <a:t>”</a:t>
            </a:r>
            <a:endParaRPr lang="en-US" sz="1800" dirty="0">
              <a:latin typeface="+mn-ea"/>
              <a:ea typeface="+mn-ea"/>
              <a:cs typeface="Arial" charset="0"/>
            </a:endParaRP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E5305851-C428-4DDF-AE81-F32779C13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583592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id="{61EEDD0C-8E91-43B7-A8F5-8CF920C53E12}"/>
              </a:ext>
            </a:extLst>
          </p:cNvPr>
          <p:cNvGrpSpPr>
            <a:grpSpLocks/>
          </p:cNvGrpSpPr>
          <p:nvPr/>
        </p:nvGrpSpPr>
        <p:grpSpPr bwMode="auto">
          <a:xfrm>
            <a:off x="4630737" y="5413648"/>
            <a:ext cx="482600" cy="704850"/>
            <a:chOff x="897" y="3234"/>
            <a:chExt cx="304" cy="444"/>
          </a:xfrm>
        </p:grpSpPr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EEDB313C-5F38-4986-A1C4-145E4DFC7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3330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ea"/>
                  <a:ea typeface="+mn-ea"/>
                  <a:cs typeface="Arial" charset="0"/>
                </a:rPr>
                <a:t>K</a:t>
              </a:r>
            </a:p>
          </p:txBody>
        </p:sp>
        <p:sp>
          <p:nvSpPr>
            <p:cNvPr id="59" name="Text Box 21">
              <a:extLst>
                <a:ext uri="{FF2B5EF4-FFF2-40B4-BE49-F238E27FC236}">
                  <a16:creationId xmlns:a16="http://schemas.microsoft.com/office/drawing/2014/main" id="{F977512D-37AA-43E7-BD46-B0312E2BE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3445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A</a:t>
              </a:r>
            </a:p>
          </p:txBody>
        </p: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9BA94FA5-81C3-4241-B484-00BBA213F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323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ea"/>
                  <a:ea typeface="+mn-ea"/>
                  <a:cs typeface="Arial" charset="0"/>
                </a:rPr>
                <a:t>+</a:t>
              </a:r>
            </a:p>
          </p:txBody>
        </p:sp>
      </p:grpSp>
      <p:grpSp>
        <p:nvGrpSpPr>
          <p:cNvPr id="61" name="Group 23">
            <a:extLst>
              <a:ext uri="{FF2B5EF4-FFF2-40B4-BE49-F238E27FC236}">
                <a16:creationId xmlns:a16="http://schemas.microsoft.com/office/drawing/2014/main" id="{18947C61-AF4E-4D88-99DB-F13E4F8C950E}"/>
              </a:ext>
            </a:extLst>
          </p:cNvPr>
          <p:cNvGrpSpPr>
            <a:grpSpLocks/>
          </p:cNvGrpSpPr>
          <p:nvPr/>
        </p:nvGrpSpPr>
        <p:grpSpPr bwMode="auto">
          <a:xfrm>
            <a:off x="6411913" y="4156348"/>
            <a:ext cx="2103438" cy="717550"/>
            <a:chOff x="1132" y="3592"/>
            <a:chExt cx="1325" cy="452"/>
          </a:xfrm>
        </p:grpSpPr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D2B6F407-2707-432D-8A39-29775B4C2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3687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ea"/>
                  <a:ea typeface="+mn-ea"/>
                  <a:cs typeface="Arial" charset="0"/>
                </a:rPr>
                <a:t>(K (R)) = R</a:t>
              </a:r>
            </a:p>
          </p:txBody>
        </p:sp>
        <p:sp>
          <p:nvSpPr>
            <p:cNvPr id="63" name="Text Box 25">
              <a:extLst>
                <a:ext uri="{FF2B5EF4-FFF2-40B4-BE49-F238E27FC236}">
                  <a16:creationId xmlns:a16="http://schemas.microsoft.com/office/drawing/2014/main" id="{DDFB0022-A090-4F46-8A9A-571867F7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3811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ea"/>
                  <a:ea typeface="+mn-ea"/>
                  <a:cs typeface="Arial" charset="0"/>
                </a:rPr>
                <a:t>A</a:t>
              </a:r>
            </a:p>
          </p:txBody>
        </p:sp>
        <p:sp>
          <p:nvSpPr>
            <p:cNvPr id="64" name="Text Box 26">
              <a:extLst>
                <a:ext uri="{FF2B5EF4-FFF2-40B4-BE49-F238E27FC236}">
                  <a16:creationId xmlns:a16="http://schemas.microsoft.com/office/drawing/2014/main" id="{CC292755-F515-4C79-90F8-FFC71A941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359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ea"/>
                  <a:ea typeface="+mn-ea"/>
                  <a:cs typeface="Arial" charset="0"/>
                </a:rPr>
                <a:t>-</a:t>
              </a:r>
            </a:p>
          </p:txBody>
        </p:sp>
        <p:grpSp>
          <p:nvGrpSpPr>
            <p:cNvPr id="65" name="Group 27">
              <a:extLst>
                <a:ext uri="{FF2B5EF4-FFF2-40B4-BE49-F238E27FC236}">
                  <a16:creationId xmlns:a16="http://schemas.microsoft.com/office/drawing/2014/main" id="{C2756E93-1F76-4316-B8FB-1DC2E0481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" y="3599"/>
              <a:ext cx="311" cy="445"/>
              <a:chOff x="836" y="3255"/>
              <a:chExt cx="311" cy="445"/>
            </a:xfrm>
          </p:grpSpPr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34948FBE-1CC1-4B36-AF63-9A8C114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6" y="3355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ea"/>
                    <a:ea typeface="+mn-ea"/>
                    <a:cs typeface="Arial" charset="0"/>
                  </a:rPr>
                  <a:t>K</a:t>
                </a:r>
              </a:p>
            </p:txBody>
          </p:sp>
          <p:sp>
            <p:nvSpPr>
              <p:cNvPr id="67" name="Text Box 29">
                <a:extLst>
                  <a:ext uri="{FF2B5EF4-FFF2-40B4-BE49-F238E27FC236}">
                    <a16:creationId xmlns:a16="http://schemas.microsoft.com/office/drawing/2014/main" id="{F50AAFB9-36D5-47DB-9F2E-E27B76A2F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" y="3467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ea"/>
                    <a:ea typeface="+mn-ea"/>
                    <a:cs typeface="Arial" charset="0"/>
                  </a:rPr>
                  <a:t>A</a:t>
                </a:r>
              </a:p>
            </p:txBody>
          </p:sp>
          <p:sp>
            <p:nvSpPr>
              <p:cNvPr id="68" name="Text Box 30">
                <a:extLst>
                  <a:ext uri="{FF2B5EF4-FFF2-40B4-BE49-F238E27FC236}">
                    <a16:creationId xmlns:a16="http://schemas.microsoft.com/office/drawing/2014/main" id="{BC57C7C6-C2DF-4784-A16F-BB6261D85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" y="325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ea"/>
                    <a:ea typeface="+mn-ea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69" name="Text Box 31">
            <a:extLst>
              <a:ext uri="{FF2B5EF4-FFF2-40B4-BE49-F238E27FC236}">
                <a16:creationId xmlns:a16="http://schemas.microsoft.com/office/drawing/2014/main" id="{43D92F8D-BDB9-446F-9CAF-AB363E8CA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4805635"/>
            <a:ext cx="3035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latin typeface="+mn-ea"/>
                <a:ea typeface="+mn-ea"/>
                <a:cs typeface="Arial" charset="0"/>
              </a:rPr>
              <a:t>因为只有</a:t>
            </a:r>
            <a:r>
              <a:rPr lang="en-US" altLang="zh-CN" dirty="0">
                <a:latin typeface="+mn-ea"/>
                <a:ea typeface="+mn-ea"/>
                <a:cs typeface="Arial" charset="0"/>
              </a:rPr>
              <a:t>Alice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有私钥，可以加密</a:t>
            </a:r>
            <a:r>
              <a:rPr lang="en-US" altLang="zh-CN" dirty="0">
                <a:latin typeface="+mn-ea"/>
                <a:ea typeface="+mn-ea"/>
                <a:cs typeface="Arial" charset="0"/>
              </a:rPr>
              <a:t>R</a:t>
            </a:r>
            <a:r>
              <a:rPr lang="zh-CN" altLang="en-US" dirty="0">
                <a:latin typeface="+mn-ea"/>
                <a:ea typeface="+mn-ea"/>
                <a:cs typeface="Arial" charset="0"/>
              </a:rPr>
              <a:t>使得，</a:t>
            </a:r>
            <a:endParaRPr lang="en-US" dirty="0">
              <a:latin typeface="+mn-ea"/>
              <a:ea typeface="+mn-ea"/>
              <a:cs typeface="Arial" charset="0"/>
            </a:endParaRPr>
          </a:p>
        </p:txBody>
      </p:sp>
      <p:grpSp>
        <p:nvGrpSpPr>
          <p:cNvPr id="70" name="Group 32">
            <a:extLst>
              <a:ext uri="{FF2B5EF4-FFF2-40B4-BE49-F238E27FC236}">
                <a16:creationId xmlns:a16="http://schemas.microsoft.com/office/drawing/2014/main" id="{6D0A37AE-99E3-4B6A-8711-0166CF26FB7B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5329709"/>
            <a:ext cx="1893888" cy="763587"/>
            <a:chOff x="938" y="3588"/>
            <a:chExt cx="1193" cy="481"/>
          </a:xfrm>
        </p:grpSpPr>
        <p:sp>
          <p:nvSpPr>
            <p:cNvPr id="71" name="Text Box 33">
              <a:extLst>
                <a:ext uri="{FF2B5EF4-FFF2-40B4-BE49-F238E27FC236}">
                  <a16:creationId xmlns:a16="http://schemas.microsoft.com/office/drawing/2014/main" id="{B3E31E42-BD9A-4A3B-A50A-677D3F423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id="{3F9AD6B5-07E8-4EC9-B7F1-E2D0B4035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id="{998EEB29-1A4D-4C99-AFDD-18F1B6F70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022C9F25-668A-48B6-9491-3762FE369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75" name="Text Box 37">
              <a:extLst>
                <a:ext uri="{FF2B5EF4-FFF2-40B4-BE49-F238E27FC236}">
                  <a16:creationId xmlns:a16="http://schemas.microsoft.com/office/drawing/2014/main" id="{7546BDDD-5AB8-4AA8-9714-2A0A926FC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76" name="Text Box 38">
              <a:extLst>
                <a:ext uri="{FF2B5EF4-FFF2-40B4-BE49-F238E27FC236}">
                  <a16:creationId xmlns:a16="http://schemas.microsoft.com/office/drawing/2014/main" id="{BB170339-5F91-401B-807F-1324922BB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84181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746E-9146-47A6-8976-C420E1D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认证：</a:t>
            </a:r>
            <a:r>
              <a:rPr lang="en-US" altLang="zh-CN" dirty="0"/>
              <a:t>ap</a:t>
            </a:r>
            <a:r>
              <a:rPr lang="zh-CN" altLang="en-US" dirty="0"/>
              <a:t>协议</a:t>
            </a:r>
            <a:r>
              <a:rPr lang="en-US" altLang="zh-CN" dirty="0"/>
              <a:t>5.0</a:t>
            </a:r>
            <a:r>
              <a:rPr lang="zh-CN" altLang="en-US" dirty="0"/>
              <a:t>有安全漏洞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973F5-253B-4B1D-A087-BF56BE63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EAD7DC-0CE3-4688-A6A4-4F067EAEB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722898"/>
            <a:ext cx="7593012" cy="6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中间人攻击：</a:t>
            </a:r>
            <a:r>
              <a:rPr lang="en-US" altLang="zh-CN" sz="2400" kern="0" dirty="0">
                <a:latin typeface="+mn-ea"/>
              </a:rPr>
              <a:t>Trudy</a:t>
            </a:r>
            <a:r>
              <a:rPr lang="zh-CN" altLang="en-US" sz="2400" kern="0" dirty="0">
                <a:latin typeface="+mn-ea"/>
              </a:rPr>
              <a:t>向</a:t>
            </a:r>
            <a:r>
              <a:rPr lang="en-US" altLang="zh-CN" sz="2400" kern="0" dirty="0">
                <a:latin typeface="+mn-ea"/>
              </a:rPr>
              <a:t>Bob</a:t>
            </a:r>
            <a:r>
              <a:rPr lang="zh-CN" altLang="en-US" sz="2400" kern="0" dirty="0">
                <a:latin typeface="+mn-ea"/>
              </a:rPr>
              <a:t>扮演</a:t>
            </a:r>
            <a:r>
              <a:rPr lang="en-US" altLang="zh-CN" sz="2400" kern="0" dirty="0">
                <a:latin typeface="+mn-ea"/>
              </a:rPr>
              <a:t>Alice</a:t>
            </a:r>
            <a:r>
              <a:rPr lang="zh-CN" altLang="en-US" sz="2400" kern="0" dirty="0">
                <a:latin typeface="+mn-ea"/>
              </a:rPr>
              <a:t>，向</a:t>
            </a:r>
            <a:r>
              <a:rPr lang="en-US" altLang="zh-CN" sz="2400" kern="0" dirty="0">
                <a:latin typeface="+mn-ea"/>
              </a:rPr>
              <a:t>Alice</a:t>
            </a:r>
            <a:r>
              <a:rPr lang="zh-CN" altLang="en-US" sz="2400" kern="0" dirty="0">
                <a:latin typeface="+mn-ea"/>
              </a:rPr>
              <a:t>扮演</a:t>
            </a:r>
            <a:r>
              <a:rPr lang="en-US" altLang="zh-CN" sz="2400" kern="0" dirty="0">
                <a:latin typeface="+mn-ea"/>
              </a:rPr>
              <a:t>Bob</a:t>
            </a:r>
          </a:p>
        </p:txBody>
      </p:sp>
      <p:pic>
        <p:nvPicPr>
          <p:cNvPr id="6" name="Picture 4" descr="Bob">
            <a:extLst>
              <a:ext uri="{FF2B5EF4-FFF2-40B4-BE49-F238E27FC236}">
                <a16:creationId xmlns:a16="http://schemas.microsoft.com/office/drawing/2014/main" id="{9594A91B-7861-47CD-8DAF-357A1D68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23175" y="2419127"/>
            <a:ext cx="800100" cy="817562"/>
          </a:xfrm>
          <a:prstGeom prst="rect">
            <a:avLst/>
          </a:prstGeom>
          <a:noFill/>
        </p:spPr>
      </p:pic>
      <p:pic>
        <p:nvPicPr>
          <p:cNvPr id="7" name="Picture 5" descr="Eve">
            <a:extLst>
              <a:ext uri="{FF2B5EF4-FFF2-40B4-BE49-F238E27FC236}">
                <a16:creationId xmlns:a16="http://schemas.microsoft.com/office/drawing/2014/main" id="{C018FBE8-5369-401B-B94D-603D7918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9263" y="2315939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Alice">
            <a:extLst>
              <a:ext uri="{FF2B5EF4-FFF2-40B4-BE49-F238E27FC236}">
                <a16:creationId xmlns:a16="http://schemas.microsoft.com/office/drawing/2014/main" id="{C42B66F9-ABCE-469E-94AD-EEFC680F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163638" y="2308002"/>
            <a:ext cx="752475" cy="927100"/>
          </a:xfrm>
          <a:prstGeom prst="rect">
            <a:avLst/>
          </a:prstGeom>
          <a:noFill/>
        </p:spPr>
      </p:pic>
      <p:sp>
        <p:nvSpPr>
          <p:cNvPr id="9" name="Line 7">
            <a:extLst>
              <a:ext uri="{FF2B5EF4-FFF2-40B4-BE49-F238E27FC236}">
                <a16:creationId xmlns:a16="http://schemas.microsoft.com/office/drawing/2014/main" id="{65B9878F-6BB1-412D-9067-735BA0B08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2790602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98B1732-8F1F-47ED-ACE4-5960F1F2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268" y="244135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我是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DD0D35CF-82DD-4D43-A738-72D02657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2830289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F2F4D26-0B04-4457-B663-40F8763B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2481039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我是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670F0BB-2B0B-4069-90AC-B46540D0B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2875" y="3150964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C470887-D164-4E80-90C7-0870DE23F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2922364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6CE8C56-F51A-4991-A394-5B1F647B3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3973289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0E54760A-0DB3-4277-82B4-E3626FBA399D}"/>
              </a:ext>
            </a:extLst>
          </p:cNvPr>
          <p:cNvGrpSpPr>
            <a:grpSpLocks/>
          </p:cNvGrpSpPr>
          <p:nvPr/>
        </p:nvGrpSpPr>
        <p:grpSpPr bwMode="auto">
          <a:xfrm>
            <a:off x="6481763" y="3519264"/>
            <a:ext cx="850900" cy="681038"/>
            <a:chOff x="3732" y="350"/>
            <a:chExt cx="536" cy="429"/>
          </a:xfrm>
        </p:grpSpPr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FF467B5-2BB6-4A70-BE89-D29EC8AD9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grpSp>
          <p:nvGrpSpPr>
            <p:cNvPr id="18" name="Group 16">
              <a:extLst>
                <a:ext uri="{FF2B5EF4-FFF2-40B4-BE49-F238E27FC236}">
                  <a16:creationId xmlns:a16="http://schemas.microsoft.com/office/drawing/2014/main" id="{E2B60632-E6B6-47A7-BEB2-433BA6B1F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A778AC6E-5690-4AC8-9629-D3153A603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6BD80D83-BEBB-4A7E-9DE7-92476ECAB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21" name="Line 19">
            <a:extLst>
              <a:ext uri="{FF2B5EF4-FFF2-40B4-BE49-F238E27FC236}">
                <a16:creationId xmlns:a16="http://schemas.microsoft.com/office/drawing/2014/main" id="{710732DA-9292-4025-A5B5-65561E9C9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154264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F0873FAA-132F-40E6-A59A-A0E4578D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773" y="4027264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  <a:cs typeface="Arial" charset="0"/>
              </a:rPr>
              <a:t>把你的公钥发给我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2AEE387F-39D3-4A18-89C9-EC399745B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214714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61620E1C-1A59-49A8-8BDB-54D12040CA86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4660677"/>
            <a:ext cx="584200" cy="695325"/>
            <a:chOff x="4737" y="2510"/>
            <a:chExt cx="368" cy="438"/>
          </a:xfrm>
        </p:grpSpPr>
        <p:grpSp>
          <p:nvGrpSpPr>
            <p:cNvPr id="25" name="Group 23">
              <a:extLst>
                <a:ext uri="{FF2B5EF4-FFF2-40B4-BE49-F238E27FC236}">
                  <a16:creationId xmlns:a16="http://schemas.microsoft.com/office/drawing/2014/main" id="{7C4EF7D4-009D-4EDD-B8AC-506FA38C5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8F31F82E-4128-428C-8315-59888733F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E18E5D32-3E6D-4F41-8F51-94A7592F5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3D46D235-B731-4FC0-847D-4413E54A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29" name="Line 27">
            <a:extLst>
              <a:ext uri="{FF2B5EF4-FFF2-40B4-BE49-F238E27FC236}">
                <a16:creationId xmlns:a16="http://schemas.microsoft.com/office/drawing/2014/main" id="{65264F60-725B-4E0E-9391-7617CD53B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238" y="3543077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9218F12-1ED8-46DF-BBFD-7D5C7FAAF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3992339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29">
            <a:extLst>
              <a:ext uri="{FF2B5EF4-FFF2-40B4-BE49-F238E27FC236}">
                <a16:creationId xmlns:a16="http://schemas.microsoft.com/office/drawing/2014/main" id="{211546E1-E67A-40CF-B29C-C2EDECDEC1CD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3524027"/>
            <a:ext cx="850900" cy="654050"/>
            <a:chOff x="3732" y="350"/>
            <a:chExt cx="536" cy="412"/>
          </a:xfrm>
        </p:grpSpPr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9DFA614-DE38-4A39-AF82-16F95F61C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grpSp>
          <p:nvGrpSpPr>
            <p:cNvPr id="33" name="Group 31">
              <a:extLst>
                <a:ext uri="{FF2B5EF4-FFF2-40B4-BE49-F238E27FC236}">
                  <a16:creationId xmlns:a16="http://schemas.microsoft.com/office/drawing/2014/main" id="{3964CBF6-A059-414C-8859-A7D67FA9A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34" name="Text Box 32">
                <a:extLst>
                  <a:ext uri="{FF2B5EF4-FFF2-40B4-BE49-F238E27FC236}">
                    <a16:creationId xmlns:a16="http://schemas.microsoft.com/office/drawing/2014/main" id="{E07D2102-39FB-48FB-911C-C0F7BC13A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AA9A48D2-4098-4CE7-873B-512D41DE7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36" name="Line 34">
            <a:extLst>
              <a:ext uri="{FF2B5EF4-FFF2-40B4-BE49-F238E27FC236}">
                <a16:creationId xmlns:a16="http://schemas.microsoft.com/office/drawing/2014/main" id="{B52D4179-E82B-4F73-9AA7-81412BDBE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6913" y="4533677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589AE61-6EA2-4A97-ACCE-7F44B4763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136" y="4490814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  <a:cs typeface="Arial" charset="0"/>
              </a:rPr>
              <a:t>把你的公钥发给我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0A02F720-009F-4621-B68B-F3069CA0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5124227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Group 37">
            <a:extLst>
              <a:ext uri="{FF2B5EF4-FFF2-40B4-BE49-F238E27FC236}">
                <a16:creationId xmlns:a16="http://schemas.microsoft.com/office/drawing/2014/main" id="{7E0CED0E-FA5A-4F34-8C08-630D2CFAB52A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4682902"/>
            <a:ext cx="569912" cy="654050"/>
            <a:chOff x="4737" y="2534"/>
            <a:chExt cx="359" cy="412"/>
          </a:xfrm>
        </p:grpSpPr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2AD4D03F-BC68-4C0D-9517-5A4069A96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" name="Text Box 39">
                <a:extLst>
                  <a:ext uri="{FF2B5EF4-FFF2-40B4-BE49-F238E27FC236}">
                    <a16:creationId xmlns:a16="http://schemas.microsoft.com/office/drawing/2014/main" id="{94FEE0DF-1984-45B8-B0E3-387DE73CF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43" name="Text Box 40">
                <a:extLst>
                  <a:ext uri="{FF2B5EF4-FFF2-40B4-BE49-F238E27FC236}">
                    <a16:creationId xmlns:a16="http://schemas.microsoft.com/office/drawing/2014/main" id="{1A5E8159-7E72-4665-9651-E6605D62F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153FF12F-C8DE-4D04-A774-3F39F676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44" name="Line 42">
            <a:extLst>
              <a:ext uri="{FF2B5EF4-FFF2-40B4-BE49-F238E27FC236}">
                <a16:creationId xmlns:a16="http://schemas.microsoft.com/office/drawing/2014/main" id="{3A0B6117-0087-4876-9F25-7E7C736A79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2438" y="5846539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A1E948D0-83DE-4123-ADDA-D7667041B3FB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5329014"/>
            <a:ext cx="874713" cy="681038"/>
            <a:chOff x="3670" y="3430"/>
            <a:chExt cx="551" cy="429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D521891C-05FB-4FC9-8EEC-32B6F0292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EEDCAA1E-CCC8-4A7C-B565-20C9B8700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 (m)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9CDF7227-4AA7-4D23-BA90-0BBCFB5D8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172D6F6E-7BEC-42E2-B69A-81E51E8F09D0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5395689"/>
            <a:ext cx="1768475" cy="719138"/>
            <a:chOff x="1299" y="3314"/>
            <a:chExt cx="1114" cy="453"/>
          </a:xfrm>
        </p:grpSpPr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F8DC7202-5AC4-4AE2-B175-3490E6544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39566A16-CDA0-4698-82F5-B6ADF267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dirty="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F5D4CF95-9857-415B-A289-52A9E1D30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5E20B553-C832-48FF-8294-789E0A51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4" name="Text Box 52">
              <a:extLst>
                <a:ext uri="{FF2B5EF4-FFF2-40B4-BE49-F238E27FC236}">
                  <a16:creationId xmlns:a16="http://schemas.microsoft.com/office/drawing/2014/main" id="{962E3D65-C495-41F7-B77D-48CF5B2A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55" name="Text Box 53">
            <a:extLst>
              <a:ext uri="{FF2B5EF4-FFF2-40B4-BE49-F238E27FC236}">
                <a16:creationId xmlns:a16="http://schemas.microsoft.com/office/drawing/2014/main" id="{85990CA4-50BE-467F-9A84-E67B6E9E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870" y="5208364"/>
            <a:ext cx="1291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Trudy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得到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54">
            <a:extLst>
              <a:ext uri="{FF2B5EF4-FFF2-40B4-BE49-F238E27FC236}">
                <a16:creationId xmlns:a16="http://schemas.microsoft.com/office/drawing/2014/main" id="{82C0D5EE-E232-4AF3-A649-DF899AF9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5900514"/>
            <a:ext cx="20018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把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m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的公钥加密，发送给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D98268C9-162D-4055-9542-6A20F67A2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363" y="5879877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56">
            <a:extLst>
              <a:ext uri="{FF2B5EF4-FFF2-40B4-BE49-F238E27FC236}">
                <a16:creationId xmlns:a16="http://schemas.microsoft.com/office/drawing/2014/main" id="{866EEC16-7671-4D1E-950C-B1ECD6651612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5343302"/>
            <a:ext cx="806450" cy="677862"/>
            <a:chOff x="3691" y="3430"/>
            <a:chExt cx="508" cy="427"/>
          </a:xfrm>
        </p:grpSpPr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7AD6BB9D-42B9-45BE-92A4-AB6908978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altLang="zh-CN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58">
              <a:extLst>
                <a:ext uri="{FF2B5EF4-FFF2-40B4-BE49-F238E27FC236}">
                  <a16:creationId xmlns:a16="http://schemas.microsoft.com/office/drawing/2014/main" id="{7E7A9047-5B5C-4883-A4FF-1017A0F7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(m)</a:t>
              </a:r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3113F9E1-5FCC-45B7-9FF3-F31DA8703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109FEA30-19A0-4219-B5E9-37EEF75BBC10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5759227"/>
            <a:ext cx="1768475" cy="711200"/>
            <a:chOff x="1299" y="3317"/>
            <a:chExt cx="1114" cy="448"/>
          </a:xfrm>
        </p:grpSpPr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A9785BC6-2B76-4B33-9181-B3A71A2A9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4" name="Text Box 62">
              <a:extLst>
                <a:ext uri="{FF2B5EF4-FFF2-40B4-BE49-F238E27FC236}">
                  <a16:creationId xmlns:a16="http://schemas.microsoft.com/office/drawing/2014/main" id="{A050B4E1-E966-491B-AE51-377EF057F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5" name="Text Box 63">
              <a:extLst>
                <a:ext uri="{FF2B5EF4-FFF2-40B4-BE49-F238E27FC236}">
                  <a16:creationId xmlns:a16="http://schemas.microsoft.com/office/drawing/2014/main" id="{3472AE9C-7AD2-443C-9759-74DBF58B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F4299007-2ADC-45EB-A8D1-FCA356074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54AB3AA8-EDEF-43E7-AC34-F8BAC365C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8" name="Text Box 66">
            <a:extLst>
              <a:ext uri="{FF2B5EF4-FFF2-40B4-BE49-F238E27FC236}">
                <a16:creationId xmlns:a16="http://schemas.microsoft.com/office/drawing/2014/main" id="{477981C9-6C2A-4100-8110-E6980C7D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3417664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9003908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46491-174F-41F7-926B-642F87D0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认证：</a:t>
            </a:r>
            <a:r>
              <a:rPr lang="en-US" altLang="zh-CN" dirty="0"/>
              <a:t>ap</a:t>
            </a:r>
            <a:r>
              <a:rPr lang="zh-CN" altLang="en-US" dirty="0"/>
              <a:t>协议</a:t>
            </a:r>
            <a:r>
              <a:rPr lang="en-US" altLang="zh-CN" dirty="0"/>
              <a:t>5.0</a:t>
            </a:r>
            <a:r>
              <a:rPr lang="zh-CN" altLang="en-US" dirty="0"/>
              <a:t>有安全漏洞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14243-855E-4577-979D-D3E1B3C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5" name="Picture 6" descr="Alice">
            <a:extLst>
              <a:ext uri="{FF2B5EF4-FFF2-40B4-BE49-F238E27FC236}">
                <a16:creationId xmlns:a16="http://schemas.microsoft.com/office/drawing/2014/main" id="{8038B65E-03EE-483B-A6FD-A889A5DB1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802632"/>
            <a:ext cx="409575" cy="5048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 descr="Bob">
            <a:extLst>
              <a:ext uri="{FF2B5EF4-FFF2-40B4-BE49-F238E27FC236}">
                <a16:creationId xmlns:a16="http://schemas.microsoft.com/office/drawing/2014/main" id="{BCD359EC-0B95-4A65-B27A-D6A6500B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78807"/>
            <a:ext cx="8001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 descr="Eve">
            <a:extLst>
              <a:ext uri="{FF2B5EF4-FFF2-40B4-BE49-F238E27FC236}">
                <a16:creationId xmlns:a16="http://schemas.microsoft.com/office/drawing/2014/main" id="{20AB491A-A624-4963-A6D4-57AEEA98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575619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D3661765-A520-4623-BC48-A9C58C669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3050282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8015B09-D342-493F-85BD-CB43EC116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3089969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6ADA17-EB31-4D39-82DB-F8D15B7F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676035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latin typeface="+mn-ea"/>
              </a:rPr>
              <a:t>难以检测</a:t>
            </a:r>
            <a:r>
              <a:rPr lang="en-US" dirty="0">
                <a:latin typeface="+mn-ea"/>
              </a:rPr>
              <a:t>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Alice</a:t>
            </a:r>
            <a:r>
              <a:rPr lang="zh-CN" altLang="en-US" sz="2400" dirty="0">
                <a:latin typeface="+mn-ea"/>
              </a:rPr>
              <a:t>都收到了正确的消息。</a:t>
            </a:r>
            <a:endParaRPr lang="en-US" sz="2400" dirty="0">
              <a:latin typeface="+mn-ea"/>
            </a:endParaRP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400" dirty="0">
                <a:latin typeface="+mn-ea"/>
              </a:rPr>
              <a:t>Trudy</a:t>
            </a:r>
            <a:r>
              <a:rPr lang="zh-CN" altLang="en-US" sz="2400" dirty="0">
                <a:latin typeface="+mn-ea"/>
              </a:rPr>
              <a:t>也收到了所有的消息，让</a:t>
            </a:r>
            <a:r>
              <a:rPr lang="en-US" altLang="zh-CN" sz="2400" dirty="0">
                <a:latin typeface="+mn-ea"/>
              </a:rPr>
              <a:t>Alice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认为她是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Alice</a:t>
            </a:r>
            <a:endParaRPr lang="en-US" sz="2400" dirty="0">
              <a:latin typeface="+mn-ea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41D2A6A4-149E-4D57-B2EC-2F70199CC5AA}"/>
              </a:ext>
            </a:extLst>
          </p:cNvPr>
          <p:cNvSpPr txBox="1"/>
          <p:nvPr/>
        </p:nvSpPr>
        <p:spPr>
          <a:xfrm>
            <a:off x="3872204" y="6074132"/>
            <a:ext cx="187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未完待续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06496C1-F572-497F-863E-17690105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747342"/>
            <a:ext cx="7593012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  <a:ea typeface="+mn-ea"/>
              </a:rPr>
              <a:t>中间人攻击：</a:t>
            </a:r>
            <a:r>
              <a:rPr lang="en-US" altLang="zh-CN" sz="2400" kern="0" dirty="0">
                <a:latin typeface="+mn-ea"/>
                <a:ea typeface="+mn-ea"/>
              </a:rPr>
              <a:t>Trudy</a:t>
            </a:r>
            <a:r>
              <a:rPr lang="zh-CN" altLang="en-US" sz="2400" kern="0" dirty="0">
                <a:latin typeface="+mn-ea"/>
                <a:ea typeface="+mn-ea"/>
              </a:rPr>
              <a:t>向</a:t>
            </a:r>
            <a:r>
              <a:rPr lang="en-US" altLang="zh-CN" sz="2400" kern="0" dirty="0">
                <a:latin typeface="+mn-ea"/>
                <a:ea typeface="+mn-ea"/>
              </a:rPr>
              <a:t>Bob</a:t>
            </a:r>
            <a:r>
              <a:rPr lang="zh-CN" altLang="en-US" sz="2400" kern="0" dirty="0">
                <a:latin typeface="+mn-ea"/>
                <a:ea typeface="+mn-ea"/>
              </a:rPr>
              <a:t>扮演</a:t>
            </a:r>
            <a:r>
              <a:rPr lang="en-US" altLang="zh-CN" sz="2400" kern="0" dirty="0">
                <a:latin typeface="+mn-ea"/>
                <a:ea typeface="+mn-ea"/>
              </a:rPr>
              <a:t>Alice</a:t>
            </a:r>
            <a:r>
              <a:rPr lang="zh-CN" altLang="en-US" sz="2400" kern="0" dirty="0">
                <a:latin typeface="+mn-ea"/>
                <a:ea typeface="+mn-ea"/>
              </a:rPr>
              <a:t>，向</a:t>
            </a:r>
            <a:r>
              <a:rPr lang="en-US" altLang="zh-CN" sz="2400" kern="0" dirty="0">
                <a:latin typeface="+mn-ea"/>
                <a:ea typeface="+mn-ea"/>
              </a:rPr>
              <a:t>Alice</a:t>
            </a:r>
            <a:r>
              <a:rPr lang="zh-CN" altLang="en-US" sz="2400" kern="0" dirty="0">
                <a:latin typeface="+mn-ea"/>
                <a:ea typeface="+mn-ea"/>
              </a:rPr>
              <a:t>扮演</a:t>
            </a:r>
            <a:r>
              <a:rPr lang="en-US" altLang="zh-CN" sz="2400" kern="0" dirty="0">
                <a:latin typeface="+mn-ea"/>
                <a:ea typeface="+mn-ea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90099952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>
                <a:solidFill>
                  <a:srgbClr val="C00000"/>
                </a:solidFill>
              </a:rPr>
              <a:t>消息完整性</a:t>
            </a:r>
            <a:r>
              <a:rPr lang="zh-CN" altLang="en-US" sz="2400" dirty="0"/>
              <a:t>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4508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4A15A-E169-426E-A49A-4D7F0C9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Bob</a:t>
            </a:r>
            <a:r>
              <a:rPr lang="zh-CN" altLang="en-US" dirty="0"/>
              <a:t>和</a:t>
            </a:r>
            <a:r>
              <a:rPr lang="en-US" altLang="zh-CN" dirty="0"/>
              <a:t>Alice</a:t>
            </a:r>
            <a:r>
              <a:rPr lang="zh-CN" altLang="en-US" dirty="0"/>
              <a:t>都代表什么？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F89ED-0B8C-4C6F-9A69-708749D1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AE0CF5-4D44-4600-94A6-8CE34BC29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Gill Sans MT" charset="0"/>
              </a:rPr>
              <a:t>浏览器和</a:t>
            </a:r>
            <a:r>
              <a:rPr lang="en-US" altLang="zh-CN" dirty="0">
                <a:latin typeface="Gill Sans MT" charset="0"/>
              </a:rPr>
              <a:t>web</a:t>
            </a:r>
            <a:r>
              <a:rPr lang="zh-CN" altLang="en-US" dirty="0">
                <a:latin typeface="Gill Sans MT" charset="0"/>
              </a:rPr>
              <a:t>服务器 </a:t>
            </a:r>
            <a:r>
              <a:rPr lang="en-US" dirty="0">
                <a:latin typeface="Gill Sans MT" charset="0"/>
              </a:rPr>
              <a:t>(</a:t>
            </a:r>
            <a:r>
              <a:rPr lang="zh-CN" altLang="en-US" dirty="0">
                <a:latin typeface="Gill Sans MT" charset="0"/>
              </a:rPr>
              <a:t>例如，电商购物</a:t>
            </a:r>
            <a:r>
              <a:rPr lang="en-US" altLang="zh-CN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Gill Sans MT" charset="0"/>
              </a:rPr>
              <a:t>手机银行</a:t>
            </a:r>
            <a:r>
              <a:rPr lang="en-US" altLang="zh-CN" dirty="0">
                <a:latin typeface="Gill Sans MT" charset="0"/>
              </a:rPr>
              <a:t>app</a:t>
            </a:r>
            <a:r>
              <a:rPr lang="zh-CN" altLang="en-US" dirty="0">
                <a:latin typeface="Gill Sans MT" charset="0"/>
              </a:rPr>
              <a:t>和服务器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</a:t>
            </a:r>
            <a:r>
              <a:rPr lang="zh-CN" altLang="en-US" dirty="0">
                <a:latin typeface="Gill Sans MT" charset="0"/>
              </a:rPr>
              <a:t>服务器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Gill Sans MT" charset="0"/>
              </a:rPr>
              <a:t>相互交换路由更新数据的路由器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Gill Sans MT" charset="0"/>
              </a:rPr>
              <a:t>…</a:t>
            </a:r>
            <a:r>
              <a:rPr lang="zh-CN" altLang="en-US" dirty="0">
                <a:latin typeface="Gill Sans MT" charset="0"/>
              </a:rPr>
              <a:t>等等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5186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FF8C-D7B5-4150-A3E7-97AC0D8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消息摘要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61A1F-FF25-4CFE-9CD5-308542B6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EA8F729-EDFF-4DB2-92DC-217C8962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62273"/>
            <a:ext cx="3916362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zh-CN" altLang="en-US" kern="0" dirty="0">
                <a:latin typeface="Gill Sans MT" charset="0"/>
              </a:rPr>
              <a:t>使用公钥密钥加密长消息计算代价高</a:t>
            </a:r>
            <a:r>
              <a:rPr lang="en-US" kern="0" dirty="0">
                <a:latin typeface="Gill Sans MT" charset="0"/>
              </a:rPr>
              <a:t> </a:t>
            </a:r>
          </a:p>
          <a:p>
            <a:pPr marL="0" indent="0"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目标：</a:t>
            </a:r>
            <a:r>
              <a:rPr lang="zh-CN" altLang="en-US" kern="0" dirty="0">
                <a:latin typeface="Gill Sans MT" charset="0"/>
              </a:rPr>
              <a:t>一种易于计算、固定长度的数字“指纹”</a:t>
            </a:r>
            <a:endParaRPr lang="en-US" altLang="ja-JP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对消息</a:t>
            </a:r>
            <a:r>
              <a:rPr lang="en-US" altLang="zh-CN" sz="2400" kern="0" dirty="0">
                <a:latin typeface="Gill Sans MT" charset="0"/>
              </a:rPr>
              <a:t>m</a:t>
            </a:r>
            <a:r>
              <a:rPr lang="zh-CN" altLang="en-US" sz="2400" kern="0" dirty="0">
                <a:latin typeface="Gill Sans MT" charset="0"/>
              </a:rPr>
              <a:t>应用哈希函数计算</a:t>
            </a:r>
            <a:r>
              <a:rPr lang="en-US" altLang="zh-CN" sz="2400" kern="0" dirty="0">
                <a:latin typeface="Gill Sans MT" charset="0"/>
              </a:rPr>
              <a:t>H</a:t>
            </a:r>
            <a:r>
              <a:rPr lang="zh-CN" altLang="en-US" sz="2400" kern="0" dirty="0">
                <a:latin typeface="Gill Sans MT" charset="0"/>
              </a:rPr>
              <a:t>，获得固定长度的</a:t>
            </a: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报文摘要</a:t>
            </a:r>
            <a:r>
              <a:rPr lang="zh-CN" altLang="en-US" sz="2400" kern="0" dirty="0">
                <a:latin typeface="Gill Sans MT" charset="0"/>
              </a:rPr>
              <a:t>，</a:t>
            </a:r>
            <a:r>
              <a:rPr lang="en-US" sz="2400" kern="0" dirty="0">
                <a:latin typeface="Gill Sans MT" charset="0"/>
              </a:rPr>
              <a:t>H(m).</a:t>
            </a:r>
            <a:endParaRPr lang="en-US" sz="2000" kern="0" dirty="0">
              <a:latin typeface="Gill Sans MT" charset="0"/>
            </a:endParaRPr>
          </a:p>
          <a:p>
            <a:endParaRPr lang="en-US" sz="2000" kern="0" dirty="0">
              <a:latin typeface="Gill Sans MT" charset="0"/>
            </a:endParaRPr>
          </a:p>
          <a:p>
            <a:endParaRPr lang="en-US" sz="24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BCDCDC-09DC-4291-965E-5D6CBC2EB7DA}"/>
              </a:ext>
            </a:extLst>
          </p:cNvPr>
          <p:cNvSpPr txBox="1">
            <a:spLocks noChangeArrowheads="1"/>
          </p:cNvSpPr>
          <p:nvPr/>
        </p:nvSpPr>
        <p:spPr>
          <a:xfrm>
            <a:off x="4756150" y="2987823"/>
            <a:ext cx="4044950" cy="3465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哈希函数性质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:</a:t>
            </a:r>
          </a:p>
          <a:p>
            <a:pPr marL="277813" indent="-277813"/>
            <a:r>
              <a:rPr lang="zh-CN" altLang="en-US" sz="2400" kern="0" dirty="0">
                <a:latin typeface="Gill Sans MT" charset="0"/>
              </a:rPr>
              <a:t>多对一</a:t>
            </a:r>
            <a:endParaRPr lang="en-US" sz="2400" kern="0" dirty="0">
              <a:latin typeface="Gill Sans MT" charset="0"/>
            </a:endParaRPr>
          </a:p>
          <a:p>
            <a:pPr marL="277813" indent="-277813"/>
            <a:r>
              <a:rPr lang="zh-CN" altLang="en-US" sz="2400" kern="0" dirty="0">
                <a:latin typeface="Gill Sans MT" charset="0"/>
              </a:rPr>
              <a:t>产生固定长度的摘要</a:t>
            </a:r>
            <a:endParaRPr lang="en-US" altLang="zh-CN" sz="2400" kern="0" dirty="0">
              <a:latin typeface="Gill Sans MT" charset="0"/>
            </a:endParaRPr>
          </a:p>
          <a:p>
            <a:pPr marL="277813" indent="-277813"/>
            <a:r>
              <a:rPr lang="zh-CN" altLang="en-US" sz="2400" kern="0" dirty="0">
                <a:latin typeface="Gill Sans MT" charset="0"/>
              </a:rPr>
              <a:t>给定摘要</a:t>
            </a:r>
            <a:r>
              <a:rPr lang="en-US" sz="2400" kern="0" dirty="0">
                <a:latin typeface="Gill Sans MT" charset="0"/>
              </a:rPr>
              <a:t>x</a:t>
            </a:r>
            <a:r>
              <a:rPr lang="zh-CN" altLang="en-US" sz="2400" kern="0" dirty="0">
                <a:latin typeface="Gill Sans MT" charset="0"/>
              </a:rPr>
              <a:t>，反过来得到消息</a:t>
            </a:r>
            <a:r>
              <a:rPr lang="en-US" altLang="zh-CN" sz="2400" kern="0" dirty="0">
                <a:latin typeface="Gill Sans MT" charset="0"/>
              </a:rPr>
              <a:t>m</a:t>
            </a:r>
            <a:r>
              <a:rPr lang="zh-CN" altLang="en-US" sz="2400" kern="0" dirty="0">
                <a:latin typeface="Gill Sans MT" charset="0"/>
              </a:rPr>
              <a:t>，使得</a:t>
            </a:r>
            <a:r>
              <a:rPr lang="en-US" altLang="zh-CN" sz="2400" kern="0" dirty="0">
                <a:latin typeface="Gill Sans MT" charset="0"/>
              </a:rPr>
              <a:t>H(m)=x</a:t>
            </a:r>
            <a:r>
              <a:rPr lang="zh-CN" altLang="en-US" sz="2400" kern="0" dirty="0">
                <a:latin typeface="Gill Sans MT" charset="0"/>
              </a:rPr>
              <a:t>，在计算上是不可行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9ADA7D-B792-4448-A8B9-C0DF54AE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888" y="2327423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4551B9-3D46-4812-B773-D72D9BB0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873273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7F8CEC3C-AC60-4EA9-82FC-08231348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862161"/>
            <a:ext cx="1343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长消息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0851AC4-E82D-4F92-BCCE-C0624C28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989161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BB2C1B3-21CA-4971-B2AC-5E358928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893" y="984398"/>
            <a:ext cx="10246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哈希</a:t>
            </a:r>
            <a:br>
              <a:rPr lang="en-US" altLang="zh-CN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函数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36A45794-4B22-4200-AA21-D5317E4EB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1343173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D2583C2-099B-4D5B-81B3-F970E786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351236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B1F9979-FA82-453D-A1EA-862723423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1762273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94254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3D54-2FE7-4B75-AE5E-40963D55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因特网校验和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05D6E-AE67-4D96-8FA9-3071316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498874-E8ED-4537-8C38-FFE536A39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90266"/>
            <a:ext cx="8424863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sz="2400" kern="0" dirty="0">
                <a:latin typeface="Gill Sans MT" charset="0"/>
              </a:rPr>
              <a:t>因特网校验和计算具有部分哈希函数的性质：</a:t>
            </a:r>
            <a:endParaRPr lang="en-US" sz="2400" kern="0" dirty="0">
              <a:latin typeface="Gill Sans MT" charset="0"/>
            </a:endParaRPr>
          </a:p>
          <a:p>
            <a:pPr indent="-223838"/>
            <a:r>
              <a:rPr lang="zh-CN" altLang="en-US" sz="2400" kern="0" dirty="0">
                <a:latin typeface="Gill Sans MT" charset="0"/>
              </a:rPr>
              <a:t>产生固定长度（</a:t>
            </a:r>
            <a:r>
              <a:rPr lang="en-US" altLang="zh-CN" sz="2400" kern="0" dirty="0">
                <a:latin typeface="Gill Sans MT" charset="0"/>
              </a:rPr>
              <a:t>16</a:t>
            </a:r>
            <a:r>
              <a:rPr lang="zh-CN" altLang="en-US" sz="2400" kern="0" dirty="0">
                <a:latin typeface="Gill Sans MT" charset="0"/>
              </a:rPr>
              <a:t>比特）的消息摘要</a:t>
            </a:r>
            <a:endParaRPr lang="en-US" sz="2400" kern="0" dirty="0">
              <a:latin typeface="Gill Sans MT" charset="0"/>
            </a:endParaRPr>
          </a:p>
          <a:p>
            <a:pPr indent="-223838"/>
            <a:r>
              <a:rPr lang="zh-CN" altLang="en-US" sz="2400" kern="0" dirty="0">
                <a:latin typeface="Gill Sans MT" charset="0"/>
              </a:rPr>
              <a:t>多对一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9C811DC-604D-40FD-A039-5F2ECC8C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568403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7441F82-2046-4607-B09B-1E09CAAA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568403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4CA9286-CB53-4CA1-88BB-3E30DF18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69" y="4209628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u="sng" dirty="0">
                <a:latin typeface="Arial" charset="0"/>
                <a:cs typeface="Arial" charset="0"/>
              </a:rPr>
              <a:t>消息</a:t>
            </a:r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8836B22-4771-4A0F-ACF4-E4CECFF13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475" y="4204866"/>
            <a:ext cx="1438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</a:t>
            </a:r>
            <a:r>
              <a:rPr lang="zh-CN" altLang="en-US" u="sng" dirty="0">
                <a:latin typeface="Arial" charset="0"/>
                <a:cs typeface="Arial" charset="0"/>
              </a:rPr>
              <a:t>格式</a:t>
            </a:r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63712A4-8938-47A5-9C46-BC82EA548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5587578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AD253F7-446A-45FE-9DA8-FF93D24E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5620916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C35E84B-B14F-428F-A82B-738C2935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4552528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8E722B8-3BB3-4CD0-900D-CF19CB33E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4552528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98C5C6A-FA47-4446-BD39-39C5154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232" y="419375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u="sng" dirty="0">
                <a:latin typeface="Arial" charset="0"/>
                <a:cs typeface="Arial" charset="0"/>
              </a:rPr>
              <a:t>消息</a:t>
            </a:r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48929BD-F69C-47E6-ABDC-CABD9473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7737" y="4188991"/>
            <a:ext cx="14382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</a:t>
            </a:r>
            <a:r>
              <a:rPr lang="zh-CN" altLang="en-US" u="sng" dirty="0">
                <a:latin typeface="Arial" charset="0"/>
                <a:cs typeface="Arial" charset="0"/>
              </a:rPr>
              <a:t>格式</a:t>
            </a:r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155BF634-BC04-44BF-8FC0-02F8E7EFD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3088" y="5571703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FC3ABAA7-9D3D-43CD-AD0A-894319E4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5605041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AB5A382-B218-4121-A652-DAB77218E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288" y="5679653"/>
            <a:ext cx="1723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不同的消息，</a:t>
            </a:r>
            <a:br>
              <a:rPr lang="en-US" altLang="zh-CN" dirty="0">
                <a:solidFill>
                  <a:srgbClr val="000099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相同的校验和</a:t>
            </a:r>
            <a:endParaRPr lang="en-US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3E70108-AE27-47B3-B92B-D96FC99B37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9338" y="5813003"/>
            <a:ext cx="381000" cy="84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9B9EF11-75DA-4703-B58A-014506476F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5797128"/>
            <a:ext cx="381000" cy="84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7890913-087E-4D2E-91CE-C3314689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3028751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zh-CN" altLang="en-US" sz="2400" dirty="0">
                <a:latin typeface="Gill Sans MT" charset="0"/>
                <a:cs typeface="+mn-cs"/>
              </a:rPr>
              <a:t>但是对于给定的哈希值，很容易构造出报文消息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805313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9B67-F826-4B80-853A-83CCE065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4226B-57DF-4CA9-9B72-54D557C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95C-C073-4257-878D-510D72BA9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</a:t>
            </a:r>
            <a:r>
              <a:rPr lang="zh-CN" altLang="en-US" dirty="0">
                <a:solidFill>
                  <a:srgbClr val="C00000"/>
                </a:solidFill>
                <a:latin typeface="Gill Sans MT" charset="0"/>
              </a:rPr>
              <a:t>哈希函数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(RFC 1321) </a:t>
            </a:r>
          </a:p>
          <a:p>
            <a:pPr lvl="1"/>
            <a:r>
              <a:rPr lang="zh-CN" altLang="en-US" dirty="0">
                <a:latin typeface="Gill Sans MT" charset="0"/>
              </a:rPr>
              <a:t>广泛使用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4</a:t>
            </a:r>
            <a:r>
              <a:rPr lang="zh-CN" altLang="en-US" dirty="0">
                <a:latin typeface="Gill Sans MT" charset="0"/>
              </a:rPr>
              <a:t>个步骤计算</a:t>
            </a:r>
            <a:r>
              <a:rPr lang="en-US" dirty="0">
                <a:latin typeface="Gill Sans MT" charset="0"/>
              </a:rPr>
              <a:t> 128-bit</a:t>
            </a:r>
            <a:r>
              <a:rPr lang="zh-CN" altLang="en-US" dirty="0">
                <a:latin typeface="Gill Sans MT" charset="0"/>
              </a:rPr>
              <a:t>消息摘要</a:t>
            </a:r>
            <a:r>
              <a:rPr lang="en-US" dirty="0">
                <a:latin typeface="Gill Sans MT" charset="0"/>
              </a:rPr>
              <a:t> </a:t>
            </a:r>
          </a:p>
          <a:p>
            <a:pPr lvl="1"/>
            <a:r>
              <a:rPr lang="zh-CN" altLang="en-US" dirty="0">
                <a:latin typeface="Gill Sans MT" charset="0"/>
              </a:rPr>
              <a:t>反向哈希计算上不可行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</a:t>
            </a:r>
          </a:p>
          <a:p>
            <a:pPr lvl="1"/>
            <a:r>
              <a:rPr lang="en-US" dirty="0">
                <a:latin typeface="Gill Sans MT" charset="0"/>
              </a:rPr>
              <a:t>160-bit </a:t>
            </a:r>
            <a:r>
              <a:rPr lang="zh-CN" altLang="en-US" dirty="0">
                <a:latin typeface="Gill Sans MT" charset="0"/>
              </a:rPr>
              <a:t>消息摘要</a:t>
            </a:r>
            <a:endParaRPr lang="en-US" altLang="zh-CN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0815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D7571-697E-471B-BAEB-4FCDF54A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EB6F3-4D8D-49CA-8EAF-C1C7CBA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CA6822-A08F-4CE8-8170-DFD982E8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90985"/>
            <a:ext cx="7772400" cy="4648200"/>
          </a:xfrm>
        </p:spPr>
        <p:txBody>
          <a:bodyPr/>
          <a:lstStyle/>
          <a:p>
            <a:r>
              <a:rPr lang="zh-CN" altLang="en-US" sz="2800" dirty="0"/>
              <a:t>一种有漏洞的消息完整性保护机制</a:t>
            </a:r>
            <a:endParaRPr lang="en-US" altLang="zh-CN" sz="2800" dirty="0"/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/>
              <a:t>Alice</a:t>
            </a:r>
            <a:r>
              <a:rPr lang="zh-CN" altLang="en-US" dirty="0"/>
              <a:t>创建消息</a:t>
            </a:r>
            <a:r>
              <a:rPr lang="en-US" altLang="zh-CN" dirty="0"/>
              <a:t>m</a:t>
            </a:r>
            <a:r>
              <a:rPr lang="zh-CN" altLang="en-US" dirty="0"/>
              <a:t>并计算哈希</a:t>
            </a:r>
            <a:r>
              <a:rPr lang="en-US" altLang="zh-CN" dirty="0"/>
              <a:t> H(m) .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/>
              <a:t>Alice </a:t>
            </a:r>
            <a:r>
              <a:rPr lang="zh-CN" altLang="en-US" dirty="0"/>
              <a:t>把</a:t>
            </a:r>
            <a:r>
              <a:rPr lang="en-US" altLang="zh-CN" dirty="0"/>
              <a:t> H(m)</a:t>
            </a:r>
            <a:r>
              <a:rPr lang="zh-CN" altLang="en-US" dirty="0"/>
              <a:t>附在消息</a:t>
            </a:r>
            <a:r>
              <a:rPr lang="en-US" altLang="zh-CN" dirty="0"/>
              <a:t>m</a:t>
            </a:r>
            <a:r>
              <a:rPr lang="zh-CN" altLang="en-US" dirty="0"/>
              <a:t>后面，形成</a:t>
            </a:r>
            <a:r>
              <a:rPr lang="en-US" altLang="zh-CN" dirty="0"/>
              <a:t> </a:t>
            </a:r>
            <a:r>
              <a:rPr lang="zh-CN" altLang="en-US" dirty="0"/>
              <a:t>扩展消息</a:t>
            </a:r>
            <a:r>
              <a:rPr lang="en-US" altLang="zh-CN" dirty="0"/>
              <a:t>(m, H(m))</a:t>
            </a:r>
            <a:r>
              <a:rPr lang="zh-CN" altLang="en-US" dirty="0"/>
              <a:t>，发给</a:t>
            </a:r>
            <a:r>
              <a:rPr lang="en-US" altLang="zh-CN" dirty="0"/>
              <a:t>Bob.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/>
              <a:t>Bob </a:t>
            </a:r>
            <a:r>
              <a:rPr lang="zh-CN" altLang="en-US" dirty="0"/>
              <a:t>收到扩展消息</a:t>
            </a:r>
            <a:r>
              <a:rPr lang="en-US" altLang="zh-CN" dirty="0"/>
              <a:t>(m, h)</a:t>
            </a:r>
            <a:r>
              <a:rPr lang="zh-CN" altLang="en-US" dirty="0"/>
              <a:t>，计算</a:t>
            </a:r>
            <a:r>
              <a:rPr lang="en-US" altLang="zh-CN" dirty="0"/>
              <a:t> H(m)</a:t>
            </a:r>
            <a:r>
              <a:rPr lang="zh-CN" altLang="en-US" dirty="0"/>
              <a:t>，比较发现</a:t>
            </a:r>
            <a:r>
              <a:rPr lang="en-US" altLang="zh-CN" dirty="0"/>
              <a:t>H(m) = h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/>
              <a:t>Bob</a:t>
            </a:r>
            <a:r>
              <a:rPr lang="zh-CN" altLang="en-US" dirty="0"/>
              <a:t>认为消息未经篡改</a:t>
            </a:r>
            <a:r>
              <a:rPr lang="en-US" altLang="zh-CN" dirty="0"/>
              <a:t>.</a:t>
            </a:r>
          </a:p>
          <a:p>
            <a:pPr marL="914400" lvl="1" indent="-45720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9203986-089E-43E2-9657-E4D036B4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4" y="5422411"/>
            <a:ext cx="82915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Trudy </a:t>
            </a:r>
            <a:r>
              <a:rPr lang="zh-CN" altLang="en-US" sz="2400" dirty="0">
                <a:solidFill>
                  <a:srgbClr val="C00000"/>
                </a:solidFill>
              </a:rPr>
              <a:t>可以构造一个假消息</a:t>
            </a:r>
            <a:r>
              <a:rPr lang="en-US" altLang="zh-CN" sz="2400" dirty="0">
                <a:solidFill>
                  <a:srgbClr val="C00000"/>
                </a:solidFill>
              </a:rPr>
              <a:t>m′</a:t>
            </a:r>
            <a:r>
              <a:rPr lang="zh-CN" altLang="en-US" sz="2400" dirty="0">
                <a:solidFill>
                  <a:srgbClr val="C00000"/>
                </a:solidFill>
              </a:rPr>
              <a:t>，并计算</a:t>
            </a:r>
            <a:r>
              <a:rPr lang="en-US" altLang="zh-CN" sz="2400" dirty="0">
                <a:solidFill>
                  <a:srgbClr val="C00000"/>
                </a:solidFill>
              </a:rPr>
              <a:t>H(m′)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Trudy</a:t>
            </a:r>
            <a:r>
              <a:rPr lang="zh-CN" altLang="en-US" sz="2400" dirty="0">
                <a:solidFill>
                  <a:srgbClr val="C00000"/>
                </a:solidFill>
              </a:rPr>
              <a:t>声称她是</a:t>
            </a:r>
            <a:r>
              <a:rPr lang="en-US" altLang="zh-CN" sz="2400" dirty="0">
                <a:solidFill>
                  <a:srgbClr val="C00000"/>
                </a:solidFill>
              </a:rPr>
              <a:t>Alice</a:t>
            </a:r>
            <a:r>
              <a:rPr lang="zh-CN" altLang="en-US" sz="2400" dirty="0">
                <a:solidFill>
                  <a:srgbClr val="C00000"/>
                </a:solidFill>
              </a:rPr>
              <a:t>，并向</a:t>
            </a:r>
            <a:r>
              <a:rPr lang="en-US" altLang="zh-CN" sz="2400" dirty="0">
                <a:solidFill>
                  <a:srgbClr val="C00000"/>
                </a:solidFill>
              </a:rPr>
              <a:t>Bob</a:t>
            </a:r>
            <a:r>
              <a:rPr lang="zh-CN" altLang="en-US" sz="2400" dirty="0">
                <a:solidFill>
                  <a:srgbClr val="C00000"/>
                </a:solidFill>
              </a:rPr>
              <a:t>发送</a:t>
            </a:r>
            <a:r>
              <a:rPr lang="en-US" altLang="zh-CN" sz="2400" dirty="0">
                <a:solidFill>
                  <a:srgbClr val="C00000"/>
                </a:solidFill>
              </a:rPr>
              <a:t> (m′, H(m′)).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3079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29E18-C20C-4993-A733-F0591C22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25C3D-848E-4FA1-9F66-997106B5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CD8A68-F09D-4A4E-A61D-B6F4AA33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Alice</a:t>
            </a:r>
            <a:r>
              <a:rPr lang="zh-CN" altLang="en-US" sz="2800" dirty="0"/>
              <a:t>和</a:t>
            </a:r>
            <a:r>
              <a:rPr lang="en-US" altLang="zh-CN" sz="2800" dirty="0"/>
              <a:t>Bob</a:t>
            </a:r>
            <a:r>
              <a:rPr lang="zh-CN" altLang="en-US" sz="2800" dirty="0"/>
              <a:t>有一个共享秘密</a:t>
            </a:r>
            <a:r>
              <a:rPr lang="en-US" altLang="zh-CN" sz="2800" dirty="0"/>
              <a:t>s</a:t>
            </a:r>
            <a:r>
              <a:rPr lang="zh-CN" altLang="en-US" sz="2800" dirty="0"/>
              <a:t>，称为</a:t>
            </a:r>
            <a:r>
              <a:rPr lang="zh-CN" altLang="en-US" sz="2800" dirty="0">
                <a:solidFill>
                  <a:srgbClr val="C00000"/>
                </a:solidFill>
              </a:rPr>
              <a:t>认证密钥</a:t>
            </a:r>
            <a:r>
              <a:rPr lang="en-US" altLang="zh-CN" sz="2800" b="1" dirty="0"/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800" dirty="0"/>
              <a:t>Alice</a:t>
            </a:r>
            <a:r>
              <a:rPr lang="zh-CN" altLang="en-US" sz="2800" dirty="0"/>
              <a:t>将</a:t>
            </a:r>
            <a:r>
              <a:rPr lang="en-US" altLang="zh-CN" sz="2800" dirty="0"/>
              <a:t>s</a:t>
            </a:r>
            <a:r>
              <a:rPr lang="zh-CN" altLang="en-US" sz="2800" dirty="0"/>
              <a:t>附在</a:t>
            </a:r>
            <a:r>
              <a:rPr lang="en-US" altLang="zh-CN" sz="2800" dirty="0"/>
              <a:t>m</a:t>
            </a:r>
            <a:r>
              <a:rPr lang="zh-CN" altLang="en-US" sz="2800" dirty="0"/>
              <a:t>后面形成</a:t>
            </a:r>
            <a:r>
              <a:rPr lang="en-US" altLang="zh-CN" sz="2800" dirty="0"/>
              <a:t> m + s</a:t>
            </a:r>
            <a:r>
              <a:rPr lang="zh-CN" altLang="en-US" sz="2800" dirty="0"/>
              <a:t>，计算哈希值</a:t>
            </a:r>
            <a:r>
              <a:rPr lang="en-US" altLang="zh-CN" sz="2800" dirty="0"/>
              <a:t>H(m + s). </a:t>
            </a:r>
          </a:p>
          <a:p>
            <a:pPr marL="914400" lvl="1" indent="-514350">
              <a:defRPr/>
            </a:pPr>
            <a:r>
              <a:rPr lang="en-US" altLang="zh-CN" dirty="0"/>
              <a:t>H(m + s) </a:t>
            </a:r>
            <a:r>
              <a:rPr lang="zh-CN" altLang="en-US" dirty="0"/>
              <a:t>被称为</a:t>
            </a:r>
            <a:r>
              <a:rPr lang="zh-CN" altLang="en-US" dirty="0">
                <a:solidFill>
                  <a:srgbClr val="C00000"/>
                </a:solidFill>
              </a:rPr>
              <a:t>消息认证码（</a:t>
            </a:r>
            <a:r>
              <a:rPr lang="en-US" altLang="zh-CN" dirty="0">
                <a:solidFill>
                  <a:srgbClr val="C00000"/>
                </a:solidFill>
              </a:rPr>
              <a:t>message authentication code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MAC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800" dirty="0"/>
              <a:t>Alice</a:t>
            </a:r>
            <a:r>
              <a:rPr lang="zh-CN" altLang="en-US" sz="2800" dirty="0"/>
              <a:t>把</a:t>
            </a:r>
            <a:r>
              <a:rPr lang="en-US" altLang="zh-CN" sz="2800" dirty="0"/>
              <a:t>MAC</a:t>
            </a:r>
            <a:r>
              <a:rPr lang="zh-CN" altLang="en-US" sz="2800" dirty="0"/>
              <a:t>附在消息</a:t>
            </a:r>
            <a:r>
              <a:rPr lang="en-US" altLang="zh-CN" sz="2800" dirty="0"/>
              <a:t>m</a:t>
            </a:r>
            <a:r>
              <a:rPr lang="zh-CN" altLang="en-US" sz="2800" dirty="0"/>
              <a:t>后面，形成扩展消息</a:t>
            </a:r>
            <a:r>
              <a:rPr lang="en-US" altLang="zh-CN" sz="2800" dirty="0"/>
              <a:t> (m, H(m + s))</a:t>
            </a:r>
            <a:r>
              <a:rPr lang="zh-CN" altLang="en-US" sz="2800" dirty="0"/>
              <a:t>，发送给</a:t>
            </a:r>
            <a:r>
              <a:rPr lang="en-US" altLang="zh-CN" sz="2800" dirty="0"/>
              <a:t> Bob.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800" dirty="0"/>
              <a:t>Bob </a:t>
            </a:r>
            <a:r>
              <a:rPr lang="zh-CN" altLang="en-US" sz="2800" dirty="0"/>
              <a:t>收到扩展消息</a:t>
            </a:r>
            <a:r>
              <a:rPr lang="en-US" altLang="zh-CN" sz="2800" dirty="0"/>
              <a:t>(m, h)</a:t>
            </a:r>
            <a:r>
              <a:rPr lang="zh-CN" altLang="en-US" sz="2800" dirty="0"/>
              <a:t>并掌握</a:t>
            </a:r>
            <a:r>
              <a:rPr lang="en-US" altLang="zh-CN" sz="2800" dirty="0"/>
              <a:t> s</a:t>
            </a:r>
            <a:r>
              <a:rPr lang="zh-CN" altLang="en-US" sz="2800" dirty="0"/>
              <a:t>，计算</a:t>
            </a:r>
            <a:r>
              <a:rPr lang="en-US" altLang="zh-CN" sz="2800" dirty="0"/>
              <a:t>MAC H(m + s). </a:t>
            </a:r>
          </a:p>
          <a:p>
            <a:pPr marL="914400" lvl="1" indent="-514350">
              <a:defRPr/>
            </a:pPr>
            <a:r>
              <a:rPr lang="zh-CN" altLang="en-US" dirty="0"/>
              <a:t>如果</a:t>
            </a:r>
            <a:r>
              <a:rPr lang="en-US" altLang="zh-CN" dirty="0"/>
              <a:t> H(m + s) = h</a:t>
            </a:r>
            <a:r>
              <a:rPr lang="zh-CN" altLang="en-US" dirty="0"/>
              <a:t>，</a:t>
            </a:r>
            <a:r>
              <a:rPr lang="en-US" altLang="zh-CN" dirty="0"/>
              <a:t>Bob</a:t>
            </a:r>
            <a:r>
              <a:rPr lang="zh-CN" altLang="en-US" dirty="0"/>
              <a:t>认为消息未被篡改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837655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0EC2-6F17-419F-B700-9D60DE6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消息认证码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CD7EA-ACB8-4EDF-9C12-5E702A46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617A7D0-3CB3-43B4-9721-12FA3ABB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2060"/>
            <a:ext cx="7772400" cy="5067300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</a:t>
            </a:r>
            <a:r>
              <a:rPr lang="en-US" altLang="zh-CN" sz="2400" dirty="0"/>
              <a:t>: </a:t>
            </a:r>
            <a:r>
              <a:rPr lang="zh-CN" altLang="en-US" sz="2400" dirty="0"/>
              <a:t>怎样分发</a:t>
            </a:r>
            <a:r>
              <a:rPr lang="zh-CN" altLang="en-US" sz="2400" dirty="0">
                <a:solidFill>
                  <a:srgbClr val="FF0000"/>
                </a:solidFill>
              </a:rPr>
              <a:t>认证密钥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手动配置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发送方的公钥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F7ABE6C-F20B-43FD-A9C2-63702441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36588" y="1674465"/>
            <a:ext cx="78200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39002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91F50-6296-4B83-B7D5-416F09A4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853DF-5F97-4110-A42D-AAA85B18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E18489-6A9C-4D49-82B0-E0D83A975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Gill Sans MT" charset="0"/>
              </a:rPr>
              <a:t>一种类似于手写签名的密码技术：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r>
              <a:rPr lang="zh-CN" altLang="en-US" sz="2800" dirty="0">
                <a:latin typeface="Gill Sans MT" charset="0"/>
              </a:rPr>
              <a:t>发送方数字签名文件，证明他是文件的所有人或创建者</a:t>
            </a:r>
            <a:endParaRPr lang="en-US" sz="2800" dirty="0">
              <a:latin typeface="Gill Sans MT" charset="0"/>
            </a:endParaRPr>
          </a:p>
          <a:p>
            <a:r>
              <a:rPr lang="zh-CN" altLang="en-US" sz="2800" dirty="0">
                <a:solidFill>
                  <a:srgbClr val="000099"/>
                </a:solidFill>
                <a:latin typeface="Gill Sans MT" charset="0"/>
              </a:rPr>
              <a:t>可验证、不可抵赖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US" sz="2800" dirty="0">
                <a:latin typeface="Gill Sans MT" charset="0"/>
              </a:rPr>
              <a:t> </a:t>
            </a:r>
            <a:r>
              <a:rPr lang="zh-CN" altLang="en-US" sz="2800" dirty="0">
                <a:latin typeface="Gill Sans MT" charset="0"/>
              </a:rPr>
              <a:t>接收者（</a:t>
            </a:r>
            <a:r>
              <a:rPr lang="en-US" sz="2800" dirty="0">
                <a:latin typeface="Gill Sans MT" charset="0"/>
              </a:rPr>
              <a:t>Alice</a:t>
            </a:r>
            <a:r>
              <a:rPr lang="zh-CN" altLang="en-US" sz="2800" dirty="0">
                <a:latin typeface="Gill Sans MT" charset="0"/>
              </a:rPr>
              <a:t>）可以证明</a:t>
            </a:r>
            <a:r>
              <a:rPr lang="en-US" altLang="zh-CN" sz="2800" dirty="0">
                <a:latin typeface="Gill Sans MT" charset="0"/>
              </a:rPr>
              <a:t>Bob</a:t>
            </a:r>
            <a:r>
              <a:rPr lang="zh-CN" altLang="en-US" sz="2800" dirty="0">
                <a:latin typeface="Gill Sans MT" charset="0"/>
              </a:rPr>
              <a:t>而不是其他人（包括</a:t>
            </a:r>
            <a:r>
              <a:rPr lang="en-US" altLang="zh-CN" sz="2800" dirty="0">
                <a:latin typeface="Gill Sans MT" charset="0"/>
              </a:rPr>
              <a:t>Alice</a:t>
            </a:r>
            <a:r>
              <a:rPr lang="zh-CN" altLang="en-US" sz="2800" dirty="0">
                <a:latin typeface="Gill Sans MT" charset="0"/>
              </a:rPr>
              <a:t>自己），签名了这个文件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6120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4972-EC14-46FE-AFBB-12FCF542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4933F-5EA9-4B7C-B997-4D99250F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5BDB37-FC36-4412-BE8E-62ABC7D5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111848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1D3712-FE6A-4979-8B04-22BFAC1A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035648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FCCA96-4A6B-4901-9915-8A35F5BC9106}"/>
              </a:ext>
            </a:extLst>
          </p:cNvPr>
          <p:cNvSpPr txBox="1">
            <a:spLocks noChangeArrowheads="1"/>
          </p:cNvSpPr>
          <p:nvPr/>
        </p:nvSpPr>
        <p:spPr>
          <a:xfrm>
            <a:off x="903288" y="1754411"/>
            <a:ext cx="7391400" cy="2032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消息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的简单数字签名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:</a:t>
            </a:r>
          </a:p>
          <a:p>
            <a:r>
              <a:rPr lang="en-US" sz="2400" kern="0" dirty="0">
                <a:latin typeface="Gill Sans MT" charset="0"/>
              </a:rPr>
              <a:t>Bob </a:t>
            </a:r>
            <a:r>
              <a:rPr lang="zh-CN" altLang="en-US" sz="2400" kern="0" dirty="0">
                <a:latin typeface="Gill Sans MT" charset="0"/>
              </a:rPr>
              <a:t>通过使用自己的私钥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en-US" altLang="zh-CN" sz="2400" kern="0" baseline="-25000" dirty="0">
                <a:latin typeface="Gill Sans MT" charset="0"/>
              </a:rPr>
              <a:t>B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加密消息</a:t>
            </a:r>
            <a:r>
              <a:rPr lang="en-US" sz="2400" kern="0" dirty="0">
                <a:latin typeface="Gill Sans MT" charset="0"/>
              </a:rPr>
              <a:t>m</a:t>
            </a:r>
            <a:r>
              <a:rPr lang="zh-CN" altLang="en-US" sz="2400" kern="0" dirty="0">
                <a:latin typeface="Gill Sans MT" charset="0"/>
              </a:rPr>
              <a:t>，创建签名</a:t>
            </a:r>
            <a:r>
              <a:rPr lang="en-US" sz="2400" kern="0" dirty="0">
                <a:latin typeface="Gill Sans MT" charset="0"/>
              </a:rPr>
              <a:t> </a:t>
            </a:r>
            <a:r>
              <a:rPr lang="en-US" altLang="ja-JP" sz="2400" kern="0" dirty="0">
                <a:latin typeface="Gill Sans MT" charset="0"/>
              </a:rPr>
              <a:t>K</a:t>
            </a:r>
            <a:r>
              <a:rPr lang="en-US" altLang="ja-JP" sz="2400" kern="0" baseline="-25000" dirty="0">
                <a:latin typeface="Gill Sans MT" charset="0"/>
              </a:rPr>
              <a:t>B</a:t>
            </a:r>
            <a:r>
              <a:rPr lang="en-US" altLang="ja-JP" sz="2400" kern="0" dirty="0">
                <a:latin typeface="Gill Sans MT" charset="0"/>
              </a:rPr>
              <a:t>(m)</a:t>
            </a:r>
            <a:endParaRPr lang="en-US" kern="0" dirty="0">
              <a:latin typeface="Gill Sans MT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11BD9FC-2E03-45DA-B200-ACCF800A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5648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BD79ECF-C8B9-43B3-AA2C-E1C3C21A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16548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的消息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, m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F543BD5-1C99-4E3C-AA53-1A4D630D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378548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FB931A7-DBD4-476D-B42D-710F7357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874" y="4413473"/>
            <a:ext cx="69762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公钥</a:t>
            </a:r>
            <a:br>
              <a:rPr lang="en-US" altLang="zh-CN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密码</a:t>
            </a:r>
            <a:br>
              <a:rPr lang="en-US" altLang="zh-CN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算法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F9E92ED-44D0-4030-9AF9-BE4C1202B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484209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0E5AECB-9F83-4234-9BEE-3D41E57C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3568923"/>
            <a:ext cx="1762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zh-CN" altLang="en-US" sz="1800" dirty="0">
                <a:latin typeface="Arial" charset="0"/>
                <a:cs typeface="Arial" charset="0"/>
              </a:rPr>
              <a:t>的私钥</a:t>
            </a: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14" name="Picture 14" descr="BS00768_[1]">
            <a:extLst>
              <a:ext uri="{FF2B5EF4-FFF2-40B4-BE49-F238E27FC236}">
                <a16:creationId xmlns:a16="http://schemas.microsoft.com/office/drawing/2014/main" id="{AC637AF8-CE65-4D9C-8537-1E3602B9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749898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B971C1E1-F737-48DF-8CC5-2E4ECD8F0430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3518123"/>
            <a:ext cx="533400" cy="628650"/>
            <a:chOff x="2994" y="2058"/>
            <a:chExt cx="336" cy="396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72F5A403-F385-4EF4-8EBF-C10726057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18" name="Text Box 17">
                <a:extLst>
                  <a:ext uri="{FF2B5EF4-FFF2-40B4-BE49-F238E27FC236}">
                    <a16:creationId xmlns:a16="http://schemas.microsoft.com/office/drawing/2014/main" id="{9719AB58-227E-4980-9C21-5CA1B4C2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733B146D-22BF-4CF3-9A41-49FB93813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E5ACCC64-4776-4094-A727-28EF88168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id="{DCBAE137-8989-4D19-A973-0FB8D76A9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450" y="3902298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82E6FBD4-3707-4EB0-A5F7-C1B418893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484209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68BEF60-25F4-403C-8272-1BFF3918E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3448"/>
            <a:ext cx="2120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latin typeface="Arial" charset="0"/>
                <a:ea typeface="Arial Unicode MS" charset="0"/>
                <a:cs typeface="Arial" charset="0"/>
              </a:rPr>
              <a:t>被</a:t>
            </a:r>
            <a:r>
              <a:rPr lang="en-US" altLang="zh-CN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zh-CN" altLang="en-US" sz="1800" dirty="0">
                <a:latin typeface="Arial" charset="0"/>
                <a:ea typeface="Arial Unicode MS" charset="0"/>
                <a:cs typeface="Arial" charset="0"/>
              </a:rPr>
              <a:t>私钥</a:t>
            </a:r>
            <a:br>
              <a:rPr lang="en-US" altLang="zh-CN" sz="1800" dirty="0">
                <a:latin typeface="Arial" charset="0"/>
                <a:ea typeface="Arial Unicode MS" charset="0"/>
                <a:cs typeface="Arial" charset="0"/>
              </a:rPr>
            </a:br>
            <a:r>
              <a:rPr lang="zh-CN" altLang="en-US" sz="1800" dirty="0">
                <a:latin typeface="Arial" charset="0"/>
                <a:ea typeface="Arial Unicode MS" charset="0"/>
                <a:cs typeface="Arial" charset="0"/>
              </a:rPr>
              <a:t>签名的消息</a:t>
            </a:r>
            <a:endParaRPr lang="en-US" sz="1800" dirty="0">
              <a:latin typeface="Arial" charset="0"/>
              <a:ea typeface="Arial Unicode MS" charset="0"/>
              <a:cs typeface="Arial" charset="0"/>
            </a:endParaRP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B5D68218-2E10-4D9F-8883-32C91574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865" y="3692748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FFF16415-EB11-4E46-9E85-AF34B5010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3846736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1BB783D3-C90F-4C49-A21F-832FD44E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546698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F315030-C49B-449F-A3E0-18C211D0A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3662586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11D2CF73-0B57-477E-AFA5-887E4FE3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172" y="2204864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EF1D85E6-DAF9-4FC6-B1F9-119BC3B9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564904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844935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2674E-17F8-4572-A33F-C14D7D70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C7DD2-41D4-42B4-BAFA-10CCA36D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D945FE-C65B-4BDB-8258-001A8F182E76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573016"/>
            <a:ext cx="7685856" cy="231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kern="0" dirty="0">
                <a:solidFill>
                  <a:srgbClr val="C00000"/>
                </a:solidFill>
                <a:latin typeface="+mn-ea"/>
              </a:rPr>
              <a:t>Alice</a:t>
            </a: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可以验证</a:t>
            </a:r>
            <a:r>
              <a:rPr lang="en-US" sz="2400" kern="0" dirty="0">
                <a:solidFill>
                  <a:srgbClr val="C00000"/>
                </a:solidFill>
                <a:latin typeface="+mn-ea"/>
              </a:rPr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sz="2400" kern="0" dirty="0">
                <a:latin typeface="+mn-ea"/>
              </a:rPr>
              <a:t>Bob</a:t>
            </a:r>
            <a:r>
              <a:rPr lang="zh-CN" altLang="en-US" sz="2400" kern="0" dirty="0">
                <a:latin typeface="+mn-ea"/>
              </a:rPr>
              <a:t>对消息</a:t>
            </a:r>
            <a:r>
              <a:rPr lang="en-US" sz="2400" kern="0" dirty="0">
                <a:latin typeface="+mn-ea"/>
              </a:rPr>
              <a:t>m</a:t>
            </a:r>
            <a:r>
              <a:rPr lang="zh-CN" altLang="en-US" sz="2400" kern="0" dirty="0">
                <a:latin typeface="+mn-ea"/>
              </a:rPr>
              <a:t>签名</a:t>
            </a:r>
            <a:endParaRPr lang="en-US" sz="2400" kern="0" dirty="0">
              <a:latin typeface="+mn-ea"/>
            </a:endParaRP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zh-CN" altLang="en-US" sz="2400" kern="0" dirty="0">
                <a:latin typeface="+mn-ea"/>
              </a:rPr>
              <a:t>不是其他人签名</a:t>
            </a:r>
            <a:endParaRPr lang="en-US" sz="2400" kern="0" dirty="0">
              <a:latin typeface="+mn-ea"/>
            </a:endParaRP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sz="2400" kern="0" dirty="0">
                <a:latin typeface="+mn-ea"/>
              </a:rPr>
              <a:t>Bob</a:t>
            </a:r>
            <a:r>
              <a:rPr lang="zh-CN" altLang="en-US" sz="2400" kern="0" dirty="0">
                <a:latin typeface="+mn-ea"/>
              </a:rPr>
              <a:t>对消息</a:t>
            </a:r>
            <a:r>
              <a:rPr lang="en-US" sz="2400" kern="0" dirty="0">
                <a:latin typeface="+mn-ea"/>
              </a:rPr>
              <a:t>m</a:t>
            </a:r>
            <a:r>
              <a:rPr lang="zh-CN" altLang="en-US" sz="2400" kern="0" dirty="0">
                <a:latin typeface="+mn-ea"/>
              </a:rPr>
              <a:t>而非</a:t>
            </a:r>
            <a:r>
              <a:rPr lang="en-US" sz="2400" kern="0" dirty="0">
                <a:latin typeface="+mn-ea"/>
              </a:rPr>
              <a:t>m’</a:t>
            </a:r>
            <a:r>
              <a:rPr lang="zh-CN" altLang="en-US" sz="2400" kern="0" dirty="0">
                <a:latin typeface="+mn-ea"/>
              </a:rPr>
              <a:t>签名</a:t>
            </a:r>
            <a:endParaRPr lang="en-US" altLang="ja-JP" sz="2400" kern="0" dirty="0">
              <a:latin typeface="+mn-ea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不可抵赖</a:t>
            </a:r>
            <a:r>
              <a:rPr lang="en-US" sz="2400" kern="0" dirty="0">
                <a:solidFill>
                  <a:srgbClr val="C00000"/>
                </a:solidFill>
                <a:latin typeface="+mn-ea"/>
              </a:rPr>
              <a:t>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sz="2400" kern="0" dirty="0">
                <a:latin typeface="+mn-ea"/>
              </a:rPr>
              <a:t>Alice</a:t>
            </a:r>
            <a:r>
              <a:rPr lang="zh-CN" altLang="en-US" sz="2400" kern="0" dirty="0">
                <a:latin typeface="+mn-ea"/>
              </a:rPr>
              <a:t>可以用</a:t>
            </a:r>
            <a:r>
              <a:rPr lang="en-US" sz="2400" kern="0" dirty="0">
                <a:latin typeface="+mn-ea"/>
              </a:rPr>
              <a:t>m</a:t>
            </a:r>
            <a:r>
              <a:rPr lang="zh-CN" altLang="en-US" sz="2400" kern="0" dirty="0">
                <a:latin typeface="+mn-ea"/>
              </a:rPr>
              <a:t>和签名</a:t>
            </a:r>
            <a:r>
              <a:rPr lang="en-US" altLang="zh-CN" sz="2400" kern="0" dirty="0">
                <a:latin typeface="+mn-ea"/>
              </a:rPr>
              <a:t>K</a:t>
            </a:r>
            <a:r>
              <a:rPr lang="en-US" altLang="zh-CN" sz="2400" kern="0" baseline="-25000" dirty="0">
                <a:latin typeface="+mn-ea"/>
              </a:rPr>
              <a:t>B</a:t>
            </a:r>
            <a:r>
              <a:rPr lang="en-US" altLang="zh-CN" sz="2400" kern="0" dirty="0">
                <a:latin typeface="+mn-ea"/>
              </a:rPr>
              <a:t>(m)</a:t>
            </a:r>
            <a:r>
              <a:rPr lang="en-US" sz="2400" kern="0" dirty="0">
                <a:latin typeface="+mn-ea"/>
              </a:rPr>
              <a:t>, </a:t>
            </a:r>
            <a:r>
              <a:rPr lang="zh-CN" altLang="en-US" sz="2400" kern="0" dirty="0">
                <a:latin typeface="+mn-ea"/>
              </a:rPr>
              <a:t>在法庭上证明</a:t>
            </a:r>
            <a:r>
              <a:rPr lang="en-US" altLang="zh-CN" sz="2400" kern="0" dirty="0">
                <a:latin typeface="+mn-ea"/>
              </a:rPr>
              <a:t>Bob</a:t>
            </a:r>
            <a:r>
              <a:rPr lang="zh-CN" altLang="en-US" sz="2400" kern="0" dirty="0">
                <a:latin typeface="+mn-ea"/>
              </a:rPr>
              <a:t>签名了消息</a:t>
            </a:r>
            <a:r>
              <a:rPr lang="en-US" altLang="zh-CN" sz="2400" kern="0" dirty="0">
                <a:latin typeface="+mn-ea"/>
              </a:rPr>
              <a:t>m</a:t>
            </a:r>
            <a:endParaRPr lang="en-US" sz="2400" kern="0" dirty="0">
              <a:latin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70BD11-8944-4EEC-9D33-978DA2D4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28800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假设</a:t>
            </a:r>
            <a:r>
              <a:rPr lang="en-US" sz="2400" dirty="0">
                <a:latin typeface="+mn-ea"/>
                <a:ea typeface="+mn-ea"/>
              </a:rPr>
              <a:t>Alice</a:t>
            </a:r>
            <a:r>
              <a:rPr lang="zh-CN" altLang="en-US" sz="2400" dirty="0">
                <a:latin typeface="+mn-ea"/>
                <a:ea typeface="+mn-ea"/>
              </a:rPr>
              <a:t>收到消息和</a:t>
            </a:r>
            <a:r>
              <a:rPr lang="en-US" sz="2400" dirty="0">
                <a:latin typeface="+mn-ea"/>
                <a:ea typeface="+mn-ea"/>
              </a:rPr>
              <a:t>: m, K</a:t>
            </a:r>
            <a:r>
              <a:rPr lang="en-US" sz="2400" baseline="-25000" dirty="0">
                <a:latin typeface="+mn-ea"/>
                <a:ea typeface="+mn-ea"/>
              </a:rPr>
              <a:t>B</a:t>
            </a:r>
            <a:r>
              <a:rPr lang="en-US" sz="2400" dirty="0">
                <a:latin typeface="+mn-ea"/>
                <a:ea typeface="+mn-ea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ea"/>
                <a:ea typeface="+mn-ea"/>
              </a:rPr>
              <a:t>Alice</a:t>
            </a:r>
            <a:r>
              <a:rPr lang="zh-CN" altLang="en-US" sz="2400" dirty="0">
                <a:latin typeface="+mn-ea"/>
                <a:ea typeface="+mn-ea"/>
              </a:rPr>
              <a:t>使用</a:t>
            </a:r>
            <a:r>
              <a:rPr lang="en-US" altLang="zh-CN" sz="2400" dirty="0">
                <a:latin typeface="+mn-ea"/>
                <a:ea typeface="+mn-ea"/>
              </a:rPr>
              <a:t>Bob</a:t>
            </a:r>
            <a:r>
              <a:rPr lang="zh-CN" altLang="en-US" sz="2400" dirty="0">
                <a:latin typeface="+mn-ea"/>
                <a:ea typeface="+mn-ea"/>
              </a:rPr>
              <a:t>的公钥，</a:t>
            </a:r>
            <a:r>
              <a:rPr lang="en-US" altLang="ja-JP" sz="2400" dirty="0">
                <a:latin typeface="+mn-ea"/>
                <a:ea typeface="+mn-ea"/>
              </a:rPr>
              <a:t>K</a:t>
            </a:r>
            <a:r>
              <a:rPr lang="en-US" altLang="ja-JP" sz="2400" baseline="-250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 ，解密签名</a:t>
            </a:r>
            <a:r>
              <a:rPr lang="en-US" altLang="zh-CN" sz="2400" dirty="0">
                <a:latin typeface="+mn-ea"/>
                <a:ea typeface="+mn-ea"/>
              </a:rPr>
              <a:t>K</a:t>
            </a:r>
            <a:r>
              <a:rPr lang="en-US" altLang="zh-CN" sz="2400" baseline="-25000" dirty="0">
                <a:latin typeface="+mn-ea"/>
                <a:ea typeface="+mn-ea"/>
              </a:rPr>
              <a:t>B</a:t>
            </a:r>
            <a:r>
              <a:rPr lang="en-US" altLang="zh-CN" sz="2400" dirty="0">
                <a:latin typeface="+mn-ea"/>
                <a:ea typeface="+mn-ea"/>
              </a:rPr>
              <a:t>(m)</a:t>
            </a:r>
            <a:r>
              <a:rPr lang="zh-CN" altLang="en-US" sz="2400" dirty="0">
                <a:latin typeface="+mn-ea"/>
                <a:ea typeface="+mn-ea"/>
              </a:rPr>
              <a:t>，并检查</a:t>
            </a:r>
            <a:r>
              <a:rPr lang="en-US" altLang="ja-JP" sz="2400" dirty="0">
                <a:latin typeface="+mn-ea"/>
                <a:ea typeface="+mn-ea"/>
              </a:rPr>
              <a:t>K</a:t>
            </a:r>
            <a:r>
              <a:rPr lang="en-US" altLang="ja-JP" sz="2400" baseline="-25000" dirty="0">
                <a:latin typeface="+mn-ea"/>
                <a:ea typeface="+mn-ea"/>
              </a:rPr>
              <a:t>B</a:t>
            </a:r>
            <a:r>
              <a:rPr lang="en-US" altLang="ja-JP" sz="2400" dirty="0">
                <a:latin typeface="+mn-ea"/>
                <a:ea typeface="+mn-ea"/>
              </a:rPr>
              <a:t>(K</a:t>
            </a:r>
            <a:r>
              <a:rPr lang="en-US" altLang="ja-JP" sz="2400" baseline="-25000" dirty="0">
                <a:latin typeface="+mn-ea"/>
                <a:ea typeface="+mn-ea"/>
              </a:rPr>
              <a:t>B</a:t>
            </a:r>
            <a:r>
              <a:rPr lang="en-US" altLang="ja-JP" sz="2400" dirty="0">
                <a:latin typeface="+mn-ea"/>
                <a:ea typeface="+mn-ea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ea"/>
                <a:ea typeface="+mn-ea"/>
              </a:rPr>
              <a:t>If K</a:t>
            </a:r>
            <a:r>
              <a:rPr lang="en-US" sz="2400" baseline="-25000" dirty="0">
                <a:latin typeface="+mn-ea"/>
                <a:ea typeface="+mn-ea"/>
              </a:rPr>
              <a:t>B</a:t>
            </a:r>
            <a:r>
              <a:rPr lang="en-US" sz="2400" dirty="0">
                <a:latin typeface="+mn-ea"/>
                <a:ea typeface="+mn-ea"/>
              </a:rPr>
              <a:t>(K</a:t>
            </a:r>
            <a:r>
              <a:rPr lang="en-US" sz="2400" baseline="-25000" dirty="0">
                <a:latin typeface="+mn-ea"/>
                <a:ea typeface="+mn-ea"/>
              </a:rPr>
              <a:t>B</a:t>
            </a:r>
            <a:r>
              <a:rPr lang="en-US" sz="2400" dirty="0">
                <a:latin typeface="+mn-ea"/>
                <a:ea typeface="+mn-ea"/>
              </a:rPr>
              <a:t>(m) ) = m</a:t>
            </a:r>
            <a:r>
              <a:rPr lang="zh-CN" altLang="en-US" sz="2400" dirty="0">
                <a:latin typeface="+mn-ea"/>
                <a:ea typeface="+mn-ea"/>
              </a:rPr>
              <a:t>，签名方一定持有</a:t>
            </a:r>
            <a:r>
              <a:rPr lang="en-US" sz="2400" dirty="0">
                <a:latin typeface="+mn-ea"/>
                <a:ea typeface="+mn-ea"/>
              </a:rPr>
              <a:t>Bob</a:t>
            </a:r>
            <a:r>
              <a:rPr lang="zh-CN" altLang="en-US" sz="2400" dirty="0">
                <a:latin typeface="+mn-ea"/>
                <a:ea typeface="+mn-ea"/>
              </a:rPr>
              <a:t>的私钥</a:t>
            </a:r>
            <a:r>
              <a:rPr lang="en-US" altLang="ja-JP" sz="2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67762FA-5DD2-45D2-8781-5F56D3DD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525290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F7629D3-4AFC-4D1B-AFA4-C53A0F93C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24" y="2006551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657C9C3-38C7-41A0-9593-C44AFA956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366591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924F12E-82BE-4A83-9AF7-16E5D109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28" y="2366591"/>
            <a:ext cx="7366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43C02F7E-DFD7-4B69-BB3E-8CA95F548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852936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0BFAE47-C8AF-4493-B2C4-6A55B8A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176" y="2852936"/>
            <a:ext cx="736600" cy="3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6F87951B-C009-4BB7-8C75-66882AC31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632" y="1988840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335134A-F486-40BC-B0DC-0C1D0C25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472" y="544522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2621963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8EF45-CD7D-4014-8E56-1C53C3C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数字签名</a:t>
            </a:r>
            <a:r>
              <a:rPr lang="en-US" altLang="zh-CN" dirty="0"/>
              <a:t>=</a:t>
            </a:r>
            <a:r>
              <a:rPr lang="zh-CN" altLang="en-US" dirty="0"/>
              <a:t>签名数字摘要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554F5B-0691-4C27-95EB-5AD82192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1F83FD-E12B-48CA-9383-5F2146D2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82659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A8893B-382C-4D97-B740-9194709113F2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2497980"/>
            <a:ext cx="1343025" cy="790575"/>
            <a:chOff x="403" y="1308"/>
            <a:chExt cx="846" cy="49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A096C16-380B-40ED-9A5C-C35DD123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948C1BD3-0FF2-499C-AF7D-D2AF06896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长消息</a:t>
              </a: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F207B4F7-8946-4737-AE5E-9207A405D680}"/>
              </a:ext>
            </a:extLst>
          </p:cNvPr>
          <p:cNvGrpSpPr>
            <a:grpSpLocks/>
          </p:cNvGrpSpPr>
          <p:nvPr/>
        </p:nvGrpSpPr>
        <p:grpSpPr bwMode="auto">
          <a:xfrm>
            <a:off x="2244728" y="2610599"/>
            <a:ext cx="982664" cy="650875"/>
            <a:chOff x="1397" y="982"/>
            <a:chExt cx="619" cy="410"/>
          </a:xfrm>
          <a:solidFill>
            <a:srgbClr val="008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84C951C1-AA77-4AF7-9C7E-2D5288C1D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5A3CBC15-F4A9-47D5-81BE-A197528DD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985"/>
              <a:ext cx="593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</a:t>
              </a: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哈希</a:t>
              </a:r>
              <a:br>
                <a:rPr lang="en-US" altLang="zh-CN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函数</a:t>
              </a:r>
              <a:endParaRPr lang="en-US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95A886BE-A3A8-4487-943A-6EE702C88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296788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C8778F6-68D8-45F9-8D52-E291FB22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285040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2E61B19-049B-466F-A36F-B00E6B4B4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326156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9DD6137-21B1-4FBA-AC18-CE3EC6E56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298216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726C8B5C-6318-4023-A864-280AB1712AF0}"/>
              </a:ext>
            </a:extLst>
          </p:cNvPr>
          <p:cNvGrpSpPr>
            <a:grpSpLocks/>
          </p:cNvGrpSpPr>
          <p:nvPr/>
        </p:nvGrpSpPr>
        <p:grpSpPr bwMode="auto">
          <a:xfrm>
            <a:off x="3222626" y="3593355"/>
            <a:ext cx="1192214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EE879741-CB7E-40F8-BF6D-DE602CB66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65442214-6815-48EC-A433-78B4EBECE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2127"/>
              <a:ext cx="698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数字签名</a:t>
              </a:r>
              <a:br>
                <a:rPr lang="en-US" altLang="zh-CN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加密运算</a:t>
              </a:r>
              <a:endParaRPr lang="en-US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9" name="Text Box 16">
            <a:extLst>
              <a:ext uri="{FF2B5EF4-FFF2-40B4-BE49-F238E27FC236}">
                <a16:creationId xmlns:a16="http://schemas.microsoft.com/office/drawing/2014/main" id="{879F830D-1D06-4B24-932E-1F8D231C9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674318"/>
            <a:ext cx="9604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zh-CN" altLang="en-US" sz="1600" dirty="0">
                <a:latin typeface="Arial" charset="0"/>
                <a:cs typeface="Arial" charset="0"/>
              </a:rPr>
              <a:t>的</a:t>
            </a:r>
            <a:br>
              <a:rPr lang="en-US" altLang="zh-CN" sz="1600" dirty="0">
                <a:latin typeface="Arial" charset="0"/>
                <a:cs typeface="Arial" charset="0"/>
              </a:rPr>
            </a:br>
            <a:r>
              <a:rPr lang="zh-CN" altLang="en-US" sz="1600" dirty="0">
                <a:latin typeface="Arial" charset="0"/>
                <a:cs typeface="Arial" charset="0"/>
              </a:rPr>
              <a:t>私钥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20" name="Picture 17" descr="BS00768_[1]">
            <a:extLst>
              <a:ext uri="{FF2B5EF4-FFF2-40B4-BE49-F238E27FC236}">
                <a16:creationId xmlns:a16="http://schemas.microsoft.com/office/drawing/2014/main" id="{57CE1A20-CF8C-4502-8466-7826D153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75528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18">
            <a:extLst>
              <a:ext uri="{FF2B5EF4-FFF2-40B4-BE49-F238E27FC236}">
                <a16:creationId xmlns:a16="http://schemas.microsoft.com/office/drawing/2014/main" id="{D6247DE6-7EEF-4A93-9733-07FB1A6ACBB3}"/>
              </a:ext>
            </a:extLst>
          </p:cNvPr>
          <p:cNvGrpSpPr>
            <a:grpSpLocks/>
          </p:cNvGrpSpPr>
          <p:nvPr/>
        </p:nvGrpSpPr>
        <p:grpSpPr bwMode="auto">
          <a:xfrm>
            <a:off x="2406650" y="4080718"/>
            <a:ext cx="490538" cy="604837"/>
            <a:chOff x="2994" y="2073"/>
            <a:chExt cx="309" cy="381"/>
          </a:xfrm>
        </p:grpSpPr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C5C6383C-D1D1-4C27-8148-996BCDEDD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723453D8-27D2-4AE3-8BAC-F747E19F7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87F56A26-8CE7-4E45-A14C-FAB17CC23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2071FE20-528E-43DB-B4E0-6338A91C1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6" name="Line 23">
            <a:extLst>
              <a:ext uri="{FF2B5EF4-FFF2-40B4-BE49-F238E27FC236}">
                <a16:creationId xmlns:a16="http://schemas.microsoft.com/office/drawing/2014/main" id="{1552AF32-E430-44D8-A912-D57A4B39A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38" y="412358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0BC6A312-7865-4432-BE2E-09DF1CA6F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455061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" name="Group 25">
            <a:extLst>
              <a:ext uri="{FF2B5EF4-FFF2-40B4-BE49-F238E27FC236}">
                <a16:creationId xmlns:a16="http://schemas.microsoft.com/office/drawing/2014/main" id="{D50047E7-3B41-495B-8CA7-88EE076D50A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220543"/>
            <a:ext cx="846138" cy="519112"/>
            <a:chOff x="984" y="2831"/>
            <a:chExt cx="533" cy="327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381FD8E4-B583-4B9F-B2B7-2FA5A72B3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6282446C-65E9-45A7-8B1B-35292A27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1AAE426A-861B-411A-811B-D29C73DAB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335046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08D3EEC-28B6-4AF6-BC0B-9499FDBB1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9363" y="564440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3" name="Picture 30" descr="BS00592_[1]">
            <a:extLst>
              <a:ext uri="{FF2B5EF4-FFF2-40B4-BE49-F238E27FC236}">
                <a16:creationId xmlns:a16="http://schemas.microsoft.com/office/drawing/2014/main" id="{713B9892-4D6B-4C02-84A5-E7670CDE7AF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97301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Rectangle 31">
            <a:extLst>
              <a:ext uri="{FF2B5EF4-FFF2-40B4-BE49-F238E27FC236}">
                <a16:creationId xmlns:a16="http://schemas.microsoft.com/office/drawing/2014/main" id="{AEFA0E06-4178-4909-A3F4-4E5D7C55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652216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latin typeface="Gill Sans MT" charset="0"/>
                <a:cs typeface="+mn-cs"/>
              </a:rPr>
              <a:t>Bob</a:t>
            </a:r>
            <a:r>
              <a:rPr lang="zh-CN" altLang="en-US" sz="2400" dirty="0">
                <a:latin typeface="Gill Sans MT" charset="0"/>
                <a:cs typeface="+mn-cs"/>
              </a:rPr>
              <a:t>发送带数字签名的消息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FE114918-EC06-401C-8415-39C2CE504787}"/>
              </a:ext>
            </a:extLst>
          </p:cNvPr>
          <p:cNvSpPr txBox="1">
            <a:spLocks noChangeArrowheads="1"/>
          </p:cNvSpPr>
          <p:nvPr/>
        </p:nvSpPr>
        <p:spPr>
          <a:xfrm>
            <a:off x="4883150" y="1632793"/>
            <a:ext cx="4238625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en-US" altLang="zh-CN" sz="2400" kern="0" dirty="0">
                <a:latin typeface="Gill Sans MT" charset="0"/>
              </a:rPr>
              <a:t>Alice</a:t>
            </a:r>
            <a:r>
              <a:rPr lang="zh-CN" altLang="en-US" sz="2400" kern="0" dirty="0">
                <a:latin typeface="Gill Sans MT" charset="0"/>
              </a:rPr>
              <a:t>检验签名和消息的完整性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8ACF9F01-039A-4E0E-9EF8-9A311CCD5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7950" y="549994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7" name="Picture 40" descr="BS00592_[1]">
            <a:extLst>
              <a:ext uri="{FF2B5EF4-FFF2-40B4-BE49-F238E27FC236}">
                <a16:creationId xmlns:a16="http://schemas.microsoft.com/office/drawing/2014/main" id="{902D4BDF-2400-4F0A-A17B-A80E9D0A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62339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41">
            <a:extLst>
              <a:ext uri="{FF2B5EF4-FFF2-40B4-BE49-F238E27FC236}">
                <a16:creationId xmlns:a16="http://schemas.microsoft.com/office/drawing/2014/main" id="{F89EDAA5-EE15-4F98-A11F-305E930A8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8" y="377433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id="{D1FEF3A1-64E9-40A3-9AD9-0F4F9BC1DF2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2786905"/>
            <a:ext cx="1722438" cy="969963"/>
            <a:chOff x="3157" y="2378"/>
            <a:chExt cx="1085" cy="611"/>
          </a:xfrm>
        </p:grpSpPr>
        <p:grpSp>
          <p:nvGrpSpPr>
            <p:cNvPr id="40" name="Group 43">
              <a:extLst>
                <a:ext uri="{FF2B5EF4-FFF2-40B4-BE49-F238E27FC236}">
                  <a16:creationId xmlns:a16="http://schemas.microsoft.com/office/drawing/2014/main" id="{AFDC5F9F-C94C-40D0-8DFD-4B7E3172D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43" name="Text Box 44">
                <a:extLst>
                  <a:ext uri="{FF2B5EF4-FFF2-40B4-BE49-F238E27FC236}">
                    <a16:creationId xmlns:a16="http://schemas.microsoft.com/office/drawing/2014/main" id="{679F17D9-2364-42AF-8716-985264C1C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44" name="Text Box 45">
                <a:extLst>
                  <a:ext uri="{FF2B5EF4-FFF2-40B4-BE49-F238E27FC236}">
                    <a16:creationId xmlns:a16="http://schemas.microsoft.com/office/drawing/2014/main" id="{A9741F82-36E0-4B41-8DD4-7FAA0E6C09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1" name="Rectangle 46">
              <a:extLst>
                <a:ext uri="{FF2B5EF4-FFF2-40B4-BE49-F238E27FC236}">
                  <a16:creationId xmlns:a16="http://schemas.microsoft.com/office/drawing/2014/main" id="{7ECB833E-3C26-433C-8B07-21B45BB60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47">
              <a:extLst>
                <a:ext uri="{FF2B5EF4-FFF2-40B4-BE49-F238E27FC236}">
                  <a16:creationId xmlns:a16="http://schemas.microsoft.com/office/drawing/2014/main" id="{DE8F7641-177B-43E3-9085-7C8242318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459"/>
              <a:ext cx="10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数字签名</a:t>
              </a:r>
              <a:endParaRPr lang="en-US" altLang="zh-CN" sz="1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5" name="Group 48">
            <a:extLst>
              <a:ext uri="{FF2B5EF4-FFF2-40B4-BE49-F238E27FC236}">
                <a16:creationId xmlns:a16="http://schemas.microsoft.com/office/drawing/2014/main" id="{4877A8AD-9956-4D47-92A0-8EB108CD35F4}"/>
              </a:ext>
            </a:extLst>
          </p:cNvPr>
          <p:cNvGrpSpPr>
            <a:grpSpLocks/>
          </p:cNvGrpSpPr>
          <p:nvPr/>
        </p:nvGrpSpPr>
        <p:grpSpPr bwMode="auto">
          <a:xfrm>
            <a:off x="5054600" y="3675905"/>
            <a:ext cx="1343025" cy="790575"/>
            <a:chOff x="403" y="1308"/>
            <a:chExt cx="846" cy="498"/>
          </a:xfrm>
        </p:grpSpPr>
        <p:sp>
          <p:nvSpPr>
            <p:cNvPr id="46" name="Rectangle 49">
              <a:extLst>
                <a:ext uri="{FF2B5EF4-FFF2-40B4-BE49-F238E27FC236}">
                  <a16:creationId xmlns:a16="http://schemas.microsoft.com/office/drawing/2014/main" id="{FADD6F2D-5978-42B1-97B8-FD02758B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Text Box 50">
              <a:extLst>
                <a:ext uri="{FF2B5EF4-FFF2-40B4-BE49-F238E27FC236}">
                  <a16:creationId xmlns:a16="http://schemas.microsoft.com/office/drawing/2014/main" id="{3AC9B271-88D9-4A2A-B89C-1BABA9E6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zh-CN" alt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长消息</a:t>
              </a: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8" name="Group 51">
            <a:extLst>
              <a:ext uri="{FF2B5EF4-FFF2-40B4-BE49-F238E27FC236}">
                <a16:creationId xmlns:a16="http://schemas.microsoft.com/office/drawing/2014/main" id="{B0CBB7BC-96A2-44EE-B16A-B3B32743A8A2}"/>
              </a:ext>
            </a:extLst>
          </p:cNvPr>
          <p:cNvGrpSpPr>
            <a:grpSpLocks/>
          </p:cNvGrpSpPr>
          <p:nvPr/>
        </p:nvGrpSpPr>
        <p:grpSpPr bwMode="auto">
          <a:xfrm>
            <a:off x="5197478" y="4709368"/>
            <a:ext cx="982664" cy="650875"/>
            <a:chOff x="1397" y="982"/>
            <a:chExt cx="619" cy="410"/>
          </a:xfrm>
          <a:solidFill>
            <a:srgbClr val="008000"/>
          </a:solidFill>
        </p:grpSpPr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FC3DEAD4-2236-46A7-A47F-437A23D2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F11D7D47-B5EB-42DD-8D21-E5F9765CC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985"/>
              <a:ext cx="593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</a:t>
              </a: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哈希</a:t>
              </a:r>
              <a:br>
                <a:rPr lang="en-US" altLang="zh-CN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函数</a:t>
              </a:r>
              <a:endParaRPr lang="en-US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53FEA811-05D8-41CC-9B07-4613F8ED0179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5553918"/>
            <a:ext cx="873125" cy="420687"/>
            <a:chOff x="3305" y="3136"/>
            <a:chExt cx="550" cy="265"/>
          </a:xfrm>
        </p:grpSpPr>
        <p:sp>
          <p:nvSpPr>
            <p:cNvPr id="52" name="Rectangle 55">
              <a:extLst>
                <a:ext uri="{FF2B5EF4-FFF2-40B4-BE49-F238E27FC236}">
                  <a16:creationId xmlns:a16="http://schemas.microsoft.com/office/drawing/2014/main" id="{21CCBF5B-1128-4DDD-B8AB-2B6B6F0AA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Text Box 56">
              <a:extLst>
                <a:ext uri="{FF2B5EF4-FFF2-40B4-BE49-F238E27FC236}">
                  <a16:creationId xmlns:a16="http://schemas.microsoft.com/office/drawing/2014/main" id="{1B0A5D2E-036E-4840-B5D9-3647FA9DE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54" name="Group 57">
            <a:extLst>
              <a:ext uri="{FF2B5EF4-FFF2-40B4-BE49-F238E27FC236}">
                <a16:creationId xmlns:a16="http://schemas.microsoft.com/office/drawing/2014/main" id="{D4DD3E93-B7EF-4FE8-B49B-844D13EF5E07}"/>
              </a:ext>
            </a:extLst>
          </p:cNvPr>
          <p:cNvGrpSpPr>
            <a:grpSpLocks/>
          </p:cNvGrpSpPr>
          <p:nvPr/>
        </p:nvGrpSpPr>
        <p:grpSpPr bwMode="auto">
          <a:xfrm>
            <a:off x="7596186" y="4126755"/>
            <a:ext cx="1192211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" name="Rectangle 58">
              <a:extLst>
                <a:ext uri="{FF2B5EF4-FFF2-40B4-BE49-F238E27FC236}">
                  <a16:creationId xmlns:a16="http://schemas.microsoft.com/office/drawing/2014/main" id="{5417061F-8F2B-439B-B768-299BAD98F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792E3E3B-5193-4AC1-BB7D-F21267EA7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127"/>
              <a:ext cx="698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数字签名</a:t>
              </a:r>
              <a:br>
                <a:rPr lang="en-US" altLang="zh-CN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</a:b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解密运算</a:t>
              </a:r>
              <a:endParaRPr lang="en-US" altLang="zh-CN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57" name="Line 60">
            <a:extLst>
              <a:ext uri="{FF2B5EF4-FFF2-40B4-BE49-F238E27FC236}">
                <a16:creationId xmlns:a16="http://schemas.microsoft.com/office/drawing/2014/main" id="{A787408B-99DE-4CC0-8911-7856FBCD6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63" y="516974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8" name="Group 61">
            <a:extLst>
              <a:ext uri="{FF2B5EF4-FFF2-40B4-BE49-F238E27FC236}">
                <a16:creationId xmlns:a16="http://schemas.microsoft.com/office/drawing/2014/main" id="{0C1F947B-3B11-4FC1-9D2A-57FD98D5DE8B}"/>
              </a:ext>
            </a:extLst>
          </p:cNvPr>
          <p:cNvGrpSpPr>
            <a:grpSpLocks/>
          </p:cNvGrpSpPr>
          <p:nvPr/>
        </p:nvGrpSpPr>
        <p:grpSpPr bwMode="auto">
          <a:xfrm>
            <a:off x="7762875" y="5550743"/>
            <a:ext cx="873125" cy="420687"/>
            <a:chOff x="3305" y="3136"/>
            <a:chExt cx="550" cy="265"/>
          </a:xfrm>
        </p:grpSpPr>
        <p:sp>
          <p:nvSpPr>
            <p:cNvPr id="59" name="Rectangle 62">
              <a:extLst>
                <a:ext uri="{FF2B5EF4-FFF2-40B4-BE49-F238E27FC236}">
                  <a16:creationId xmlns:a16="http://schemas.microsoft.com/office/drawing/2014/main" id="{33DA6C66-9240-4CF6-A1B1-50426DB22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0" name="Text Box 63">
              <a:extLst>
                <a:ext uri="{FF2B5EF4-FFF2-40B4-BE49-F238E27FC236}">
                  <a16:creationId xmlns:a16="http://schemas.microsoft.com/office/drawing/2014/main" id="{88B2E6C4-CC6A-4CED-AEF8-99FCF57A0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61" name="Line 64">
            <a:extLst>
              <a:ext uri="{FF2B5EF4-FFF2-40B4-BE49-F238E27FC236}">
                <a16:creationId xmlns:a16="http://schemas.microsoft.com/office/drawing/2014/main" id="{F2ACB054-4996-49CE-8639-8B8FCC96A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3925" y="299328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Line 65">
            <a:extLst>
              <a:ext uri="{FF2B5EF4-FFF2-40B4-BE49-F238E27FC236}">
                <a16:creationId xmlns:a16="http://schemas.microsoft.com/office/drawing/2014/main" id="{7650FADA-74C4-42B8-A647-E65466F4E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3618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Line 66">
            <a:extLst>
              <a:ext uri="{FF2B5EF4-FFF2-40B4-BE49-F238E27FC236}">
                <a16:creationId xmlns:a16="http://schemas.microsoft.com/office/drawing/2014/main" id="{359957F2-05E7-4188-A50E-EEC62C013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445854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" name="Line 67">
            <a:extLst>
              <a:ext uri="{FF2B5EF4-FFF2-40B4-BE49-F238E27FC236}">
                <a16:creationId xmlns:a16="http://schemas.microsoft.com/office/drawing/2014/main" id="{35E9126F-46CC-4510-A151-6E1282A82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531420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9214AB13-B85E-4D41-BABF-96595041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064843"/>
            <a:ext cx="960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zh-CN" altLang="en-US" sz="1600" dirty="0">
                <a:latin typeface="Arial" charset="0"/>
                <a:cs typeface="Arial" charset="0"/>
              </a:rPr>
              <a:t>的</a:t>
            </a:r>
            <a:br>
              <a:rPr lang="en-US" altLang="zh-CN" sz="1600" dirty="0">
                <a:latin typeface="Arial" charset="0"/>
                <a:cs typeface="Arial" charset="0"/>
              </a:rPr>
            </a:br>
            <a:r>
              <a:rPr lang="zh-CN" altLang="en-US" sz="1600" dirty="0">
                <a:latin typeface="Arial" charset="0"/>
                <a:cs typeface="Arial" charset="0"/>
              </a:rPr>
              <a:t>公钥</a:t>
            </a:r>
            <a:endParaRPr lang="en-US" sz="1600" dirty="0">
              <a:latin typeface="Arial" charset="0"/>
              <a:cs typeface="Arial" charset="0"/>
            </a:endParaRPr>
          </a:p>
        </p:txBody>
      </p:sp>
      <p:pic>
        <p:nvPicPr>
          <p:cNvPr id="66" name="Picture 69" descr="BS00768_[1]">
            <a:extLst>
              <a:ext uri="{FF2B5EF4-FFF2-40B4-BE49-F238E27FC236}">
                <a16:creationId xmlns:a16="http://schemas.microsoft.com/office/drawing/2014/main" id="{25A18B07-3E6D-42E9-B795-BC86231B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414580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70">
            <a:extLst>
              <a:ext uri="{FF2B5EF4-FFF2-40B4-BE49-F238E27FC236}">
                <a16:creationId xmlns:a16="http://schemas.microsoft.com/office/drawing/2014/main" id="{0CF4F2AC-3051-4F61-98A1-1B0790889F14}"/>
              </a:ext>
            </a:extLst>
          </p:cNvPr>
          <p:cNvGrpSpPr>
            <a:grpSpLocks/>
          </p:cNvGrpSpPr>
          <p:nvPr/>
        </p:nvGrpSpPr>
        <p:grpSpPr bwMode="auto">
          <a:xfrm>
            <a:off x="6977063" y="4471243"/>
            <a:ext cx="490537" cy="604837"/>
            <a:chOff x="2994" y="2073"/>
            <a:chExt cx="309" cy="381"/>
          </a:xfrm>
        </p:grpSpPr>
        <p:grpSp>
          <p:nvGrpSpPr>
            <p:cNvPr id="68" name="Group 71">
              <a:extLst>
                <a:ext uri="{FF2B5EF4-FFF2-40B4-BE49-F238E27FC236}">
                  <a16:creationId xmlns:a16="http://schemas.microsoft.com/office/drawing/2014/main" id="{E5E78340-3313-4C52-B3E3-05F99F3BB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70" name="Text Box 72">
                <a:extLst>
                  <a:ext uri="{FF2B5EF4-FFF2-40B4-BE49-F238E27FC236}">
                    <a16:creationId xmlns:a16="http://schemas.microsoft.com/office/drawing/2014/main" id="{6BF93717-E4EC-4087-8471-8EF5AF806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71" name="Text Box 73">
                <a:extLst>
                  <a:ext uri="{FF2B5EF4-FFF2-40B4-BE49-F238E27FC236}">
                    <a16:creationId xmlns:a16="http://schemas.microsoft.com/office/drawing/2014/main" id="{067FFAF4-1136-4C9B-8489-C39E90A90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9" name="Text Box 74">
              <a:extLst>
                <a:ext uri="{FF2B5EF4-FFF2-40B4-BE49-F238E27FC236}">
                  <a16:creationId xmlns:a16="http://schemas.microsoft.com/office/drawing/2014/main" id="{40B6A0AC-CAC7-4319-8492-22C5B4A88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72" name="Line 75">
            <a:extLst>
              <a:ext uri="{FF2B5EF4-FFF2-40B4-BE49-F238E27FC236}">
                <a16:creationId xmlns:a16="http://schemas.microsoft.com/office/drawing/2014/main" id="{AD8D6EA8-F61B-4FD9-9874-EDF103B15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0" y="451410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3" name="Line 76">
            <a:extLst>
              <a:ext uri="{FF2B5EF4-FFF2-40B4-BE49-F238E27FC236}">
                <a16:creationId xmlns:a16="http://schemas.microsoft.com/office/drawing/2014/main" id="{8141B075-82DC-4C70-A4F0-7E259B13D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600318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4" name="Line 77">
            <a:extLst>
              <a:ext uri="{FF2B5EF4-FFF2-40B4-BE49-F238E27FC236}">
                <a16:creationId xmlns:a16="http://schemas.microsoft.com/office/drawing/2014/main" id="{AF1291D5-5643-4662-8B76-296876874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9325" y="599683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5" name="Group 33">
            <a:extLst>
              <a:ext uri="{FF2B5EF4-FFF2-40B4-BE49-F238E27FC236}">
                <a16:creationId xmlns:a16="http://schemas.microsoft.com/office/drawing/2014/main" id="{D2C5D010-5BB3-4313-AB83-72DC0823EC7D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4763294"/>
            <a:ext cx="1722438" cy="969962"/>
            <a:chOff x="3157" y="2378"/>
            <a:chExt cx="1085" cy="611"/>
          </a:xfrm>
        </p:grpSpPr>
        <p:grpSp>
          <p:nvGrpSpPr>
            <p:cNvPr id="76" name="Group 34">
              <a:extLst>
                <a:ext uri="{FF2B5EF4-FFF2-40B4-BE49-F238E27FC236}">
                  <a16:creationId xmlns:a16="http://schemas.microsoft.com/office/drawing/2014/main" id="{E01304B4-9262-48A4-B2CB-8BDD7F15E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79" name="Text Box 35">
                <a:extLst>
                  <a:ext uri="{FF2B5EF4-FFF2-40B4-BE49-F238E27FC236}">
                    <a16:creationId xmlns:a16="http://schemas.microsoft.com/office/drawing/2014/main" id="{9A4781BC-3576-4F32-983C-4D80D95E5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80" name="Text Box 36">
                <a:extLst>
                  <a:ext uri="{FF2B5EF4-FFF2-40B4-BE49-F238E27FC236}">
                    <a16:creationId xmlns:a16="http://schemas.microsoft.com/office/drawing/2014/main" id="{38FE12AB-D745-4DE4-AF1A-AD233C9C3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67B674E7-1F57-416D-8ECA-77F97E14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8" name="Text Box 38">
              <a:extLst>
                <a:ext uri="{FF2B5EF4-FFF2-40B4-BE49-F238E27FC236}">
                  <a16:creationId xmlns:a16="http://schemas.microsoft.com/office/drawing/2014/main" id="{321DA793-5DDD-4A3D-8D61-5CFEC01ED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438"/>
              <a:ext cx="10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数字签名</a:t>
              </a:r>
              <a:endParaRPr lang="en-US" sz="1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81" name="Text Box 78">
            <a:extLst>
              <a:ext uri="{FF2B5EF4-FFF2-40B4-BE49-F238E27FC236}">
                <a16:creationId xmlns:a16="http://schemas.microsoft.com/office/drawing/2014/main" id="{20571AB9-E05A-4529-BAAD-54230B0A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490" y="6135687"/>
            <a:ext cx="1439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zh-CN" altLang="en-US" sz="2400" dirty="0">
                <a:latin typeface="Arial" charset="0"/>
                <a:cs typeface="Arial" charset="0"/>
              </a:rPr>
              <a:t>相等？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78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65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816E4-34C3-43EB-8F02-C055AAD0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攻击者无处不在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5CD10-A1BE-44E7-93F2-1E7CDEED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CBE8031-6600-4898-AA99-00BE06ED4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zh-CN" altLang="en-US" u="sng" dirty="0">
                <a:solidFill>
                  <a:srgbClr val="C00000"/>
                </a:solidFill>
                <a:latin typeface="Gill Sans MT" charset="0"/>
              </a:rPr>
              <a:t>问</a:t>
            </a:r>
            <a:r>
              <a:rPr lang="en-US" u="sng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zh-CN" altLang="en-US" dirty="0">
                <a:latin typeface="Gill Sans MT" charset="0"/>
              </a:rPr>
              <a:t>攻击者可以做什么？</a:t>
            </a:r>
            <a:endParaRPr lang="en-US" altLang="ja-JP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zh-CN" altLang="en-US" u="sng" dirty="0">
                <a:solidFill>
                  <a:srgbClr val="C00000"/>
                </a:solidFill>
                <a:latin typeface="Gill Sans MT" charset="0"/>
              </a:rPr>
              <a:t>答</a:t>
            </a:r>
            <a:r>
              <a:rPr lang="en-US" u="sng" dirty="0">
                <a:solidFill>
                  <a:srgbClr val="C00000"/>
                </a:solidFill>
                <a:latin typeface="Gill Sans MT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zh-CN" altLang="en-US" dirty="0">
                <a:latin typeface="Gill Sans MT" charset="0"/>
              </a:rPr>
              <a:t>很多事情，包括</a:t>
            </a:r>
            <a:endParaRPr lang="en-US" dirty="0">
              <a:latin typeface="Gill Sans MT" charset="0"/>
            </a:endParaRPr>
          </a:p>
          <a:p>
            <a:pPr lvl="1"/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偷听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截获消息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zh-CN" altLang="en-US" sz="2800" dirty="0">
                <a:latin typeface="Gill Sans MT" charset="0"/>
              </a:rPr>
              <a:t>在会话中主动</a:t>
            </a: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插入</a:t>
            </a:r>
            <a:r>
              <a:rPr lang="zh-CN" altLang="en-US" sz="2800" dirty="0">
                <a:latin typeface="Gill Sans MT" charset="0"/>
              </a:rPr>
              <a:t>消息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模仿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dirty="0">
                <a:latin typeface="Gill Sans MT" charset="0"/>
              </a:rPr>
              <a:t>可以伪造数据包源地址（或任意字段）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劫持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通过替换发送者或接收者的数据，接管当前的会话</a:t>
            </a:r>
            <a:endParaRPr lang="en-US" altLang="ja-JP" sz="2800" dirty="0">
              <a:latin typeface="Gill Sans MT" charset="0"/>
            </a:endParaRPr>
          </a:p>
          <a:p>
            <a:pPr lvl="1"/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拒绝服务攻击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zh-CN" altLang="en-US" sz="2800" dirty="0">
                <a:latin typeface="Gill Sans MT" charset="0"/>
              </a:rPr>
              <a:t>使正常用户无法获得服务</a:t>
            </a:r>
            <a:r>
              <a:rPr lang="en-US" sz="2800" dirty="0">
                <a:latin typeface="Gill Sans MT" charset="0"/>
              </a:rPr>
              <a:t> (</a:t>
            </a:r>
            <a:r>
              <a:rPr lang="zh-CN" altLang="en-US" sz="2800" dirty="0">
                <a:latin typeface="Gill Sans MT" charset="0"/>
              </a:rPr>
              <a:t>例如</a:t>
            </a:r>
            <a:r>
              <a:rPr lang="en-US" sz="2800" dirty="0">
                <a:latin typeface="Gill Sans MT" charset="0"/>
              </a:rPr>
              <a:t>, </a:t>
            </a:r>
            <a:r>
              <a:rPr lang="zh-CN" altLang="en-US" sz="2800" dirty="0">
                <a:latin typeface="Gill Sans MT" charset="0"/>
              </a:rPr>
              <a:t>通过耗尽服务资源</a:t>
            </a:r>
            <a:r>
              <a:rPr lang="en-US" sz="2800" dirty="0">
                <a:latin typeface="Gill Sans MT" charset="0"/>
              </a:rPr>
              <a:t>)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2676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58950-47D6-4573-ADA5-4852A1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ap</a:t>
            </a:r>
            <a:r>
              <a:rPr lang="zh-CN" altLang="en-US" dirty="0"/>
              <a:t>协议</a:t>
            </a:r>
            <a:r>
              <a:rPr lang="en-US" altLang="zh-CN" dirty="0"/>
              <a:t>5.0</a:t>
            </a:r>
            <a:r>
              <a:rPr lang="zh-CN" altLang="en-US" dirty="0"/>
              <a:t>的漏洞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CBE91-07D2-48C6-A528-03757517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60</a:t>
            </a:fld>
            <a:endParaRPr lang="zh-CN" altLang="en-US"/>
          </a:p>
        </p:txBody>
      </p:sp>
      <p:pic>
        <p:nvPicPr>
          <p:cNvPr id="5" name="Picture 4" descr="Bob">
            <a:extLst>
              <a:ext uri="{FF2B5EF4-FFF2-40B4-BE49-F238E27FC236}">
                <a16:creationId xmlns:a16="http://schemas.microsoft.com/office/drawing/2014/main" id="{B021615D-0A0D-4FE8-B488-1EF88AC2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23175" y="2419127"/>
            <a:ext cx="800100" cy="817562"/>
          </a:xfrm>
          <a:prstGeom prst="rect">
            <a:avLst/>
          </a:prstGeom>
          <a:noFill/>
        </p:spPr>
      </p:pic>
      <p:pic>
        <p:nvPicPr>
          <p:cNvPr id="6" name="Picture 5" descr="Eve">
            <a:extLst>
              <a:ext uri="{FF2B5EF4-FFF2-40B4-BE49-F238E27FC236}">
                <a16:creationId xmlns:a16="http://schemas.microsoft.com/office/drawing/2014/main" id="{E9C5911F-5E37-43D3-967C-17A1A8C7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9263" y="2315939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E15718A7-CF42-48CB-AA61-2966B81C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163638" y="2308002"/>
            <a:ext cx="752475" cy="927100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FA909EB7-6D04-493C-A840-E10CC3EB7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2790602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865D471-47D5-40E7-ACD9-FC2680F7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268" y="244135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我是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C9127BF-2C26-4B32-B5A1-AF1FFA005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188" y="2830289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894C44B-4A4E-402D-B32C-F6840973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2481039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我是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87F5480-149E-41C2-BEBB-BDA40369B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2875" y="3150964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3237D08-A630-4EF9-88EF-DA32BCEA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2922364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119614A-3E3C-40B6-A5B0-FF4BF16A6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3973289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C45AFB-9520-41B0-B2B9-672C3573659E}"/>
              </a:ext>
            </a:extLst>
          </p:cNvPr>
          <p:cNvGrpSpPr>
            <a:grpSpLocks/>
          </p:cNvGrpSpPr>
          <p:nvPr/>
        </p:nvGrpSpPr>
        <p:grpSpPr bwMode="auto">
          <a:xfrm>
            <a:off x="6481763" y="3519264"/>
            <a:ext cx="850900" cy="681038"/>
            <a:chOff x="3732" y="350"/>
            <a:chExt cx="536" cy="429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8564BB6-F367-4A03-B2AC-FACEC6C8A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0F33AA-8418-47C5-97B3-4AC0390E5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18" name="Text Box 17">
                <a:extLst>
                  <a:ext uri="{FF2B5EF4-FFF2-40B4-BE49-F238E27FC236}">
                    <a16:creationId xmlns:a16="http://schemas.microsoft.com/office/drawing/2014/main" id="{0155674B-4954-470C-B3DF-6F1261621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554EEBE5-1E6F-4F73-8963-C8E5DD01D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20" name="Line 19">
            <a:extLst>
              <a:ext uri="{FF2B5EF4-FFF2-40B4-BE49-F238E27FC236}">
                <a16:creationId xmlns:a16="http://schemas.microsoft.com/office/drawing/2014/main" id="{6B8BCCBF-DF34-4011-82D9-7CD00BD9D7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550" y="4154264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6B619BC4-E20B-40F6-8304-2AD2022F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773" y="4027264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  <a:cs typeface="Arial" charset="0"/>
              </a:rPr>
              <a:t>把你的公钥发给我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9ACFB88D-9A9C-4B1C-BCD9-A6F6DD97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214714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1AB3B9-6704-413C-922A-4EDF5D3F9C21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4660677"/>
            <a:ext cx="584200" cy="695325"/>
            <a:chOff x="4737" y="2510"/>
            <a:chExt cx="368" cy="4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575211-F2D6-4B98-A094-14427FB0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26" name="Text Box 24">
                <a:extLst>
                  <a:ext uri="{FF2B5EF4-FFF2-40B4-BE49-F238E27FC236}">
                    <a16:creationId xmlns:a16="http://schemas.microsoft.com/office/drawing/2014/main" id="{942061A3-EA19-4D35-BFDE-A44970B8D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2918A6CC-3570-473E-B99D-BCE09D3F6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654A18E-2F15-4293-BD8D-0BE498711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28" name="Line 27">
            <a:extLst>
              <a:ext uri="{FF2B5EF4-FFF2-40B4-BE49-F238E27FC236}">
                <a16:creationId xmlns:a16="http://schemas.microsoft.com/office/drawing/2014/main" id="{297BFE7C-57D1-49BA-99DB-755D697D1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238" y="3543077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A4D3B64-D909-459D-B0E2-C2D74CFE3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3992339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43C784-A4CC-43D8-AE1D-A6DA8F5FF5A4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3524027"/>
            <a:ext cx="850900" cy="654050"/>
            <a:chOff x="3732" y="350"/>
            <a:chExt cx="536" cy="412"/>
          </a:xfrm>
        </p:grpSpPr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4A9A68C1-858F-4AC9-B76F-3E0BEF60B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DA17C2-C9A5-4E65-87AA-0994DE000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41886787-9265-4AAE-B141-E2F71105B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EE5BA9C8-5694-4509-8927-3D515C17B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35" name="Line 34">
            <a:extLst>
              <a:ext uri="{FF2B5EF4-FFF2-40B4-BE49-F238E27FC236}">
                <a16:creationId xmlns:a16="http://schemas.microsoft.com/office/drawing/2014/main" id="{CA6310F6-D3F1-4623-BF4D-7E5463919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6913" y="4533677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769D39BF-CEFB-4D12-91FB-0CD886FD4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136" y="4490814"/>
            <a:ext cx="18261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  <a:cs typeface="Arial" charset="0"/>
              </a:rPr>
              <a:t>把你的公钥发给我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A0BA7F59-3ED3-4693-B100-D337D18BA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5124227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C9CB65-20DF-4658-B795-955EF0C96AAC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4682902"/>
            <a:ext cx="569912" cy="654050"/>
            <a:chOff x="4737" y="2534"/>
            <a:chExt cx="359" cy="4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E124C6-DFF0-41D5-B93E-B29C7D18E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1" name="Text Box 39">
                <a:extLst>
                  <a:ext uri="{FF2B5EF4-FFF2-40B4-BE49-F238E27FC236}">
                    <a16:creationId xmlns:a16="http://schemas.microsoft.com/office/drawing/2014/main" id="{F37D745E-9754-4DDC-8A26-A486C9FA2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42" name="Text Box 40">
                <a:extLst>
                  <a:ext uri="{FF2B5EF4-FFF2-40B4-BE49-F238E27FC236}">
                    <a16:creationId xmlns:a16="http://schemas.microsoft.com/office/drawing/2014/main" id="{A0E51084-AF30-40EE-ADF6-F53EB27D6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9AB65A2A-0AEA-4F65-A934-1EDD3A890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43" name="Line 42">
            <a:extLst>
              <a:ext uri="{FF2B5EF4-FFF2-40B4-BE49-F238E27FC236}">
                <a16:creationId xmlns:a16="http://schemas.microsoft.com/office/drawing/2014/main" id="{B01495AA-3C63-4E89-B229-D7C6792EAE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2438" y="5846539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8695C0-F16F-4384-A7B0-977E4568119E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5329014"/>
            <a:ext cx="874713" cy="681038"/>
            <a:chOff x="3670" y="3430"/>
            <a:chExt cx="551" cy="429"/>
          </a:xfrm>
        </p:grpSpPr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9B1BBC2D-3296-46CE-8F11-8F613EDE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FDF67B1D-CAAF-47E5-A785-D4E8CAF14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 (m)</a:t>
              </a: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5315C246-D94E-4FFD-A91A-1B40D8AC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BAD188-C01D-4397-9F69-4F4C70641349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5395689"/>
            <a:ext cx="1768475" cy="719138"/>
            <a:chOff x="1299" y="3314"/>
            <a:chExt cx="1114" cy="453"/>
          </a:xfrm>
        </p:grpSpPr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4909A1E2-8781-4BB5-999D-A3C9A0901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F6260A23-BA71-40A9-9FE1-537A66DF7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73E4D448-CC21-474C-8457-1149C9F5E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35ECAADC-BEB6-4323-903A-E56665321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2CBF2BAB-CC15-4D7E-9AF9-F7A9FB5DA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54" name="Text Box 53">
            <a:extLst>
              <a:ext uri="{FF2B5EF4-FFF2-40B4-BE49-F238E27FC236}">
                <a16:creationId xmlns:a16="http://schemas.microsoft.com/office/drawing/2014/main" id="{DD732E8B-B667-498D-99CE-C50505E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870" y="5208364"/>
            <a:ext cx="1291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Arial" pitchFamily="34" charset="0"/>
                <a:cs typeface="Arial" pitchFamily="34" charset="0"/>
              </a:rPr>
              <a:t>Trudy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得到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13C56A52-83A5-40A0-A50C-8111009E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5900514"/>
            <a:ext cx="20018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latin typeface="Arial" pitchFamily="34" charset="0"/>
                <a:cs typeface="Arial" pitchFamily="34" charset="0"/>
              </a:rPr>
              <a:t>把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 m 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用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的公钥加密，发送给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Alice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30FDE21-CA92-4FF6-AC2A-3EA4E8DF51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363" y="5879877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40958E-D14B-493E-AE1D-7EF82C7FB740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5343302"/>
            <a:ext cx="806450" cy="677862"/>
            <a:chOff x="3691" y="3430"/>
            <a:chExt cx="508" cy="427"/>
          </a:xfrm>
        </p:grpSpPr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9F6F6732-C128-4488-A2A7-ABEF556D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altLang="zh-CN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4A54FA6D-0AEC-4A77-933D-26C2D77ED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(m)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FB24389C-31DB-4D2C-AF0A-F51226A5F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9ADB2C0-E0A2-4EE4-A4A9-55031201124B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5759227"/>
            <a:ext cx="1768475" cy="711200"/>
            <a:chOff x="1299" y="3317"/>
            <a:chExt cx="1114" cy="448"/>
          </a:xfrm>
        </p:grpSpPr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DFFD8429-54FA-4749-8A60-B2D28A5A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19B424D3-6B4D-44C2-B1E5-DF9EE5151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2766EB7A-6ED7-45E8-BDCB-4BD1E3619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E78DFEB1-0AEC-480C-9744-CB6EEA4E1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D95126D3-B01E-478B-B1EF-7D74F3BA4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7" name="Text Box 66">
            <a:extLst>
              <a:ext uri="{FF2B5EF4-FFF2-40B4-BE49-F238E27FC236}">
                <a16:creationId xmlns:a16="http://schemas.microsoft.com/office/drawing/2014/main" id="{053E01FB-9AA4-40B4-B19E-FD4992ED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3417664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F632E33A-C48F-4742-9C83-29AE5FBC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722898"/>
            <a:ext cx="7593012" cy="63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+mn-ea"/>
              </a:rPr>
              <a:t>中间人攻击：</a:t>
            </a:r>
            <a:r>
              <a:rPr lang="en-US" altLang="zh-CN" sz="2400" kern="0" dirty="0">
                <a:latin typeface="+mn-ea"/>
              </a:rPr>
              <a:t>Trudy</a:t>
            </a:r>
            <a:r>
              <a:rPr lang="zh-CN" altLang="en-US" sz="2400" kern="0" dirty="0">
                <a:latin typeface="+mn-ea"/>
              </a:rPr>
              <a:t>向</a:t>
            </a:r>
            <a:r>
              <a:rPr lang="en-US" altLang="zh-CN" sz="2400" kern="0" dirty="0">
                <a:latin typeface="+mn-ea"/>
              </a:rPr>
              <a:t>Bob</a:t>
            </a:r>
            <a:r>
              <a:rPr lang="zh-CN" altLang="en-US" sz="2400" kern="0" dirty="0">
                <a:latin typeface="+mn-ea"/>
              </a:rPr>
              <a:t>扮演</a:t>
            </a:r>
            <a:r>
              <a:rPr lang="en-US" altLang="zh-CN" sz="2400" kern="0" dirty="0">
                <a:latin typeface="+mn-ea"/>
              </a:rPr>
              <a:t>Alice</a:t>
            </a:r>
            <a:r>
              <a:rPr lang="zh-CN" altLang="en-US" sz="2400" kern="0" dirty="0">
                <a:latin typeface="+mn-ea"/>
              </a:rPr>
              <a:t>，向</a:t>
            </a:r>
            <a:r>
              <a:rPr lang="en-US" altLang="zh-CN" sz="2400" kern="0" dirty="0">
                <a:latin typeface="+mn-ea"/>
              </a:rPr>
              <a:t>Alice</a:t>
            </a:r>
            <a:r>
              <a:rPr lang="zh-CN" altLang="en-US" sz="2400" kern="0" dirty="0">
                <a:latin typeface="+mn-ea"/>
              </a:rPr>
              <a:t>扮演</a:t>
            </a:r>
            <a:r>
              <a:rPr lang="en-US" altLang="zh-CN" sz="2400" kern="0" dirty="0">
                <a:latin typeface="+mn-ea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420328531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8D5BE-3C69-4B87-B92B-C086E504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无法验证公钥的真实性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D2C89-3261-417F-A412-8F527824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E0AD42-3BC7-4166-9F34-F9D92CD7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0" y="1681677"/>
            <a:ext cx="7956376" cy="517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7246203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B79E-F1D9-45F1-AE8F-6D5D38D4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D7204-3FF3-42CC-9E26-682A9FC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7476D9-D834-40FA-A391-292F5B72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647527"/>
            <a:ext cx="81864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solidFill>
                  <a:srgbClr val="C00000"/>
                </a:solidFill>
                <a:latin typeface="Gill Sans MT" charset="0"/>
              </a:rPr>
              <a:t>认证中心</a:t>
            </a:r>
            <a:r>
              <a:rPr lang="en-US" kern="0" dirty="0">
                <a:solidFill>
                  <a:srgbClr val="C00000"/>
                </a:solidFill>
                <a:latin typeface="Gill Sans MT" charset="0"/>
              </a:rPr>
              <a:t>(CA): </a:t>
            </a:r>
            <a:r>
              <a:rPr lang="zh-CN" altLang="en-US" sz="2400" kern="0" dirty="0">
                <a:latin typeface="Gill Sans MT" charset="0"/>
              </a:rPr>
              <a:t>将公钥和实体绑定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400" kern="0" dirty="0">
                <a:latin typeface="Gill Sans MT" charset="0"/>
              </a:rPr>
              <a:t>实体（网站、服务器、路由器等）向</a:t>
            </a:r>
            <a:r>
              <a:rPr lang="en-US" altLang="zh-CN" sz="2400" kern="0" dirty="0">
                <a:latin typeface="Gill Sans MT" charset="0"/>
              </a:rPr>
              <a:t>CA</a:t>
            </a:r>
            <a:r>
              <a:rPr lang="zh-CN" altLang="en-US" sz="2400" kern="0" dirty="0">
                <a:latin typeface="Gill Sans MT" charset="0"/>
              </a:rPr>
              <a:t>注册自己的公钥</a:t>
            </a:r>
            <a:r>
              <a:rPr lang="en-US" sz="2400" kern="0" dirty="0">
                <a:latin typeface="Gill Sans MT" charset="0"/>
              </a:rPr>
              <a:t>.</a:t>
            </a:r>
          </a:p>
          <a:p>
            <a:pPr lvl="1"/>
            <a:r>
              <a:rPr lang="zh-CN" altLang="en-US" sz="2000" kern="0" dirty="0">
                <a:latin typeface="Gill Sans MT" charset="0"/>
              </a:rPr>
              <a:t>实体向</a:t>
            </a:r>
            <a:r>
              <a:rPr lang="en-US" altLang="zh-CN" sz="2000" kern="0" dirty="0">
                <a:latin typeface="Gill Sans MT" charset="0"/>
              </a:rPr>
              <a:t>CA</a:t>
            </a:r>
            <a:r>
              <a:rPr lang="zh-CN" altLang="en-US" sz="2000" kern="0" dirty="0">
                <a:latin typeface="Gill Sans MT" charset="0"/>
              </a:rPr>
              <a:t>提供身份证明</a:t>
            </a:r>
            <a:endParaRPr lang="en-US" altLang="ja-JP" sz="2000" kern="0" dirty="0">
              <a:latin typeface="Gill Sans MT" charset="0"/>
            </a:endParaRPr>
          </a:p>
          <a:p>
            <a:pPr lvl="1"/>
            <a:r>
              <a:rPr lang="en-US" altLang="zh-CN" sz="2000" kern="0" dirty="0">
                <a:latin typeface="Gill Sans MT" charset="0"/>
              </a:rPr>
              <a:t>CA</a:t>
            </a:r>
            <a:r>
              <a:rPr lang="zh-CN" altLang="en-US" sz="2000" kern="0" dirty="0">
                <a:latin typeface="Gill Sans MT" charset="0"/>
              </a:rPr>
              <a:t>创建实体到其公钥的绑定</a:t>
            </a:r>
            <a:endParaRPr lang="en-US" sz="2000" kern="0" dirty="0">
              <a:latin typeface="Gill Sans MT" charset="0"/>
            </a:endParaRPr>
          </a:p>
          <a:p>
            <a:pPr lvl="1"/>
            <a:r>
              <a:rPr lang="en-US" altLang="zh-CN" sz="2000" kern="0" dirty="0">
                <a:latin typeface="Gill Sans MT" charset="0"/>
              </a:rPr>
              <a:t>CA</a:t>
            </a:r>
            <a:r>
              <a:rPr lang="zh-CN" altLang="en-US" sz="2000" kern="0" dirty="0">
                <a:latin typeface="Gill Sans MT" charset="0"/>
              </a:rPr>
              <a:t>用自己的私钥为实体的公钥签名，形成</a:t>
            </a:r>
            <a:r>
              <a:rPr lang="zh-CN" altLang="en-US" sz="2000" kern="0" dirty="0">
                <a:solidFill>
                  <a:srgbClr val="C00000"/>
                </a:solidFill>
                <a:latin typeface="Gill Sans MT" charset="0"/>
              </a:rPr>
              <a:t>公钥证书</a:t>
            </a:r>
            <a:r>
              <a:rPr lang="zh-CN" altLang="en-US" sz="2000" kern="0" dirty="0">
                <a:latin typeface="Gill Sans MT" charset="0"/>
              </a:rPr>
              <a:t>，类似</a:t>
            </a:r>
            <a:r>
              <a:rPr lang="en-US" altLang="zh-CN" sz="2000" kern="0" dirty="0">
                <a:latin typeface="Gill Sans MT" charset="0"/>
              </a:rPr>
              <a:t>CA</a:t>
            </a:r>
            <a:r>
              <a:rPr lang="zh-CN" altLang="en-US" sz="2000" kern="0" dirty="0">
                <a:latin typeface="Gill Sans MT" charset="0"/>
              </a:rPr>
              <a:t>说，“我证明这是实体的公钥”</a:t>
            </a:r>
            <a:endParaRPr lang="en-US" sz="2000" kern="0" dirty="0">
              <a:latin typeface="Gill Sans MT" charset="0"/>
            </a:endParaRPr>
          </a:p>
        </p:txBody>
      </p:sp>
      <p:pic>
        <p:nvPicPr>
          <p:cNvPr id="6" name="Picture 4" descr="j0175664[1]">
            <a:extLst>
              <a:ext uri="{FF2B5EF4-FFF2-40B4-BE49-F238E27FC236}">
                <a16:creationId xmlns:a16="http://schemas.microsoft.com/office/drawing/2014/main" id="{DDECFA96-CE2B-4FC3-83E3-227DBF83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6619" y="4925368"/>
            <a:ext cx="1155700" cy="917575"/>
          </a:xfrm>
          <a:prstGeom prst="rect">
            <a:avLst/>
          </a:prstGeom>
          <a:noFill/>
        </p:spPr>
      </p:pic>
      <p:pic>
        <p:nvPicPr>
          <p:cNvPr id="7" name="Picture 5" descr="Bob">
            <a:extLst>
              <a:ext uri="{FF2B5EF4-FFF2-40B4-BE49-F238E27FC236}">
                <a16:creationId xmlns:a16="http://schemas.microsoft.com/office/drawing/2014/main" id="{F90F532A-3F38-4F9B-AF70-927C8093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82" y="564768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11A5F956-9C19-47A5-A88B-499A501E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094" y="4269730"/>
            <a:ext cx="960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br>
              <a:rPr lang="en-US" sz="1600" dirty="0">
                <a:latin typeface="Arial" charset="0"/>
                <a:cs typeface="Arial" charset="0"/>
              </a:rPr>
            </a:br>
            <a:r>
              <a:rPr lang="zh-CN" altLang="en-US" sz="1600" dirty="0">
                <a:latin typeface="Arial" charset="0"/>
                <a:cs typeface="Arial" charset="0"/>
              </a:rPr>
              <a:t>的公钥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9" name="Picture 7" descr="BS00768_[1]">
            <a:extLst>
              <a:ext uri="{FF2B5EF4-FFF2-40B4-BE49-F238E27FC236}">
                <a16:creationId xmlns:a16="http://schemas.microsoft.com/office/drawing/2014/main" id="{C4CF9CF7-D0DF-4E24-B68C-F4139DCC0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035994" y="435069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C0DD49D0-4FD9-48F6-9A35-129C1D91349B}"/>
              </a:ext>
            </a:extLst>
          </p:cNvPr>
          <p:cNvGrpSpPr>
            <a:grpSpLocks/>
          </p:cNvGrpSpPr>
          <p:nvPr/>
        </p:nvGrpSpPr>
        <p:grpSpPr bwMode="auto">
          <a:xfrm>
            <a:off x="1945507" y="4588818"/>
            <a:ext cx="538162" cy="604837"/>
            <a:chOff x="2994" y="2073"/>
            <a:chExt cx="339" cy="381"/>
          </a:xfrm>
        </p:grpSpPr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2DD6BE6F-0EB2-40E7-802A-C3FE2747C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62776C94-DFC2-4539-B80E-C0B5F499C2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280A38C5-FD63-418A-A9E5-F4593CD71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ABDD5A7-CA10-434D-AA79-92BF6C91C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:a16="http://schemas.microsoft.com/office/drawing/2014/main" id="{99822D33-5FAD-4330-98B7-B87D779ED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4619" y="459675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8B0AC789-B863-4D74-A185-DC6AE3D7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52418"/>
            <a:ext cx="1309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zh-CN" altLang="en-US" sz="1600" dirty="0">
                <a:latin typeface="Arial" charset="0"/>
                <a:cs typeface="Arial" charset="0"/>
              </a:rPr>
              <a:t>的</a:t>
            </a:r>
            <a:br>
              <a:rPr lang="en-US" altLang="zh-CN" sz="1600" dirty="0">
                <a:latin typeface="Arial" charset="0"/>
                <a:cs typeface="Arial" charset="0"/>
              </a:rPr>
            </a:br>
            <a:r>
              <a:rPr lang="zh-CN" altLang="en-US" sz="1600" dirty="0">
                <a:latin typeface="Arial" charset="0"/>
                <a:cs typeface="Arial" charset="0"/>
              </a:rPr>
              <a:t>身份信息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BB93CA6-2A76-424C-AC9A-6034FCE6A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8107" y="537939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AB33F258-8EC2-4671-9BED-D5962236E0AC}"/>
              </a:ext>
            </a:extLst>
          </p:cNvPr>
          <p:cNvGrpSpPr>
            <a:grpSpLocks/>
          </p:cNvGrpSpPr>
          <p:nvPr/>
        </p:nvGrpSpPr>
        <p:grpSpPr bwMode="auto">
          <a:xfrm>
            <a:off x="4758556" y="4169718"/>
            <a:ext cx="1192211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8C2FC76-E94C-443D-AEAD-DF91A8AFA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08E1DADF-AD2E-4CF2-8ACE-E299AAC5F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2127"/>
              <a:ext cx="698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签名算法</a:t>
              </a:r>
              <a:endParaRPr lang="en-US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Text Box 19">
            <a:extLst>
              <a:ext uri="{FF2B5EF4-FFF2-40B4-BE49-F238E27FC236}">
                <a16:creationId xmlns:a16="http://schemas.microsoft.com/office/drawing/2014/main" id="{9E52C6B7-6235-49F3-8677-74F4418B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994" y="5165080"/>
            <a:ext cx="960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zh-CN" altLang="en-US" sz="1600" dirty="0">
                <a:latin typeface="Arial" charset="0"/>
                <a:cs typeface="Arial" charset="0"/>
              </a:rPr>
              <a:t>的私钥</a:t>
            </a:r>
            <a:endParaRPr lang="en-US" sz="1600" dirty="0">
              <a:latin typeface="Arial" charset="0"/>
              <a:cs typeface="Arial" charset="0"/>
            </a:endParaRPr>
          </a:p>
        </p:txBody>
      </p:sp>
      <p:pic>
        <p:nvPicPr>
          <p:cNvPr id="22" name="Picture 20" descr="BS00768_[1]">
            <a:extLst>
              <a:ext uri="{FF2B5EF4-FFF2-40B4-BE49-F238E27FC236}">
                <a16:creationId xmlns:a16="http://schemas.microsoft.com/office/drawing/2014/main" id="{D23A7947-71E1-4618-BEFC-8A74D26F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17394" y="525874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1">
            <a:extLst>
              <a:ext uri="{FF2B5EF4-FFF2-40B4-BE49-F238E27FC236}">
                <a16:creationId xmlns:a16="http://schemas.microsoft.com/office/drawing/2014/main" id="{8788AF4C-449B-459E-AD3F-6BA41251854A}"/>
              </a:ext>
            </a:extLst>
          </p:cNvPr>
          <p:cNvGrpSpPr>
            <a:grpSpLocks/>
          </p:cNvGrpSpPr>
          <p:nvPr/>
        </p:nvGrpSpPr>
        <p:grpSpPr bwMode="auto">
          <a:xfrm>
            <a:off x="5306244" y="5496868"/>
            <a:ext cx="690563" cy="479425"/>
            <a:chOff x="3770" y="3688"/>
            <a:chExt cx="435" cy="302"/>
          </a:xfrm>
        </p:grpSpPr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330AE92D-1F29-4609-8CCD-54304509E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5D2B5646-E443-4481-AD4A-CDAC627D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26" name="Text Box 24">
            <a:extLst>
              <a:ext uri="{FF2B5EF4-FFF2-40B4-BE49-F238E27FC236}">
                <a16:creationId xmlns:a16="http://schemas.microsoft.com/office/drawing/2014/main" id="{E431F4B7-74FE-43BA-AE36-B8E6EE84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957" y="531430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555CC4C-4484-42CC-8DD9-13235772E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6432" y="507776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E76FE16A-0B24-4231-BD2C-0B258E3D4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5419" y="441419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FCF01F99-FB60-4C97-A1FB-9D4E5576C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044" y="444118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972A7D8A-6F8F-42A2-AE2E-ACF98C47967B}"/>
              </a:ext>
            </a:extLst>
          </p:cNvPr>
          <p:cNvGrpSpPr>
            <a:grpSpLocks/>
          </p:cNvGrpSpPr>
          <p:nvPr/>
        </p:nvGrpSpPr>
        <p:grpSpPr bwMode="auto">
          <a:xfrm>
            <a:off x="6960419" y="4149080"/>
            <a:ext cx="858838" cy="1158875"/>
            <a:chOff x="4446" y="2648"/>
            <a:chExt cx="541" cy="730"/>
          </a:xfrm>
        </p:grpSpPr>
        <p:pic>
          <p:nvPicPr>
            <p:cNvPr id="31" name="Picture 29" descr="SO00109_[1]">
              <a:extLst>
                <a:ext uri="{FF2B5EF4-FFF2-40B4-BE49-F238E27FC236}">
                  <a16:creationId xmlns:a16="http://schemas.microsoft.com/office/drawing/2014/main" id="{95D5DD59-4C1F-46DE-91F8-54023044A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Group 30">
              <a:extLst>
                <a:ext uri="{FF2B5EF4-FFF2-40B4-BE49-F238E27FC236}">
                  <a16:creationId xmlns:a16="http://schemas.microsoft.com/office/drawing/2014/main" id="{1192CB3D-F2E7-4F03-97A0-93964358B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4" name="Group 31">
                <a:extLst>
                  <a:ext uri="{FF2B5EF4-FFF2-40B4-BE49-F238E27FC236}">
                    <a16:creationId xmlns:a16="http://schemas.microsoft.com/office/drawing/2014/main" id="{99F23881-42C6-49BD-AE3C-FD0E3AB63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6" name="Text Box 32">
                  <a:extLst>
                    <a:ext uri="{FF2B5EF4-FFF2-40B4-BE49-F238E27FC236}">
                      <a16:creationId xmlns:a16="http://schemas.microsoft.com/office/drawing/2014/main" id="{8ABD99B5-04E5-4C20-A81A-C27388A1E6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7" name="Text Box 33">
                  <a:extLst>
                    <a:ext uri="{FF2B5EF4-FFF2-40B4-BE49-F238E27FC236}">
                      <a16:creationId xmlns:a16="http://schemas.microsoft.com/office/drawing/2014/main" id="{25E170B7-B2E4-4B1F-93AF-D8808D5357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id="{81FD6621-7280-481D-9545-5C6326D33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3" name="Picture 35" descr="BS00768_[1]">
              <a:extLst>
                <a:ext uri="{FF2B5EF4-FFF2-40B4-BE49-F238E27FC236}">
                  <a16:creationId xmlns:a16="http://schemas.microsoft.com/office/drawing/2014/main" id="{A4740FF4-655D-4677-92D8-ABD50C398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Text Box 36">
            <a:extLst>
              <a:ext uri="{FF2B5EF4-FFF2-40B4-BE49-F238E27FC236}">
                <a16:creationId xmlns:a16="http://schemas.microsoft.com/office/drawing/2014/main" id="{5FBA08B0-D274-4CE3-AE3E-43EF9329B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232" y="5242868"/>
            <a:ext cx="2312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altLang="zh-CN" dirty="0">
                <a:latin typeface="Arial" charset="0"/>
                <a:cs typeface="Arial" charset="0"/>
              </a:rPr>
              <a:t>CA</a:t>
            </a:r>
            <a:r>
              <a:rPr lang="zh-CN" altLang="en-US" dirty="0">
                <a:latin typeface="Arial" charset="0"/>
                <a:cs typeface="Arial" charset="0"/>
              </a:rPr>
              <a:t>签名的</a:t>
            </a:r>
            <a:br>
              <a:rPr lang="en-US" altLang="zh-CN" dirty="0">
                <a:latin typeface="Arial" charset="0"/>
                <a:cs typeface="Arial" charset="0"/>
              </a:rPr>
            </a:br>
            <a:r>
              <a:rPr lang="en-US" altLang="zh-CN" dirty="0">
                <a:latin typeface="Arial" charset="0"/>
                <a:cs typeface="Arial" charset="0"/>
              </a:rPr>
              <a:t>Bob</a:t>
            </a:r>
            <a:r>
              <a:rPr lang="zh-CN" altLang="en-US" dirty="0">
                <a:latin typeface="Arial" charset="0"/>
                <a:cs typeface="Arial" charset="0"/>
              </a:rPr>
              <a:t>的公钥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377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02F5-7832-4A1C-B710-486A0FC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认证中心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BAB9B-3634-45E2-B405-1F72ED2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7750C5-97B4-42F2-8590-3A52D3DAEFB9}"/>
              </a:ext>
            </a:extLst>
          </p:cNvPr>
          <p:cNvSpPr txBox="1">
            <a:spLocks noChangeArrowheads="1"/>
          </p:cNvSpPr>
          <p:nvPr/>
        </p:nvSpPr>
        <p:spPr>
          <a:xfrm>
            <a:off x="650875" y="1648420"/>
            <a:ext cx="7449517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当</a:t>
            </a:r>
            <a:r>
              <a:rPr lang="en-US" altLang="zh-CN" sz="2400" kern="0" dirty="0">
                <a:solidFill>
                  <a:schemeClr val="tx2"/>
                </a:solidFill>
                <a:latin typeface="Gill Sans MT" charset="0"/>
              </a:rPr>
              <a:t>Alice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希望获得</a:t>
            </a:r>
            <a:r>
              <a:rPr lang="en-US" altLang="zh-CN" sz="2400" kern="0" dirty="0">
                <a:solidFill>
                  <a:schemeClr val="tx2"/>
                </a:solidFill>
                <a:latin typeface="Gill Sans MT" charset="0"/>
              </a:rPr>
              <a:t>Bob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的公钥</a:t>
            </a:r>
            <a:r>
              <a:rPr lang="en-US" altLang="ja-JP" sz="2400" kern="0" dirty="0">
                <a:solidFill>
                  <a:schemeClr val="tx2"/>
                </a:solidFill>
                <a:latin typeface="Gill Sans MT" charset="0"/>
              </a:rPr>
              <a:t>:</a:t>
            </a:r>
          </a:p>
          <a:p>
            <a:pPr lvl="1"/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从</a:t>
            </a:r>
            <a:r>
              <a:rPr lang="en-US" altLang="zh-CN" sz="2400" kern="0" dirty="0">
                <a:solidFill>
                  <a:schemeClr val="tx2"/>
                </a:solidFill>
                <a:latin typeface="Gill Sans MT" charset="0"/>
              </a:rPr>
              <a:t>Bob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或别处获得</a:t>
            </a:r>
            <a:r>
              <a:rPr lang="en-US" sz="2400" kern="0" dirty="0">
                <a:solidFill>
                  <a:schemeClr val="tx2"/>
                </a:solidFill>
                <a:latin typeface="Gill Sans MT" charset="0"/>
              </a:rPr>
              <a:t> Bob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的证书</a:t>
            </a:r>
            <a:r>
              <a:rPr lang="en-US" altLang="ja-JP" sz="2400" kern="0" dirty="0">
                <a:solidFill>
                  <a:schemeClr val="tx2"/>
                </a:solidFill>
                <a:latin typeface="Gill Sans MT" charset="0"/>
              </a:rPr>
              <a:t>.</a:t>
            </a:r>
          </a:p>
          <a:p>
            <a:pPr lvl="1"/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使用签名</a:t>
            </a:r>
            <a:r>
              <a:rPr lang="en-US" sz="2400" kern="0" dirty="0">
                <a:solidFill>
                  <a:schemeClr val="tx2"/>
                </a:solidFill>
                <a:latin typeface="Gill Sans MT" charset="0"/>
              </a:rPr>
              <a:t>CA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的公钥验证</a:t>
            </a:r>
            <a:r>
              <a:rPr lang="en-US" altLang="ja-JP" sz="2400" kern="0" dirty="0">
                <a:solidFill>
                  <a:schemeClr val="tx2"/>
                </a:solidFill>
                <a:latin typeface="Gill Sans MT" charset="0"/>
              </a:rPr>
              <a:t> Bob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的证书，获得</a:t>
            </a:r>
            <a:r>
              <a:rPr lang="en-US" altLang="zh-CN" sz="2400" kern="0" dirty="0">
                <a:solidFill>
                  <a:schemeClr val="tx2"/>
                </a:solidFill>
                <a:latin typeface="Gill Sans MT" charset="0"/>
              </a:rPr>
              <a:t>Bob</a:t>
            </a:r>
            <a:r>
              <a:rPr lang="zh-CN" altLang="en-US" sz="2400" kern="0" dirty="0">
                <a:solidFill>
                  <a:schemeClr val="tx2"/>
                </a:solidFill>
                <a:latin typeface="Gill Sans MT" charset="0"/>
              </a:rPr>
              <a:t>的公钥</a:t>
            </a:r>
            <a:endParaRPr lang="en-US" sz="2400" kern="0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6" name="Picture 4" descr="j0175664[1]">
            <a:extLst>
              <a:ext uri="{FF2B5EF4-FFF2-40B4-BE49-F238E27FC236}">
                <a16:creationId xmlns:a16="http://schemas.microsoft.com/office/drawing/2014/main" id="{7317659F-B6EE-4D38-BB63-B8B16244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564782"/>
            <a:ext cx="938212" cy="744538"/>
          </a:xfrm>
          <a:prstGeom prst="rect">
            <a:avLst/>
          </a:prstGeom>
          <a:noFill/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F46F7A68-6775-4C14-A402-C0BDC21D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3789957"/>
            <a:ext cx="960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altLang="zh-CN" sz="1600" dirty="0">
                <a:latin typeface="Arial" charset="0"/>
                <a:cs typeface="Arial" charset="0"/>
              </a:rPr>
              <a:t>Bob</a:t>
            </a:r>
            <a:br>
              <a:rPr lang="en-US" altLang="zh-CN" sz="1600" dirty="0">
                <a:latin typeface="Arial" charset="0"/>
                <a:cs typeface="Arial" charset="0"/>
              </a:rPr>
            </a:br>
            <a:r>
              <a:rPr lang="zh-CN" altLang="en-US" sz="1600" dirty="0">
                <a:latin typeface="Arial" charset="0"/>
                <a:cs typeface="Arial" charset="0"/>
              </a:rPr>
              <a:t>的公钥</a:t>
            </a:r>
            <a:r>
              <a:rPr lang="en-US" altLang="zh-CN" sz="1600" dirty="0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8" name="Picture 6" descr="BS00768_[1]">
            <a:extLst>
              <a:ext uri="{FF2B5EF4-FFF2-40B4-BE49-F238E27FC236}">
                <a16:creationId xmlns:a16="http://schemas.microsoft.com/office/drawing/2014/main" id="{18098216-A935-4DBA-B08F-BF6E7D00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91537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CE901321-3C9F-4BD0-AABE-1A6BA3A2DA47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4153495"/>
            <a:ext cx="528637" cy="604837"/>
            <a:chOff x="2994" y="2073"/>
            <a:chExt cx="333" cy="381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6C438B10-418C-48F9-A623-1D1285083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12" name="Text Box 9">
                <a:extLst>
                  <a:ext uri="{FF2B5EF4-FFF2-40B4-BE49-F238E27FC236}">
                    <a16:creationId xmlns:a16="http://schemas.microsoft.com/office/drawing/2014/main" id="{C6C47B46-D1C9-4613-BF47-23E3E90D6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E0928C34-C29F-4CFE-A253-D7E12E5C2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A648FE93-ADC3-41FF-BFFC-DC5B07496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DBCDF62-B5D0-46FE-B6CB-9AAF9C315E6E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3748682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87E8574C-C356-40E3-ABF7-86F11089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DD4F0BD-2392-4F72-83F8-E284EB540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127"/>
              <a:ext cx="698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签名算法</a:t>
              </a:r>
              <a:endParaRPr lang="en-US" altLang="zh-CN" sz="18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7" name="Text Box 15">
            <a:extLst>
              <a:ext uri="{FF2B5EF4-FFF2-40B4-BE49-F238E27FC236}">
                <a16:creationId xmlns:a16="http://schemas.microsoft.com/office/drawing/2014/main" id="{48BDDB4F-BE15-4A71-A126-332A07370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845645"/>
            <a:ext cx="960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altLang="zh-CN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zh-CN" altLang="en-US" sz="1600" dirty="0">
                <a:latin typeface="Arial" charset="0"/>
                <a:cs typeface="Arial" charset="0"/>
              </a:rPr>
              <a:t>的私钥</a:t>
            </a:r>
            <a:endParaRPr lang="en-US" altLang="zh-CN" sz="1600" dirty="0">
              <a:latin typeface="Arial" charset="0"/>
              <a:cs typeface="Arial" charset="0"/>
            </a:endParaRPr>
          </a:p>
        </p:txBody>
      </p:sp>
      <p:pic>
        <p:nvPicPr>
          <p:cNvPr id="18" name="Picture 16" descr="BS00768_[1]">
            <a:extLst>
              <a:ext uri="{FF2B5EF4-FFF2-40B4-BE49-F238E27FC236}">
                <a16:creationId xmlns:a16="http://schemas.microsoft.com/office/drawing/2014/main" id="{35AE07B1-DC1C-48A5-9060-74379B76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853582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7">
            <a:extLst>
              <a:ext uri="{FF2B5EF4-FFF2-40B4-BE49-F238E27FC236}">
                <a16:creationId xmlns:a16="http://schemas.microsoft.com/office/drawing/2014/main" id="{61A92455-58B8-40BF-9F38-AFAA9BBD6AFD}"/>
              </a:ext>
            </a:extLst>
          </p:cNvPr>
          <p:cNvGrpSpPr>
            <a:grpSpLocks/>
          </p:cNvGrpSpPr>
          <p:nvPr/>
        </p:nvGrpSpPr>
        <p:grpSpPr bwMode="auto">
          <a:xfrm>
            <a:off x="4779963" y="5132982"/>
            <a:ext cx="690562" cy="479425"/>
            <a:chOff x="3770" y="3688"/>
            <a:chExt cx="435" cy="302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0943B9F5-4526-4CBB-87CB-4919EE0C4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1C4712C3-9CA3-47FB-870F-4E2747632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22" name="Text Box 20">
            <a:extLst>
              <a:ext uri="{FF2B5EF4-FFF2-40B4-BE49-F238E27FC236}">
                <a16:creationId xmlns:a16="http://schemas.microsoft.com/office/drawing/2014/main" id="{FEEC7CD1-58C4-4F84-BB94-6392357A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496788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CFC9BCD-0F7B-4550-BAD6-ACAA40CD4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3750" y="4772620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47CF88FD-BB89-441B-B684-E75F234D8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9663" y="4196357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920171F-88B5-49AF-9133-A6455FBD76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8275" y="4209057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77F2D41F-066D-46C6-8EFE-4DA29193214E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3628032"/>
            <a:ext cx="858838" cy="1158875"/>
            <a:chOff x="4446" y="2648"/>
            <a:chExt cx="541" cy="730"/>
          </a:xfrm>
        </p:grpSpPr>
        <p:pic>
          <p:nvPicPr>
            <p:cNvPr id="27" name="Picture 25" descr="SO00109_[1]">
              <a:extLst>
                <a:ext uri="{FF2B5EF4-FFF2-40B4-BE49-F238E27FC236}">
                  <a16:creationId xmlns:a16="http://schemas.microsoft.com/office/drawing/2014/main" id="{C205FF43-5D44-4B31-B1F0-E7A5634EF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72E0B1EE-6F99-42D9-A136-BF920C7C0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0" name="Group 27">
                <a:extLst>
                  <a:ext uri="{FF2B5EF4-FFF2-40B4-BE49-F238E27FC236}">
                    <a16:creationId xmlns:a16="http://schemas.microsoft.com/office/drawing/2014/main" id="{29C28BEF-F5CA-47ED-8841-B7AFDCD50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2" name="Text Box 28">
                  <a:extLst>
                    <a:ext uri="{FF2B5EF4-FFF2-40B4-BE49-F238E27FC236}">
                      <a16:creationId xmlns:a16="http://schemas.microsoft.com/office/drawing/2014/main" id="{3C42D860-963A-4F7E-AB4C-B433B7AABF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3" name="Text Box 29">
                  <a:extLst>
                    <a:ext uri="{FF2B5EF4-FFF2-40B4-BE49-F238E27FC236}">
                      <a16:creationId xmlns:a16="http://schemas.microsoft.com/office/drawing/2014/main" id="{CE4AF1CD-46D9-4BC1-A424-45DA1510AB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089B70D8-1122-43C1-BEF5-07ADD631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29" name="Picture 31" descr="BS00768_[1]">
              <a:extLst>
                <a:ext uri="{FF2B5EF4-FFF2-40B4-BE49-F238E27FC236}">
                  <a16:creationId xmlns:a16="http://schemas.microsoft.com/office/drawing/2014/main" id="{58D1CB84-1511-4020-B75B-00254235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880799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CBABB-32C5-4E77-8223-063E591D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上使用</a:t>
            </a:r>
            <a:r>
              <a:rPr lang="en-US" altLang="zh-CN" dirty="0"/>
              <a:t>RSA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C35BE-8B6B-4DE4-8632-293EB58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F1A56D-4987-4D61-A3DE-10808918253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2878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rgbClr val="C00000"/>
                </a:solidFill>
                <a:latin typeface="Gill Sans MT" charset="0"/>
              </a:rPr>
              <a:t>创建</a:t>
            </a:r>
            <a:r>
              <a:rPr lang="en-US" altLang="zh-CN" sz="2800" kern="0" dirty="0">
                <a:solidFill>
                  <a:srgbClr val="C00000"/>
                </a:solidFill>
                <a:latin typeface="Gill Sans MT" charset="0"/>
              </a:rPr>
              <a:t>RSA</a:t>
            </a:r>
            <a:r>
              <a:rPr lang="zh-CN" altLang="en-US" sz="2800" kern="0" dirty="0">
                <a:solidFill>
                  <a:srgbClr val="C00000"/>
                </a:solidFill>
                <a:latin typeface="Gill Sans MT" charset="0"/>
              </a:rPr>
              <a:t>密钥对</a:t>
            </a: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solidFill>
                  <a:srgbClr val="C00000"/>
                </a:solidFill>
                <a:latin typeface="Gill Sans MT" charset="0"/>
              </a:rPr>
              <a:t>上传公钥到服务器</a:t>
            </a: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r>
              <a:rPr lang="en-US" altLang="zh-CN" sz="2800" kern="0" dirty="0">
                <a:solidFill>
                  <a:srgbClr val="C00000"/>
                </a:solidFill>
                <a:latin typeface="Gill Sans MT" charset="0"/>
              </a:rPr>
              <a:t>                                             </a:t>
            </a:r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或</a:t>
            </a: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endParaRPr lang="en-US" altLang="zh-CN" sz="2800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kern="0" dirty="0">
              <a:latin typeface="Gill Sans MT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393A3A8-0D17-4199-BC41-B353BD6A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61220"/>
            <a:ext cx="830421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root@server1:~# </a:t>
            </a:r>
            <a:r>
              <a:rPr lang="en-US" altLang="zh-CN" dirty="0" err="1"/>
              <a:t>ssh</a:t>
            </a:r>
            <a:r>
              <a:rPr lang="en-US" altLang="zh-CN" dirty="0"/>
              <a:t>-keygen -t </a:t>
            </a:r>
            <a:r>
              <a:rPr lang="en-US" altLang="zh-CN" dirty="0" err="1"/>
              <a:t>rsa</a:t>
            </a:r>
            <a:br>
              <a:rPr lang="en-US" altLang="zh-CN" dirty="0"/>
            </a:br>
            <a:r>
              <a:rPr lang="en-US" altLang="zh-CN" dirty="0"/>
              <a:t>Generating public/private </a:t>
            </a:r>
            <a:r>
              <a:rPr lang="en-US" altLang="zh-CN" dirty="0" err="1"/>
              <a:t>rsa</a:t>
            </a:r>
            <a:r>
              <a:rPr lang="en-US" altLang="zh-CN" dirty="0"/>
              <a:t> key pair.</a:t>
            </a:r>
            <a:br>
              <a:rPr lang="en-US" altLang="zh-CN" dirty="0"/>
            </a:br>
            <a:r>
              <a:rPr lang="en-US" altLang="zh-CN" dirty="0"/>
              <a:t>Enter file in which to save the key (/root/.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Enter passphrase (empty for no passphrase):</a:t>
            </a:r>
            <a:br>
              <a:rPr lang="en-US" altLang="zh-CN" dirty="0"/>
            </a:br>
            <a:r>
              <a:rPr lang="en-US" altLang="zh-CN" dirty="0"/>
              <a:t>Enter same passphrase again:</a:t>
            </a:r>
            <a:br>
              <a:rPr lang="en-US" altLang="zh-CN" dirty="0"/>
            </a:br>
            <a:r>
              <a:rPr lang="en-US" altLang="zh-CN" dirty="0"/>
              <a:t>Your identification has been saved in /root/.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id_rsa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9A13D1-D3FC-4AF4-8475-CCEE5805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478114"/>
            <a:ext cx="4033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/>
              <a:t>ssh</a:t>
            </a:r>
            <a:r>
              <a:rPr lang="en-US" altLang="zh-CN" i="1" dirty="0"/>
              <a:t>-copy-id user@192.168.0.100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485BDB-C1B0-4C92-9332-635FA4D3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097239"/>
            <a:ext cx="768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/>
              <a:t>cat ~/.</a:t>
            </a:r>
            <a:r>
              <a:rPr lang="en-US" altLang="zh-CN" i="1" dirty="0" err="1"/>
              <a:t>ssh</a:t>
            </a:r>
            <a:r>
              <a:rPr lang="en-US" altLang="zh-CN" i="1" dirty="0"/>
              <a:t>/id_rsa.pub | </a:t>
            </a:r>
            <a:r>
              <a:rPr lang="en-US" altLang="zh-CN" i="1" dirty="0" err="1"/>
              <a:t>ssh</a:t>
            </a:r>
            <a:r>
              <a:rPr lang="en-US" altLang="zh-CN" i="1" dirty="0"/>
              <a:t> user@192.168.0.100 "cat &gt;&gt; ~/.</a:t>
            </a:r>
            <a:r>
              <a:rPr lang="en-US" altLang="zh-CN" i="1" dirty="0" err="1"/>
              <a:t>ssh</a:t>
            </a:r>
            <a:r>
              <a:rPr lang="en-US" altLang="zh-CN" i="1" dirty="0"/>
              <a:t>/</a:t>
            </a:r>
            <a:r>
              <a:rPr lang="en-US" altLang="zh-CN" i="1" dirty="0" err="1"/>
              <a:t>authorized_keys</a:t>
            </a:r>
            <a:r>
              <a:rPr lang="en-US" altLang="zh-CN" i="1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8316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24071-BA8D-4BD4-9E5E-A1C8250B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实际应用中的</a:t>
            </a:r>
            <a:r>
              <a:rPr lang="en-US" altLang="zh-CN" dirty="0"/>
              <a:t>CA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64B84-0BC7-43F8-AC65-CD4EB20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6D06DB-5324-4FD1-852C-68A2B886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587706"/>
            <a:ext cx="6845300" cy="5324122"/>
          </a:xfrm>
          <a:prstGeom prst="rect">
            <a:avLst/>
          </a:prstGeom>
        </p:spPr>
      </p:pic>
      <p:pic>
        <p:nvPicPr>
          <p:cNvPr id="1026" name="Picture 2" descr="ie浏览器打开网页提示：证书错误 该怎么办？关于证书错误的解决方法 -飞飞系统">
            <a:extLst>
              <a:ext uri="{FF2B5EF4-FFF2-40B4-BE49-F238E27FC236}">
                <a16:creationId xmlns:a16="http://schemas.microsoft.com/office/drawing/2014/main" id="{7F525B4A-52BC-4A1F-9233-AC0A769C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7162"/>
            <a:ext cx="44767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2336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3E15E-D50F-4417-A373-DA6959D8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B10DC-61B7-4B08-8C83-3C9AB00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CA0A5C-E2EC-44D8-B695-132D790F56A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635919"/>
            <a:ext cx="7902575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目标：消息加密</a:t>
            </a: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方案：对称密钥</a:t>
            </a:r>
            <a:r>
              <a:rPr lang="en-US" altLang="zh-CN" sz="2800" kern="0" dirty="0">
                <a:latin typeface="Gill Sans MT" charset="0"/>
              </a:rPr>
              <a:t>,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需要：共享的对称密钥</a:t>
            </a:r>
            <a:endParaRPr lang="en-US" altLang="zh-CN" sz="280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目标：密钥协商</a:t>
            </a: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</a:t>
            </a:r>
            <a:r>
              <a:rPr lang="en-US" altLang="zh-CN" sz="2800" kern="0" dirty="0">
                <a:latin typeface="Gill Sans MT" charset="0"/>
              </a:rPr>
              <a:t>1</a:t>
            </a:r>
            <a:r>
              <a:rPr lang="zh-CN" altLang="en-US" sz="2800" kern="0" dirty="0">
                <a:latin typeface="Gill Sans MT" charset="0"/>
              </a:rPr>
              <a:t>：公钥密码（</a:t>
            </a:r>
            <a:r>
              <a:rPr lang="en-US" altLang="zh-CN" sz="2800" kern="0" dirty="0">
                <a:latin typeface="Gill Sans MT" charset="0"/>
              </a:rPr>
              <a:t>RSA</a:t>
            </a:r>
            <a:r>
              <a:rPr lang="zh-CN" altLang="en-US" sz="2800" kern="0" dirty="0">
                <a:latin typeface="Gill Sans MT" charset="0"/>
              </a:rPr>
              <a:t>）</a:t>
            </a:r>
            <a:endParaRPr lang="en-US" altLang="zh-CN" sz="280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</a:t>
            </a:r>
            <a:r>
              <a:rPr lang="en-US" altLang="zh-CN" sz="2800" kern="0" dirty="0">
                <a:latin typeface="Gill Sans MT" charset="0"/>
              </a:rPr>
              <a:t>2</a:t>
            </a:r>
            <a:r>
              <a:rPr lang="zh-CN" altLang="en-US" sz="2800" kern="0" dirty="0">
                <a:latin typeface="Gill Sans MT" charset="0"/>
              </a:rPr>
              <a:t>：</a:t>
            </a:r>
            <a:r>
              <a:rPr lang="en-US" altLang="zh-CN" sz="2800" kern="0" dirty="0">
                <a:latin typeface="Gill Sans MT" charset="0"/>
              </a:rPr>
              <a:t>Diffie-Hellman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8D1EF7-FA90-424F-A1A1-1153A3863B4A}"/>
              </a:ext>
            </a:extLst>
          </p:cNvPr>
          <p:cNvSpPr/>
          <p:nvPr/>
        </p:nvSpPr>
        <p:spPr>
          <a:xfrm>
            <a:off x="942389" y="2676768"/>
            <a:ext cx="3620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r>
              <a:rPr lang="en-US" altLang="zh-CN" sz="2800" dirty="0">
                <a:solidFill>
                  <a:srgbClr val="C00000"/>
                </a:solidFill>
                <a:cs typeface="Arial" charset="0"/>
              </a:rPr>
              <a:t>m = K</a:t>
            </a:r>
            <a:r>
              <a:rPr lang="en-US" altLang="zh-CN" sz="2800" baseline="-25000" dirty="0">
                <a:solidFill>
                  <a:srgbClr val="C00000"/>
                </a:solidFill>
                <a:cs typeface="Arial" charset="0"/>
              </a:rPr>
              <a:t>S</a:t>
            </a:r>
            <a:r>
              <a:rPr lang="en-US" altLang="zh-CN" sz="2800" dirty="0">
                <a:solidFill>
                  <a:srgbClr val="C00000"/>
                </a:solidFill>
                <a:cs typeface="Arial" charset="0"/>
              </a:rPr>
              <a:t>(K</a:t>
            </a:r>
            <a:r>
              <a:rPr lang="en-US" altLang="zh-CN" sz="2800" baseline="-25000" dirty="0">
                <a:solidFill>
                  <a:srgbClr val="C00000"/>
                </a:solidFill>
                <a:cs typeface="Arial" charset="0"/>
              </a:rPr>
              <a:t>S</a:t>
            </a:r>
            <a:r>
              <a:rPr lang="en-US" altLang="zh-CN" sz="2800" dirty="0">
                <a:solidFill>
                  <a:srgbClr val="C00000"/>
                </a:solidFill>
                <a:cs typeface="Arial" charset="0"/>
              </a:rPr>
              <a:t>(m))</a:t>
            </a:r>
            <a:endParaRPr lang="en-US" altLang="zh-CN" sz="2800" kern="0" dirty="0">
              <a:latin typeface="Gill Sans MT" charset="0"/>
            </a:endParaRP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D12AF13A-6B70-4438-8E45-A14441F2B85A}"/>
              </a:ext>
            </a:extLst>
          </p:cNvPr>
          <p:cNvGrpSpPr>
            <a:grpSpLocks/>
          </p:cNvGrpSpPr>
          <p:nvPr/>
        </p:nvGrpSpPr>
        <p:grpSpPr bwMode="auto">
          <a:xfrm>
            <a:off x="5559922" y="3960019"/>
            <a:ext cx="2933701" cy="947738"/>
            <a:chOff x="1307" y="1706"/>
            <a:chExt cx="1848" cy="597"/>
          </a:xfrm>
        </p:grpSpPr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95DAABD9-823F-4BDB-A028-D09CCAF71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7" y="1841"/>
              <a:ext cx="1848" cy="462"/>
              <a:chOff x="1678" y="1463"/>
              <a:chExt cx="1848" cy="462"/>
            </a:xfrm>
          </p:grpSpPr>
          <p:sp>
            <p:nvSpPr>
              <p:cNvPr id="11" name="Text Box 23">
                <a:extLst>
                  <a:ext uri="{FF2B5EF4-FFF2-40B4-BE49-F238E27FC236}">
                    <a16:creationId xmlns:a16="http://schemas.microsoft.com/office/drawing/2014/main" id="{EBC37EF6-0FE9-4C7A-9A74-6924DEF9B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8" y="1463"/>
                <a:ext cx="184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</a:t>
                </a:r>
                <a:r>
                  <a:rPr lang="en-US" altLang="zh-CN" sz="2800" dirty="0">
                    <a:solidFill>
                      <a:srgbClr val="C00000"/>
                    </a:solidFill>
                    <a:cs typeface="Arial" charset="0"/>
                  </a:rPr>
                  <a:t>K</a:t>
                </a:r>
                <a:r>
                  <a:rPr lang="en-US" altLang="zh-CN" sz="2800" baseline="-25000" dirty="0">
                    <a:solidFill>
                      <a:srgbClr val="C00000"/>
                    </a:solidFill>
                    <a:cs typeface="Arial" charset="0"/>
                  </a:rPr>
                  <a:t>S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))  = </a:t>
                </a:r>
                <a:r>
                  <a:rPr lang="en-US" altLang="zh-CN" sz="2800" dirty="0">
                    <a:solidFill>
                      <a:srgbClr val="C00000"/>
                    </a:solidFill>
                    <a:cs typeface="Arial" charset="0"/>
                  </a:rPr>
                  <a:t>K</a:t>
                </a:r>
                <a:r>
                  <a:rPr lang="en-US" altLang="zh-CN" sz="2800" baseline="-25000" dirty="0">
                    <a:solidFill>
                      <a:srgbClr val="C00000"/>
                    </a:solidFill>
                    <a:cs typeface="Arial" charset="0"/>
                  </a:rPr>
                  <a:t>S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</a:t>
                </a:r>
              </a:p>
            </p:txBody>
          </p:sp>
          <p:sp>
            <p:nvSpPr>
              <p:cNvPr id="12" name="Text Box 24">
                <a:extLst>
                  <a:ext uri="{FF2B5EF4-FFF2-40B4-BE49-F238E27FC236}">
                    <a16:creationId xmlns:a16="http://schemas.microsoft.com/office/drawing/2014/main" id="{D66F5913-F91D-4657-A278-FF2320C6E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3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Text Box 25">
                <a:extLst>
                  <a:ext uri="{FF2B5EF4-FFF2-40B4-BE49-F238E27FC236}">
                    <a16:creationId xmlns:a16="http://schemas.microsoft.com/office/drawing/2014/main" id="{0938E121-C958-4042-814B-9C834B860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" name="Text Box 26">
              <a:extLst>
                <a:ext uri="{FF2B5EF4-FFF2-40B4-BE49-F238E27FC236}">
                  <a16:creationId xmlns:a16="http://schemas.microsoft.com/office/drawing/2014/main" id="{14EA5EA0-F472-490A-9FD3-C91B32B2F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0" name="Text Box 27">
              <a:extLst>
                <a:ext uri="{FF2B5EF4-FFF2-40B4-BE49-F238E27FC236}">
                  <a16:creationId xmlns:a16="http://schemas.microsoft.com/office/drawing/2014/main" id="{40B9CCAD-0818-47EA-A658-D0CE9BC30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6852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3EA7-6670-4C88-9248-231EE61D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B61A4-83BA-4606-8A7A-F0186DC5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B1F6FC-2743-4F1E-B82A-69AE15029CFC}"/>
              </a:ext>
            </a:extLst>
          </p:cNvPr>
          <p:cNvSpPr txBox="1">
            <a:spLocks noChangeArrowheads="1"/>
          </p:cNvSpPr>
          <p:nvPr/>
        </p:nvSpPr>
        <p:spPr>
          <a:xfrm>
            <a:off x="561975" y="1733128"/>
            <a:ext cx="7902575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目标：认证</a:t>
            </a:r>
            <a:r>
              <a:rPr lang="en-US" altLang="zh-CN" sz="2800" kern="0" dirty="0">
                <a:latin typeface="Gill Sans MT" charset="0"/>
              </a:rPr>
              <a:t> (Alice</a:t>
            </a:r>
            <a:r>
              <a:rPr lang="zh-CN" altLang="en-US" sz="2800" kern="0" dirty="0">
                <a:latin typeface="Gill Sans MT" charset="0"/>
              </a:rPr>
              <a:t>向</a:t>
            </a:r>
            <a:r>
              <a:rPr lang="en-US" altLang="zh-CN" sz="2800" kern="0" dirty="0">
                <a:latin typeface="Gill Sans MT" charset="0"/>
              </a:rPr>
              <a:t>Bob</a:t>
            </a:r>
            <a:r>
              <a:rPr lang="zh-CN" altLang="en-US" sz="2800" kern="0" dirty="0">
                <a:latin typeface="Gill Sans MT" charset="0"/>
              </a:rPr>
              <a:t>证明她真的是</a:t>
            </a:r>
            <a:r>
              <a:rPr lang="en-US" altLang="zh-CN" sz="2800" kern="0" dirty="0">
                <a:latin typeface="Gill Sans MT" charset="0"/>
              </a:rPr>
              <a:t>Alice)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</a:t>
            </a:r>
            <a:r>
              <a:rPr lang="en-US" altLang="zh-CN" sz="2800" kern="0" dirty="0">
                <a:latin typeface="Gill Sans MT" charset="0"/>
              </a:rPr>
              <a:t>: nonce, CA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目标</a:t>
            </a:r>
            <a:r>
              <a:rPr lang="en-US" altLang="zh-CN" sz="2800" kern="0" dirty="0">
                <a:latin typeface="Gill Sans MT" charset="0"/>
              </a:rPr>
              <a:t>: </a:t>
            </a:r>
            <a:r>
              <a:rPr lang="zh-CN" altLang="en-US" sz="2800" kern="0" dirty="0">
                <a:latin typeface="Gill Sans MT" charset="0"/>
              </a:rPr>
              <a:t>完整性</a:t>
            </a: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方案：使用哈希函数和认证密钥</a:t>
            </a: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认证并完整</a:t>
            </a: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800" kern="0" dirty="0">
                <a:latin typeface="Gill Sans MT" charset="0"/>
              </a:rPr>
              <a:t>方案：数字签名</a:t>
            </a:r>
            <a:r>
              <a:rPr lang="en-US" altLang="zh-CN" sz="2800" kern="0" dirty="0">
                <a:latin typeface="Gill Sans MT" charset="0"/>
              </a:rPr>
              <a:t>: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BED54A6A-F987-431A-BB0E-E93D6A574605}"/>
              </a:ext>
            </a:extLst>
          </p:cNvPr>
          <p:cNvGrpSpPr>
            <a:grpSpLocks/>
          </p:cNvGrpSpPr>
          <p:nvPr/>
        </p:nvGrpSpPr>
        <p:grpSpPr bwMode="auto">
          <a:xfrm>
            <a:off x="1317561" y="2809429"/>
            <a:ext cx="1893888" cy="763587"/>
            <a:chOff x="938" y="3588"/>
            <a:chExt cx="1193" cy="481"/>
          </a:xfrm>
        </p:grpSpPr>
        <p:sp>
          <p:nvSpPr>
            <p:cNvPr id="8" name="Text Box 33">
              <a:extLst>
                <a:ext uri="{FF2B5EF4-FFF2-40B4-BE49-F238E27FC236}">
                  <a16:creationId xmlns:a16="http://schemas.microsoft.com/office/drawing/2014/main" id="{BD06328C-622E-43F7-B376-4E5670950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9" name="Text Box 34">
              <a:extLst>
                <a:ext uri="{FF2B5EF4-FFF2-40B4-BE49-F238E27FC236}">
                  <a16:creationId xmlns:a16="http://schemas.microsoft.com/office/drawing/2014/main" id="{7BA784B2-B2F7-4F84-9309-9154446AF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EB59AC40-CEA3-4248-9D79-7BD2B7EDB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1" name="Text Box 36">
              <a:extLst>
                <a:ext uri="{FF2B5EF4-FFF2-40B4-BE49-F238E27FC236}">
                  <a16:creationId xmlns:a16="http://schemas.microsoft.com/office/drawing/2014/main" id="{D1BCF1FA-4505-4B7C-86A3-79A55D5E1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12" name="Text Box 37">
              <a:extLst>
                <a:ext uri="{FF2B5EF4-FFF2-40B4-BE49-F238E27FC236}">
                  <a16:creationId xmlns:a16="http://schemas.microsoft.com/office/drawing/2014/main" id="{E7DEA69E-EB32-4079-97CE-284BF1CB9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3" name="Text Box 38">
              <a:extLst>
                <a:ext uri="{FF2B5EF4-FFF2-40B4-BE49-F238E27FC236}">
                  <a16:creationId xmlns:a16="http://schemas.microsoft.com/office/drawing/2014/main" id="{641D937D-6F0E-42D0-91DD-A20801469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60FE76A-7CC6-4993-8141-1E92FEB90349}"/>
              </a:ext>
            </a:extLst>
          </p:cNvPr>
          <p:cNvSpPr/>
          <p:nvPr/>
        </p:nvSpPr>
        <p:spPr>
          <a:xfrm>
            <a:off x="6581481" y="4293096"/>
            <a:ext cx="195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H(m + s)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1" name="Text Box 44">
            <a:extLst>
              <a:ext uri="{FF2B5EF4-FFF2-40B4-BE49-F238E27FC236}">
                <a16:creationId xmlns:a16="http://schemas.microsoft.com/office/drawing/2014/main" id="{EDE84F69-EAD9-4DC3-BA73-6C1617CF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5343599"/>
            <a:ext cx="2187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sz="2800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(H(m)))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515C945F-F423-4F47-9BB9-992E4440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857" y="5226375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23" name="Text Box 45">
            <a:extLst>
              <a:ext uri="{FF2B5EF4-FFF2-40B4-BE49-F238E27FC236}">
                <a16:creationId xmlns:a16="http://schemas.microsoft.com/office/drawing/2014/main" id="{4D2E7A82-1F30-432A-8A7A-12236DD4C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411" y="5265575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id="{61477920-79C0-478E-B443-8DB46DB5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83" y="3008088"/>
            <a:ext cx="246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CA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sz="2800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CA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id="{F197E3FA-349A-436F-A4F5-9C011620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202" y="2838808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26" name="Text Box 45">
            <a:extLst>
              <a:ext uri="{FF2B5EF4-FFF2-40B4-BE49-F238E27FC236}">
                <a16:creationId xmlns:a16="http://schemas.microsoft.com/office/drawing/2014/main" id="{E2989C75-B756-4D2B-BF5C-DD1F7E422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108" y="2841912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1B7857BB-4084-4533-851E-B20B073D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270" y="2854347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1398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8.4 </a:t>
            </a:r>
            <a:r>
              <a:rPr lang="zh-CN" altLang="en-US" sz="2400" dirty="0">
                <a:solidFill>
                  <a:srgbClr val="C00000"/>
                </a:solidFill>
              </a:rPr>
              <a:t>安全</a:t>
            </a:r>
            <a:r>
              <a:rPr lang="en-US" altLang="zh-CN" sz="2400" dirty="0">
                <a:solidFill>
                  <a:srgbClr val="C00000"/>
                </a:solidFill>
              </a:rPr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2704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8F39B-4467-4CF3-AFC2-C5BC760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433D73-43F9-4612-BBBD-125E5EAC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EC4D0A6-CD54-4A27-80F6-E1D8414B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4941168"/>
            <a:ext cx="44326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生成对称密钥</a:t>
            </a:r>
            <a:r>
              <a:rPr lang="en-US" sz="2400" dirty="0">
                <a:latin typeface="+mn-ea"/>
                <a:ea typeface="+mn-ea"/>
              </a:rPr>
              <a:t>, 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endParaRPr lang="en-US" sz="2400" dirty="0">
              <a:latin typeface="+mn-ea"/>
              <a:ea typeface="+mn-ea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使用</a:t>
            </a:r>
            <a:r>
              <a:rPr lang="en-US" sz="2400" dirty="0">
                <a:latin typeface="+mn-ea"/>
                <a:ea typeface="+mn-ea"/>
              </a:rPr>
              <a:t>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r>
              <a:rPr lang="zh-CN" altLang="en-US" sz="2400" dirty="0">
                <a:latin typeface="+mn-ea"/>
                <a:ea typeface="+mn-ea"/>
              </a:rPr>
              <a:t>加密邮件</a:t>
            </a:r>
            <a:r>
              <a:rPr lang="en-US" sz="2400" baseline="-25000" dirty="0">
                <a:latin typeface="+mn-ea"/>
                <a:ea typeface="+mn-ea"/>
              </a:rPr>
              <a:t> </a:t>
            </a:r>
            <a:r>
              <a:rPr lang="en-US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效率高</a:t>
            </a:r>
            <a:r>
              <a:rPr lang="en-US" sz="2400" dirty="0">
                <a:latin typeface="+mn-ea"/>
                <a:ea typeface="+mn-ea"/>
              </a:rPr>
              <a:t>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使用</a:t>
            </a:r>
            <a:r>
              <a:rPr lang="en-US" altLang="zh-CN" sz="2400" dirty="0">
                <a:latin typeface="+mn-ea"/>
                <a:ea typeface="+mn-ea"/>
              </a:rPr>
              <a:t>Bob</a:t>
            </a:r>
            <a:r>
              <a:rPr lang="zh-CN" altLang="en-US" sz="2400" dirty="0">
                <a:latin typeface="+mn-ea"/>
                <a:ea typeface="+mn-ea"/>
              </a:rPr>
              <a:t>的公钥加密</a:t>
            </a:r>
            <a:r>
              <a:rPr lang="en-US" sz="2400" dirty="0">
                <a:latin typeface="+mn-ea"/>
                <a:ea typeface="+mn-ea"/>
              </a:rPr>
              <a:t>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endParaRPr lang="en-US" altLang="ja-JP" sz="2400" dirty="0">
              <a:latin typeface="+mn-ea"/>
              <a:ea typeface="+mn-ea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发送</a:t>
            </a:r>
            <a:r>
              <a:rPr lang="en-US" sz="2400" dirty="0">
                <a:latin typeface="+mn-ea"/>
                <a:ea typeface="+mn-ea"/>
              </a:rPr>
              <a:t> 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r>
              <a:rPr lang="en-US" sz="2400" dirty="0">
                <a:latin typeface="+mn-ea"/>
                <a:ea typeface="+mn-ea"/>
              </a:rPr>
              <a:t>(m) 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en-US" sz="2400" dirty="0">
                <a:latin typeface="+mn-ea"/>
                <a:ea typeface="+mn-ea"/>
              </a:rPr>
              <a:t> K</a:t>
            </a:r>
            <a:r>
              <a:rPr lang="en-US" sz="2400" baseline="-25000" dirty="0">
                <a:latin typeface="+mn-ea"/>
                <a:ea typeface="+mn-ea"/>
              </a:rPr>
              <a:t>B</a:t>
            </a:r>
            <a:r>
              <a:rPr lang="en-US" sz="2400" dirty="0">
                <a:latin typeface="+mn-ea"/>
                <a:ea typeface="+mn-ea"/>
              </a:rPr>
              <a:t>(K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r>
              <a:rPr lang="en-US" sz="2400" dirty="0"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给</a:t>
            </a:r>
            <a:r>
              <a:rPr lang="en-US" altLang="zh-CN" sz="2400" dirty="0">
                <a:latin typeface="+mn-ea"/>
                <a:ea typeface="+mn-ea"/>
              </a:rPr>
              <a:t>Bob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6443E4E-BE97-4E15-AA09-A01BE60D8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40200"/>
            <a:ext cx="5262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+mn-ea"/>
                <a:ea typeface="+mn-ea"/>
              </a:rPr>
              <a:t> Alice</a:t>
            </a:r>
            <a:r>
              <a:rPr lang="zh-CN" altLang="en-US" sz="2400" dirty="0">
                <a:latin typeface="+mn-ea"/>
                <a:ea typeface="+mn-ea"/>
              </a:rPr>
              <a:t>希望发送保密邮件</a:t>
            </a:r>
            <a:r>
              <a:rPr lang="en-US" sz="2400" dirty="0">
                <a:latin typeface="+mn-ea"/>
                <a:ea typeface="+mn-ea"/>
              </a:rPr>
              <a:t>, m, </a:t>
            </a:r>
            <a:r>
              <a:rPr lang="zh-CN" altLang="en-US" sz="2400" dirty="0">
                <a:latin typeface="+mn-ea"/>
                <a:ea typeface="+mn-ea"/>
              </a:rPr>
              <a:t>给</a:t>
            </a:r>
            <a:r>
              <a:rPr lang="en-US" sz="2400" dirty="0">
                <a:latin typeface="+mn-ea"/>
                <a:ea typeface="+mn-ea"/>
              </a:rPr>
              <a:t>Bob.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D79A997-6FBD-49D3-B179-F01234AD8637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130737"/>
            <a:ext cx="8112125" cy="2827338"/>
            <a:chOff x="289" y="1749"/>
            <a:chExt cx="5110" cy="178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704A97C-0282-413D-8663-4AE629C1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5914EFA-22C9-45D6-887B-375497093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" name="Picture 8" descr="BS00768_[1]">
              <a:extLst>
                <a:ext uri="{FF2B5EF4-FFF2-40B4-BE49-F238E27FC236}">
                  <a16:creationId xmlns:a16="http://schemas.microsoft.com/office/drawing/2014/main" id="{2DB85EE0-EBD4-47AB-9607-4C826FB61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19ECB7DC-FAFA-4940-BD7B-9A07808C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4F789A17-9ADE-47EF-A308-5DE2E138E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" name="Text Box 12">
                <a:extLst>
                  <a:ext uri="{FF2B5EF4-FFF2-40B4-BE49-F238E27FC236}">
                    <a16:creationId xmlns:a16="http://schemas.microsoft.com/office/drawing/2014/main" id="{9404A551-B451-4D34-92F3-3BA8DC28D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73" name="Text Box 13">
                <a:extLst>
                  <a:ext uri="{FF2B5EF4-FFF2-40B4-BE49-F238E27FC236}">
                    <a16:creationId xmlns:a16="http://schemas.microsoft.com/office/drawing/2014/main" id="{69D75FE1-9E5A-4CC0-9CD5-BDBC98458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F21D7FEC-B75D-4549-8767-962A61AE0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67" name="Rectangle 15">
                <a:extLst>
                  <a:ext uri="{FF2B5EF4-FFF2-40B4-BE49-F238E27FC236}">
                    <a16:creationId xmlns:a16="http://schemas.microsoft.com/office/drawing/2014/main" id="{0F717853-C406-4585-A3DF-55E30CE28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8" name="Text Box 16">
                <a:extLst>
                  <a:ext uri="{FF2B5EF4-FFF2-40B4-BE49-F238E27FC236}">
                    <a16:creationId xmlns:a16="http://schemas.microsoft.com/office/drawing/2014/main" id="{6E6E635E-1B7C-48C7-8305-6D3978A57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69" name="Text Box 17">
                <a:extLst>
                  <a:ext uri="{FF2B5EF4-FFF2-40B4-BE49-F238E27FC236}">
                    <a16:creationId xmlns:a16="http://schemas.microsoft.com/office/drawing/2014/main" id="{2D4E59ED-9BBA-428F-AE5E-BA85D7126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70" name="Text Box 18">
                <a:extLst>
                  <a:ext uri="{FF2B5EF4-FFF2-40B4-BE49-F238E27FC236}">
                    <a16:creationId xmlns:a16="http://schemas.microsoft.com/office/drawing/2014/main" id="{5D836F2E-468B-4323-AA68-609D25D46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E57AC121-921D-4166-A873-998911164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65" name="Oval 20">
                <a:extLst>
                  <a:ext uri="{FF2B5EF4-FFF2-40B4-BE49-F238E27FC236}">
                    <a16:creationId xmlns:a16="http://schemas.microsoft.com/office/drawing/2014/main" id="{EAC737D8-BAE9-4166-9AFA-E77907409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6" name="Text Box 21">
                <a:extLst>
                  <a:ext uri="{FF2B5EF4-FFF2-40B4-BE49-F238E27FC236}">
                    <a16:creationId xmlns:a16="http://schemas.microsoft.com/office/drawing/2014/main" id="{83174E97-0C50-4DF9-BA9D-377B17E07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BC71F1B4-7D83-4988-8353-A4E19A72C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63" name="Oval 23">
                <a:extLst>
                  <a:ext uri="{FF2B5EF4-FFF2-40B4-BE49-F238E27FC236}">
                    <a16:creationId xmlns:a16="http://schemas.microsoft.com/office/drawing/2014/main" id="{993306FD-4089-45EA-B0A4-8142F1461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4" name="Text Box 24">
                <a:extLst>
                  <a:ext uri="{FF2B5EF4-FFF2-40B4-BE49-F238E27FC236}">
                    <a16:creationId xmlns:a16="http://schemas.microsoft.com/office/drawing/2014/main" id="{C6CD7B18-FD27-4D19-ADAD-D82AE0DB9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8259EB9B-6D6C-4A5B-8A53-8D0C95F69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E0633F52-81EC-41B2-AE96-A9A748FB5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18" name="Group 27">
              <a:extLst>
                <a:ext uri="{FF2B5EF4-FFF2-40B4-BE49-F238E27FC236}">
                  <a16:creationId xmlns:a16="http://schemas.microsoft.com/office/drawing/2014/main" id="{379A00FB-3FAE-4E1A-A6CD-DCF9BF918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61" name="Text Box 28">
                <a:extLst>
                  <a:ext uri="{FF2B5EF4-FFF2-40B4-BE49-F238E27FC236}">
                    <a16:creationId xmlns:a16="http://schemas.microsoft.com/office/drawing/2014/main" id="{3AAB7354-B6BB-41B5-AFD8-31220900C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62" name="Text Box 29">
                <a:extLst>
                  <a:ext uri="{FF2B5EF4-FFF2-40B4-BE49-F238E27FC236}">
                    <a16:creationId xmlns:a16="http://schemas.microsoft.com/office/drawing/2014/main" id="{F61FB7FF-D178-4D4A-B13B-1CF95DA04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7D047825-9344-41C7-AD57-B93EE2CD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FAA78C79-14DB-4775-AF3C-88E050C261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 Box 32">
              <a:extLst>
                <a:ext uri="{FF2B5EF4-FFF2-40B4-BE49-F238E27FC236}">
                  <a16:creationId xmlns:a16="http://schemas.microsoft.com/office/drawing/2014/main" id="{CD11384C-D131-43AA-827C-E87EA974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A595B00C-E802-4463-B66E-893EC288E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01093C27-2DD1-4E2A-AE24-E59911028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2B329315-4BF8-494F-BE8E-376252641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4B5CBDD5-1937-469F-9E04-80F14903D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59" name="Text Box 37">
                <a:extLst>
                  <a:ext uri="{FF2B5EF4-FFF2-40B4-BE49-F238E27FC236}">
                    <a16:creationId xmlns:a16="http://schemas.microsoft.com/office/drawing/2014/main" id="{8B512E01-0AE4-4E2F-AEAB-151F091BF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Text Box 38">
                <a:extLst>
                  <a:ext uri="{FF2B5EF4-FFF2-40B4-BE49-F238E27FC236}">
                    <a16:creationId xmlns:a16="http://schemas.microsoft.com/office/drawing/2014/main" id="{8301BB4B-1626-4AE5-BB07-1D53249FC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645225CA-A6D2-471A-B573-DB640C9B7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7" name="Picture 40" descr="BS00768_[1]">
              <a:extLst>
                <a:ext uri="{FF2B5EF4-FFF2-40B4-BE49-F238E27FC236}">
                  <a16:creationId xmlns:a16="http://schemas.microsoft.com/office/drawing/2014/main" id="{72DC71C3-D1CD-435C-8ACB-8C7BC5EF9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1" descr="Alice">
              <a:extLst>
                <a:ext uri="{FF2B5EF4-FFF2-40B4-BE49-F238E27FC236}">
                  <a16:creationId xmlns:a16="http://schemas.microsoft.com/office/drawing/2014/main" id="{FF24AE73-FD2F-4F5D-8F1B-23A426891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42765242-6347-4029-BF53-AA6A4063C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43">
              <a:extLst>
                <a:ext uri="{FF2B5EF4-FFF2-40B4-BE49-F238E27FC236}">
                  <a16:creationId xmlns:a16="http://schemas.microsoft.com/office/drawing/2014/main" id="{707C0142-CC26-4ED8-BB97-C364BD60E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" name="Picture 44" descr="BS00592_[1]">
              <a:extLst>
                <a:ext uri="{FF2B5EF4-FFF2-40B4-BE49-F238E27FC236}">
                  <a16:creationId xmlns:a16="http://schemas.microsoft.com/office/drawing/2014/main" id="{D9DF05ED-78EF-4E99-816F-A41E5C765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6D0DBCAB-9B13-46AD-B3A6-E2341643C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32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latin typeface="Arial" charset="0"/>
                  <a:cs typeface="Arial" charset="0"/>
                </a:rPr>
                <a:t>因特网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C1803A06-4756-4A94-A8AD-A8A10D486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id="{EBA8F5B0-BBB7-4532-AAD9-7A970D20F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56" name="Rectangle 48">
                <a:extLst>
                  <a:ext uri="{FF2B5EF4-FFF2-40B4-BE49-F238E27FC236}">
                    <a16:creationId xmlns:a16="http://schemas.microsoft.com/office/drawing/2014/main" id="{29A7EB6A-9DFA-478A-9047-E63E02EC4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 Box 49">
                <a:extLst>
                  <a:ext uri="{FF2B5EF4-FFF2-40B4-BE49-F238E27FC236}">
                    <a16:creationId xmlns:a16="http://schemas.microsoft.com/office/drawing/2014/main" id="{8F0C06FB-3D20-4208-9FFE-B923DCEA5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8" name="Text Box 50">
                <a:extLst>
                  <a:ext uri="{FF2B5EF4-FFF2-40B4-BE49-F238E27FC236}">
                    <a16:creationId xmlns:a16="http://schemas.microsoft.com/office/drawing/2014/main" id="{DFD45D64-047D-4DE9-8E4D-6260E36DC0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74A1E4B5-1E70-42AE-80E2-4A65903499C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52">
              <a:extLst>
                <a:ext uri="{FF2B5EF4-FFF2-40B4-BE49-F238E27FC236}">
                  <a16:creationId xmlns:a16="http://schemas.microsoft.com/office/drawing/2014/main" id="{0D9BD11F-1448-4AF0-8789-DE3846608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C84D8E5F-178A-42B3-92D5-62DC048D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1CE7D5F1-B1DB-4F97-AD65-EE72B0388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4" name="Text Box 55">
                <a:extLst>
                  <a:ext uri="{FF2B5EF4-FFF2-40B4-BE49-F238E27FC236}">
                    <a16:creationId xmlns:a16="http://schemas.microsoft.com/office/drawing/2014/main" id="{ACD2F1D7-B6AD-4B72-8D32-7C382C1FA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55" name="Text Box 56">
                <a:extLst>
                  <a:ext uri="{FF2B5EF4-FFF2-40B4-BE49-F238E27FC236}">
                    <a16:creationId xmlns:a16="http://schemas.microsoft.com/office/drawing/2014/main" id="{683AA901-5239-40D2-A476-533DF18D0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4F6A9B4A-2DE1-4E6A-B6C6-4DA4B700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8" name="Picture 58" descr="BS00768_[1]">
              <a:extLst>
                <a:ext uri="{FF2B5EF4-FFF2-40B4-BE49-F238E27FC236}">
                  <a16:creationId xmlns:a16="http://schemas.microsoft.com/office/drawing/2014/main" id="{32B490F4-9AAB-494B-BDC9-C56A13E59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" name="Group 59">
              <a:extLst>
                <a:ext uri="{FF2B5EF4-FFF2-40B4-BE49-F238E27FC236}">
                  <a16:creationId xmlns:a16="http://schemas.microsoft.com/office/drawing/2014/main" id="{4477A332-1330-42E3-B911-7B67AECA8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50" name="Text Box 60">
                <a:extLst>
                  <a:ext uri="{FF2B5EF4-FFF2-40B4-BE49-F238E27FC236}">
                    <a16:creationId xmlns:a16="http://schemas.microsoft.com/office/drawing/2014/main" id="{1C00F6E9-3BE0-4458-ADA0-7FF6822BBA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Text Box 61">
                <a:extLst>
                  <a:ext uri="{FF2B5EF4-FFF2-40B4-BE49-F238E27FC236}">
                    <a16:creationId xmlns:a16="http://schemas.microsoft.com/office/drawing/2014/main" id="{0D244F1E-D49B-4469-9603-59062FBAB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0" name="Line 62">
              <a:extLst>
                <a:ext uri="{FF2B5EF4-FFF2-40B4-BE49-F238E27FC236}">
                  <a16:creationId xmlns:a16="http://schemas.microsoft.com/office/drawing/2014/main" id="{D2FDCB55-9B9E-4ED9-A09C-20144C8C4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1" name="Picture 63" descr="BS00768_[1]">
              <a:extLst>
                <a:ext uri="{FF2B5EF4-FFF2-40B4-BE49-F238E27FC236}">
                  <a16:creationId xmlns:a16="http://schemas.microsoft.com/office/drawing/2014/main" id="{7623A3CF-8F39-4F9A-8639-E8AF1B2F8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FB441C06-CFA2-4D3D-91C1-9C0175CD7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43" name="Line 65">
              <a:extLst>
                <a:ext uri="{FF2B5EF4-FFF2-40B4-BE49-F238E27FC236}">
                  <a16:creationId xmlns:a16="http://schemas.microsoft.com/office/drawing/2014/main" id="{DB46550C-62BE-4DFE-B2D8-675B0467D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Text Box 66">
              <a:extLst>
                <a:ext uri="{FF2B5EF4-FFF2-40B4-BE49-F238E27FC236}">
                  <a16:creationId xmlns:a16="http://schemas.microsoft.com/office/drawing/2014/main" id="{B47172D5-AF01-460E-A716-2E9937F0E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45" name="Picture 67" descr="Bob">
              <a:extLst>
                <a:ext uri="{FF2B5EF4-FFF2-40B4-BE49-F238E27FC236}">
                  <a16:creationId xmlns:a16="http://schemas.microsoft.com/office/drawing/2014/main" id="{81099154-55CC-41B7-A7A6-760C7C32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68">
              <a:extLst>
                <a:ext uri="{FF2B5EF4-FFF2-40B4-BE49-F238E27FC236}">
                  <a16:creationId xmlns:a16="http://schemas.microsoft.com/office/drawing/2014/main" id="{A224EF6E-7796-4E9E-B1F4-32C5137CE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47" name="Group 69">
              <a:extLst>
                <a:ext uri="{FF2B5EF4-FFF2-40B4-BE49-F238E27FC236}">
                  <a16:creationId xmlns:a16="http://schemas.microsoft.com/office/drawing/2014/main" id="{55D55122-44DD-4780-8EAA-51F4A51E7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48" name="Text Box 70">
                <a:extLst>
                  <a:ext uri="{FF2B5EF4-FFF2-40B4-BE49-F238E27FC236}">
                    <a16:creationId xmlns:a16="http://schemas.microsoft.com/office/drawing/2014/main" id="{AD82F79D-6CE6-47EE-BE43-A5776C030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49" name="Text Box 71">
                <a:extLst>
                  <a:ext uri="{FF2B5EF4-FFF2-40B4-BE49-F238E27FC236}">
                    <a16:creationId xmlns:a16="http://schemas.microsoft.com/office/drawing/2014/main" id="{74D5DA9B-C9EA-4610-B91D-9911FE7DC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11" name="Picture 9" descr="BS00592_[1]">
              <a:extLst>
                <a:ext uri="{FF2B5EF4-FFF2-40B4-BE49-F238E27FC236}">
                  <a16:creationId xmlns:a16="http://schemas.microsoft.com/office/drawing/2014/main" id="{5BFE6101-B631-4113-BC8F-5A05C64D1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" name="Text Box 38">
            <a:extLst>
              <a:ext uri="{FF2B5EF4-FFF2-40B4-BE49-F238E27FC236}">
                <a16:creationId xmlns:a16="http://schemas.microsoft.com/office/drawing/2014/main" id="{053923E0-BAE7-4B41-8C7C-E28BD923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05" y="6341318"/>
            <a:ext cx="33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955238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8.2 </a:t>
            </a:r>
            <a:r>
              <a:rPr lang="zh-CN" altLang="en-US" sz="2400" dirty="0">
                <a:solidFill>
                  <a:srgbClr val="C00000"/>
                </a:solidFill>
              </a:rPr>
              <a:t>密码学原理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44344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34BED-D9CD-4832-B364-1F5B58B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E354E-19B1-4948-9E82-79452378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06580FC-20D2-49C5-8933-9735AA512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49" y="5108991"/>
            <a:ext cx="70945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使用自己的私钥恢复对称密钥</a:t>
            </a:r>
            <a:r>
              <a:rPr lang="en-US" sz="2400" dirty="0">
                <a:latin typeface="+mn-ea"/>
                <a:ea typeface="+mn-ea"/>
              </a:rPr>
              <a:t> 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+mn-ea"/>
                <a:ea typeface="+mn-ea"/>
              </a:rPr>
              <a:t>使用</a:t>
            </a:r>
            <a:r>
              <a:rPr lang="en-US" sz="2400" dirty="0">
                <a:latin typeface="+mn-ea"/>
                <a:ea typeface="+mn-ea"/>
              </a:rPr>
              <a:t> 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r>
              <a:rPr 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解密</a:t>
            </a:r>
            <a:r>
              <a:rPr lang="en-US" sz="2400" dirty="0">
                <a:latin typeface="+mn-ea"/>
                <a:ea typeface="+mn-ea"/>
              </a:rPr>
              <a:t> K</a:t>
            </a:r>
            <a:r>
              <a:rPr lang="en-US" sz="2400" baseline="-25000" dirty="0">
                <a:latin typeface="+mn-ea"/>
                <a:ea typeface="+mn-ea"/>
              </a:rPr>
              <a:t>S</a:t>
            </a:r>
            <a:r>
              <a:rPr lang="en-US" sz="2400" dirty="0">
                <a:latin typeface="+mn-ea"/>
                <a:ea typeface="+mn-ea"/>
              </a:rPr>
              <a:t>(m) </a:t>
            </a:r>
            <a:r>
              <a:rPr lang="zh-CN" altLang="en-US" sz="2400" dirty="0">
                <a:latin typeface="+mn-ea"/>
                <a:ea typeface="+mn-ea"/>
              </a:rPr>
              <a:t>得到邮件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8EF562D-35AD-4D1B-BDD5-29D026E2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45066"/>
            <a:ext cx="5262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altLang="zh-CN" sz="2400" dirty="0">
                <a:latin typeface="+mn-ea"/>
                <a:ea typeface="+mn-ea"/>
              </a:rPr>
              <a:t> Alice</a:t>
            </a:r>
            <a:r>
              <a:rPr lang="zh-CN" altLang="en-US" sz="2400" dirty="0">
                <a:latin typeface="+mn-ea"/>
                <a:ea typeface="+mn-ea"/>
              </a:rPr>
              <a:t>希望发送保密邮件</a:t>
            </a:r>
            <a:r>
              <a:rPr lang="en-US" altLang="zh-CN" sz="2400" dirty="0">
                <a:latin typeface="+mn-ea"/>
                <a:ea typeface="+mn-ea"/>
              </a:rPr>
              <a:t>, m, </a:t>
            </a:r>
            <a:r>
              <a:rPr lang="zh-CN" altLang="en-US" sz="2400" dirty="0">
                <a:latin typeface="+mn-ea"/>
                <a:ea typeface="+mn-ea"/>
              </a:rPr>
              <a:t>给</a:t>
            </a:r>
            <a:r>
              <a:rPr lang="en-US" altLang="zh-CN" sz="2400" dirty="0">
                <a:latin typeface="+mn-ea"/>
                <a:ea typeface="+mn-ea"/>
              </a:rPr>
              <a:t>Bob.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4240C94-E019-431F-99E3-65F72227059B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2135603"/>
            <a:ext cx="8112125" cy="2805113"/>
            <a:chOff x="289" y="1749"/>
            <a:chExt cx="5110" cy="1767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914B4B-6BB3-4214-96F7-5C7C27C37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5BB9F6A-3DA4-4DF8-8B5A-4E60F1D79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" name="Picture 8" descr="BS00768_[1]">
              <a:extLst>
                <a:ext uri="{FF2B5EF4-FFF2-40B4-BE49-F238E27FC236}">
                  <a16:creationId xmlns:a16="http://schemas.microsoft.com/office/drawing/2014/main" id="{23A3C401-C05D-485F-B9B4-E04471E25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BS00592_[1]">
              <a:extLst>
                <a:ext uri="{FF2B5EF4-FFF2-40B4-BE49-F238E27FC236}">
                  <a16:creationId xmlns:a16="http://schemas.microsoft.com/office/drawing/2014/main" id="{5D036930-4A2D-4FF0-9862-2A14CE78C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D6A2C347-0FC9-4704-9A91-78E7475BB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8F58581A-B4B1-48C1-8028-0561D001D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" name="Text Box 12">
                <a:extLst>
                  <a:ext uri="{FF2B5EF4-FFF2-40B4-BE49-F238E27FC236}">
                    <a16:creationId xmlns:a16="http://schemas.microsoft.com/office/drawing/2014/main" id="{3589FD18-2FE5-409A-B382-33109AB05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73" name="Text Box 13">
                <a:extLst>
                  <a:ext uri="{FF2B5EF4-FFF2-40B4-BE49-F238E27FC236}">
                    <a16:creationId xmlns:a16="http://schemas.microsoft.com/office/drawing/2014/main" id="{A44212BF-86A4-49B3-951D-632298CAD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78B4B22F-1A1A-4E4D-886F-75DB52011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67" name="Rectangle 15">
                <a:extLst>
                  <a:ext uri="{FF2B5EF4-FFF2-40B4-BE49-F238E27FC236}">
                    <a16:creationId xmlns:a16="http://schemas.microsoft.com/office/drawing/2014/main" id="{D51EB976-300F-4F09-8D8A-EECEEE00D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8" name="Text Box 16">
                <a:extLst>
                  <a:ext uri="{FF2B5EF4-FFF2-40B4-BE49-F238E27FC236}">
                    <a16:creationId xmlns:a16="http://schemas.microsoft.com/office/drawing/2014/main" id="{3C3464BB-BA57-4DE4-992A-7BFEB399A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69" name="Text Box 17">
                <a:extLst>
                  <a:ext uri="{FF2B5EF4-FFF2-40B4-BE49-F238E27FC236}">
                    <a16:creationId xmlns:a16="http://schemas.microsoft.com/office/drawing/2014/main" id="{5F617ECE-D60A-4021-875D-8D259C7B1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70" name="Text Box 18">
                <a:extLst>
                  <a:ext uri="{FF2B5EF4-FFF2-40B4-BE49-F238E27FC236}">
                    <a16:creationId xmlns:a16="http://schemas.microsoft.com/office/drawing/2014/main" id="{41DA213C-6D6A-4385-8C28-D089F5850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74EC1DA8-17CB-4C90-9B6B-41C50F90C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65" name="Oval 20">
                <a:extLst>
                  <a:ext uri="{FF2B5EF4-FFF2-40B4-BE49-F238E27FC236}">
                    <a16:creationId xmlns:a16="http://schemas.microsoft.com/office/drawing/2014/main" id="{2FCDC89F-2F8B-46BC-9B0E-96270778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6" name="Text Box 21">
                <a:extLst>
                  <a:ext uri="{FF2B5EF4-FFF2-40B4-BE49-F238E27FC236}">
                    <a16:creationId xmlns:a16="http://schemas.microsoft.com/office/drawing/2014/main" id="{418D35B0-6560-407E-A636-1F02B84B8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6FDEACD1-7068-42BE-9686-B2121751E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63" name="Oval 23">
                <a:extLst>
                  <a:ext uri="{FF2B5EF4-FFF2-40B4-BE49-F238E27FC236}">
                    <a16:creationId xmlns:a16="http://schemas.microsoft.com/office/drawing/2014/main" id="{C1585833-5D91-4DDB-ACC0-74E373231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4" name="Text Box 24">
                <a:extLst>
                  <a:ext uri="{FF2B5EF4-FFF2-40B4-BE49-F238E27FC236}">
                    <a16:creationId xmlns:a16="http://schemas.microsoft.com/office/drawing/2014/main" id="{F3D4A0B2-2D71-41C6-B27A-BA59483C8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17F9F58C-2EF4-4E58-B172-BB0CE4C46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F6886652-8A2D-42BD-B614-B24A995F2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18" name="Group 27">
              <a:extLst>
                <a:ext uri="{FF2B5EF4-FFF2-40B4-BE49-F238E27FC236}">
                  <a16:creationId xmlns:a16="http://schemas.microsoft.com/office/drawing/2014/main" id="{B86BA187-5DCB-420C-85E2-789B57F9B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61" name="Text Box 28">
                <a:extLst>
                  <a:ext uri="{FF2B5EF4-FFF2-40B4-BE49-F238E27FC236}">
                    <a16:creationId xmlns:a16="http://schemas.microsoft.com/office/drawing/2014/main" id="{B0C00D60-7F25-4561-B188-A0F120EF9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62" name="Text Box 29">
                <a:extLst>
                  <a:ext uri="{FF2B5EF4-FFF2-40B4-BE49-F238E27FC236}">
                    <a16:creationId xmlns:a16="http://schemas.microsoft.com/office/drawing/2014/main" id="{30CB29AF-5594-46CF-B18D-2C8D31DBF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8F0E4732-30D0-4742-831F-ADA5D1170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79C1D114-B16C-4F26-8253-69A5F8DCA3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 Box 32">
              <a:extLst>
                <a:ext uri="{FF2B5EF4-FFF2-40B4-BE49-F238E27FC236}">
                  <a16:creationId xmlns:a16="http://schemas.microsoft.com/office/drawing/2014/main" id="{C7E5E200-F16D-4E33-8F01-3BA5A4987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22" name="Text Box 33">
              <a:extLst>
                <a:ext uri="{FF2B5EF4-FFF2-40B4-BE49-F238E27FC236}">
                  <a16:creationId xmlns:a16="http://schemas.microsoft.com/office/drawing/2014/main" id="{BF6DFCF2-BAC7-4C46-9A6A-C62F48B6C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C292237F-83B4-421D-BB23-E88C319CE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2256ECC5-1C1D-4552-9E4A-6A663E62C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449EFFE5-9371-40E3-A2B4-12386C4A1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59" name="Text Box 37">
                <a:extLst>
                  <a:ext uri="{FF2B5EF4-FFF2-40B4-BE49-F238E27FC236}">
                    <a16:creationId xmlns:a16="http://schemas.microsoft.com/office/drawing/2014/main" id="{F4823B2D-4CE7-45C4-BEE8-AF237D967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Text Box 38">
                <a:extLst>
                  <a:ext uri="{FF2B5EF4-FFF2-40B4-BE49-F238E27FC236}">
                    <a16:creationId xmlns:a16="http://schemas.microsoft.com/office/drawing/2014/main" id="{49BA668F-915A-4954-929C-7DBB90975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758586FB-EBA3-4D2E-A84E-02F1B98D1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7" name="Picture 40" descr="BS00768_[1]">
              <a:extLst>
                <a:ext uri="{FF2B5EF4-FFF2-40B4-BE49-F238E27FC236}">
                  <a16:creationId xmlns:a16="http://schemas.microsoft.com/office/drawing/2014/main" id="{F4C92615-2A49-4B1C-85CA-D430257A4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1" descr="Alice">
              <a:extLst>
                <a:ext uri="{FF2B5EF4-FFF2-40B4-BE49-F238E27FC236}">
                  <a16:creationId xmlns:a16="http://schemas.microsoft.com/office/drawing/2014/main" id="{2DBF673E-3BC7-4090-B1A3-4B676E32F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778F0E2D-FF3A-4DFE-B60E-C3B35EAE9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43">
              <a:extLst>
                <a:ext uri="{FF2B5EF4-FFF2-40B4-BE49-F238E27FC236}">
                  <a16:creationId xmlns:a16="http://schemas.microsoft.com/office/drawing/2014/main" id="{0D62E605-AB4C-4445-9650-0930751EC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" name="Picture 44" descr="BS00592_[1]">
              <a:extLst>
                <a:ext uri="{FF2B5EF4-FFF2-40B4-BE49-F238E27FC236}">
                  <a16:creationId xmlns:a16="http://schemas.microsoft.com/office/drawing/2014/main" id="{2956197E-563A-4963-8F91-75618985F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6E30E7C7-D95C-48CC-8739-31873A15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632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latin typeface="Arial" charset="0"/>
                  <a:cs typeface="Arial" charset="0"/>
                </a:rPr>
                <a:t>因特网</a:t>
              </a:r>
              <a:endParaRPr lang="en-US" altLang="zh-CN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913991F2-8250-4550-B43B-B411220F96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id="{D9282460-4226-4292-B857-1F9A05CE5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56" name="Rectangle 48">
                <a:extLst>
                  <a:ext uri="{FF2B5EF4-FFF2-40B4-BE49-F238E27FC236}">
                    <a16:creationId xmlns:a16="http://schemas.microsoft.com/office/drawing/2014/main" id="{4B3DFF0F-B344-4096-8501-88BE7B125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Text Box 49">
                <a:extLst>
                  <a:ext uri="{FF2B5EF4-FFF2-40B4-BE49-F238E27FC236}">
                    <a16:creationId xmlns:a16="http://schemas.microsoft.com/office/drawing/2014/main" id="{1BBA2C13-C2C4-4586-AC0E-EB5B53DD3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8" name="Text Box 50">
                <a:extLst>
                  <a:ext uri="{FF2B5EF4-FFF2-40B4-BE49-F238E27FC236}">
                    <a16:creationId xmlns:a16="http://schemas.microsoft.com/office/drawing/2014/main" id="{4D52AE0B-AD6E-4263-8785-01523A8BA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D7E3B220-0BDF-4CE1-9BD8-A43D49B6635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6" name="Group 52">
              <a:extLst>
                <a:ext uri="{FF2B5EF4-FFF2-40B4-BE49-F238E27FC236}">
                  <a16:creationId xmlns:a16="http://schemas.microsoft.com/office/drawing/2014/main" id="{62DB6788-6122-4B2E-824E-DB7EA08E1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3DD47028-D770-4A09-82FC-91E4B7670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FB1F4678-7870-4470-B4B0-C39AB128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4" name="Text Box 55">
                <a:extLst>
                  <a:ext uri="{FF2B5EF4-FFF2-40B4-BE49-F238E27FC236}">
                    <a16:creationId xmlns:a16="http://schemas.microsoft.com/office/drawing/2014/main" id="{64554887-1BBC-4D1D-9A47-6E4DBC41B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55" name="Text Box 56">
                <a:extLst>
                  <a:ext uri="{FF2B5EF4-FFF2-40B4-BE49-F238E27FC236}">
                    <a16:creationId xmlns:a16="http://schemas.microsoft.com/office/drawing/2014/main" id="{292ABE3D-85B2-42C6-8275-4F50ABA3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37" name="Line 57">
              <a:extLst>
                <a:ext uri="{FF2B5EF4-FFF2-40B4-BE49-F238E27FC236}">
                  <a16:creationId xmlns:a16="http://schemas.microsoft.com/office/drawing/2014/main" id="{F24D433A-F539-45FB-B31D-3E8444140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8" name="Picture 58" descr="BS00768_[1]">
              <a:extLst>
                <a:ext uri="{FF2B5EF4-FFF2-40B4-BE49-F238E27FC236}">
                  <a16:creationId xmlns:a16="http://schemas.microsoft.com/office/drawing/2014/main" id="{D9CCAC8A-F320-401E-9E15-C6954B006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" name="Group 59">
              <a:extLst>
                <a:ext uri="{FF2B5EF4-FFF2-40B4-BE49-F238E27FC236}">
                  <a16:creationId xmlns:a16="http://schemas.microsoft.com/office/drawing/2014/main" id="{834B532D-4FB7-44C1-ABC9-363DA36E2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50" name="Text Box 60">
                <a:extLst>
                  <a:ext uri="{FF2B5EF4-FFF2-40B4-BE49-F238E27FC236}">
                    <a16:creationId xmlns:a16="http://schemas.microsoft.com/office/drawing/2014/main" id="{00BF5F2C-39E6-4D63-9FDB-3A33DEEF9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Text Box 61">
                <a:extLst>
                  <a:ext uri="{FF2B5EF4-FFF2-40B4-BE49-F238E27FC236}">
                    <a16:creationId xmlns:a16="http://schemas.microsoft.com/office/drawing/2014/main" id="{0576FDAA-7BA3-4822-AD49-514BACB9A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40" name="Line 62">
              <a:extLst>
                <a:ext uri="{FF2B5EF4-FFF2-40B4-BE49-F238E27FC236}">
                  <a16:creationId xmlns:a16="http://schemas.microsoft.com/office/drawing/2014/main" id="{6C9785B2-EC90-480B-B530-B1F1475E7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1" name="Picture 63" descr="BS00768_[1]">
              <a:extLst>
                <a:ext uri="{FF2B5EF4-FFF2-40B4-BE49-F238E27FC236}">
                  <a16:creationId xmlns:a16="http://schemas.microsoft.com/office/drawing/2014/main" id="{7357B2D6-BC9E-4BBC-9654-8A00CD65A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10BA1F54-8B0B-451D-A028-85E18E326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43" name="Line 65">
              <a:extLst>
                <a:ext uri="{FF2B5EF4-FFF2-40B4-BE49-F238E27FC236}">
                  <a16:creationId xmlns:a16="http://schemas.microsoft.com/office/drawing/2014/main" id="{3B532D94-C830-4BE4-87E9-F339B85F9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Text Box 66">
              <a:extLst>
                <a:ext uri="{FF2B5EF4-FFF2-40B4-BE49-F238E27FC236}">
                  <a16:creationId xmlns:a16="http://schemas.microsoft.com/office/drawing/2014/main" id="{5C4F7E21-13B9-4D0D-884A-71D551706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45" name="Picture 67" descr="Bob">
              <a:extLst>
                <a:ext uri="{FF2B5EF4-FFF2-40B4-BE49-F238E27FC236}">
                  <a16:creationId xmlns:a16="http://schemas.microsoft.com/office/drawing/2014/main" id="{81C70225-EF88-46DE-9B43-015B3A6A5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68">
              <a:extLst>
                <a:ext uri="{FF2B5EF4-FFF2-40B4-BE49-F238E27FC236}">
                  <a16:creationId xmlns:a16="http://schemas.microsoft.com/office/drawing/2014/main" id="{2640944D-C08A-476E-A6CA-88E578EE8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47" name="Group 69">
              <a:extLst>
                <a:ext uri="{FF2B5EF4-FFF2-40B4-BE49-F238E27FC236}">
                  <a16:creationId xmlns:a16="http://schemas.microsoft.com/office/drawing/2014/main" id="{7F05AADD-F16A-41D2-B760-97FA00241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48" name="Text Box 70">
                <a:extLst>
                  <a:ext uri="{FF2B5EF4-FFF2-40B4-BE49-F238E27FC236}">
                    <a16:creationId xmlns:a16="http://schemas.microsoft.com/office/drawing/2014/main" id="{55E11FCD-6918-439C-84F8-DA70208A2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49" name="Text Box 71">
                <a:extLst>
                  <a:ext uri="{FF2B5EF4-FFF2-40B4-BE49-F238E27FC236}">
                    <a16:creationId xmlns:a16="http://schemas.microsoft.com/office/drawing/2014/main" id="{3C2C54F5-0FD5-4F00-9320-C5C238988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869715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A6C86-759D-4FC4-9F5B-32AC982A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71639-3D48-40C7-A5DC-88BA6479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5518BE-430E-48CF-8F0B-A66CB15B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253007"/>
            <a:ext cx="54553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ea"/>
                <a:ea typeface="+mn-ea"/>
              </a:rPr>
              <a:t> Alice </a:t>
            </a:r>
            <a:r>
              <a:rPr lang="zh-CN" altLang="en-US" sz="2400" dirty="0">
                <a:latin typeface="+mn-ea"/>
                <a:ea typeface="+mn-ea"/>
              </a:rPr>
              <a:t>对邮件数字签名</a:t>
            </a:r>
            <a:endParaRPr lang="en-US" sz="2400" dirty="0">
              <a:latin typeface="+mn-ea"/>
              <a:ea typeface="+mn-ea"/>
            </a:endParaRP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把明文邮件和数字签名一起发给</a:t>
            </a:r>
            <a:r>
              <a:rPr lang="en-US" altLang="zh-CN" sz="2400" dirty="0">
                <a:latin typeface="+mn-ea"/>
                <a:ea typeface="+mn-ea"/>
              </a:rPr>
              <a:t>Bob</a:t>
            </a:r>
            <a:endParaRPr lang="en-US" sz="2400" dirty="0">
              <a:latin typeface="+mn-ea"/>
              <a:ea typeface="+mn-ea"/>
            </a:endParaRP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endParaRPr lang="en-US" sz="2400" dirty="0">
              <a:latin typeface="+mn-ea"/>
              <a:ea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109DC5-29F3-4EB1-BE15-7F0F62461F40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2490757"/>
            <a:ext cx="8575675" cy="2509837"/>
            <a:chOff x="161" y="2202"/>
            <a:chExt cx="5402" cy="158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F0DAC5-CB7D-4467-AFAB-E766E67BD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E42EFFD-3CC3-409D-A49B-36469AE78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A8FCC6C-3151-4A55-9903-A8B123CDF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" name="Picture 9" descr="BS00592_[1]">
              <a:extLst>
                <a:ext uri="{FF2B5EF4-FFF2-40B4-BE49-F238E27FC236}">
                  <a16:creationId xmlns:a16="http://schemas.microsoft.com/office/drawing/2014/main" id="{2D5DF305-1269-43ED-BC08-AAF18DE04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433BA7-35B7-4C2B-83FD-06557AB17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D6DCCDD7-800F-4C02-9CB8-9417071A3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6" name="Text Box 12">
                <a:extLst>
                  <a:ext uri="{FF2B5EF4-FFF2-40B4-BE49-F238E27FC236}">
                    <a16:creationId xmlns:a16="http://schemas.microsoft.com/office/drawing/2014/main" id="{F4536271-37D0-48B0-9482-A5D8F3F61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67" name="Text Box 13">
                <a:extLst>
                  <a:ext uri="{FF2B5EF4-FFF2-40B4-BE49-F238E27FC236}">
                    <a16:creationId xmlns:a16="http://schemas.microsoft.com/office/drawing/2014/main" id="{CAC5FBD8-B2AC-4F13-A2A4-960083B84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4EB562C9-0820-48E6-BC10-083AC82F6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61" name="Rectangle 15">
                <a:extLst>
                  <a:ext uri="{FF2B5EF4-FFF2-40B4-BE49-F238E27FC236}">
                    <a16:creationId xmlns:a16="http://schemas.microsoft.com/office/drawing/2014/main" id="{A381EBDB-5C77-447E-9235-9E36503AB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Text Box 16">
                <a:extLst>
                  <a:ext uri="{FF2B5EF4-FFF2-40B4-BE49-F238E27FC236}">
                    <a16:creationId xmlns:a16="http://schemas.microsoft.com/office/drawing/2014/main" id="{CEA1C271-303D-406E-9E21-95B126A98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63" name="Text Box 17">
                <a:extLst>
                  <a:ext uri="{FF2B5EF4-FFF2-40B4-BE49-F238E27FC236}">
                    <a16:creationId xmlns:a16="http://schemas.microsoft.com/office/drawing/2014/main" id="{EC3A5FF7-79D0-47FF-8BA5-E02C4A638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64" name="Text Box 18">
                <a:extLst>
                  <a:ext uri="{FF2B5EF4-FFF2-40B4-BE49-F238E27FC236}">
                    <a16:creationId xmlns:a16="http://schemas.microsoft.com/office/drawing/2014/main" id="{E2380E2D-94D3-478F-93B6-FA6AB0F82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D1E96DD0-71DE-44F6-846F-908985E19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59" name="Oval 20">
                <a:extLst>
                  <a:ext uri="{FF2B5EF4-FFF2-40B4-BE49-F238E27FC236}">
                    <a16:creationId xmlns:a16="http://schemas.microsoft.com/office/drawing/2014/main" id="{DA2847CF-7DCA-4C14-919F-9AB764403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01C402A6-0945-4869-B1E1-7D6889545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4455C1EF-2147-4424-BE21-855B2F38F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57" name="Oval 23">
                <a:extLst>
                  <a:ext uri="{FF2B5EF4-FFF2-40B4-BE49-F238E27FC236}">
                    <a16:creationId xmlns:a16="http://schemas.microsoft.com/office/drawing/2014/main" id="{BDBDC241-0EA3-41FA-8540-AFA6ABB4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Text Box 24">
                <a:extLst>
                  <a:ext uri="{FF2B5EF4-FFF2-40B4-BE49-F238E27FC236}">
                    <a16:creationId xmlns:a16="http://schemas.microsoft.com/office/drawing/2014/main" id="{8D8AEBC6-3518-4E23-8F0E-2AF6A7318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3A6BE689-AAB6-4F3A-BABD-4FDC9CA3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16" name="Group 26">
              <a:extLst>
                <a:ext uri="{FF2B5EF4-FFF2-40B4-BE49-F238E27FC236}">
                  <a16:creationId xmlns:a16="http://schemas.microsoft.com/office/drawing/2014/main" id="{976F2EC4-7994-447F-BC31-1C08A71F84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55" name="Text Box 27">
                <a:extLst>
                  <a:ext uri="{FF2B5EF4-FFF2-40B4-BE49-F238E27FC236}">
                    <a16:creationId xmlns:a16="http://schemas.microsoft.com/office/drawing/2014/main" id="{CB104D0E-C016-4FC1-AC03-71510B664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6" name="Text Box 28">
                <a:extLst>
                  <a:ext uri="{FF2B5EF4-FFF2-40B4-BE49-F238E27FC236}">
                    <a16:creationId xmlns:a16="http://schemas.microsoft.com/office/drawing/2014/main" id="{BD152647-49B4-425A-A427-6E6BEDE0D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9E1C6C08-6D5E-4F19-9926-A69A178F6BB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41A8234A-AA2B-42AF-8679-B01288030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19" name="Group 31">
              <a:extLst>
                <a:ext uri="{FF2B5EF4-FFF2-40B4-BE49-F238E27FC236}">
                  <a16:creationId xmlns:a16="http://schemas.microsoft.com/office/drawing/2014/main" id="{68F53D3A-5C47-4192-83A4-C24A8D794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53" name="Text Box 32">
                <a:extLst>
                  <a:ext uri="{FF2B5EF4-FFF2-40B4-BE49-F238E27FC236}">
                    <a16:creationId xmlns:a16="http://schemas.microsoft.com/office/drawing/2014/main" id="{9372AE0D-C3B1-4732-A47D-0A78B370A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Text Box 33">
                <a:extLst>
                  <a:ext uri="{FF2B5EF4-FFF2-40B4-BE49-F238E27FC236}">
                    <a16:creationId xmlns:a16="http://schemas.microsoft.com/office/drawing/2014/main" id="{5DB6FCFA-D1D3-4B81-AEBF-068D7ECE2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2D361BE0-C2E7-4918-90CC-48865C513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1" name="Picture 35" descr="BS00768_[1]">
              <a:extLst>
                <a:ext uri="{FF2B5EF4-FFF2-40B4-BE49-F238E27FC236}">
                  <a16:creationId xmlns:a16="http://schemas.microsoft.com/office/drawing/2014/main" id="{5FC7E881-2BF3-489F-A5FA-0593F8B15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6" descr="Alice">
              <a:extLst>
                <a:ext uri="{FF2B5EF4-FFF2-40B4-BE49-F238E27FC236}">
                  <a16:creationId xmlns:a16="http://schemas.microsoft.com/office/drawing/2014/main" id="{EF6865FE-F0B9-4451-87C4-0BF357D17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9BEA86A2-A818-41FA-A28B-649FEE029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F780ACD6-28C3-4922-A130-8C79BC4B9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5" name="Picture 39" descr="BS00592_[1]">
              <a:extLst>
                <a:ext uri="{FF2B5EF4-FFF2-40B4-BE49-F238E27FC236}">
                  <a16:creationId xmlns:a16="http://schemas.microsoft.com/office/drawing/2014/main" id="{C5C6DED9-F23C-4711-9A01-A9168490D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4B7E385D-D8A3-4C8F-A4DE-AC6F3C24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125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latin typeface="Arial" charset="0"/>
                  <a:cs typeface="Arial" charset="0"/>
                </a:rPr>
                <a:t>因特网</a:t>
              </a:r>
              <a:endParaRPr lang="en-US" altLang="zh-CN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BE69F38C-EDFC-4AA8-84B2-09DD8747E9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A95B3141-CD8F-4F06-9496-590C95AFA74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29" name="Picture 43" descr="Bob">
              <a:extLst>
                <a:ext uri="{FF2B5EF4-FFF2-40B4-BE49-F238E27FC236}">
                  <a16:creationId xmlns:a16="http://schemas.microsoft.com/office/drawing/2014/main" id="{CCC2AAE8-7432-4350-B31D-BB8ACBB98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44">
              <a:extLst>
                <a:ext uri="{FF2B5EF4-FFF2-40B4-BE49-F238E27FC236}">
                  <a16:creationId xmlns:a16="http://schemas.microsoft.com/office/drawing/2014/main" id="{8F2AE164-0395-40F5-8EC7-6DAC5A9E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31" name="Group 45">
              <a:extLst>
                <a:ext uri="{FF2B5EF4-FFF2-40B4-BE49-F238E27FC236}">
                  <a16:creationId xmlns:a16="http://schemas.microsoft.com/office/drawing/2014/main" id="{906AA31A-F363-4501-9953-8F9BBEA03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342BBF52-7590-4DBC-BC0C-D3E83E155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 Box 47">
                <a:extLst>
                  <a:ext uri="{FF2B5EF4-FFF2-40B4-BE49-F238E27FC236}">
                    <a16:creationId xmlns:a16="http://schemas.microsoft.com/office/drawing/2014/main" id="{D7F4E4AC-5BDB-4510-9E4A-D68A4B2FB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1" name="Text Box 48">
                <a:extLst>
                  <a:ext uri="{FF2B5EF4-FFF2-40B4-BE49-F238E27FC236}">
                    <a16:creationId xmlns:a16="http://schemas.microsoft.com/office/drawing/2014/main" id="{E603753A-FB0A-483D-BC4C-504BE19BE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52" name="Text Box 49">
                <a:extLst>
                  <a:ext uri="{FF2B5EF4-FFF2-40B4-BE49-F238E27FC236}">
                    <a16:creationId xmlns:a16="http://schemas.microsoft.com/office/drawing/2014/main" id="{E066C94D-7C10-42F3-896B-A8C20A80F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F7F289A2-86D2-4328-BFA0-5C53C769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3" name="Picture 51" descr="BS00768_[1]">
              <a:extLst>
                <a:ext uri="{FF2B5EF4-FFF2-40B4-BE49-F238E27FC236}">
                  <a16:creationId xmlns:a16="http://schemas.microsoft.com/office/drawing/2014/main" id="{44D2EEA1-5FED-410B-8C25-64039428D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52">
              <a:extLst>
                <a:ext uri="{FF2B5EF4-FFF2-40B4-BE49-F238E27FC236}">
                  <a16:creationId xmlns:a16="http://schemas.microsoft.com/office/drawing/2014/main" id="{FFD9AC5F-F589-4BDF-8901-D9BDEED5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47" name="Text Box 53">
                <a:extLst>
                  <a:ext uri="{FF2B5EF4-FFF2-40B4-BE49-F238E27FC236}">
                    <a16:creationId xmlns:a16="http://schemas.microsoft.com/office/drawing/2014/main" id="{5E5F9796-FBCC-4F3E-81F6-2233B6E15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54">
                <a:extLst>
                  <a:ext uri="{FF2B5EF4-FFF2-40B4-BE49-F238E27FC236}">
                    <a16:creationId xmlns:a16="http://schemas.microsoft.com/office/drawing/2014/main" id="{7CEBF776-E200-4A36-968C-C11CFE535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2DC507CD-14A8-4923-9781-A35D0322E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45" name="Text Box 56">
                <a:extLst>
                  <a:ext uri="{FF2B5EF4-FFF2-40B4-BE49-F238E27FC236}">
                    <a16:creationId xmlns:a16="http://schemas.microsoft.com/office/drawing/2014/main" id="{07566E68-A072-4608-B132-B0C8AAE9D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46" name="Text Box 57">
                <a:extLst>
                  <a:ext uri="{FF2B5EF4-FFF2-40B4-BE49-F238E27FC236}">
                    <a16:creationId xmlns:a16="http://schemas.microsoft.com/office/drawing/2014/main" id="{5E0F40ED-CE25-40B8-9A43-5934EFBCD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36" name="Text Box 58">
              <a:extLst>
                <a:ext uri="{FF2B5EF4-FFF2-40B4-BE49-F238E27FC236}">
                  <a16:creationId xmlns:a16="http://schemas.microsoft.com/office/drawing/2014/main" id="{1CF37F54-2B72-46B4-AC44-6E3BA28D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37" name="Group 59">
              <a:extLst>
                <a:ext uri="{FF2B5EF4-FFF2-40B4-BE49-F238E27FC236}">
                  <a16:creationId xmlns:a16="http://schemas.microsoft.com/office/drawing/2014/main" id="{68068D0A-1B5D-459D-936F-B9E676F12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42" name="Rectangle 60">
                <a:extLst>
                  <a:ext uri="{FF2B5EF4-FFF2-40B4-BE49-F238E27FC236}">
                    <a16:creationId xmlns:a16="http://schemas.microsoft.com/office/drawing/2014/main" id="{AF5249E8-7A54-4EE2-BD00-32B136850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Text Box 61">
                <a:extLst>
                  <a:ext uri="{FF2B5EF4-FFF2-40B4-BE49-F238E27FC236}">
                    <a16:creationId xmlns:a16="http://schemas.microsoft.com/office/drawing/2014/main" id="{583BD253-216C-4777-B175-C01307346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44" name="Text Box 62">
                <a:extLst>
                  <a:ext uri="{FF2B5EF4-FFF2-40B4-BE49-F238E27FC236}">
                    <a16:creationId xmlns:a16="http://schemas.microsoft.com/office/drawing/2014/main" id="{5A19DD0E-5228-4626-BBFB-CFD6D7182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C87D0FA-AC67-42FD-AAE1-1FC7973B59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9844237E-BA5E-4FC1-95FD-C61CF9FF1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Text Box 65">
              <a:extLst>
                <a:ext uri="{FF2B5EF4-FFF2-40B4-BE49-F238E27FC236}">
                  <a16:creationId xmlns:a16="http://schemas.microsoft.com/office/drawing/2014/main" id="{62A57BD2-9958-4831-A3E3-0BA3CA0F5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41" name="Text Box 66">
              <a:extLst>
                <a:ext uri="{FF2B5EF4-FFF2-40B4-BE49-F238E27FC236}">
                  <a16:creationId xmlns:a16="http://schemas.microsoft.com/office/drawing/2014/main" id="{2E090E43-93AC-4AA4-8689-811E9A4D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3019"/>
              <a:ext cx="4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比较</a:t>
              </a:r>
              <a:endParaRPr lang="en-US" sz="180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68" name="Text Box 3">
            <a:extLst>
              <a:ext uri="{FF2B5EF4-FFF2-40B4-BE49-F238E27FC236}">
                <a16:creationId xmlns:a16="http://schemas.microsoft.com/office/drawing/2014/main" id="{31F6BA57-CC83-4E78-9B1D-70D392C5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00808"/>
            <a:ext cx="8443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+mn-ea"/>
                <a:ea typeface="+mn-ea"/>
              </a:rPr>
              <a:t>Alice</a:t>
            </a:r>
            <a:r>
              <a:rPr lang="zh-CN" altLang="en-US" sz="2400" dirty="0">
                <a:latin typeface="+mn-ea"/>
                <a:ea typeface="+mn-ea"/>
              </a:rPr>
              <a:t>希望认证发送者并保护信息完整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45750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CABAD-8B51-4B50-9990-A865CE9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AD439-D35C-4DAE-8A74-B04370F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1BB776D-F4C3-4C08-B9C8-68055693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49" y="1692101"/>
            <a:ext cx="8324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+mn-ea"/>
                <a:ea typeface="+mn-ea"/>
              </a:rPr>
              <a:t> Alice </a:t>
            </a:r>
            <a:r>
              <a:rPr lang="zh-CN" altLang="en-US" sz="2400" dirty="0">
                <a:latin typeface="+mn-ea"/>
                <a:ea typeface="+mn-ea"/>
              </a:rPr>
              <a:t>希望保密、认证发送者并保护信息完整</a:t>
            </a:r>
            <a:r>
              <a:rPr lang="en-US" sz="24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EDD431-C9FB-46D6-9857-BE36D4CA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5733256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Alice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使用三个密钥</a:t>
            </a:r>
            <a:r>
              <a:rPr lang="en-US" sz="2400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zh-CN" altLang="en-US" sz="2400" dirty="0">
                <a:latin typeface="+mn-ea"/>
                <a:ea typeface="+mn-ea"/>
              </a:rPr>
              <a:t>她自己的私钥、</a:t>
            </a:r>
            <a:r>
              <a:rPr lang="en-US" altLang="zh-CN" sz="2400" dirty="0">
                <a:latin typeface="+mn-ea"/>
                <a:ea typeface="+mn-ea"/>
              </a:rPr>
              <a:t>Bob</a:t>
            </a:r>
            <a:r>
              <a:rPr lang="zh-CN" altLang="en-US" sz="2400" dirty="0">
                <a:latin typeface="+mn-ea"/>
                <a:ea typeface="+mn-ea"/>
              </a:rPr>
              <a:t>的公钥和新创建的对称密钥</a:t>
            </a:r>
            <a:endParaRPr lang="en-US" sz="2400" dirty="0">
              <a:latin typeface="+mn-ea"/>
              <a:ea typeface="+mn-ea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5EAB267F-7D44-4184-8B79-08F52215D6C2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2132856"/>
            <a:ext cx="6983412" cy="3552825"/>
            <a:chOff x="819" y="1470"/>
            <a:chExt cx="4399" cy="22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6C789BC-601A-412B-979A-F94F07C42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7A5862B-E2EA-42EC-A65D-10B0599E9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CC163E64-7E72-463F-9347-CCD519C3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D8DEA649-C34C-40F7-AAC1-68B58DEB9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4" name="Text Box 10">
                <a:extLst>
                  <a:ext uri="{FF2B5EF4-FFF2-40B4-BE49-F238E27FC236}">
                    <a16:creationId xmlns:a16="http://schemas.microsoft.com/office/drawing/2014/main" id="{12BDD57B-2451-4908-B52F-3B63FEBFA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65" name="Text Box 11">
                <a:extLst>
                  <a:ext uri="{FF2B5EF4-FFF2-40B4-BE49-F238E27FC236}">
                    <a16:creationId xmlns:a16="http://schemas.microsoft.com/office/drawing/2014/main" id="{743F6C2E-A98E-421A-B9B3-D1BC4A951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E02F6124-F33D-4D11-B136-32BD268F9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59" name="Rectangle 13">
                <a:extLst>
                  <a:ext uri="{FF2B5EF4-FFF2-40B4-BE49-F238E27FC236}">
                    <a16:creationId xmlns:a16="http://schemas.microsoft.com/office/drawing/2014/main" id="{0C8122CE-F616-4715-9D5D-C46B0B494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Text Box 14">
                <a:extLst>
                  <a:ext uri="{FF2B5EF4-FFF2-40B4-BE49-F238E27FC236}">
                    <a16:creationId xmlns:a16="http://schemas.microsoft.com/office/drawing/2014/main" id="{8AE3DCAC-089A-4AB2-8AE0-D65510A48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206924EB-F91F-4CE4-936B-E0BBCFC31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62" name="Text Box 16">
                <a:extLst>
                  <a:ext uri="{FF2B5EF4-FFF2-40B4-BE49-F238E27FC236}">
                    <a16:creationId xmlns:a16="http://schemas.microsoft.com/office/drawing/2014/main" id="{13AC8AC0-234A-4255-84F6-29AB774B9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31257DAC-BB7F-4055-8390-8841BE963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57" name="Oval 18">
                <a:extLst>
                  <a:ext uri="{FF2B5EF4-FFF2-40B4-BE49-F238E27FC236}">
                    <a16:creationId xmlns:a16="http://schemas.microsoft.com/office/drawing/2014/main" id="{C9579158-8F1E-42CE-9123-EC214F01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FFE64137-1A04-4EC7-8177-38FB63682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052F8C56-5783-48D7-B1E9-73E2DBF54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55" name="Text Box 21">
                <a:extLst>
                  <a:ext uri="{FF2B5EF4-FFF2-40B4-BE49-F238E27FC236}">
                    <a16:creationId xmlns:a16="http://schemas.microsoft.com/office/drawing/2014/main" id="{C61729A9-869F-45DB-8E65-DE2822440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6" name="Text Box 22">
                <a:extLst>
                  <a:ext uri="{FF2B5EF4-FFF2-40B4-BE49-F238E27FC236}">
                    <a16:creationId xmlns:a16="http://schemas.microsoft.com/office/drawing/2014/main" id="{E44935C0-6497-444E-ADC6-6A66F06D4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5069F242-6C77-476B-8B64-027F313D0BF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A633D221-4CE1-4C78-924A-AEF71CF74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16" name="Group 25">
              <a:extLst>
                <a:ext uri="{FF2B5EF4-FFF2-40B4-BE49-F238E27FC236}">
                  <a16:creationId xmlns:a16="http://schemas.microsoft.com/office/drawing/2014/main" id="{3DFA3CD2-8105-41F4-AA1F-E12EE6BCC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53" name="Text Box 26">
                <a:extLst>
                  <a:ext uri="{FF2B5EF4-FFF2-40B4-BE49-F238E27FC236}">
                    <a16:creationId xmlns:a16="http://schemas.microsoft.com/office/drawing/2014/main" id="{C20E1956-9301-400A-992B-E3AC4BF80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Text Box 27">
                <a:extLst>
                  <a:ext uri="{FF2B5EF4-FFF2-40B4-BE49-F238E27FC236}">
                    <a16:creationId xmlns:a16="http://schemas.microsoft.com/office/drawing/2014/main" id="{9CCCDD45-994E-403A-B5EC-45A11AB8B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83571AD6-5249-4CE2-848A-009CBD8FE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8" name="Picture 29" descr="BS00768_[1]">
              <a:extLst>
                <a:ext uri="{FF2B5EF4-FFF2-40B4-BE49-F238E27FC236}">
                  <a16:creationId xmlns:a16="http://schemas.microsoft.com/office/drawing/2014/main" id="{360E7353-86CD-4F70-AB6E-24A3933E7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0" descr="Alice">
              <a:extLst>
                <a:ext uri="{FF2B5EF4-FFF2-40B4-BE49-F238E27FC236}">
                  <a16:creationId xmlns:a16="http://schemas.microsoft.com/office/drawing/2014/main" id="{179AC095-4A5F-4EAB-89AB-042DDDE52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C09FAB1-5528-4983-84E9-608AAC5C3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D770EFB-499F-4041-B6F4-7B9071BB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9BE02B2A-67C2-4A57-8A42-4406C2571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3" name="Picture 34" descr="BS00768_[1]">
              <a:extLst>
                <a:ext uri="{FF2B5EF4-FFF2-40B4-BE49-F238E27FC236}">
                  <a16:creationId xmlns:a16="http://schemas.microsoft.com/office/drawing/2014/main" id="{FDF70B5D-06AE-4DCE-8D58-AD883FB6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5" descr="BS00592_[1]">
              <a:extLst>
                <a:ext uri="{FF2B5EF4-FFF2-40B4-BE49-F238E27FC236}">
                  <a16:creationId xmlns:a16="http://schemas.microsoft.com/office/drawing/2014/main" id="{4E25F8BE-30C4-40E7-8792-7BEA2485E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577D0F8C-FE3A-4ECD-B363-E46958107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50" name="Rectangle 37">
                <a:extLst>
                  <a:ext uri="{FF2B5EF4-FFF2-40B4-BE49-F238E27FC236}">
                    <a16:creationId xmlns:a16="http://schemas.microsoft.com/office/drawing/2014/main" id="{901E3DFA-E520-4945-95C2-12314AD56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Text Box 38">
                <a:extLst>
                  <a:ext uri="{FF2B5EF4-FFF2-40B4-BE49-F238E27FC236}">
                    <a16:creationId xmlns:a16="http://schemas.microsoft.com/office/drawing/2014/main" id="{661CFE5E-B32F-4EDC-924D-0632BC675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52" name="Text Box 39">
                <a:extLst>
                  <a:ext uri="{FF2B5EF4-FFF2-40B4-BE49-F238E27FC236}">
                    <a16:creationId xmlns:a16="http://schemas.microsoft.com/office/drawing/2014/main" id="{710B8E19-82EA-492E-8640-43474875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26" name="Group 40">
              <a:extLst>
                <a:ext uri="{FF2B5EF4-FFF2-40B4-BE49-F238E27FC236}">
                  <a16:creationId xmlns:a16="http://schemas.microsoft.com/office/drawing/2014/main" id="{1ADD6D03-DDBD-4662-B9A3-35E31243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7AA1C549-D1AD-4635-B4EC-0A43F7592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Text Box 42">
                <a:extLst>
                  <a:ext uri="{FF2B5EF4-FFF2-40B4-BE49-F238E27FC236}">
                    <a16:creationId xmlns:a16="http://schemas.microsoft.com/office/drawing/2014/main" id="{3D41CAF9-0D8F-4CBC-B5C1-E75D17399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48" name="Text Box 43">
                <a:extLst>
                  <a:ext uri="{FF2B5EF4-FFF2-40B4-BE49-F238E27FC236}">
                    <a16:creationId xmlns:a16="http://schemas.microsoft.com/office/drawing/2014/main" id="{EC3B62EE-1600-4F5E-89B9-BA1CABCC7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49" name="Text Box 44">
                <a:extLst>
                  <a:ext uri="{FF2B5EF4-FFF2-40B4-BE49-F238E27FC236}">
                    <a16:creationId xmlns:a16="http://schemas.microsoft.com/office/drawing/2014/main" id="{8CE865F4-230F-49B7-B4AF-4697D0116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27" name="Group 45">
              <a:extLst>
                <a:ext uri="{FF2B5EF4-FFF2-40B4-BE49-F238E27FC236}">
                  <a16:creationId xmlns:a16="http://schemas.microsoft.com/office/drawing/2014/main" id="{68E0729D-E29E-42D8-A471-FE8B84628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44" name="Oval 46">
                <a:extLst>
                  <a:ext uri="{FF2B5EF4-FFF2-40B4-BE49-F238E27FC236}">
                    <a16:creationId xmlns:a16="http://schemas.microsoft.com/office/drawing/2014/main" id="{A5C5F7AB-3A52-4428-96ED-3C538324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Text Box 47">
                <a:extLst>
                  <a:ext uri="{FF2B5EF4-FFF2-40B4-BE49-F238E27FC236}">
                    <a16:creationId xmlns:a16="http://schemas.microsoft.com/office/drawing/2014/main" id="{B9C835CC-4EAB-4092-8E0D-0B3017469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8" name="Line 48">
              <a:extLst>
                <a:ext uri="{FF2B5EF4-FFF2-40B4-BE49-F238E27FC236}">
                  <a16:creationId xmlns:a16="http://schemas.microsoft.com/office/drawing/2014/main" id="{C948F9A1-C7F2-4FB3-A6DE-41BC1CFC3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9" name="Group 49">
              <a:extLst>
                <a:ext uri="{FF2B5EF4-FFF2-40B4-BE49-F238E27FC236}">
                  <a16:creationId xmlns:a16="http://schemas.microsoft.com/office/drawing/2014/main" id="{FAE2B40B-B7E5-4BA5-94C7-008C717E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42" name="Text Box 50">
                <a:extLst>
                  <a:ext uri="{FF2B5EF4-FFF2-40B4-BE49-F238E27FC236}">
                    <a16:creationId xmlns:a16="http://schemas.microsoft.com/office/drawing/2014/main" id="{A3F5096D-70BD-4D89-9B8F-6630A6C50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43" name="Text Box 51">
                <a:extLst>
                  <a:ext uri="{FF2B5EF4-FFF2-40B4-BE49-F238E27FC236}">
                    <a16:creationId xmlns:a16="http://schemas.microsoft.com/office/drawing/2014/main" id="{E6F7C651-8197-4660-ACD2-26A96CAD9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0" name="Freeform 52">
              <a:extLst>
                <a:ext uri="{FF2B5EF4-FFF2-40B4-BE49-F238E27FC236}">
                  <a16:creationId xmlns:a16="http://schemas.microsoft.com/office/drawing/2014/main" id="{55E4A837-FAFE-4362-839E-D7B1B3BC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164E9397-A419-4ED7-A049-42E69C183C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 Box 54">
              <a:extLst>
                <a:ext uri="{FF2B5EF4-FFF2-40B4-BE49-F238E27FC236}">
                  <a16:creationId xmlns:a16="http://schemas.microsoft.com/office/drawing/2014/main" id="{CEAA35AB-DE08-4A14-B9E4-EB1E5937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33" name="Line 55">
              <a:extLst>
                <a:ext uri="{FF2B5EF4-FFF2-40B4-BE49-F238E27FC236}">
                  <a16:creationId xmlns:a16="http://schemas.microsoft.com/office/drawing/2014/main" id="{B88AE8D3-F0E4-4B47-8CB3-506288856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4" name="Group 56">
              <a:extLst>
                <a:ext uri="{FF2B5EF4-FFF2-40B4-BE49-F238E27FC236}">
                  <a16:creationId xmlns:a16="http://schemas.microsoft.com/office/drawing/2014/main" id="{C00A0573-3508-4125-8CB5-54A6B938A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40" name="Text Box 57">
                <a:extLst>
                  <a:ext uri="{FF2B5EF4-FFF2-40B4-BE49-F238E27FC236}">
                    <a16:creationId xmlns:a16="http://schemas.microsoft.com/office/drawing/2014/main" id="{78A3AF0D-51DE-4085-A914-FDBDEF608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1" name="Text Box 58">
                <a:extLst>
                  <a:ext uri="{FF2B5EF4-FFF2-40B4-BE49-F238E27FC236}">
                    <a16:creationId xmlns:a16="http://schemas.microsoft.com/office/drawing/2014/main" id="{4FBC92C4-24B9-4711-92F7-D7FFCF7A0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5" name="Line 59">
              <a:extLst>
                <a:ext uri="{FF2B5EF4-FFF2-40B4-BE49-F238E27FC236}">
                  <a16:creationId xmlns:a16="http://schemas.microsoft.com/office/drawing/2014/main" id="{64381971-8471-4303-94B7-D6564E550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6" name="Picture 60" descr="BS00768_[1]">
              <a:extLst>
                <a:ext uri="{FF2B5EF4-FFF2-40B4-BE49-F238E27FC236}">
                  <a16:creationId xmlns:a16="http://schemas.microsoft.com/office/drawing/2014/main" id="{82EC8933-ADBB-495F-95ED-0480EFADE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Line 61">
              <a:extLst>
                <a:ext uri="{FF2B5EF4-FFF2-40B4-BE49-F238E27FC236}">
                  <a16:creationId xmlns:a16="http://schemas.microsoft.com/office/drawing/2014/main" id="{8AAB6311-26DF-47E5-969D-6F16B9A7D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 Box 62">
              <a:extLst>
                <a:ext uri="{FF2B5EF4-FFF2-40B4-BE49-F238E27FC236}">
                  <a16:creationId xmlns:a16="http://schemas.microsoft.com/office/drawing/2014/main" id="{72208090-8523-4BAF-A935-EDA10E4CB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39" name="Text Box 63">
              <a:extLst>
                <a:ext uri="{FF2B5EF4-FFF2-40B4-BE49-F238E27FC236}">
                  <a16:creationId xmlns:a16="http://schemas.microsoft.com/office/drawing/2014/main" id="{0A68BDEA-D0E9-49B5-B81A-552849DEC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FD36D245-0C45-4CBB-B113-95CE9A9E5E5B}"/>
              </a:ext>
            </a:extLst>
          </p:cNvPr>
          <p:cNvSpPr/>
          <p:nvPr/>
        </p:nvSpPr>
        <p:spPr>
          <a:xfrm>
            <a:off x="5141169" y="3349853"/>
            <a:ext cx="269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Arial" charset="0"/>
              </a:rPr>
              <a:t>K</a:t>
            </a:r>
            <a:r>
              <a:rPr lang="en-US" altLang="zh-CN" baseline="-25000" dirty="0">
                <a:cs typeface="Arial" charset="0"/>
              </a:rPr>
              <a:t>S</a:t>
            </a:r>
            <a:r>
              <a:rPr lang="en-US" altLang="zh-CN" dirty="0">
                <a:cs typeface="Arial" charset="0"/>
              </a:rPr>
              <a:t>(m, K</a:t>
            </a:r>
            <a:r>
              <a:rPr lang="en-US" altLang="zh-CN" baseline="-25000" dirty="0">
                <a:cs typeface="Arial" charset="0"/>
              </a:rPr>
              <a:t>A</a:t>
            </a:r>
            <a:r>
              <a:rPr lang="en-US" altLang="zh-CN" dirty="0">
                <a:cs typeface="Arial" charset="0"/>
              </a:rPr>
              <a:t>(H(m)))</a:t>
            </a:r>
          </a:p>
        </p:txBody>
      </p:sp>
      <p:sp>
        <p:nvSpPr>
          <p:cNvPr id="67" name="Text Box 22">
            <a:extLst>
              <a:ext uri="{FF2B5EF4-FFF2-40B4-BE49-F238E27FC236}">
                <a16:creationId xmlns:a16="http://schemas.microsoft.com/office/drawing/2014/main" id="{1A368C6C-4793-41A3-A48F-38D5F9FD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90" y="3191720"/>
            <a:ext cx="26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67201576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6800-1DC2-46F2-B340-9834043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65432-380E-4765-AB38-B7D08807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7EB1F8C-4BF4-4C79-B338-19204B94B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010816"/>
            <a:ext cx="606117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 dirty="0">
                <a:latin typeface="Gill Sans MT" pitchFamily="34" charset="0"/>
              </a:rPr>
              <a:t> PGP</a:t>
            </a: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zh-CN" altLang="en-US" sz="2400" dirty="0">
                <a:latin typeface="Gill Sans MT" pitchFamily="34" charset="0"/>
              </a:rPr>
              <a:t>事实上的标准</a:t>
            </a: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zh-CN" altLang="en-US" sz="2400" dirty="0">
                <a:latin typeface="Gill Sans MT" pitchFamily="34" charset="0"/>
              </a:rPr>
              <a:t>基本上和上一页一样</a:t>
            </a: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 dirty="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zh-CN" altLang="en-US" sz="2400" dirty="0">
                <a:latin typeface="Gill Sans MT" pitchFamily="34" charset="0"/>
              </a:rPr>
              <a:t>软件实现加密和哈希</a:t>
            </a:r>
            <a:endParaRPr lang="en-US" altLang="zh-CN" sz="2400" dirty="0">
              <a:latin typeface="Gill Sans MT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BF1E82-660B-4FB4-B7D3-E31ABBF1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63341"/>
            <a:ext cx="4210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3448011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8.5 </a:t>
            </a:r>
            <a:r>
              <a:rPr lang="zh-CN" altLang="en-US" sz="2400" dirty="0">
                <a:solidFill>
                  <a:srgbClr val="C00000"/>
                </a:solidFill>
              </a:rPr>
              <a:t>安全</a:t>
            </a:r>
            <a:r>
              <a:rPr lang="en-US" altLang="zh-CN" sz="2400" dirty="0">
                <a:solidFill>
                  <a:srgbClr val="C00000"/>
                </a:solidFill>
              </a:rPr>
              <a:t>TCP</a:t>
            </a:r>
            <a:r>
              <a:rPr lang="zh-CN" altLang="en-US" sz="2400" dirty="0">
                <a:solidFill>
                  <a:srgbClr val="C00000"/>
                </a:solidFill>
              </a:rPr>
              <a:t>连接：</a:t>
            </a:r>
            <a:r>
              <a:rPr lang="en-US" altLang="zh-CN" sz="2400" dirty="0">
                <a:solidFill>
                  <a:srgbClr val="C00000"/>
                </a:solidFill>
              </a:rPr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79260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81DDB-819A-4F46-8A92-259FBB97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SSL: Secure Sockets Layer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828F0-D527-4E03-A830-0CA5ED95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9BF347-5B1F-4E33-8318-6EFAE547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68859"/>
            <a:ext cx="413226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5425" indent="-225425"/>
            <a:r>
              <a:rPr lang="zh-CN" altLang="en-US" sz="2400" kern="0" dirty="0">
                <a:latin typeface="Gill Sans MT" charset="0"/>
              </a:rPr>
              <a:t>广泛部署的安全协议</a:t>
            </a:r>
            <a:endParaRPr lang="en-US" sz="2400" kern="0" dirty="0">
              <a:latin typeface="Gill Sans MT" charset="0"/>
            </a:endParaRPr>
          </a:p>
          <a:p>
            <a:pPr marL="569913" lvl="1" indent="-225425"/>
            <a:r>
              <a:rPr lang="zh-CN" altLang="en-US" sz="2000" kern="0" dirty="0">
                <a:latin typeface="Gill Sans MT" charset="0"/>
              </a:rPr>
              <a:t>被几乎所有的浏览器和</a:t>
            </a:r>
            <a:r>
              <a:rPr lang="en-US" altLang="zh-CN" sz="2000" kern="0" dirty="0">
                <a:latin typeface="Gill Sans MT" charset="0"/>
              </a:rPr>
              <a:t>web server</a:t>
            </a:r>
            <a:r>
              <a:rPr lang="zh-CN" altLang="en-US" sz="2000" kern="0" dirty="0">
                <a:latin typeface="Gill Sans MT" charset="0"/>
              </a:rPr>
              <a:t>支持</a:t>
            </a:r>
            <a:endParaRPr lang="en-US" sz="2000" kern="0" dirty="0">
              <a:latin typeface="Gill Sans MT" charset="0"/>
            </a:endParaRPr>
          </a:p>
          <a:p>
            <a:pPr marL="569913" lvl="1" indent="-225425"/>
            <a:r>
              <a:rPr lang="en-US" sz="2000" kern="0" dirty="0">
                <a:latin typeface="Gill Sans MT" charset="0"/>
              </a:rPr>
              <a:t>https</a:t>
            </a:r>
          </a:p>
          <a:p>
            <a:pPr marL="225425" indent="-225425"/>
            <a:endParaRPr lang="en-US" sz="2400" kern="0" dirty="0">
              <a:latin typeface="Gill Sans MT" charset="0"/>
            </a:endParaRPr>
          </a:p>
          <a:p>
            <a:pPr marL="225425" indent="-225425"/>
            <a:r>
              <a:rPr lang="zh-CN" altLang="en-US" sz="2400" kern="0" dirty="0">
                <a:latin typeface="Gill Sans MT" charset="0"/>
              </a:rPr>
              <a:t>变种</a:t>
            </a:r>
            <a:r>
              <a:rPr lang="en-US" sz="2400" kern="0" dirty="0">
                <a:latin typeface="Gill Sans MT" charset="0"/>
              </a:rPr>
              <a:t> -TLS: transport layer security, RFC 2246</a:t>
            </a:r>
          </a:p>
          <a:p>
            <a:pPr marL="225425" indent="-225425"/>
            <a:r>
              <a:rPr lang="zh-CN" altLang="en-US" sz="2400" kern="0" dirty="0">
                <a:latin typeface="Gill Sans MT" charset="0"/>
              </a:rPr>
              <a:t>能力提供</a:t>
            </a:r>
            <a:endParaRPr lang="en-US" sz="2400" kern="0" dirty="0">
              <a:latin typeface="Gill Sans MT" charset="0"/>
            </a:endParaRPr>
          </a:p>
          <a:p>
            <a:pPr marL="569913" lvl="1" indent="-225425">
              <a:lnSpc>
                <a:spcPts val="2300"/>
              </a:lnSpc>
            </a:pPr>
            <a:r>
              <a:rPr lang="zh-CN" altLang="en-US" i="1" kern="0" dirty="0">
                <a:solidFill>
                  <a:srgbClr val="C00000"/>
                </a:solidFill>
                <a:latin typeface="Gill Sans MT" charset="0"/>
              </a:rPr>
              <a:t>保密</a:t>
            </a:r>
            <a:endParaRPr lang="en-US" i="1" kern="0" dirty="0">
              <a:solidFill>
                <a:srgbClr val="C00000"/>
              </a:solidFill>
              <a:latin typeface="Gill Sans MT" charset="0"/>
            </a:endParaRPr>
          </a:p>
          <a:p>
            <a:pPr marL="569913" lvl="1" indent="-225425">
              <a:lnSpc>
                <a:spcPts val="2300"/>
              </a:lnSpc>
            </a:pPr>
            <a:r>
              <a:rPr lang="zh-CN" altLang="en-US" i="1" kern="0" dirty="0">
                <a:solidFill>
                  <a:srgbClr val="C00000"/>
                </a:solidFill>
                <a:latin typeface="Gill Sans MT" charset="0"/>
              </a:rPr>
              <a:t>完整</a:t>
            </a:r>
            <a:endParaRPr lang="en-US" i="1" kern="0" dirty="0">
              <a:solidFill>
                <a:srgbClr val="C00000"/>
              </a:solidFill>
              <a:latin typeface="Gill Sans MT" charset="0"/>
            </a:endParaRPr>
          </a:p>
          <a:p>
            <a:pPr marL="569913" lvl="1" indent="-225425">
              <a:lnSpc>
                <a:spcPts val="2300"/>
              </a:lnSpc>
            </a:pPr>
            <a:r>
              <a:rPr lang="zh-CN" altLang="en-US" i="1" kern="0" dirty="0">
                <a:solidFill>
                  <a:srgbClr val="C00000"/>
                </a:solidFill>
                <a:latin typeface="Gill Sans MT" charset="0"/>
              </a:rPr>
              <a:t>真实</a:t>
            </a:r>
            <a:endParaRPr lang="en-US" i="1" kern="0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0ABCFC-9D0C-42E3-AEC9-D3BBE2F51A34}"/>
              </a:ext>
            </a:extLst>
          </p:cNvPr>
          <p:cNvSpPr txBox="1">
            <a:spLocks noChangeArrowheads="1"/>
          </p:cNvSpPr>
          <p:nvPr/>
        </p:nvSpPr>
        <p:spPr>
          <a:xfrm>
            <a:off x="4603750" y="1830784"/>
            <a:ext cx="4143375" cy="5054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zh-CN" altLang="en-US" sz="2400" kern="0" dirty="0">
                <a:latin typeface="Gill Sans MT" charset="0"/>
              </a:rPr>
              <a:t>初始目标</a:t>
            </a:r>
            <a:r>
              <a:rPr lang="en-US" sz="2400" kern="0" dirty="0">
                <a:latin typeface="Gill Sans MT" charset="0"/>
              </a:rPr>
              <a:t>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sz="2000" kern="0" dirty="0">
                <a:latin typeface="Gill Sans MT" charset="0"/>
              </a:rPr>
              <a:t>Web </a:t>
            </a:r>
            <a:r>
              <a:rPr lang="zh-CN" altLang="en-US" sz="2000" kern="0" dirty="0">
                <a:latin typeface="Gill Sans MT" charset="0"/>
              </a:rPr>
              <a:t>电子商务交易</a:t>
            </a:r>
            <a:r>
              <a:rPr lang="en-US" sz="2000" kern="0" dirty="0">
                <a:latin typeface="Gill Sans MT" charset="0"/>
              </a:rPr>
              <a:t>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zh-CN" altLang="en-US" sz="2000" kern="0" dirty="0">
                <a:latin typeface="Gill Sans MT" charset="0"/>
              </a:rPr>
              <a:t>加密支付信息</a:t>
            </a:r>
            <a:endParaRPr lang="en-US" altLang="zh-CN" sz="2000" kern="0" dirty="0">
              <a:latin typeface="Gill Sans MT" charset="0"/>
            </a:endParaRP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zh-CN" altLang="en-US" sz="2000" kern="0" dirty="0">
                <a:latin typeface="Gill Sans MT" charset="0"/>
              </a:rPr>
              <a:t>网站认证</a:t>
            </a:r>
            <a:endParaRPr lang="en-US" altLang="zh-CN" sz="2000" kern="0" dirty="0">
              <a:latin typeface="Gill Sans MT" charset="0"/>
            </a:endParaRP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zh-CN" altLang="en-US" sz="2000" kern="0" dirty="0">
                <a:latin typeface="Gill Sans MT" charset="0"/>
              </a:rPr>
              <a:t>客户端认证（可选）</a:t>
            </a:r>
            <a:endParaRPr lang="en-US" sz="2000" kern="0" dirty="0">
              <a:latin typeface="Gill Sans MT" charset="0"/>
            </a:endParaRP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zh-CN" altLang="en-US" sz="2400" kern="0" dirty="0">
                <a:latin typeface="Gill Sans MT" charset="0"/>
              </a:rPr>
              <a:t>支持所有的</a:t>
            </a:r>
            <a:r>
              <a:rPr lang="en-US" altLang="zh-CN" sz="2400" kern="0" dirty="0">
                <a:latin typeface="Gill Sans MT" charset="0"/>
              </a:rPr>
              <a:t>TCP</a:t>
            </a:r>
            <a:r>
              <a:rPr lang="zh-CN" altLang="en-US" sz="2400" kern="0" dirty="0">
                <a:latin typeface="Gill Sans MT" charset="0"/>
              </a:rPr>
              <a:t>应用</a:t>
            </a:r>
            <a:endParaRPr lang="en-US" sz="2400" kern="0" dirty="0">
              <a:latin typeface="Gill Sans MT" charset="0"/>
            </a:endParaRP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zh-CN" altLang="en-US" kern="0" dirty="0">
                <a:latin typeface="Gill Sans MT" charset="0"/>
              </a:rPr>
              <a:t>安全</a:t>
            </a:r>
            <a:r>
              <a:rPr lang="en-US" altLang="zh-CN" kern="0" dirty="0">
                <a:latin typeface="Gill Sans MT" charset="0"/>
              </a:rPr>
              <a:t>socket</a:t>
            </a:r>
            <a:r>
              <a:rPr lang="zh-CN" altLang="en-US" kern="0" dirty="0">
                <a:latin typeface="Gill Sans MT" charset="0"/>
              </a:rPr>
              <a:t>接口</a:t>
            </a:r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64726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E1DC-8C3F-49C8-8A37-77CA250B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SSL </a:t>
            </a:r>
            <a:r>
              <a:rPr lang="zh-CN" altLang="en-US" dirty="0">
                <a:latin typeface="Gill Sans MT" charset="0"/>
              </a:rPr>
              <a:t>和</a:t>
            </a:r>
            <a:r>
              <a:rPr lang="en-US" altLang="zh-CN" dirty="0">
                <a:latin typeface="Gill Sans MT" charset="0"/>
              </a:rPr>
              <a:t> TCP/IP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5BEBB-EE28-4910-8E73-31E332C6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76</a:t>
            </a:fld>
            <a:endParaRPr lang="zh-CN" altLang="en-US"/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1ECE7A85-9349-4DB3-8155-9444F1E06BDF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1871265"/>
            <a:ext cx="2190750" cy="2709863"/>
            <a:chOff x="727" y="1773"/>
            <a:chExt cx="1380" cy="1707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9485D693-3930-45A7-979A-C90DE456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ED89F2EB-86A0-495F-8165-7CAA70EA9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87FEE940-015C-4DA6-959F-349C97CC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0E913670-6829-4ED2-9A21-17410BEAF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BA8EFFB1-7CAE-4413-86B1-CA465987A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A19A3C33-CA9B-4AD7-98A0-0917271F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73FD9FD9-1C6E-4F7D-ACF3-7F060A5C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228"/>
              <a:ext cx="9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普通的应用</a:t>
              </a:r>
              <a:endParaRPr lang="en-US" i="1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1" name="Group 11">
            <a:extLst>
              <a:ext uri="{FF2B5EF4-FFF2-40B4-BE49-F238E27FC236}">
                <a16:creationId xmlns:a16="http://schemas.microsoft.com/office/drawing/2014/main" id="{1ECBBCFC-2944-41CC-B05B-5A52B3ECF239}"/>
              </a:ext>
            </a:extLst>
          </p:cNvPr>
          <p:cNvGrpSpPr>
            <a:grpSpLocks/>
          </p:cNvGrpSpPr>
          <p:nvPr/>
        </p:nvGrpSpPr>
        <p:grpSpPr bwMode="auto">
          <a:xfrm>
            <a:off x="4822825" y="1871265"/>
            <a:ext cx="2628900" cy="2709863"/>
            <a:chOff x="2524" y="1773"/>
            <a:chExt cx="1653" cy="1707"/>
          </a:xfrm>
        </p:grpSpPr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E3770BCD-F3A2-4D87-B376-4F7BEFAB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063D3191-63D2-4444-8708-DB8C2E575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BFB9D7D-D435-4811-BC36-93A7B0890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98FF7B82-B1AF-408D-8AD9-EBD197828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E9118DCE-C4BE-4BD8-9212-397BD238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" name="Text Box 17">
              <a:extLst>
                <a:ext uri="{FF2B5EF4-FFF2-40B4-BE49-F238E27FC236}">
                  <a16:creationId xmlns:a16="http://schemas.microsoft.com/office/drawing/2014/main" id="{D4C82CE0-C99C-478F-98B5-AA169E340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1FA92F71-335F-443B-B239-F9DDF2C46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599C93A8-CA3A-4020-88D8-19DF9896A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A8B8B713-4B37-4A2A-92F4-E632597E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基于</a:t>
              </a:r>
              <a:r>
                <a:rPr lang="en-US" altLang="zh-CN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SSL</a:t>
              </a:r>
              <a:r>
                <a:rPr lang="zh-CN" alt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的应用</a:t>
              </a:r>
              <a:endParaRPr lang="en-US" i="1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1">
            <a:extLst>
              <a:ext uri="{FF2B5EF4-FFF2-40B4-BE49-F238E27FC236}">
                <a16:creationId xmlns:a16="http://schemas.microsoft.com/office/drawing/2014/main" id="{C55BB2E9-CC86-400C-AF36-CC05DF24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851157"/>
            <a:ext cx="77009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</a:t>
            </a:r>
            <a:r>
              <a:rPr lang="zh-CN" altLang="en-US" sz="2800" dirty="0">
                <a:latin typeface="Gill Sans MT" charset="0"/>
              </a:rPr>
              <a:t>项应用提供编程接口（</a:t>
            </a:r>
            <a:r>
              <a:rPr lang="en-US" altLang="zh-CN" sz="2800" dirty="0">
                <a:latin typeface="Gill Sans MT" charset="0"/>
              </a:rPr>
              <a:t>API</a:t>
            </a:r>
            <a:r>
              <a:rPr lang="zh-CN" altLang="en-US" sz="2800" dirty="0">
                <a:latin typeface="Gill Sans MT" charset="0"/>
              </a:rPr>
              <a:t>）</a:t>
            </a:r>
            <a:endParaRPr lang="en-US" sz="2800" dirty="0">
              <a:latin typeface="Gill Sans MT" charset="0"/>
            </a:endParaRP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</a:t>
            </a:r>
            <a:r>
              <a:rPr lang="zh-CN" altLang="en-US" sz="2800" dirty="0">
                <a:latin typeface="Gill Sans MT" charset="0"/>
              </a:rPr>
              <a:t>和</a:t>
            </a:r>
            <a:r>
              <a:rPr lang="en-US" sz="2800" dirty="0">
                <a:latin typeface="Gill Sans MT" charset="0"/>
              </a:rPr>
              <a:t> Java </a:t>
            </a:r>
            <a:r>
              <a:rPr lang="zh-CN" altLang="en-US" sz="2800" dirty="0">
                <a:latin typeface="Gill Sans MT" charset="0"/>
              </a:rPr>
              <a:t>的</a:t>
            </a:r>
            <a:r>
              <a:rPr lang="en-US" sz="2800" dirty="0">
                <a:latin typeface="Gill Sans MT" charset="0"/>
              </a:rPr>
              <a:t>SSL </a:t>
            </a:r>
            <a:r>
              <a:rPr lang="zh-CN" altLang="en-US" sz="2800" dirty="0">
                <a:latin typeface="Gill Sans MT" charset="0"/>
              </a:rPr>
              <a:t>类库</a:t>
            </a:r>
            <a:endParaRPr lang="en-US" sz="28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2433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477F-603D-42D5-890D-625E6F5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本质上类似</a:t>
            </a:r>
            <a:r>
              <a:rPr lang="en-US" altLang="zh-CN" dirty="0"/>
              <a:t>PGP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A777E-1230-46F4-8202-C127016B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2E76D5-23AF-4FD7-BC02-35AABB837064}"/>
              </a:ext>
            </a:extLst>
          </p:cNvPr>
          <p:cNvSpPr>
            <a:spLocks/>
          </p:cNvSpPr>
          <p:nvPr/>
        </p:nvSpPr>
        <p:spPr bwMode="auto">
          <a:xfrm>
            <a:off x="2595563" y="2362672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8FDDC21-C533-4576-AF6F-006478228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38" y="2367434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F1146A-DE0F-4EFE-B7E5-E9D59D699AFF}"/>
              </a:ext>
            </a:extLst>
          </p:cNvPr>
          <p:cNvGrpSpPr>
            <a:grpSpLocks/>
          </p:cNvGrpSpPr>
          <p:nvPr/>
        </p:nvGrpSpPr>
        <p:grpSpPr bwMode="auto">
          <a:xfrm>
            <a:off x="1870075" y="1867372"/>
            <a:ext cx="754063" cy="725487"/>
            <a:chOff x="694" y="2457"/>
            <a:chExt cx="475" cy="4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11BA5C-7FDB-4D06-85BB-4DBB4838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D1E76E6-366C-42A0-AC02-FBA8616B8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3B64F5E6-8AD9-4696-B406-3282DB934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F44CA-A521-47F7-B160-2EF51C8F96C7}"/>
              </a:ext>
            </a:extLst>
          </p:cNvPr>
          <p:cNvGrpSpPr>
            <a:grpSpLocks/>
          </p:cNvGrpSpPr>
          <p:nvPr/>
        </p:nvGrpSpPr>
        <p:grpSpPr bwMode="auto">
          <a:xfrm>
            <a:off x="2736850" y="1835622"/>
            <a:ext cx="757238" cy="739775"/>
            <a:chOff x="1541" y="1971"/>
            <a:chExt cx="477" cy="4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83C544-8DD8-4448-8686-F6DD4B07C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6639517-374F-418F-BC74-B4470D03D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B235378-E700-4E54-AEE9-0865DF3B0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0F183170-A3CE-4658-9CD4-8355F12EC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9895F-59DA-42DF-B609-E2707E7AA885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2711922"/>
            <a:ext cx="638175" cy="519112"/>
            <a:chOff x="2862" y="1573"/>
            <a:chExt cx="402" cy="3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FE603B-A132-4E4A-B0EB-568ED379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49A9E3D4-BD10-4D20-86D9-5CDBD048E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BB3D01-2A51-4BAF-9C41-2B7D00733003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1838797"/>
            <a:ext cx="1163637" cy="528637"/>
            <a:chOff x="1778" y="2485"/>
            <a:chExt cx="733" cy="333"/>
          </a:xfrm>
        </p:grpSpPr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76DACC0E-E2DA-49B4-AB11-653B5D354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60930761-CD9F-4A27-84C4-47566550D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D72AAB9C-9FEA-4E55-BFB7-19C88591BB2A}"/>
              </a:ext>
            </a:extLst>
          </p:cNvPr>
          <p:cNvSpPr>
            <a:spLocks/>
          </p:cNvSpPr>
          <p:nvPr/>
        </p:nvSpPr>
        <p:spPr bwMode="auto">
          <a:xfrm flipV="1">
            <a:off x="1647825" y="3197697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6379CA6-C28F-4840-9B48-94B168BA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214835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B16B9B-38A7-4696-B10A-C24E1BB5932A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1484784"/>
            <a:ext cx="473075" cy="531813"/>
            <a:chOff x="2637" y="716"/>
            <a:chExt cx="298" cy="335"/>
          </a:xfrm>
        </p:grpSpPr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49A1D04E-D502-46FA-8C2C-650099BB6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79E1E35F-1F2B-44C6-98F1-AA1C4E1E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27" name="Line 26">
            <a:extLst>
              <a:ext uri="{FF2B5EF4-FFF2-40B4-BE49-F238E27FC236}">
                <a16:creationId xmlns:a16="http://schemas.microsoft.com/office/drawing/2014/main" id="{938636B0-AED4-4671-955B-DCC82EB64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8" y="1759422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8" name="Picture 27" descr="BS00768_[1]">
            <a:extLst>
              <a:ext uri="{FF2B5EF4-FFF2-40B4-BE49-F238E27FC236}">
                <a16:creationId xmlns:a16="http://schemas.microsoft.com/office/drawing/2014/main" id="{C08C55AE-C475-4C63-90FE-598781B3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70227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Alice">
            <a:extLst>
              <a:ext uri="{FF2B5EF4-FFF2-40B4-BE49-F238E27FC236}">
                <a16:creationId xmlns:a16="http://schemas.microsoft.com/office/drawing/2014/main" id="{795C7197-FBAF-4CEC-AE88-DFADD0E2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672234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29">
            <a:extLst>
              <a:ext uri="{FF2B5EF4-FFF2-40B4-BE49-F238E27FC236}">
                <a16:creationId xmlns:a16="http://schemas.microsoft.com/office/drawing/2014/main" id="{BFEDAB93-F0C6-4981-9341-CCDDAC8F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3419947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A6E0DE2-DAA2-48CF-AEC1-BDF7AAF88F00}"/>
              </a:ext>
            </a:extLst>
          </p:cNvPr>
          <p:cNvSpPr>
            <a:spLocks/>
          </p:cNvSpPr>
          <p:nvPr/>
        </p:nvSpPr>
        <p:spPr bwMode="auto">
          <a:xfrm>
            <a:off x="6672263" y="3273897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41E278B-4D1B-4D27-8440-A35A9F755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2957984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3" name="Picture 32" descr="BS00768_[1]">
            <a:extLst>
              <a:ext uri="{FF2B5EF4-FFF2-40B4-BE49-F238E27FC236}">
                <a16:creationId xmlns:a16="http://schemas.microsoft.com/office/drawing/2014/main" id="{38BACF89-6B9C-4281-A492-09E42E89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2194397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BS00592_[1]">
            <a:extLst>
              <a:ext uri="{FF2B5EF4-FFF2-40B4-BE49-F238E27FC236}">
                <a16:creationId xmlns:a16="http://schemas.microsoft.com/office/drawing/2014/main" id="{20AE3BF0-A702-4886-B237-47A7B30E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19293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A1F74DF-77FD-4C49-BE16-057AC5EE4823}"/>
              </a:ext>
            </a:extLst>
          </p:cNvPr>
          <p:cNvGrpSpPr>
            <a:grpSpLocks/>
          </p:cNvGrpSpPr>
          <p:nvPr/>
        </p:nvGrpSpPr>
        <p:grpSpPr bwMode="auto">
          <a:xfrm>
            <a:off x="4279900" y="2472209"/>
            <a:ext cx="754063" cy="739775"/>
            <a:chOff x="1645" y="256"/>
            <a:chExt cx="475" cy="4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F112A9-8BE8-4BD9-8C5D-69A5CC83F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63EBBFC0-4D27-45BC-BB42-765C592ED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1976B593-F9BC-41AF-80B0-284078B14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8383BF-6B2E-4C17-B6D7-3A3E3186BE8E}"/>
              </a:ext>
            </a:extLst>
          </p:cNvPr>
          <p:cNvGrpSpPr>
            <a:grpSpLocks/>
          </p:cNvGrpSpPr>
          <p:nvPr/>
        </p:nvGrpSpPr>
        <p:grpSpPr bwMode="auto">
          <a:xfrm>
            <a:off x="4303713" y="3672359"/>
            <a:ext cx="754062" cy="739775"/>
            <a:chOff x="2144" y="3214"/>
            <a:chExt cx="475" cy="46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16CD63-B936-4F1E-A608-4D87451A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5B44CD6E-8170-47DA-B48F-574E921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07C143CB-854D-4708-AA5F-E652F4AD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83A60012-20D4-48D5-8CEF-3E7A5883C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0CD1B-2634-4285-B470-221B3931B429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3300884"/>
            <a:ext cx="638175" cy="519113"/>
            <a:chOff x="2862" y="1573"/>
            <a:chExt cx="402" cy="32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5C5AA3-9152-4037-9374-0BDD5676E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B5E64BD2-8043-4FEB-A450-9AB6DD8A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" name="Line 46">
            <a:extLst>
              <a:ext uri="{FF2B5EF4-FFF2-40B4-BE49-F238E27FC236}">
                <a16:creationId xmlns:a16="http://schemas.microsoft.com/office/drawing/2014/main" id="{C01F0C7F-8633-4FA0-BB91-D4940F07C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4185122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A9B1E8-48CC-4E8D-B30A-0A714585F570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067647"/>
            <a:ext cx="982662" cy="530225"/>
            <a:chOff x="3497" y="648"/>
            <a:chExt cx="619" cy="334"/>
          </a:xfrm>
        </p:grpSpPr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53907883-656F-473A-AD30-85A664A0D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5D5C3665-9F52-47A5-AF1A-4053E0B2F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60583FE-1610-46CD-B71F-E5378A54A125}"/>
              </a:ext>
            </a:extLst>
          </p:cNvPr>
          <p:cNvSpPr>
            <a:spLocks/>
          </p:cNvSpPr>
          <p:nvPr/>
        </p:nvSpPr>
        <p:spPr bwMode="auto">
          <a:xfrm>
            <a:off x="5035550" y="2965922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BE31B28-80AF-4291-BE8D-D2B38297A367}"/>
              </a:ext>
            </a:extLst>
          </p:cNvPr>
          <p:cNvSpPr>
            <a:spLocks/>
          </p:cNvSpPr>
          <p:nvPr/>
        </p:nvSpPr>
        <p:spPr bwMode="auto">
          <a:xfrm flipV="1">
            <a:off x="5057775" y="3786659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5C37D89E-C923-4D41-808E-34B9029C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2129309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7AD9EB25-22C3-4452-BBE4-54650998F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2400772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43F940-91CE-4EFE-925F-F8E6DA9ED946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4401022"/>
            <a:ext cx="474663" cy="603250"/>
            <a:chOff x="2636" y="674"/>
            <a:chExt cx="299" cy="380"/>
          </a:xfrm>
        </p:grpSpPr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04E662C4-24C6-4F3F-89E1-C1EFF41AC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59527BA7-20BB-4FE4-B950-BA64A57CF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58" name="Line 57">
            <a:extLst>
              <a:ext uri="{FF2B5EF4-FFF2-40B4-BE49-F238E27FC236}">
                <a16:creationId xmlns:a16="http://schemas.microsoft.com/office/drawing/2014/main" id="{744B8C6E-6CBC-4D5D-9F02-B10770563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4439122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9" name="Picture 58" descr="BS00768_[1]">
            <a:extLst>
              <a:ext uri="{FF2B5EF4-FFF2-40B4-BE49-F238E27FC236}">
                <a16:creationId xmlns:a16="http://schemas.microsoft.com/office/drawing/2014/main" id="{A8AAE330-6383-4FA1-B0A0-B0311AEE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7137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59">
            <a:extLst>
              <a:ext uri="{FF2B5EF4-FFF2-40B4-BE49-F238E27FC236}">
                <a16:creationId xmlns:a16="http://schemas.microsoft.com/office/drawing/2014/main" id="{97BCDF1A-E495-42C1-B8BF-12897273B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8850" y="3561234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32E8F84-D596-4BA5-A904-AC537FB6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3516784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91D03DE-7C37-46E9-8CCF-E0C19F75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4002559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63" name="Picture 62" descr="BS00768_[1]">
            <a:extLst>
              <a:ext uri="{FF2B5EF4-FFF2-40B4-BE49-F238E27FC236}">
                <a16:creationId xmlns:a16="http://schemas.microsoft.com/office/drawing/2014/main" id="{27B4CB4E-E675-439C-8550-9741C757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4367684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 Box 3">
            <a:extLst>
              <a:ext uri="{FF2B5EF4-FFF2-40B4-BE49-F238E27FC236}">
                <a16:creationId xmlns:a16="http://schemas.microsoft.com/office/drawing/2014/main" id="{0AA0303E-C842-4F30-9E39-2B575CD7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28" y="510917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Gill Sans MT" charset="0"/>
              </a:rPr>
              <a:t>发送流</a:t>
            </a:r>
            <a:r>
              <a:rPr lang="en-US" altLang="zh-CN" sz="2400" dirty="0">
                <a:latin typeface="Gill Sans MT" charset="0"/>
              </a:rPr>
              <a:t>/</a:t>
            </a:r>
            <a:r>
              <a:rPr lang="zh-CN" altLang="en-US" sz="2400" dirty="0">
                <a:latin typeface="Gill Sans MT" charset="0"/>
              </a:rPr>
              <a:t>交互 数据</a:t>
            </a:r>
            <a:endParaRPr lang="en-US" sz="2400" dirty="0">
              <a:latin typeface="Gill Sans MT" charset="0"/>
            </a:endParaRP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Gill Sans MT" charset="0"/>
              </a:rPr>
              <a:t>在整个连接中使用密钥</a:t>
            </a:r>
            <a:endParaRPr lang="en-US" altLang="zh-CN" sz="2400" dirty="0">
              <a:latin typeface="Gill Sans MT" charset="0"/>
            </a:endParaRP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dirty="0">
                <a:latin typeface="Gill Sans MT" charset="0"/>
              </a:rPr>
              <a:t>交换证书是协议的一部分：握手阶段</a:t>
            </a: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33597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F912-55AD-4F03-92F5-7A37F5FD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6B2D5-E460-4700-8BAB-20ED9175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握手</a:t>
            </a:r>
            <a:r>
              <a:rPr lang="en-US" altLang="zh-CN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800" dirty="0">
                <a:latin typeface="Gill Sans MT" charset="0"/>
              </a:rPr>
              <a:t>Alice</a:t>
            </a:r>
            <a:r>
              <a:rPr lang="zh-CN" altLang="en-US" sz="2800" dirty="0">
                <a:latin typeface="Gill Sans MT" charset="0"/>
              </a:rPr>
              <a:t>和</a:t>
            </a:r>
            <a:r>
              <a:rPr lang="en-US" altLang="zh-CN" sz="2800" dirty="0">
                <a:latin typeface="Gill Sans MT" charset="0"/>
              </a:rPr>
              <a:t>Bob</a:t>
            </a:r>
            <a:r>
              <a:rPr lang="zh-CN" altLang="en-US" sz="2800" dirty="0">
                <a:latin typeface="Gill Sans MT" charset="0"/>
              </a:rPr>
              <a:t>使用证书和私钥认证对方，并交换共享秘密</a:t>
            </a:r>
            <a:endParaRPr lang="en-US" altLang="zh-CN" sz="2800" dirty="0">
              <a:latin typeface="Gill Sans MT" charset="0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密钥生成：</a:t>
            </a:r>
            <a:r>
              <a:rPr lang="en-US" altLang="zh-CN" sz="2800" dirty="0">
                <a:latin typeface="Gill Sans MT" charset="0"/>
              </a:rPr>
              <a:t>Alice </a:t>
            </a:r>
            <a:r>
              <a:rPr lang="zh-CN" altLang="en-US" sz="2800" dirty="0">
                <a:latin typeface="Gill Sans MT" charset="0"/>
              </a:rPr>
              <a:t>和</a:t>
            </a:r>
            <a:r>
              <a:rPr lang="en-US" altLang="zh-CN" sz="2800" dirty="0">
                <a:latin typeface="Gill Sans MT" charset="0"/>
              </a:rPr>
              <a:t> Bob </a:t>
            </a:r>
            <a:r>
              <a:rPr lang="zh-CN" altLang="en-US" sz="2800" dirty="0">
                <a:latin typeface="Gill Sans MT" charset="0"/>
              </a:rPr>
              <a:t>使用共享秘密生成密钥集合</a:t>
            </a:r>
            <a:endParaRPr lang="en-US" altLang="zh-CN" sz="2800" dirty="0">
              <a:latin typeface="Gill Sans MT" charset="0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数据传输：</a:t>
            </a:r>
            <a:r>
              <a:rPr lang="zh-CN" altLang="en-US" sz="2800" dirty="0">
                <a:latin typeface="Gill Sans MT" charset="0"/>
              </a:rPr>
              <a:t>数据以一系列记录（</a:t>
            </a:r>
            <a:r>
              <a:rPr lang="en-US" altLang="zh-CN" sz="2800" dirty="0">
                <a:latin typeface="Gill Sans MT" charset="0"/>
              </a:rPr>
              <a:t>record</a:t>
            </a:r>
            <a:r>
              <a:rPr lang="zh-CN" altLang="en-US" sz="2800" dirty="0">
                <a:latin typeface="Gill Sans MT" charset="0"/>
              </a:rPr>
              <a:t>）的方式传输</a:t>
            </a:r>
            <a:endParaRPr lang="en-US" altLang="zh-CN" sz="2800" dirty="0">
              <a:latin typeface="Gill Sans MT" charset="0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Gill Sans MT" charset="0"/>
              </a:rPr>
              <a:t>连接关闭：</a:t>
            </a:r>
            <a:r>
              <a:rPr lang="zh-CN" altLang="en-US" sz="2800" dirty="0">
                <a:latin typeface="Gill Sans MT" charset="0"/>
              </a:rPr>
              <a:t>使用特定消息安全关闭连接</a:t>
            </a:r>
            <a:endParaRPr lang="en-US" altLang="zh-CN" sz="2800" dirty="0">
              <a:latin typeface="Gill Sans MT" charset="0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28CAC-31FD-4071-BA84-A177E4C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69971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8.6 IP</a:t>
            </a:r>
            <a:r>
              <a:rPr lang="zh-CN" altLang="en-US" sz="2400" dirty="0">
                <a:solidFill>
                  <a:srgbClr val="C00000"/>
                </a:solidFill>
              </a:rPr>
              <a:t>层安全：</a:t>
            </a:r>
            <a:r>
              <a:rPr lang="en-US" altLang="zh-CN" sz="2400" dirty="0" err="1">
                <a:solidFill>
                  <a:srgbClr val="C00000"/>
                </a:solidFill>
              </a:rPr>
              <a:t>IPSec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98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4524-6CCF-4B08-AC0A-EC872C7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密码学术语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BC780-F4E9-4C11-9485-F92E32CA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B29CFD-75B0-44E5-B9DF-E843BCA6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105995"/>
            <a:ext cx="821848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kern="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明文消息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kern="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zh-CN" altLang="en-US" sz="2400" kern="0" dirty="0">
                <a:latin typeface="Gill Sans MT" charset="0"/>
              </a:rPr>
              <a:t>密文，由密钥</a:t>
            </a:r>
            <a:r>
              <a:rPr lang="en-US" sz="2400" kern="0" dirty="0">
                <a:latin typeface="Gill Sans MT" charset="0"/>
              </a:rPr>
              <a:t>K</a:t>
            </a:r>
            <a:r>
              <a:rPr lang="en-US" sz="2400" kern="0" baseline="-25000" dirty="0">
                <a:latin typeface="Gill Sans MT" charset="0"/>
              </a:rPr>
              <a:t>A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加密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kern="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kern="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(m)) </a:t>
            </a:r>
            <a:r>
              <a:rPr lang="zh-CN" altLang="en-US" sz="2400" kern="0" dirty="0">
                <a:latin typeface="Gill Sans MT" charset="0"/>
              </a:rPr>
              <a:t>明文，由密钥</a:t>
            </a:r>
            <a:r>
              <a:rPr lang="en-US" altLang="zh-CN" sz="2400" kern="0" dirty="0">
                <a:latin typeface="Gill Sans MT" charset="0"/>
              </a:rPr>
              <a:t>K</a:t>
            </a:r>
            <a:r>
              <a:rPr lang="en-US" altLang="zh-CN" sz="2400" kern="0" baseline="-25000" dirty="0">
                <a:latin typeface="Gill Sans MT" charset="0"/>
              </a:rPr>
              <a:t>B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zh-CN" altLang="en-US" sz="2400" kern="0" dirty="0">
                <a:latin typeface="Gill Sans MT" charset="0"/>
              </a:rPr>
              <a:t>解密</a:t>
            </a:r>
            <a:endParaRPr lang="en-US" sz="2400" kern="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kern="0" dirty="0">
              <a:latin typeface="Gill Sans MT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8E9A778-252A-4997-8B74-B5701E0B8E49}"/>
              </a:ext>
            </a:extLst>
          </p:cNvPr>
          <p:cNvGrpSpPr>
            <a:grpSpLocks/>
          </p:cNvGrpSpPr>
          <p:nvPr/>
        </p:nvGrpSpPr>
        <p:grpSpPr bwMode="auto">
          <a:xfrm>
            <a:off x="874715" y="1742082"/>
            <a:ext cx="7527927" cy="3309938"/>
            <a:chOff x="532" y="896"/>
            <a:chExt cx="4742" cy="2085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14CB790-DF70-40CA-80B7-42680CAD2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679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明文</a:t>
              </a:r>
              <a:endParaRPr lang="en-US" dirty="0">
                <a:solidFill>
                  <a:srgbClr val="C00000"/>
                </a:solidFill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0364BAF-B9BB-4D89-B4ED-EBC004E09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667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明文</a:t>
              </a:r>
              <a:endParaRPr lang="en-US" dirty="0">
                <a:solidFill>
                  <a:srgbClr val="C00000"/>
                </a:solidFill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6E5ADD5-6463-4003-8760-F1FB079DD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" y="1655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n-ea"/>
                  <a:ea typeface="+mn-ea"/>
                  <a:cs typeface="Arial" charset="0"/>
                </a:rPr>
                <a:t>密文</a:t>
              </a:r>
              <a:endParaRPr lang="en-US" dirty="0">
                <a:solidFill>
                  <a:srgbClr val="C00000"/>
                </a:solidFill>
                <a:latin typeface="+mn-ea"/>
                <a:ea typeface="+mn-ea"/>
                <a:cs typeface="Arial" charset="0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6C64760-032E-4760-8F3C-A91124363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38644C51-80CA-4352-95AA-3426B72C6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3" name="Text Box 10">
                <a:extLst>
                  <a:ext uri="{FF2B5EF4-FFF2-40B4-BE49-F238E27FC236}">
                    <a16:creationId xmlns:a16="http://schemas.microsoft.com/office/drawing/2014/main" id="{1303F71B-1FDD-4EFA-B909-38E9FD01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11" name="Picture 11" descr="Alice">
              <a:extLst>
                <a:ext uri="{FF2B5EF4-FFF2-40B4-BE49-F238E27FC236}">
                  <a16:creationId xmlns:a16="http://schemas.microsoft.com/office/drawing/2014/main" id="{BDC3FF3C-2D95-4EBF-848D-2127D0F1AC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 descr="Eve">
              <a:extLst>
                <a:ext uri="{FF2B5EF4-FFF2-40B4-BE49-F238E27FC236}">
                  <a16:creationId xmlns:a16="http://schemas.microsoft.com/office/drawing/2014/main" id="{5826CAF6-E0CC-4202-810E-16E8F8E86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E09A2CA-8FD4-4102-BE13-D0FB6DC4D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B2C2BBA5-2D6C-4668-A2A6-873B2763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627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latin typeface="Arial" charset="0"/>
                  <a:cs typeface="Arial" charset="0"/>
                </a:rPr>
                <a:t>加密算法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EBD2DC8-62DD-401C-9401-1E9C9B45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A2F6F2A7-71A9-46DA-9AF6-E019566A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1644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latin typeface="Arial" charset="0"/>
                  <a:cs typeface="Arial" charset="0"/>
                </a:rPr>
                <a:t>解密算法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652E1198-9EEF-4CC2-BFB5-085FBE361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3B27A1A-5794-43E2-81E6-EBC956211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285F52A-FBB0-45FC-B8D1-7994CA96EF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DC110DA-1FE0-4D3A-B16F-EEE0C2816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0BD26ED-C938-49AB-AE06-D664D60CA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635AB571-197C-4DB6-8BD1-381E50DC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ea"/>
                  <a:ea typeface="+mn-ea"/>
                  <a:cs typeface="Arial" charset="0"/>
                </a:rPr>
                <a:t>Alice</a:t>
              </a:r>
              <a:r>
                <a:rPr lang="zh-CN" altLang="en-US" dirty="0">
                  <a:latin typeface="+mn-ea"/>
                  <a:ea typeface="+mn-ea"/>
                  <a:cs typeface="Arial" charset="0"/>
                </a:rPr>
                <a:t>的加密密钥</a:t>
              </a:r>
              <a:endParaRPr lang="en-US" dirty="0">
                <a:latin typeface="+mn-ea"/>
                <a:ea typeface="+mn-ea"/>
                <a:cs typeface="Arial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36CAB8EB-E40F-4E83-942E-097FA0099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ea"/>
                  <a:ea typeface="+mn-ea"/>
                  <a:cs typeface="Arial" charset="0"/>
                </a:rPr>
                <a:t>Bob</a:t>
              </a:r>
              <a:r>
                <a:rPr lang="zh-CN" altLang="en-US" dirty="0">
                  <a:latin typeface="+mn-ea"/>
                  <a:ea typeface="+mn-ea"/>
                  <a:cs typeface="Arial" charset="0"/>
                </a:rPr>
                <a:t>的解密密钥</a:t>
              </a:r>
              <a:endParaRPr lang="en-US" dirty="0">
                <a:latin typeface="+mn-ea"/>
                <a:ea typeface="+mn-ea"/>
                <a:cs typeface="Arial" charset="0"/>
              </a:endParaRPr>
            </a:p>
          </p:txBody>
        </p:sp>
        <p:pic>
          <p:nvPicPr>
            <p:cNvPr id="24" name="Picture 24" descr="Bob">
              <a:extLst>
                <a:ext uri="{FF2B5EF4-FFF2-40B4-BE49-F238E27FC236}">
                  <a16:creationId xmlns:a16="http://schemas.microsoft.com/office/drawing/2014/main" id="{4718FF2C-E207-48DB-AD21-0AC61352B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8377E4D-43B0-454C-A062-E7E208EE3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263D521C-477C-4BF0-9265-E35EE3C44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1" name="Text Box 27">
                <a:extLst>
                  <a:ext uri="{FF2B5EF4-FFF2-40B4-BE49-F238E27FC236}">
                    <a16:creationId xmlns:a16="http://schemas.microsoft.com/office/drawing/2014/main" id="{C9C58906-D217-4753-ACAD-47D266C25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90BBA765-3DFD-4156-AAC5-414654FEC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49EFA272-3928-4152-B383-038BDF463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8" name="Picture 30" descr="BS00768_[1]">
              <a:extLst>
                <a:ext uri="{FF2B5EF4-FFF2-40B4-BE49-F238E27FC236}">
                  <a16:creationId xmlns:a16="http://schemas.microsoft.com/office/drawing/2014/main" id="{98114907-112E-489F-BA5E-C6FBE23A5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1" descr="BS00768_[1]">
              <a:extLst>
                <a:ext uri="{FF2B5EF4-FFF2-40B4-BE49-F238E27FC236}">
                  <a16:creationId xmlns:a16="http://schemas.microsoft.com/office/drawing/2014/main" id="{52C1527E-D9EB-4EFC-8A42-A510E3ED4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058592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6C24F-4AC6-4461-AA25-31681FDE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安全的网络层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D2E98-801C-4203-AF9F-99D37039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zh-CN" altLang="en-US" sz="2800" i="1" dirty="0">
                <a:solidFill>
                  <a:srgbClr val="C00000"/>
                </a:solidFill>
                <a:latin typeface="Gill Sans MT" charset="0"/>
              </a:rPr>
              <a:t>两个网络实体间</a:t>
            </a:r>
            <a:r>
              <a:rPr lang="en-US" altLang="zh-CN" sz="2800" i="1" dirty="0">
                <a:solidFill>
                  <a:srgbClr val="C00000"/>
                </a:solidFill>
                <a:latin typeface="Gill Sans MT" charset="0"/>
              </a:rPr>
              <a:t>:</a:t>
            </a:r>
          </a:p>
          <a:p>
            <a:r>
              <a:rPr lang="zh-CN" altLang="en-US" sz="2800" dirty="0">
                <a:latin typeface="Gill Sans MT" charset="0"/>
              </a:rPr>
              <a:t>发送实体加密报文负载，报文负载可以是</a:t>
            </a:r>
            <a:endParaRPr lang="en-US" altLang="zh-CN" sz="2800" dirty="0">
              <a:latin typeface="Gill Sans MT" charset="0"/>
            </a:endParaRPr>
          </a:p>
          <a:p>
            <a:pPr lvl="1"/>
            <a:r>
              <a:rPr lang="en-US" altLang="zh-CN" sz="2400" dirty="0">
                <a:latin typeface="Gill Sans MT" charset="0"/>
              </a:rPr>
              <a:t>TCP </a:t>
            </a:r>
            <a:r>
              <a:rPr lang="zh-CN" altLang="en-US" sz="2400" dirty="0">
                <a:latin typeface="Gill Sans MT" charset="0"/>
              </a:rPr>
              <a:t>或</a:t>
            </a:r>
            <a:r>
              <a:rPr lang="en-US" altLang="zh-CN" sz="2400" dirty="0">
                <a:latin typeface="Gill Sans MT" charset="0"/>
              </a:rPr>
              <a:t> UDP </a:t>
            </a:r>
            <a:r>
              <a:rPr lang="zh-CN" altLang="en-US" sz="2400" dirty="0">
                <a:latin typeface="Gill Sans MT" charset="0"/>
              </a:rPr>
              <a:t>分段</a:t>
            </a:r>
            <a:r>
              <a:rPr lang="en-US" altLang="zh-CN" sz="2400" dirty="0">
                <a:latin typeface="Gill Sans MT" charset="0"/>
              </a:rPr>
              <a:t>, ICMP </a:t>
            </a:r>
            <a:r>
              <a:rPr lang="zh-CN" altLang="en-US" sz="2400" dirty="0">
                <a:latin typeface="Gill Sans MT" charset="0"/>
              </a:rPr>
              <a:t>消息</a:t>
            </a:r>
            <a:r>
              <a:rPr lang="en-US" altLang="zh-CN" sz="2400" dirty="0">
                <a:latin typeface="Gill Sans MT" charset="0"/>
              </a:rPr>
              <a:t>, OSPF</a:t>
            </a:r>
            <a:r>
              <a:rPr lang="zh-CN" altLang="en-US" sz="2400" dirty="0">
                <a:latin typeface="Gill Sans MT" charset="0"/>
              </a:rPr>
              <a:t>消息</a:t>
            </a:r>
            <a:r>
              <a:rPr lang="en-US" altLang="zh-CN" sz="2400" dirty="0">
                <a:latin typeface="Gill Sans MT" charset="0"/>
              </a:rPr>
              <a:t>….</a:t>
            </a:r>
          </a:p>
          <a:p>
            <a:r>
              <a:rPr lang="zh-CN" altLang="en-US" sz="2800" dirty="0">
                <a:latin typeface="Gill Sans MT" charset="0"/>
              </a:rPr>
              <a:t>一方向另一方发出的所有数据都被隐藏：</a:t>
            </a:r>
            <a:endParaRPr lang="en-US" altLang="zh-CN" sz="2800" dirty="0">
              <a:latin typeface="Gill Sans MT" charset="0"/>
            </a:endParaRPr>
          </a:p>
          <a:p>
            <a:pPr lvl="1"/>
            <a:r>
              <a:rPr lang="zh-CN" altLang="en-US" sz="2400" dirty="0">
                <a:latin typeface="Gill Sans MT" charset="0"/>
              </a:rPr>
              <a:t>网页、邮件、</a:t>
            </a:r>
            <a:r>
              <a:rPr lang="en-US" altLang="zh-CN" sz="2400" dirty="0">
                <a:latin typeface="Gill Sans MT" charset="0"/>
              </a:rPr>
              <a:t>TCP</a:t>
            </a:r>
            <a:r>
              <a:rPr lang="zh-CN" altLang="en-US" sz="2400" dirty="0">
                <a:latin typeface="Gill Sans MT" charset="0"/>
              </a:rPr>
              <a:t>连接请求</a:t>
            </a:r>
            <a:r>
              <a:rPr lang="en-US" altLang="zh-CN" sz="2400" dirty="0">
                <a:latin typeface="Gill Sans MT" charset="0"/>
              </a:rPr>
              <a:t>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907F3-89F6-434D-8B21-1400E149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76728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9B6A-1965-4525-9A6E-FAE84522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虚拟专用网 </a:t>
            </a:r>
            <a:r>
              <a:rPr lang="en-US" altLang="zh-CN" dirty="0">
                <a:latin typeface="Gill Sans MT" charset="0"/>
              </a:rPr>
              <a:t>(VPN)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6306-66D8-4CA9-BF89-65509056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zh-CN" altLang="en-US" i="1" dirty="0">
                <a:solidFill>
                  <a:srgbClr val="C00000"/>
                </a:solidFill>
                <a:latin typeface="+mn-ea"/>
              </a:rPr>
              <a:t>动机</a:t>
            </a:r>
            <a:r>
              <a:rPr lang="en-US" altLang="zh-CN" i="1" dirty="0">
                <a:solidFill>
                  <a:srgbClr val="C00000"/>
                </a:solidFill>
                <a:latin typeface="+mn-ea"/>
              </a:rPr>
              <a:t>:</a:t>
            </a:r>
          </a:p>
          <a:p>
            <a:pPr marL="277813" indent="-277813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机构希望使用私有网络</a:t>
            </a:r>
            <a:r>
              <a:rPr lang="en-US" altLang="zh-CN" sz="2800" dirty="0">
                <a:latin typeface="+mn-ea"/>
              </a:rPr>
              <a:t>. 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sz="2800" dirty="0">
                <a:latin typeface="+mn-ea"/>
                <a:cs typeface="SimSun" charset="0"/>
              </a:rPr>
              <a:t>VPN: </a:t>
            </a:r>
            <a:r>
              <a:rPr lang="zh-CN" altLang="en-US" sz="2800" dirty="0">
                <a:latin typeface="+mn-ea"/>
                <a:cs typeface="SimSun" charset="0"/>
              </a:rPr>
              <a:t>机构多个分支之间流量经过公共互联网</a:t>
            </a:r>
            <a:endParaRPr lang="en-US" altLang="zh-CN" sz="2800" dirty="0">
              <a:latin typeface="+mn-ea"/>
              <a:cs typeface="SimSun" charset="0"/>
            </a:endParaRPr>
          </a:p>
          <a:p>
            <a:pPr marL="695325" lvl="1" indent="-238125">
              <a:lnSpc>
                <a:spcPct val="90000"/>
              </a:lnSpc>
            </a:pPr>
            <a:r>
              <a:rPr lang="zh-CN" altLang="en-US" dirty="0">
                <a:latin typeface="+mn-ea"/>
              </a:rPr>
              <a:t>在进入公共互联网之前加密</a:t>
            </a:r>
            <a:endParaRPr lang="en-US" altLang="zh-CN" dirty="0">
              <a:latin typeface="+mn-ea"/>
            </a:endParaRPr>
          </a:p>
          <a:p>
            <a:pPr marL="695325" lvl="1" indent="-238125">
              <a:lnSpc>
                <a:spcPct val="90000"/>
              </a:lnSpc>
            </a:pPr>
            <a:r>
              <a:rPr lang="zh-CN" altLang="en-US" dirty="0">
                <a:latin typeface="+mn-ea"/>
              </a:rPr>
              <a:t>逻辑上与其它流量区分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D747C-61CD-45EA-93ED-7E1A7545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48022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DDCF8-B9C3-4ADF-B2D7-CAA2FC37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虚拟专用网 </a:t>
            </a:r>
            <a:r>
              <a:rPr lang="en-US" altLang="zh-CN" dirty="0">
                <a:latin typeface="Gill Sans MT" charset="0"/>
              </a:rPr>
              <a:t>(VPN)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5B9A6-1A0B-4759-9775-47E616B1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978D8AE-AF31-4C59-90E5-940D9871D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2023517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36">
            <a:extLst>
              <a:ext uri="{FF2B5EF4-FFF2-40B4-BE49-F238E27FC236}">
                <a16:creationId xmlns:a16="http://schemas.microsoft.com/office/drawing/2014/main" id="{34367B05-095A-4DB9-9EB8-4E0109BBF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9100" y="1947317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37">
            <a:extLst>
              <a:ext uri="{FF2B5EF4-FFF2-40B4-BE49-F238E27FC236}">
                <a16:creationId xmlns:a16="http://schemas.microsoft.com/office/drawing/2014/main" id="{660B6BC3-3552-416A-97A5-C8492C9BA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2252117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48">
            <a:extLst>
              <a:ext uri="{FF2B5EF4-FFF2-40B4-BE49-F238E27FC236}">
                <a16:creationId xmlns:a16="http://schemas.microsoft.com/office/drawing/2014/main" id="{8075892C-62CC-4497-B20B-4687DE7C3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" y="4741317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49">
            <a:extLst>
              <a:ext uri="{FF2B5EF4-FFF2-40B4-BE49-F238E27FC236}">
                <a16:creationId xmlns:a16="http://schemas.microsoft.com/office/drawing/2014/main" id="{8A4FE854-D6F6-4651-B618-B9DD092931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89100" y="4827042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51">
            <a:extLst>
              <a:ext uri="{FF2B5EF4-FFF2-40B4-BE49-F238E27FC236}">
                <a16:creationId xmlns:a16="http://schemas.microsoft.com/office/drawing/2014/main" id="{EA802E83-37E0-4CD8-915A-B69BA46E6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4687342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62">
            <a:extLst>
              <a:ext uri="{FF2B5EF4-FFF2-40B4-BE49-F238E27FC236}">
                <a16:creationId xmlns:a16="http://schemas.microsoft.com/office/drawing/2014/main" id="{BE02C474-28FE-4EA9-A557-9B36ED4F0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4461917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63">
            <a:extLst>
              <a:ext uri="{FF2B5EF4-FFF2-40B4-BE49-F238E27FC236}">
                <a16:creationId xmlns:a16="http://schemas.microsoft.com/office/drawing/2014/main" id="{DE143256-2CDA-4F8C-A808-C29DB41F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4385717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64">
            <a:extLst>
              <a:ext uri="{FF2B5EF4-FFF2-40B4-BE49-F238E27FC236}">
                <a16:creationId xmlns:a16="http://schemas.microsoft.com/office/drawing/2014/main" id="{E6873126-4B0E-4CE9-88C7-57E69BEF1DAD}"/>
              </a:ext>
            </a:extLst>
          </p:cNvPr>
          <p:cNvGrpSpPr>
            <a:grpSpLocks/>
          </p:cNvGrpSpPr>
          <p:nvPr/>
        </p:nvGrpSpPr>
        <p:grpSpPr bwMode="auto">
          <a:xfrm rot="614183">
            <a:off x="5129213" y="1877467"/>
            <a:ext cx="1828800" cy="425450"/>
            <a:chOff x="3792" y="1056"/>
            <a:chExt cx="1152" cy="192"/>
          </a:xfrm>
        </p:grpSpPr>
        <p:sp>
          <p:nvSpPr>
            <p:cNvPr id="14" name="Rectangle 65">
              <a:extLst>
                <a:ext uri="{FF2B5EF4-FFF2-40B4-BE49-F238E27FC236}">
                  <a16:creationId xmlns:a16="http://schemas.microsoft.com/office/drawing/2014/main" id="{DB4E63EF-CEA8-42D6-8461-56DA14459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8FE8BA86-ED29-4045-88F7-DE78EE7E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6" name="Rectangle 67">
              <a:extLst>
                <a:ext uri="{FF2B5EF4-FFF2-40B4-BE49-F238E27FC236}">
                  <a16:creationId xmlns:a16="http://schemas.microsoft.com/office/drawing/2014/main" id="{7D51D44A-9C7C-40F6-9DC1-ECF1D1461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安全负载</a:t>
              </a:r>
              <a:endParaRPr lang="en-US" altLang="zh-CN" sz="1000" dirty="0">
                <a:latin typeface="Arial" charset="0"/>
              </a:endParaRPr>
            </a:p>
          </p:txBody>
        </p:sp>
      </p:grpSp>
      <p:grpSp>
        <p:nvGrpSpPr>
          <p:cNvPr id="17" name="Group 68">
            <a:extLst>
              <a:ext uri="{FF2B5EF4-FFF2-40B4-BE49-F238E27FC236}">
                <a16:creationId xmlns:a16="http://schemas.microsoft.com/office/drawing/2014/main" id="{2ADC9AD2-D7AB-40A7-8FC1-C1CB941EC9AA}"/>
              </a:ext>
            </a:extLst>
          </p:cNvPr>
          <p:cNvGrpSpPr>
            <a:grpSpLocks/>
          </p:cNvGrpSpPr>
          <p:nvPr/>
        </p:nvGrpSpPr>
        <p:grpSpPr bwMode="auto">
          <a:xfrm rot="-4660239">
            <a:off x="691357" y="3135560"/>
            <a:ext cx="1828800" cy="385763"/>
            <a:chOff x="3792" y="1056"/>
            <a:chExt cx="1152" cy="192"/>
          </a:xfrm>
        </p:grpSpPr>
        <p:sp>
          <p:nvSpPr>
            <p:cNvPr id="18" name="Rectangle 69">
              <a:extLst>
                <a:ext uri="{FF2B5EF4-FFF2-40B4-BE49-F238E27FC236}">
                  <a16:creationId xmlns:a16="http://schemas.microsoft.com/office/drawing/2014/main" id="{0B030FEC-C595-4850-8766-6AC2E8C8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9" name="Rectangle 70">
              <a:extLst>
                <a:ext uri="{FF2B5EF4-FFF2-40B4-BE49-F238E27FC236}">
                  <a16:creationId xmlns:a16="http://schemas.microsoft.com/office/drawing/2014/main" id="{FDE43F06-E318-46B2-B06D-4EE68AE2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6A051985-FEDA-429A-8CF5-2E7EAE7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安全负载</a:t>
              </a:r>
              <a:endParaRPr lang="en-US" sz="1000" dirty="0">
                <a:latin typeface="Arial" charset="0"/>
              </a:endParaRPr>
            </a:p>
          </p:txBody>
        </p:sp>
      </p:grpSp>
      <p:grpSp>
        <p:nvGrpSpPr>
          <p:cNvPr id="21" name="Group 72">
            <a:extLst>
              <a:ext uri="{FF2B5EF4-FFF2-40B4-BE49-F238E27FC236}">
                <a16:creationId xmlns:a16="http://schemas.microsoft.com/office/drawing/2014/main" id="{E71D0CAC-5FD5-4578-9252-2CB20AA0911C}"/>
              </a:ext>
            </a:extLst>
          </p:cNvPr>
          <p:cNvGrpSpPr>
            <a:grpSpLocks/>
          </p:cNvGrpSpPr>
          <p:nvPr/>
        </p:nvGrpSpPr>
        <p:grpSpPr bwMode="auto">
          <a:xfrm rot="3745751">
            <a:off x="3876675" y="3142704"/>
            <a:ext cx="1828800" cy="406400"/>
            <a:chOff x="3792" y="1056"/>
            <a:chExt cx="1152" cy="192"/>
          </a:xfrm>
        </p:grpSpPr>
        <p:sp>
          <p:nvSpPr>
            <p:cNvPr id="22" name="Rectangle 73">
              <a:extLst>
                <a:ext uri="{FF2B5EF4-FFF2-40B4-BE49-F238E27FC236}">
                  <a16:creationId xmlns:a16="http://schemas.microsoft.com/office/drawing/2014/main" id="{07962292-7BAB-4C14-871E-0C290077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3" name="Rectangle 74">
              <a:extLst>
                <a:ext uri="{FF2B5EF4-FFF2-40B4-BE49-F238E27FC236}">
                  <a16:creationId xmlns:a16="http://schemas.microsoft.com/office/drawing/2014/main" id="{76D65E96-E95E-4D6D-B06E-02B8B6A19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4" name="Rectangle 75">
              <a:extLst>
                <a:ext uri="{FF2B5EF4-FFF2-40B4-BE49-F238E27FC236}">
                  <a16:creationId xmlns:a16="http://schemas.microsoft.com/office/drawing/2014/main" id="{264DE419-504E-4F70-8BAE-0740C240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安全负载</a:t>
              </a:r>
              <a:endParaRPr lang="en-US" altLang="zh-CN" sz="1000" dirty="0">
                <a:latin typeface="Arial" charset="0"/>
              </a:endParaRPr>
            </a:p>
          </p:txBody>
        </p:sp>
      </p:grpSp>
      <p:grpSp>
        <p:nvGrpSpPr>
          <p:cNvPr id="25" name="Group 76">
            <a:extLst>
              <a:ext uri="{FF2B5EF4-FFF2-40B4-BE49-F238E27FC236}">
                <a16:creationId xmlns:a16="http://schemas.microsoft.com/office/drawing/2014/main" id="{14A36377-238E-4368-9567-39B4897082CC}"/>
              </a:ext>
            </a:extLst>
          </p:cNvPr>
          <p:cNvGrpSpPr>
            <a:grpSpLocks/>
          </p:cNvGrpSpPr>
          <p:nvPr/>
        </p:nvGrpSpPr>
        <p:grpSpPr bwMode="auto">
          <a:xfrm rot="-3587012">
            <a:off x="252413" y="4765129"/>
            <a:ext cx="1295400" cy="361950"/>
            <a:chOff x="4320" y="1728"/>
            <a:chExt cx="816" cy="192"/>
          </a:xfrm>
        </p:grpSpPr>
        <p:sp>
          <p:nvSpPr>
            <p:cNvPr id="26" name="Rectangle 77">
              <a:extLst>
                <a:ext uri="{FF2B5EF4-FFF2-40B4-BE49-F238E27FC236}">
                  <a16:creationId xmlns:a16="http://schemas.microsoft.com/office/drawing/2014/main" id="{9E4B777E-CA71-44FC-ABEA-6A97C10A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7" name="Rectangle 78">
              <a:extLst>
                <a:ext uri="{FF2B5EF4-FFF2-40B4-BE49-F238E27FC236}">
                  <a16:creationId xmlns:a16="http://schemas.microsoft.com/office/drawing/2014/main" id="{76C9412A-2635-498B-A49F-F1604834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负载</a:t>
              </a:r>
              <a:endParaRPr lang="en-US" sz="1000" dirty="0">
                <a:latin typeface="Arial" charset="0"/>
              </a:endParaRPr>
            </a:p>
          </p:txBody>
        </p:sp>
      </p:grpSp>
      <p:grpSp>
        <p:nvGrpSpPr>
          <p:cNvPr id="28" name="Group 79">
            <a:extLst>
              <a:ext uri="{FF2B5EF4-FFF2-40B4-BE49-F238E27FC236}">
                <a16:creationId xmlns:a16="http://schemas.microsoft.com/office/drawing/2014/main" id="{DFBCA918-9578-4E37-8D62-C18EBD228727}"/>
              </a:ext>
            </a:extLst>
          </p:cNvPr>
          <p:cNvGrpSpPr>
            <a:grpSpLocks/>
          </p:cNvGrpSpPr>
          <p:nvPr/>
        </p:nvGrpSpPr>
        <p:grpSpPr bwMode="auto">
          <a:xfrm rot="3125522">
            <a:off x="5576888" y="4800054"/>
            <a:ext cx="1295400" cy="406400"/>
            <a:chOff x="4320" y="1728"/>
            <a:chExt cx="816" cy="192"/>
          </a:xfrm>
        </p:grpSpPr>
        <p:sp>
          <p:nvSpPr>
            <p:cNvPr id="29" name="Rectangle 80">
              <a:extLst>
                <a:ext uri="{FF2B5EF4-FFF2-40B4-BE49-F238E27FC236}">
                  <a16:creationId xmlns:a16="http://schemas.microsoft.com/office/drawing/2014/main" id="{6014ED39-2628-4227-893D-3EC746EE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头部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30" name="Rectangle 81">
              <a:extLst>
                <a:ext uri="{FF2B5EF4-FFF2-40B4-BE49-F238E27FC236}">
                  <a16:creationId xmlns:a16="http://schemas.microsoft.com/office/drawing/2014/main" id="{58BA21F2-FE8B-4D6C-A6BF-E64AE302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000" dirty="0">
                  <a:latin typeface="Arial" charset="0"/>
                </a:rPr>
                <a:t>负载</a:t>
              </a:r>
              <a:endParaRPr lang="en-US" sz="1000" dirty="0">
                <a:latin typeface="Arial" charset="0"/>
              </a:endParaRPr>
            </a:p>
          </p:txBody>
        </p:sp>
      </p:grpSp>
      <p:sp>
        <p:nvSpPr>
          <p:cNvPr id="31" name="Text Box 83">
            <a:extLst>
              <a:ext uri="{FF2B5EF4-FFF2-40B4-BE49-F238E27FC236}">
                <a16:creationId xmlns:a16="http://schemas.microsoft.com/office/drawing/2014/main" id="{DEF4DA75-FF74-4AC6-BC48-B3811EFE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232" y="6375367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</a:rPr>
              <a:t>分支机构</a:t>
            </a:r>
            <a:endParaRPr lang="en-US" dirty="0">
              <a:latin typeface="+mn-lt"/>
            </a:endParaRPr>
          </a:p>
        </p:txBody>
      </p:sp>
      <p:sp>
        <p:nvSpPr>
          <p:cNvPr id="32" name="Text Box 84">
            <a:extLst>
              <a:ext uri="{FF2B5EF4-FFF2-40B4-BE49-F238E27FC236}">
                <a16:creationId xmlns:a16="http://schemas.microsoft.com/office/drawing/2014/main" id="{FEEB2E4A-3869-4EAD-BA24-C7470257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2899817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charset="0"/>
                <a:cs typeface="Arial" charset="0"/>
              </a:rPr>
              <a:t>出差的员工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33" name="Text Box 104">
            <a:extLst>
              <a:ext uri="{FF2B5EF4-FFF2-40B4-BE49-F238E27FC236}">
                <a16:creationId xmlns:a16="http://schemas.microsoft.com/office/drawing/2014/main" id="{79B75202-97F0-43D1-B423-05CB799E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1671092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charset="0"/>
                <a:cs typeface="Arial" charset="0"/>
              </a:rPr>
              <a:t>支持</a:t>
            </a:r>
            <a:r>
              <a:rPr lang="en-US" altLang="zh-CN" sz="1800" dirty="0">
                <a:latin typeface="Arial" charset="0"/>
                <a:cs typeface="Arial" charset="0"/>
              </a:rPr>
              <a:t>IPsec</a:t>
            </a:r>
            <a:r>
              <a:rPr lang="zh-CN" altLang="en-US" sz="1800" dirty="0">
                <a:latin typeface="Arial" charset="0"/>
                <a:cs typeface="Arial" charset="0"/>
              </a:rPr>
              <a:t>的主机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34" name="Text Box 105">
            <a:extLst>
              <a:ext uri="{FF2B5EF4-FFF2-40B4-BE49-F238E27FC236}">
                <a16:creationId xmlns:a16="http://schemas.microsoft.com/office/drawing/2014/main" id="{83F8FD70-B2FD-4B9C-A2B9-52493C9E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795167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charset="0"/>
                <a:cs typeface="Arial" charset="0"/>
              </a:rPr>
              <a:t>支持</a:t>
            </a:r>
            <a:r>
              <a:rPr lang="en-US" altLang="zh-CN" sz="1800" dirty="0">
                <a:latin typeface="Arial" charset="0"/>
                <a:cs typeface="Arial" charset="0"/>
              </a:rPr>
              <a:t>IPsec</a:t>
            </a:r>
            <a:r>
              <a:rPr lang="zh-CN" altLang="en-US" sz="1800" dirty="0">
                <a:latin typeface="Arial" charset="0"/>
                <a:cs typeface="Arial" charset="0"/>
              </a:rPr>
              <a:t>和</a:t>
            </a:r>
            <a:br>
              <a:rPr lang="en-US" altLang="zh-CN" sz="1800" dirty="0">
                <a:latin typeface="Arial" charset="0"/>
                <a:cs typeface="Arial" charset="0"/>
              </a:rPr>
            </a:br>
            <a:r>
              <a:rPr lang="en-US" altLang="zh-CN" sz="1800" dirty="0">
                <a:latin typeface="Arial" charset="0"/>
                <a:cs typeface="Arial" charset="0"/>
              </a:rPr>
              <a:t>IPv4</a:t>
            </a:r>
            <a:r>
              <a:rPr lang="zh-CN" altLang="en-US" sz="1800" dirty="0">
                <a:latin typeface="Arial" charset="0"/>
                <a:cs typeface="Arial" charset="0"/>
              </a:rPr>
              <a:t>的路由器</a:t>
            </a:r>
            <a:endParaRPr lang="en-US" sz="1800" dirty="0">
              <a:latin typeface="Arial" charset="0"/>
              <a:cs typeface="Arial" charset="0"/>
            </a:endParaRPr>
          </a:p>
        </p:txBody>
      </p:sp>
      <p:grpSp>
        <p:nvGrpSpPr>
          <p:cNvPr id="35" name="Group 542">
            <a:extLst>
              <a:ext uri="{FF2B5EF4-FFF2-40B4-BE49-F238E27FC236}">
                <a16:creationId xmlns:a16="http://schemas.microsoft.com/office/drawing/2014/main" id="{F7905E75-8AFD-46F2-ACD5-8A2897358EC1}"/>
              </a:ext>
            </a:extLst>
          </p:cNvPr>
          <p:cNvGrpSpPr>
            <a:grpSpLocks/>
          </p:cNvGrpSpPr>
          <p:nvPr/>
        </p:nvGrpSpPr>
        <p:grpSpPr bwMode="auto">
          <a:xfrm>
            <a:off x="1236663" y="5752554"/>
            <a:ext cx="762000" cy="779463"/>
            <a:chOff x="-44" y="1473"/>
            <a:chExt cx="981" cy="1105"/>
          </a:xfrm>
        </p:grpSpPr>
        <p:pic>
          <p:nvPicPr>
            <p:cNvPr id="36" name="Picture 529" descr="desktop_computer_stylized_medium">
              <a:extLst>
                <a:ext uri="{FF2B5EF4-FFF2-40B4-BE49-F238E27FC236}">
                  <a16:creationId xmlns:a16="http://schemas.microsoft.com/office/drawing/2014/main" id="{CE68FCEB-3E71-412A-94B1-A721DFBAE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30">
              <a:extLst>
                <a:ext uri="{FF2B5EF4-FFF2-40B4-BE49-F238E27FC236}">
                  <a16:creationId xmlns:a16="http://schemas.microsoft.com/office/drawing/2014/main" id="{F25DD438-0226-4594-91BA-4E984C192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8" name="Group 542">
            <a:extLst>
              <a:ext uri="{FF2B5EF4-FFF2-40B4-BE49-F238E27FC236}">
                <a16:creationId xmlns:a16="http://schemas.microsoft.com/office/drawing/2014/main" id="{A1C281D4-C098-405E-A982-4839FB5BDC78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5765254"/>
            <a:ext cx="760413" cy="777875"/>
            <a:chOff x="-44" y="1473"/>
            <a:chExt cx="981" cy="1105"/>
          </a:xfrm>
        </p:grpSpPr>
        <p:pic>
          <p:nvPicPr>
            <p:cNvPr id="39" name="Picture 529" descr="desktop_computer_stylized_medium">
              <a:extLst>
                <a:ext uri="{FF2B5EF4-FFF2-40B4-BE49-F238E27FC236}">
                  <a16:creationId xmlns:a16="http://schemas.microsoft.com/office/drawing/2014/main" id="{8B39C2DE-307C-4642-95D1-11273397D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530">
              <a:extLst>
                <a:ext uri="{FF2B5EF4-FFF2-40B4-BE49-F238E27FC236}">
                  <a16:creationId xmlns:a16="http://schemas.microsoft.com/office/drawing/2014/main" id="{8D8BC236-41A6-4155-BCD1-3D9C680C20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1" name="Group 542">
            <a:extLst>
              <a:ext uri="{FF2B5EF4-FFF2-40B4-BE49-F238E27FC236}">
                <a16:creationId xmlns:a16="http://schemas.microsoft.com/office/drawing/2014/main" id="{83D3BFCB-FE9D-485D-9E97-48A190CE9199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5670004"/>
            <a:ext cx="762000" cy="779463"/>
            <a:chOff x="-44" y="1473"/>
            <a:chExt cx="981" cy="1105"/>
          </a:xfrm>
        </p:grpSpPr>
        <p:pic>
          <p:nvPicPr>
            <p:cNvPr id="42" name="Picture 529" descr="desktop_computer_stylized_medium">
              <a:extLst>
                <a:ext uri="{FF2B5EF4-FFF2-40B4-BE49-F238E27FC236}">
                  <a16:creationId xmlns:a16="http://schemas.microsoft.com/office/drawing/2014/main" id="{EB715C6C-44AB-4E56-AD30-06F873F74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530">
              <a:extLst>
                <a:ext uri="{FF2B5EF4-FFF2-40B4-BE49-F238E27FC236}">
                  <a16:creationId xmlns:a16="http://schemas.microsoft.com/office/drawing/2014/main" id="{1C04C5B3-4F2E-4737-B367-F8DDCB0AAB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4" name="Group 249">
            <a:extLst>
              <a:ext uri="{FF2B5EF4-FFF2-40B4-BE49-F238E27FC236}">
                <a16:creationId xmlns:a16="http://schemas.microsoft.com/office/drawing/2014/main" id="{898965D3-67D9-410A-805B-CC3B40606107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5408067"/>
            <a:ext cx="400050" cy="819150"/>
            <a:chOff x="4140" y="429"/>
            <a:chExt cx="1425" cy="2396"/>
          </a:xfrm>
        </p:grpSpPr>
        <p:sp>
          <p:nvSpPr>
            <p:cNvPr id="45" name="Freeform 250">
              <a:extLst>
                <a:ext uri="{FF2B5EF4-FFF2-40B4-BE49-F238E27FC236}">
                  <a16:creationId xmlns:a16="http://schemas.microsoft.com/office/drawing/2014/main" id="{982FD404-DC88-4B89-926C-8B5FDB0D0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251">
              <a:extLst>
                <a:ext uri="{FF2B5EF4-FFF2-40B4-BE49-F238E27FC236}">
                  <a16:creationId xmlns:a16="http://schemas.microsoft.com/office/drawing/2014/main" id="{EA1AFC16-DBF3-4239-B486-F04A6131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Freeform 252">
              <a:extLst>
                <a:ext uri="{FF2B5EF4-FFF2-40B4-BE49-F238E27FC236}">
                  <a16:creationId xmlns:a16="http://schemas.microsoft.com/office/drawing/2014/main" id="{C97C9635-2FFF-4594-A41C-A6E868EC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253">
              <a:extLst>
                <a:ext uri="{FF2B5EF4-FFF2-40B4-BE49-F238E27FC236}">
                  <a16:creationId xmlns:a16="http://schemas.microsoft.com/office/drawing/2014/main" id="{09CAD415-D476-4098-8EEF-072174655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254">
              <a:extLst>
                <a:ext uri="{FF2B5EF4-FFF2-40B4-BE49-F238E27FC236}">
                  <a16:creationId xmlns:a16="http://schemas.microsoft.com/office/drawing/2014/main" id="{77747EAE-5830-413D-917B-2E2ED092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0" name="Group 255">
              <a:extLst>
                <a:ext uri="{FF2B5EF4-FFF2-40B4-BE49-F238E27FC236}">
                  <a16:creationId xmlns:a16="http://schemas.microsoft.com/office/drawing/2014/main" id="{DDDA8285-6EE7-4F3A-9EA6-0AFA7C0FB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256">
                <a:extLst>
                  <a:ext uri="{FF2B5EF4-FFF2-40B4-BE49-F238E27FC236}">
                    <a16:creationId xmlns:a16="http://schemas.microsoft.com/office/drawing/2014/main" id="{AB214044-843C-4CA5-974F-D5CFA69F1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6" name="AutoShape 257">
                <a:extLst>
                  <a:ext uri="{FF2B5EF4-FFF2-40B4-BE49-F238E27FC236}">
                    <a16:creationId xmlns:a16="http://schemas.microsoft.com/office/drawing/2014/main" id="{F0C87C35-655D-4533-A809-962D6B645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1" name="Rectangle 258">
              <a:extLst>
                <a:ext uri="{FF2B5EF4-FFF2-40B4-BE49-F238E27FC236}">
                  <a16:creationId xmlns:a16="http://schemas.microsoft.com/office/drawing/2014/main" id="{B0F1E741-A068-459A-B67B-76B14B29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2" name="Group 259">
              <a:extLst>
                <a:ext uri="{FF2B5EF4-FFF2-40B4-BE49-F238E27FC236}">
                  <a16:creationId xmlns:a16="http://schemas.microsoft.com/office/drawing/2014/main" id="{E1BE0C30-55FA-4EF4-9809-422B5C964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260">
                <a:extLst>
                  <a:ext uri="{FF2B5EF4-FFF2-40B4-BE49-F238E27FC236}">
                    <a16:creationId xmlns:a16="http://schemas.microsoft.com/office/drawing/2014/main" id="{D5CDDE60-568E-44B6-9473-E99E092C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" name="AutoShape 261">
                <a:extLst>
                  <a:ext uri="{FF2B5EF4-FFF2-40B4-BE49-F238E27FC236}">
                    <a16:creationId xmlns:a16="http://schemas.microsoft.com/office/drawing/2014/main" id="{37A403E5-C1E6-4765-9155-5E9900B7D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3" name="Rectangle 262">
              <a:extLst>
                <a:ext uri="{FF2B5EF4-FFF2-40B4-BE49-F238E27FC236}">
                  <a16:creationId xmlns:a16="http://schemas.microsoft.com/office/drawing/2014/main" id="{A31BC12F-ABCD-4BEA-8C0F-265A2CB8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" name="Rectangle 263">
              <a:extLst>
                <a:ext uri="{FF2B5EF4-FFF2-40B4-BE49-F238E27FC236}">
                  <a16:creationId xmlns:a16="http://schemas.microsoft.com/office/drawing/2014/main" id="{28E38A86-A799-4E37-9EF1-0B8462C0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5" name="Group 264">
              <a:extLst>
                <a:ext uri="{FF2B5EF4-FFF2-40B4-BE49-F238E27FC236}">
                  <a16:creationId xmlns:a16="http://schemas.microsoft.com/office/drawing/2014/main" id="{3DE808A1-4987-4248-93E2-1B1B0004D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1" name="AutoShape 265">
                <a:extLst>
                  <a:ext uri="{FF2B5EF4-FFF2-40B4-BE49-F238E27FC236}">
                    <a16:creationId xmlns:a16="http://schemas.microsoft.com/office/drawing/2014/main" id="{E2C4AE0C-1B6C-4554-8FCB-58C121E8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2" name="AutoShape 266">
                <a:extLst>
                  <a:ext uri="{FF2B5EF4-FFF2-40B4-BE49-F238E27FC236}">
                    <a16:creationId xmlns:a16="http://schemas.microsoft.com/office/drawing/2014/main" id="{D5F7BE80-BE88-4DE2-830E-ED7E8B241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6" name="Freeform 267">
              <a:extLst>
                <a:ext uri="{FF2B5EF4-FFF2-40B4-BE49-F238E27FC236}">
                  <a16:creationId xmlns:a16="http://schemas.microsoft.com/office/drawing/2014/main" id="{6CA9D737-D79F-4F60-8396-16785E159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7" name="Group 268">
              <a:extLst>
                <a:ext uri="{FF2B5EF4-FFF2-40B4-BE49-F238E27FC236}">
                  <a16:creationId xmlns:a16="http://schemas.microsoft.com/office/drawing/2014/main" id="{120ADDBD-49F3-4CC3-AE0B-D5317F62D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269">
                <a:extLst>
                  <a:ext uri="{FF2B5EF4-FFF2-40B4-BE49-F238E27FC236}">
                    <a16:creationId xmlns:a16="http://schemas.microsoft.com/office/drawing/2014/main" id="{6208A790-44BC-49ED-B72E-71A5363FF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0" name="AutoShape 270">
                <a:extLst>
                  <a:ext uri="{FF2B5EF4-FFF2-40B4-BE49-F238E27FC236}">
                    <a16:creationId xmlns:a16="http://schemas.microsoft.com/office/drawing/2014/main" id="{9B14511F-5E93-48EF-BBE7-B97E41D5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8" name="Rectangle 271">
              <a:extLst>
                <a:ext uri="{FF2B5EF4-FFF2-40B4-BE49-F238E27FC236}">
                  <a16:creationId xmlns:a16="http://schemas.microsoft.com/office/drawing/2014/main" id="{22C3A6BE-B0BE-4AEA-9224-34EE9EB7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Freeform 272">
              <a:extLst>
                <a:ext uri="{FF2B5EF4-FFF2-40B4-BE49-F238E27FC236}">
                  <a16:creationId xmlns:a16="http://schemas.microsoft.com/office/drawing/2014/main" id="{780F8FE3-ACFD-4D80-B847-847B65EB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273">
              <a:extLst>
                <a:ext uri="{FF2B5EF4-FFF2-40B4-BE49-F238E27FC236}">
                  <a16:creationId xmlns:a16="http://schemas.microsoft.com/office/drawing/2014/main" id="{53A01A71-F9D0-440F-8C24-DC3E03A4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Oval 274">
              <a:extLst>
                <a:ext uri="{FF2B5EF4-FFF2-40B4-BE49-F238E27FC236}">
                  <a16:creationId xmlns:a16="http://schemas.microsoft.com/office/drawing/2014/main" id="{A8430970-9476-4724-B3C5-71B9EB70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" name="Freeform 275">
              <a:extLst>
                <a:ext uri="{FF2B5EF4-FFF2-40B4-BE49-F238E27FC236}">
                  <a16:creationId xmlns:a16="http://schemas.microsoft.com/office/drawing/2014/main" id="{AF044AED-7BE4-415E-96B7-8CE319C1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AutoShape 276">
              <a:extLst>
                <a:ext uri="{FF2B5EF4-FFF2-40B4-BE49-F238E27FC236}">
                  <a16:creationId xmlns:a16="http://schemas.microsoft.com/office/drawing/2014/main" id="{812B6197-F553-46D4-9047-FA8BAF7A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" name="AutoShape 277">
              <a:extLst>
                <a:ext uri="{FF2B5EF4-FFF2-40B4-BE49-F238E27FC236}">
                  <a16:creationId xmlns:a16="http://schemas.microsoft.com/office/drawing/2014/main" id="{CB6A31A5-D605-4981-84D2-2D5860335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" name="Oval 278">
              <a:extLst>
                <a:ext uri="{FF2B5EF4-FFF2-40B4-BE49-F238E27FC236}">
                  <a16:creationId xmlns:a16="http://schemas.microsoft.com/office/drawing/2014/main" id="{C3FCAE42-FE19-4924-B527-1D7C339D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" name="Oval 279">
              <a:extLst>
                <a:ext uri="{FF2B5EF4-FFF2-40B4-BE49-F238E27FC236}">
                  <a16:creationId xmlns:a16="http://schemas.microsoft.com/office/drawing/2014/main" id="{FC44CE7A-A8A7-43E8-A896-A39F96FA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67" name="Oval 280">
              <a:extLst>
                <a:ext uri="{FF2B5EF4-FFF2-40B4-BE49-F238E27FC236}">
                  <a16:creationId xmlns:a16="http://schemas.microsoft.com/office/drawing/2014/main" id="{CDBC15CE-8BF0-42E9-8D4B-E494CBA4F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Rectangle 281">
              <a:extLst>
                <a:ext uri="{FF2B5EF4-FFF2-40B4-BE49-F238E27FC236}">
                  <a16:creationId xmlns:a16="http://schemas.microsoft.com/office/drawing/2014/main" id="{D00059C3-8F36-4FBA-B6A9-77684E832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7" name="Group 249">
            <a:extLst>
              <a:ext uri="{FF2B5EF4-FFF2-40B4-BE49-F238E27FC236}">
                <a16:creationId xmlns:a16="http://schemas.microsoft.com/office/drawing/2014/main" id="{D801742C-615F-412E-9729-7DE84741111D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5689054"/>
            <a:ext cx="398463" cy="820738"/>
            <a:chOff x="4140" y="429"/>
            <a:chExt cx="1425" cy="2396"/>
          </a:xfrm>
        </p:grpSpPr>
        <p:sp>
          <p:nvSpPr>
            <p:cNvPr id="78" name="Freeform 250">
              <a:extLst>
                <a:ext uri="{FF2B5EF4-FFF2-40B4-BE49-F238E27FC236}">
                  <a16:creationId xmlns:a16="http://schemas.microsoft.com/office/drawing/2014/main" id="{722A3E76-6B0A-483E-819A-4B6033783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Rectangle 251">
              <a:extLst>
                <a:ext uri="{FF2B5EF4-FFF2-40B4-BE49-F238E27FC236}">
                  <a16:creationId xmlns:a16="http://schemas.microsoft.com/office/drawing/2014/main" id="{669B9075-F434-4B31-9B66-2B225EC23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" name="Freeform 252">
              <a:extLst>
                <a:ext uri="{FF2B5EF4-FFF2-40B4-BE49-F238E27FC236}">
                  <a16:creationId xmlns:a16="http://schemas.microsoft.com/office/drawing/2014/main" id="{CFAFF695-0962-48FA-BC9E-314A05D7E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253">
              <a:extLst>
                <a:ext uri="{FF2B5EF4-FFF2-40B4-BE49-F238E27FC236}">
                  <a16:creationId xmlns:a16="http://schemas.microsoft.com/office/drawing/2014/main" id="{5C7AE743-AB01-4C92-BEAD-9C3EEF17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Rectangle 254">
              <a:extLst>
                <a:ext uri="{FF2B5EF4-FFF2-40B4-BE49-F238E27FC236}">
                  <a16:creationId xmlns:a16="http://schemas.microsoft.com/office/drawing/2014/main" id="{E9CA4916-43ED-4B25-B544-C3185D93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3" name="Group 255">
              <a:extLst>
                <a:ext uri="{FF2B5EF4-FFF2-40B4-BE49-F238E27FC236}">
                  <a16:creationId xmlns:a16="http://schemas.microsoft.com/office/drawing/2014/main" id="{3BD795FF-1B3E-4950-BBE7-D2C3B4A2F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" name="AutoShape 256">
                <a:extLst>
                  <a:ext uri="{FF2B5EF4-FFF2-40B4-BE49-F238E27FC236}">
                    <a16:creationId xmlns:a16="http://schemas.microsoft.com/office/drawing/2014/main" id="{DEBE01DC-1840-4221-A38C-20998135B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AutoShape 257">
                <a:extLst>
                  <a:ext uri="{FF2B5EF4-FFF2-40B4-BE49-F238E27FC236}">
                    <a16:creationId xmlns:a16="http://schemas.microsoft.com/office/drawing/2014/main" id="{9CEA09F9-443A-408D-A03E-B7A348890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4" name="Rectangle 258">
              <a:extLst>
                <a:ext uri="{FF2B5EF4-FFF2-40B4-BE49-F238E27FC236}">
                  <a16:creationId xmlns:a16="http://schemas.microsoft.com/office/drawing/2014/main" id="{07A0B41D-B7E4-41E8-91FA-ED6684B2D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5" name="Group 259">
              <a:extLst>
                <a:ext uri="{FF2B5EF4-FFF2-40B4-BE49-F238E27FC236}">
                  <a16:creationId xmlns:a16="http://schemas.microsoft.com/office/drawing/2014/main" id="{A5A5DFA8-E128-4D22-A211-BF4CEFB44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" name="AutoShape 260">
                <a:extLst>
                  <a:ext uri="{FF2B5EF4-FFF2-40B4-BE49-F238E27FC236}">
                    <a16:creationId xmlns:a16="http://schemas.microsoft.com/office/drawing/2014/main" id="{CCB98148-1F35-4ED4-ABBD-23AEDFFBE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AutoShape 261">
                <a:extLst>
                  <a:ext uri="{FF2B5EF4-FFF2-40B4-BE49-F238E27FC236}">
                    <a16:creationId xmlns:a16="http://schemas.microsoft.com/office/drawing/2014/main" id="{8DC74FE1-075A-48D2-B68D-F942723C0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" name="Rectangle 262">
              <a:extLst>
                <a:ext uri="{FF2B5EF4-FFF2-40B4-BE49-F238E27FC236}">
                  <a16:creationId xmlns:a16="http://schemas.microsoft.com/office/drawing/2014/main" id="{61C881BD-3173-4B26-AFCA-8903E32A7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" name="Rectangle 263">
              <a:extLst>
                <a:ext uri="{FF2B5EF4-FFF2-40B4-BE49-F238E27FC236}">
                  <a16:creationId xmlns:a16="http://schemas.microsoft.com/office/drawing/2014/main" id="{81FC76D4-1656-4990-B139-F9CE6CA3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8" name="Group 264">
              <a:extLst>
                <a:ext uri="{FF2B5EF4-FFF2-40B4-BE49-F238E27FC236}">
                  <a16:creationId xmlns:a16="http://schemas.microsoft.com/office/drawing/2014/main" id="{B788EE8C-6CE0-46A4-B5A5-8FC461C4D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4" name="AutoShape 265">
                <a:extLst>
                  <a:ext uri="{FF2B5EF4-FFF2-40B4-BE49-F238E27FC236}">
                    <a16:creationId xmlns:a16="http://schemas.microsoft.com/office/drawing/2014/main" id="{1BB320BF-4D12-48FB-A303-3E543B35A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5" name="AutoShape 266">
                <a:extLst>
                  <a:ext uri="{FF2B5EF4-FFF2-40B4-BE49-F238E27FC236}">
                    <a16:creationId xmlns:a16="http://schemas.microsoft.com/office/drawing/2014/main" id="{49923951-E2EF-4AA2-8B1E-DD083A49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9" name="Freeform 267">
              <a:extLst>
                <a:ext uri="{FF2B5EF4-FFF2-40B4-BE49-F238E27FC236}">
                  <a16:creationId xmlns:a16="http://schemas.microsoft.com/office/drawing/2014/main" id="{049EDF30-1BE2-432B-B282-E0E561D2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9FFA32-AEF7-4CA6-B28F-E5895397D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" name="AutoShape 269">
                <a:extLst>
                  <a:ext uri="{FF2B5EF4-FFF2-40B4-BE49-F238E27FC236}">
                    <a16:creationId xmlns:a16="http://schemas.microsoft.com/office/drawing/2014/main" id="{BD334F82-D244-4535-8134-FC49B7AB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3" name="AutoShape 270">
                <a:extLst>
                  <a:ext uri="{FF2B5EF4-FFF2-40B4-BE49-F238E27FC236}">
                    <a16:creationId xmlns:a16="http://schemas.microsoft.com/office/drawing/2014/main" id="{9653BA9F-A2DD-401E-80D6-8EBB7E93B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" name="Rectangle 271">
              <a:extLst>
                <a:ext uri="{FF2B5EF4-FFF2-40B4-BE49-F238E27FC236}">
                  <a16:creationId xmlns:a16="http://schemas.microsoft.com/office/drawing/2014/main" id="{507E6669-5F20-4C47-A594-867222C9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" name="Freeform 272">
              <a:extLst>
                <a:ext uri="{FF2B5EF4-FFF2-40B4-BE49-F238E27FC236}">
                  <a16:creationId xmlns:a16="http://schemas.microsoft.com/office/drawing/2014/main" id="{059DDA4D-D815-4495-BFB5-D5A1D11F3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273">
              <a:extLst>
                <a:ext uri="{FF2B5EF4-FFF2-40B4-BE49-F238E27FC236}">
                  <a16:creationId xmlns:a16="http://schemas.microsoft.com/office/drawing/2014/main" id="{3250C006-8EC3-4F7A-BC64-FFE705D13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Oval 274">
              <a:extLst>
                <a:ext uri="{FF2B5EF4-FFF2-40B4-BE49-F238E27FC236}">
                  <a16:creationId xmlns:a16="http://schemas.microsoft.com/office/drawing/2014/main" id="{85A4863C-7A84-4DEE-8A1B-F6F9EA0D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5" name="Freeform 275">
              <a:extLst>
                <a:ext uri="{FF2B5EF4-FFF2-40B4-BE49-F238E27FC236}">
                  <a16:creationId xmlns:a16="http://schemas.microsoft.com/office/drawing/2014/main" id="{E63B3DF3-40F6-42AF-B980-CFE08B408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AutoShape 276">
              <a:extLst>
                <a:ext uri="{FF2B5EF4-FFF2-40B4-BE49-F238E27FC236}">
                  <a16:creationId xmlns:a16="http://schemas.microsoft.com/office/drawing/2014/main" id="{E0163E4A-E634-4238-9876-ED22D3260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7" name="AutoShape 277">
              <a:extLst>
                <a:ext uri="{FF2B5EF4-FFF2-40B4-BE49-F238E27FC236}">
                  <a16:creationId xmlns:a16="http://schemas.microsoft.com/office/drawing/2014/main" id="{97EBEDD2-1492-478F-8131-47A0761B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8" name="Oval 278">
              <a:extLst>
                <a:ext uri="{FF2B5EF4-FFF2-40B4-BE49-F238E27FC236}">
                  <a16:creationId xmlns:a16="http://schemas.microsoft.com/office/drawing/2014/main" id="{C4D4FBE5-FDC4-4DF0-A11D-936D5C23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9" name="Oval 279">
              <a:extLst>
                <a:ext uri="{FF2B5EF4-FFF2-40B4-BE49-F238E27FC236}">
                  <a16:creationId xmlns:a16="http://schemas.microsoft.com/office/drawing/2014/main" id="{E1452282-770E-4AA1-8CF4-2B5AD06F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100" name="Oval 280">
              <a:extLst>
                <a:ext uri="{FF2B5EF4-FFF2-40B4-BE49-F238E27FC236}">
                  <a16:creationId xmlns:a16="http://schemas.microsoft.com/office/drawing/2014/main" id="{D8186768-A267-42F1-8B6A-28549077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1" name="Rectangle 281">
              <a:extLst>
                <a:ext uri="{FF2B5EF4-FFF2-40B4-BE49-F238E27FC236}">
                  <a16:creationId xmlns:a16="http://schemas.microsoft.com/office/drawing/2014/main" id="{CAFBA5DB-8CE4-4A0E-AE02-52795A2F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0" name="Group 332">
            <a:extLst>
              <a:ext uri="{FF2B5EF4-FFF2-40B4-BE49-F238E27FC236}">
                <a16:creationId xmlns:a16="http://schemas.microsoft.com/office/drawing/2014/main" id="{00A42C1C-F8DD-494A-83D0-25B99794FCFC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4390479"/>
            <a:ext cx="1146175" cy="473075"/>
            <a:chOff x="2356" y="1300"/>
            <a:chExt cx="555" cy="194"/>
          </a:xfrm>
        </p:grpSpPr>
        <p:sp>
          <p:nvSpPr>
            <p:cNvPr id="111" name="Oval 407">
              <a:extLst>
                <a:ext uri="{FF2B5EF4-FFF2-40B4-BE49-F238E27FC236}">
                  <a16:creationId xmlns:a16="http://schemas.microsoft.com/office/drawing/2014/main" id="{4F2A1B7A-7240-42C7-8C7E-8BE5057A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2" name="Rectangle 410">
              <a:extLst>
                <a:ext uri="{FF2B5EF4-FFF2-40B4-BE49-F238E27FC236}">
                  <a16:creationId xmlns:a16="http://schemas.microsoft.com/office/drawing/2014/main" id="{3EC2F337-EF19-4118-B7A5-6924F5BA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3" name="Oval 411">
              <a:extLst>
                <a:ext uri="{FF2B5EF4-FFF2-40B4-BE49-F238E27FC236}">
                  <a16:creationId xmlns:a16="http://schemas.microsoft.com/office/drawing/2014/main" id="{25B8BDAB-3608-4882-A670-BAC2AEBD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14" name="Group 329">
              <a:extLst>
                <a:ext uri="{FF2B5EF4-FFF2-40B4-BE49-F238E27FC236}">
                  <a16:creationId xmlns:a16="http://schemas.microsoft.com/office/drawing/2014/main" id="{CD27BD35-D0BF-46FB-B96D-6D61C0ABC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7" name="Freeform 326">
                <a:extLst>
                  <a:ext uri="{FF2B5EF4-FFF2-40B4-BE49-F238E27FC236}">
                    <a16:creationId xmlns:a16="http://schemas.microsoft.com/office/drawing/2014/main" id="{FDA8803F-7BC8-4E9E-AFB0-673547527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Freeform 327">
                <a:extLst>
                  <a:ext uri="{FF2B5EF4-FFF2-40B4-BE49-F238E27FC236}">
                    <a16:creationId xmlns:a16="http://schemas.microsoft.com/office/drawing/2014/main" id="{C1C342FE-B8D8-4DCF-BCF8-1E82F7BD6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5" name="Line 330">
              <a:extLst>
                <a:ext uri="{FF2B5EF4-FFF2-40B4-BE49-F238E27FC236}">
                  <a16:creationId xmlns:a16="http://schemas.microsoft.com/office/drawing/2014/main" id="{66E081EA-EA2A-4983-AA6B-267D33E0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Line 331">
              <a:extLst>
                <a:ext uri="{FF2B5EF4-FFF2-40B4-BE49-F238E27FC236}">
                  <a16:creationId xmlns:a16="http://schemas.microsoft.com/office/drawing/2014/main" id="{5DC60822-2956-4300-90A9-92154143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9" name="Group 332">
            <a:extLst>
              <a:ext uri="{FF2B5EF4-FFF2-40B4-BE49-F238E27FC236}">
                <a16:creationId xmlns:a16="http://schemas.microsoft.com/office/drawing/2014/main" id="{DAA41473-0311-424F-A242-7A94C6BED804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4252367"/>
            <a:ext cx="1146175" cy="473075"/>
            <a:chOff x="2356" y="1300"/>
            <a:chExt cx="555" cy="194"/>
          </a:xfrm>
        </p:grpSpPr>
        <p:sp>
          <p:nvSpPr>
            <p:cNvPr id="120" name="Oval 407">
              <a:extLst>
                <a:ext uri="{FF2B5EF4-FFF2-40B4-BE49-F238E27FC236}">
                  <a16:creationId xmlns:a16="http://schemas.microsoft.com/office/drawing/2014/main" id="{6B01DE61-9A4D-441D-8DEB-EDB9A6E2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1" name="Rectangle 410">
              <a:extLst>
                <a:ext uri="{FF2B5EF4-FFF2-40B4-BE49-F238E27FC236}">
                  <a16:creationId xmlns:a16="http://schemas.microsoft.com/office/drawing/2014/main" id="{E3923D36-0929-4707-A9C9-8A661BDE7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" name="Oval 411">
              <a:extLst>
                <a:ext uri="{FF2B5EF4-FFF2-40B4-BE49-F238E27FC236}">
                  <a16:creationId xmlns:a16="http://schemas.microsoft.com/office/drawing/2014/main" id="{D8427137-FAEA-4CF3-AFE5-BAC75AA36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3" name="Group 329">
              <a:extLst>
                <a:ext uri="{FF2B5EF4-FFF2-40B4-BE49-F238E27FC236}">
                  <a16:creationId xmlns:a16="http://schemas.microsoft.com/office/drawing/2014/main" id="{A5098459-C607-4FAE-8DE3-8E33E0F7B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6" name="Freeform 326">
                <a:extLst>
                  <a:ext uri="{FF2B5EF4-FFF2-40B4-BE49-F238E27FC236}">
                    <a16:creationId xmlns:a16="http://schemas.microsoft.com/office/drawing/2014/main" id="{BBD2A922-9735-4277-85A3-5FA2B26BD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Freeform 327">
                <a:extLst>
                  <a:ext uri="{FF2B5EF4-FFF2-40B4-BE49-F238E27FC236}">
                    <a16:creationId xmlns:a16="http://schemas.microsoft.com/office/drawing/2014/main" id="{D37424DC-A757-4E0A-9B13-426D403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4" name="Line 330">
              <a:extLst>
                <a:ext uri="{FF2B5EF4-FFF2-40B4-BE49-F238E27FC236}">
                  <a16:creationId xmlns:a16="http://schemas.microsoft.com/office/drawing/2014/main" id="{1FD11085-E789-4EE5-B69B-F2BAB66C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5" name="Line 331">
              <a:extLst>
                <a:ext uri="{FF2B5EF4-FFF2-40B4-BE49-F238E27FC236}">
                  <a16:creationId xmlns:a16="http://schemas.microsoft.com/office/drawing/2014/main" id="{C50F81F2-4D62-410F-9A98-ABE4C8F7D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" name="Text Box 105">
            <a:extLst>
              <a:ext uri="{FF2B5EF4-FFF2-40B4-BE49-F238E27FC236}">
                <a16:creationId xmlns:a16="http://schemas.microsoft.com/office/drawing/2014/main" id="{21CB2853-6090-4434-955F-15148E16C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763417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charset="0"/>
                <a:cs typeface="Arial" charset="0"/>
              </a:rPr>
              <a:t>支持</a:t>
            </a:r>
            <a:r>
              <a:rPr lang="en-US" altLang="zh-CN" sz="1800" dirty="0">
                <a:latin typeface="Arial" charset="0"/>
                <a:cs typeface="Arial" charset="0"/>
              </a:rPr>
              <a:t>IPsec</a:t>
            </a:r>
            <a:r>
              <a:rPr lang="zh-CN" altLang="en-US" sz="1800" dirty="0">
                <a:latin typeface="Arial" charset="0"/>
                <a:cs typeface="Arial" charset="0"/>
              </a:rPr>
              <a:t>和</a:t>
            </a:r>
            <a:br>
              <a:rPr lang="en-US" altLang="zh-CN" sz="1800" dirty="0">
                <a:latin typeface="Arial" charset="0"/>
                <a:cs typeface="Arial" charset="0"/>
              </a:rPr>
            </a:br>
            <a:r>
              <a:rPr lang="en-US" altLang="zh-CN" sz="1800" dirty="0">
                <a:latin typeface="Arial" charset="0"/>
                <a:cs typeface="Arial" charset="0"/>
              </a:rPr>
              <a:t>IPv4</a:t>
            </a:r>
            <a:r>
              <a:rPr lang="zh-CN" altLang="en-US" sz="1800" dirty="0">
                <a:latin typeface="Arial" charset="0"/>
                <a:cs typeface="Arial" charset="0"/>
              </a:rPr>
              <a:t>的路由器</a:t>
            </a:r>
            <a:endParaRPr lang="en-US" altLang="zh-CN" sz="1800" dirty="0">
              <a:latin typeface="Arial" charset="0"/>
              <a:cs typeface="Arial" charset="0"/>
            </a:endParaRPr>
          </a:p>
        </p:txBody>
      </p:sp>
      <p:grpSp>
        <p:nvGrpSpPr>
          <p:cNvPr id="129" name="Group 356">
            <a:extLst>
              <a:ext uri="{FF2B5EF4-FFF2-40B4-BE49-F238E27FC236}">
                <a16:creationId xmlns:a16="http://schemas.microsoft.com/office/drawing/2014/main" id="{E8B238B1-9D15-45C4-B2F8-141CEAEF5301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2104479"/>
            <a:ext cx="723900" cy="760413"/>
            <a:chOff x="313" y="1497"/>
            <a:chExt cx="1152" cy="1014"/>
          </a:xfrm>
        </p:grpSpPr>
        <p:pic>
          <p:nvPicPr>
            <p:cNvPr id="130" name="Picture 354" descr="laptop_stylized_small">
              <a:extLst>
                <a:ext uri="{FF2B5EF4-FFF2-40B4-BE49-F238E27FC236}">
                  <a16:creationId xmlns:a16="http://schemas.microsoft.com/office/drawing/2014/main" id="{1F5AF1CE-D7EA-47F1-9481-A4CAC2BF8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55" descr="antenna_stylized">
              <a:extLst>
                <a:ext uri="{FF2B5EF4-FFF2-40B4-BE49-F238E27FC236}">
                  <a16:creationId xmlns:a16="http://schemas.microsoft.com/office/drawing/2014/main" id="{9B9430A7-3A88-4A42-B7A4-829DC694D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2" name="Freeform 2">
            <a:extLst>
              <a:ext uri="{FF2B5EF4-FFF2-40B4-BE49-F238E27FC236}">
                <a16:creationId xmlns:a16="http://schemas.microsoft.com/office/drawing/2014/main" id="{52F4F6B3-87E2-4E6F-8A5E-E8F6A613979C}"/>
              </a:ext>
            </a:extLst>
          </p:cNvPr>
          <p:cNvSpPr>
            <a:spLocks/>
          </p:cNvSpPr>
          <p:nvPr/>
        </p:nvSpPr>
        <p:spPr bwMode="auto">
          <a:xfrm>
            <a:off x="1676400" y="1556792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" name="Text Box 103">
            <a:extLst>
              <a:ext uri="{FF2B5EF4-FFF2-40B4-BE49-F238E27FC236}">
                <a16:creationId xmlns:a16="http://schemas.microsoft.com/office/drawing/2014/main" id="{C0C25583-16B7-414B-BDBB-591865C9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77427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charset="0"/>
                <a:cs typeface="Arial" charset="0"/>
              </a:rPr>
              <a:t>公共互联网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36" name="Text Box 83">
            <a:extLst>
              <a:ext uri="{FF2B5EF4-FFF2-40B4-BE49-F238E27FC236}">
                <a16:creationId xmlns:a16="http://schemas.microsoft.com/office/drawing/2014/main" id="{FBA75455-364D-456F-9643-DBBA58B4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852" y="646678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</a:rPr>
              <a:t>总部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759082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02C2-F4F2-443B-AB1D-94FEB1D5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IPsec </a:t>
            </a:r>
            <a:r>
              <a:rPr lang="zh-CN" altLang="en-US" dirty="0">
                <a:latin typeface="Gill Sans MT" charset="0"/>
              </a:rPr>
              <a:t>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380E-DD01-42CC-81AF-F4453D02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数据完整性</a:t>
            </a:r>
            <a:endParaRPr lang="en-US" altLang="zh-CN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数据源认证</a:t>
            </a:r>
            <a:endParaRPr lang="en-US" altLang="zh-CN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避免重放攻击</a:t>
            </a:r>
            <a:endParaRPr lang="en-US" altLang="zh-CN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保密</a:t>
            </a:r>
            <a:r>
              <a:rPr lang="en-US" altLang="zh-CN" dirty="0">
                <a:latin typeface="Gill Sans MT" charset="0"/>
              </a:rPr>
              <a:t> </a:t>
            </a:r>
          </a:p>
          <a:p>
            <a:endParaRPr lang="en-US" altLang="zh-CN" dirty="0">
              <a:latin typeface="Gill Sans MT" charset="0"/>
            </a:endParaRPr>
          </a:p>
          <a:p>
            <a:r>
              <a:rPr lang="zh-CN" altLang="en-US" dirty="0">
                <a:latin typeface="Gill Sans MT" charset="0"/>
              </a:rPr>
              <a:t>两种协议，提供不同服务</a:t>
            </a:r>
            <a:r>
              <a:rPr lang="en-US" altLang="zh-CN" dirty="0">
                <a:latin typeface="Gill Sans MT" charset="0"/>
              </a:rPr>
              <a:t>:</a:t>
            </a:r>
          </a:p>
          <a:p>
            <a:pPr lvl="1"/>
            <a:r>
              <a:rPr lang="en-US" altLang="zh-CN" dirty="0">
                <a:latin typeface="Gill Sans MT" charset="0"/>
              </a:rPr>
              <a:t>AH</a:t>
            </a:r>
          </a:p>
          <a:p>
            <a:pPr lvl="1"/>
            <a:r>
              <a:rPr lang="en-US" altLang="zh-CN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altLang="zh-CN" dirty="0">
              <a:latin typeface="Gill Sans MT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04B86-E513-430F-BE3F-ACECC9A9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731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96131-B117-43F9-92F3-6CCB4A3F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IPsec </a:t>
            </a:r>
            <a:r>
              <a:rPr lang="zh-CN" altLang="en-US" dirty="0">
                <a:latin typeface="Gill Sans MT" charset="0"/>
              </a:rPr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BFF28-7FDC-4EFA-A5D0-035322D1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传输模式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AFC17-8B61-4B87-9816-2AC36154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0E3B9CC-BEB2-4A3D-A4B7-7B154108B51A}"/>
              </a:ext>
            </a:extLst>
          </p:cNvPr>
          <p:cNvSpPr>
            <a:spLocks/>
          </p:cNvSpPr>
          <p:nvPr/>
        </p:nvSpPr>
        <p:spPr bwMode="auto">
          <a:xfrm>
            <a:off x="2617788" y="24208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76EACEFC-5C3E-4789-8353-E5B8B6D70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5225" y="34337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46">
            <a:extLst>
              <a:ext uri="{FF2B5EF4-FFF2-40B4-BE49-F238E27FC236}">
                <a16:creationId xmlns:a16="http://schemas.microsoft.com/office/drawing/2014/main" id="{01EEEA2F-DAFA-4789-B576-FA71423ED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9225" y="37813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Line 47">
            <a:extLst>
              <a:ext uri="{FF2B5EF4-FFF2-40B4-BE49-F238E27FC236}">
                <a16:creationId xmlns:a16="http://schemas.microsoft.com/office/drawing/2014/main" id="{3A4CC971-ACA2-4049-8347-473B07080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3300" y="38147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D1BD2CC1-1A51-4C20-81F2-A4E94B58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42147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244B238F-B207-4552-882C-CB429230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42909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1" name="Group 542">
            <a:extLst>
              <a:ext uri="{FF2B5EF4-FFF2-40B4-BE49-F238E27FC236}">
                <a16:creationId xmlns:a16="http://schemas.microsoft.com/office/drawing/2014/main" id="{6CF03783-F4EC-4592-BB35-BA0230A2E9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18325" y="2974925"/>
            <a:ext cx="933450" cy="919163"/>
            <a:chOff x="-44" y="1473"/>
            <a:chExt cx="981" cy="1105"/>
          </a:xfrm>
        </p:grpSpPr>
        <p:pic>
          <p:nvPicPr>
            <p:cNvPr id="12" name="Picture 529" descr="desktop_computer_stylized_medium">
              <a:extLst>
                <a:ext uri="{FF2B5EF4-FFF2-40B4-BE49-F238E27FC236}">
                  <a16:creationId xmlns:a16="http://schemas.microsoft.com/office/drawing/2014/main" id="{956CC114-A325-41B8-9A4B-8CA575771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530">
              <a:extLst>
                <a:ext uri="{FF2B5EF4-FFF2-40B4-BE49-F238E27FC236}">
                  <a16:creationId xmlns:a16="http://schemas.microsoft.com/office/drawing/2014/main" id="{15C74663-3F3A-4A7D-A558-BB05C93747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CAEC300C-27FA-4F57-AEBB-7F4143651DD7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2984450"/>
            <a:ext cx="2259012" cy="919163"/>
            <a:chOff x="871369" y="2216074"/>
            <a:chExt cx="2259107" cy="919069"/>
          </a:xfrm>
        </p:grpSpPr>
        <p:grpSp>
          <p:nvGrpSpPr>
            <p:cNvPr id="15" name="Group 542">
              <a:extLst>
                <a:ext uri="{FF2B5EF4-FFF2-40B4-BE49-F238E27FC236}">
                  <a16:creationId xmlns:a16="http://schemas.microsoft.com/office/drawing/2014/main" id="{DEFE6FD5-D272-4A4F-A4B3-75E65C0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27" name="Picture 529" descr="desktop_computer_stylized_medium">
                <a:extLst>
                  <a:ext uri="{FF2B5EF4-FFF2-40B4-BE49-F238E27FC236}">
                    <a16:creationId xmlns:a16="http://schemas.microsoft.com/office/drawing/2014/main" id="{E35817B6-5742-4A14-A96D-E6B77870C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530">
                <a:extLst>
                  <a:ext uri="{FF2B5EF4-FFF2-40B4-BE49-F238E27FC236}">
                    <a16:creationId xmlns:a16="http://schemas.microsoft.com/office/drawing/2014/main" id="{92B37434-7CE7-4D09-982A-A1D76600A7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" name="Group 1">
              <a:extLst>
                <a:ext uri="{FF2B5EF4-FFF2-40B4-BE49-F238E27FC236}">
                  <a16:creationId xmlns:a16="http://schemas.microsoft.com/office/drawing/2014/main" id="{6F44E47F-97A6-46B4-A4A7-F1AE2F723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17F266FB-8C33-4C9F-8428-97C60C74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" name="Group 332">
                <a:extLst>
                  <a:ext uri="{FF2B5EF4-FFF2-40B4-BE49-F238E27FC236}">
                    <a16:creationId xmlns:a16="http://schemas.microsoft.com/office/drawing/2014/main" id="{BEC65AA5-6126-4412-937B-FFDB27B78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9" name="Oval 407">
                  <a:extLst>
                    <a:ext uri="{FF2B5EF4-FFF2-40B4-BE49-F238E27FC236}">
                      <a16:creationId xmlns:a16="http://schemas.microsoft.com/office/drawing/2014/main" id="{04375F2B-FAFE-496E-B84B-15EF57C07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0" name="Rectangle 410">
                  <a:extLst>
                    <a:ext uri="{FF2B5EF4-FFF2-40B4-BE49-F238E27FC236}">
                      <a16:creationId xmlns:a16="http://schemas.microsoft.com/office/drawing/2014/main" id="{EF00267E-02DE-4092-9F2B-14560542C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1" name="Oval 411">
                  <a:extLst>
                    <a:ext uri="{FF2B5EF4-FFF2-40B4-BE49-F238E27FC236}">
                      <a16:creationId xmlns:a16="http://schemas.microsoft.com/office/drawing/2014/main" id="{12264E2D-2CD8-4CA7-BB6A-D84B5F12A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22" name="Group 329">
                  <a:extLst>
                    <a:ext uri="{FF2B5EF4-FFF2-40B4-BE49-F238E27FC236}">
                      <a16:creationId xmlns:a16="http://schemas.microsoft.com/office/drawing/2014/main" id="{F2CFF8BA-1193-40C9-8199-9B008AA158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5" name="Freeform 326">
                    <a:extLst>
                      <a:ext uri="{FF2B5EF4-FFF2-40B4-BE49-F238E27FC236}">
                        <a16:creationId xmlns:a16="http://schemas.microsoft.com/office/drawing/2014/main" id="{92D033DD-ACA9-4D40-8DE4-410C2661D3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6" name="Freeform 327">
                    <a:extLst>
                      <a:ext uri="{FF2B5EF4-FFF2-40B4-BE49-F238E27FC236}">
                        <a16:creationId xmlns:a16="http://schemas.microsoft.com/office/drawing/2014/main" id="{6AC696F8-57F5-455E-BCC9-FF118DAFE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3" name="Line 330">
                  <a:extLst>
                    <a:ext uri="{FF2B5EF4-FFF2-40B4-BE49-F238E27FC236}">
                      <a16:creationId xmlns:a16="http://schemas.microsoft.com/office/drawing/2014/main" id="{F3495C42-9C48-4F1F-A060-4167D7429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4" name="Line 331">
                  <a:extLst>
                    <a:ext uri="{FF2B5EF4-FFF2-40B4-BE49-F238E27FC236}">
                      <a16:creationId xmlns:a16="http://schemas.microsoft.com/office/drawing/2014/main" id="{BAE72FA2-B50E-41C6-AD83-C1B0E960D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29" name="Group 332">
            <a:extLst>
              <a:ext uri="{FF2B5EF4-FFF2-40B4-BE49-F238E27FC236}">
                <a16:creationId xmlns:a16="http://schemas.microsoft.com/office/drawing/2014/main" id="{9407DB27-DD4B-45F3-8BEC-D5283C0A6707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3254325"/>
            <a:ext cx="849312" cy="381000"/>
            <a:chOff x="2356" y="1300"/>
            <a:chExt cx="555" cy="194"/>
          </a:xfrm>
        </p:grpSpPr>
        <p:sp>
          <p:nvSpPr>
            <p:cNvPr id="30" name="Oval 407">
              <a:extLst>
                <a:ext uri="{FF2B5EF4-FFF2-40B4-BE49-F238E27FC236}">
                  <a16:creationId xmlns:a16="http://schemas.microsoft.com/office/drawing/2014/main" id="{DF848880-931A-4E73-96E2-5D38C3433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31" name="Rectangle 410">
              <a:extLst>
                <a:ext uri="{FF2B5EF4-FFF2-40B4-BE49-F238E27FC236}">
                  <a16:creationId xmlns:a16="http://schemas.microsoft.com/office/drawing/2014/main" id="{DFD38B6B-EB2C-4607-A0D6-B13DD738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32" name="Oval 411">
              <a:extLst>
                <a:ext uri="{FF2B5EF4-FFF2-40B4-BE49-F238E27FC236}">
                  <a16:creationId xmlns:a16="http://schemas.microsoft.com/office/drawing/2014/main" id="{C5665163-D046-411D-AFBD-DA3F9611E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33" name="Group 329">
              <a:extLst>
                <a:ext uri="{FF2B5EF4-FFF2-40B4-BE49-F238E27FC236}">
                  <a16:creationId xmlns:a16="http://schemas.microsoft.com/office/drawing/2014/main" id="{4D77FB54-2B25-4A8A-9A1C-B149F201E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6" name="Freeform 326">
                <a:extLst>
                  <a:ext uri="{FF2B5EF4-FFF2-40B4-BE49-F238E27FC236}">
                    <a16:creationId xmlns:a16="http://schemas.microsoft.com/office/drawing/2014/main" id="{EE87226C-B780-4F1D-95BB-65B114113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Freeform 327">
                <a:extLst>
                  <a:ext uri="{FF2B5EF4-FFF2-40B4-BE49-F238E27FC236}">
                    <a16:creationId xmlns:a16="http://schemas.microsoft.com/office/drawing/2014/main" id="{561992C9-D341-4981-9C71-96C426F55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Line 330">
              <a:extLst>
                <a:ext uri="{FF2B5EF4-FFF2-40B4-BE49-F238E27FC236}">
                  <a16:creationId xmlns:a16="http://schemas.microsoft.com/office/drawing/2014/main" id="{906671F1-AD24-42F8-87E4-002BEA3A6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Line 331">
              <a:extLst>
                <a:ext uri="{FF2B5EF4-FFF2-40B4-BE49-F238E27FC236}">
                  <a16:creationId xmlns:a16="http://schemas.microsoft.com/office/drawing/2014/main" id="{4B339E3B-6318-4AD3-91AA-4A4CC64C1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18C14528-7311-4CFE-98F1-28D63D84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99645"/>
            <a:ext cx="8169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Gill Sans MT" charset="0"/>
              </a:rPr>
              <a:t>终端系统收发</a:t>
            </a:r>
            <a:r>
              <a:rPr lang="en-US" altLang="zh-CN" sz="2800" kern="0" dirty="0">
                <a:latin typeface="Gill Sans MT" charset="0"/>
              </a:rPr>
              <a:t>IPsec</a:t>
            </a:r>
            <a:r>
              <a:rPr lang="zh-CN" altLang="en-US" sz="2800" kern="0" dirty="0">
                <a:latin typeface="Gill Sans MT" charset="0"/>
              </a:rPr>
              <a:t>报文</a:t>
            </a:r>
            <a:endParaRPr lang="en-US" sz="2800" kern="0" dirty="0">
              <a:latin typeface="Gill Sans MT" charset="0"/>
            </a:endParaRPr>
          </a:p>
          <a:p>
            <a:r>
              <a:rPr lang="zh-CN" altLang="en-US" sz="2800" kern="0" dirty="0">
                <a:latin typeface="Gill Sans MT" charset="0"/>
              </a:rPr>
              <a:t>仅保护</a:t>
            </a:r>
            <a:r>
              <a:rPr lang="en-US" altLang="zh-CN" sz="2800" kern="0" dirty="0">
                <a:latin typeface="Gill Sans MT" charset="0"/>
              </a:rPr>
              <a:t>IP</a:t>
            </a:r>
            <a:r>
              <a:rPr lang="zh-CN" altLang="en-US" sz="2800" kern="0" dirty="0">
                <a:latin typeface="Gill Sans MT" charset="0"/>
              </a:rPr>
              <a:t>的负载</a:t>
            </a:r>
            <a:endParaRPr lang="en-US" sz="28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38392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0CD6-F5F8-4D14-B804-DF50B5DD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IPsec </a:t>
            </a:r>
            <a:r>
              <a:rPr lang="zh-CN" altLang="en-US" dirty="0">
                <a:latin typeface="Gill Sans MT" charset="0"/>
              </a:rPr>
              <a:t>模式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66090-0373-47C1-BF91-92F2EFF4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隧道模式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可以用于路由器之间或</a:t>
            </a:r>
            <a:r>
              <a:rPr lang="zh-CN" altLang="en-US" sz="2800" kern="0" dirty="0">
                <a:latin typeface="Gill Sans MT" charset="0"/>
              </a:rPr>
              <a:t>终端系统之间</a:t>
            </a:r>
            <a:endParaRPr lang="en-US" altLang="zh-CN" sz="2800" kern="0" dirty="0">
              <a:latin typeface="Gill Sans MT" charset="0"/>
            </a:endParaRPr>
          </a:p>
          <a:p>
            <a:r>
              <a:rPr lang="zh-CN" altLang="en-US" sz="2800" dirty="0"/>
              <a:t>保护整个</a:t>
            </a:r>
            <a:r>
              <a:rPr lang="en-US" altLang="zh-CN" sz="2800" dirty="0"/>
              <a:t>IP</a:t>
            </a:r>
            <a:r>
              <a:rPr lang="zh-CN" altLang="en-US" sz="2800" dirty="0"/>
              <a:t>报文，加密后再封装一层</a:t>
            </a:r>
            <a:r>
              <a:rPr lang="en-US" altLang="zh-CN" sz="2800" dirty="0"/>
              <a:t>IP</a:t>
            </a:r>
            <a:r>
              <a:rPr lang="zh-CN" altLang="en-US" sz="2800" dirty="0"/>
              <a:t>头部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D0858-A92E-4687-A7FE-C91902A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04AD9544-AD8E-4D66-8DCF-CD4B6734C76F}"/>
              </a:ext>
            </a:extLst>
          </p:cNvPr>
          <p:cNvSpPr>
            <a:spLocks/>
          </p:cNvSpPr>
          <p:nvPr/>
        </p:nvSpPr>
        <p:spPr bwMode="auto">
          <a:xfrm>
            <a:off x="1509713" y="2319387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43">
            <a:extLst>
              <a:ext uri="{FF2B5EF4-FFF2-40B4-BE49-F238E27FC236}">
                <a16:creationId xmlns:a16="http://schemas.microsoft.com/office/drawing/2014/main" id="{A529D6B1-B82A-4479-9DF6-342E52BF4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3675" y="3371900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Line 44">
            <a:extLst>
              <a:ext uri="{FF2B5EF4-FFF2-40B4-BE49-F238E27FC236}">
                <a16:creationId xmlns:a16="http://schemas.microsoft.com/office/drawing/2014/main" id="{0CD4F2E3-6EB0-4919-8583-149283A83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4813" y="3381425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44B18D14-498C-4467-BA0A-4DFF8FD9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3871962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9" name="Text Box 46">
            <a:extLst>
              <a:ext uri="{FF2B5EF4-FFF2-40B4-BE49-F238E27FC236}">
                <a16:creationId xmlns:a16="http://schemas.microsoft.com/office/drawing/2014/main" id="{61D14B33-BBC2-4A7F-8287-1E843187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3881487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7E5C4C6-5DDB-45AD-92CF-B003F19BE7FB}"/>
              </a:ext>
            </a:extLst>
          </p:cNvPr>
          <p:cNvSpPr>
            <a:spLocks/>
          </p:cNvSpPr>
          <p:nvPr/>
        </p:nvSpPr>
        <p:spPr bwMode="auto">
          <a:xfrm>
            <a:off x="6107113" y="2298750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A68857A0-6499-4914-80D5-C23ADFCC5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725" y="3594150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44">
            <a:extLst>
              <a:ext uri="{FF2B5EF4-FFF2-40B4-BE49-F238E27FC236}">
                <a16:creationId xmlns:a16="http://schemas.microsoft.com/office/drawing/2014/main" id="{48F9BD99-F366-492A-88AF-3D300E337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4838" y="3548112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982D970F-BA37-4E3D-A6EE-F0B378FA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040237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4" name="Text Box 46">
            <a:extLst>
              <a:ext uri="{FF2B5EF4-FFF2-40B4-BE49-F238E27FC236}">
                <a16:creationId xmlns:a16="http://schemas.microsoft.com/office/drawing/2014/main" id="{2532D005-5B6F-4B45-8C37-CC224EC4C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40164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5" name="Group 1">
            <a:extLst>
              <a:ext uri="{FF2B5EF4-FFF2-40B4-BE49-F238E27FC236}">
                <a16:creationId xmlns:a16="http://schemas.microsoft.com/office/drawing/2014/main" id="{0C721535-0DDA-4923-B87D-4AF20986479D}"/>
              </a:ext>
            </a:extLst>
          </p:cNvPr>
          <p:cNvGrpSpPr>
            <a:grpSpLocks/>
          </p:cNvGrpSpPr>
          <p:nvPr/>
        </p:nvGrpSpPr>
        <p:grpSpPr bwMode="auto">
          <a:xfrm>
            <a:off x="4948238" y="2905175"/>
            <a:ext cx="1647825" cy="747712"/>
            <a:chOff x="4690335" y="5723068"/>
            <a:chExt cx="1647710" cy="748738"/>
          </a:xfrm>
        </p:grpSpPr>
        <p:grpSp>
          <p:nvGrpSpPr>
            <p:cNvPr id="16" name="Group 99">
              <a:extLst>
                <a:ext uri="{FF2B5EF4-FFF2-40B4-BE49-F238E27FC236}">
                  <a16:creationId xmlns:a16="http://schemas.microsoft.com/office/drawing/2014/main" id="{878774E5-41D1-4F9D-BEDD-BFB8AF604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9FF62758-B3BB-4474-A9AC-8A650C8F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" name="Group 332">
                <a:extLst>
                  <a:ext uri="{FF2B5EF4-FFF2-40B4-BE49-F238E27FC236}">
                    <a16:creationId xmlns:a16="http://schemas.microsoft.com/office/drawing/2014/main" id="{3BE3FECA-4BE5-4326-9876-BC7E513B12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22" name="Oval 407">
                  <a:extLst>
                    <a:ext uri="{FF2B5EF4-FFF2-40B4-BE49-F238E27FC236}">
                      <a16:creationId xmlns:a16="http://schemas.microsoft.com/office/drawing/2014/main" id="{886E00D3-93CA-48EA-B43D-C5910289E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3" name="Rectangle 410">
                  <a:extLst>
                    <a:ext uri="{FF2B5EF4-FFF2-40B4-BE49-F238E27FC236}">
                      <a16:creationId xmlns:a16="http://schemas.microsoft.com/office/drawing/2014/main" id="{30186E23-F83C-47A5-B9DF-F600C2821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24" name="Oval 411">
                  <a:extLst>
                    <a:ext uri="{FF2B5EF4-FFF2-40B4-BE49-F238E27FC236}">
                      <a16:creationId xmlns:a16="http://schemas.microsoft.com/office/drawing/2014/main" id="{985E8829-7018-4609-9F3A-2806CB8D5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25" name="Group 329">
                  <a:extLst>
                    <a:ext uri="{FF2B5EF4-FFF2-40B4-BE49-F238E27FC236}">
                      <a16:creationId xmlns:a16="http://schemas.microsoft.com/office/drawing/2014/main" id="{B244DF6D-8A45-4893-850A-1F0771599D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8" name="Freeform 326">
                    <a:extLst>
                      <a:ext uri="{FF2B5EF4-FFF2-40B4-BE49-F238E27FC236}">
                        <a16:creationId xmlns:a16="http://schemas.microsoft.com/office/drawing/2014/main" id="{A3F7EC84-F6D3-4B06-ACAE-68A0785B4A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9" name="Freeform 327">
                    <a:extLst>
                      <a:ext uri="{FF2B5EF4-FFF2-40B4-BE49-F238E27FC236}">
                        <a16:creationId xmlns:a16="http://schemas.microsoft.com/office/drawing/2014/main" id="{7D7D98E3-71CE-486D-9728-AF1B870AE2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6" name="Line 330">
                  <a:extLst>
                    <a:ext uri="{FF2B5EF4-FFF2-40B4-BE49-F238E27FC236}">
                      <a16:creationId xmlns:a16="http://schemas.microsoft.com/office/drawing/2014/main" id="{0DEF78D1-5393-48DF-A6F4-616C79C6E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7" name="Line 331">
                  <a:extLst>
                    <a:ext uri="{FF2B5EF4-FFF2-40B4-BE49-F238E27FC236}">
                      <a16:creationId xmlns:a16="http://schemas.microsoft.com/office/drawing/2014/main" id="{9851629D-C1F1-4C03-9C13-427EC533B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7" name="Group 542">
              <a:extLst>
                <a:ext uri="{FF2B5EF4-FFF2-40B4-BE49-F238E27FC236}">
                  <a16:creationId xmlns:a16="http://schemas.microsoft.com/office/drawing/2014/main" id="{1D601038-1765-403C-AD76-2A8BC863A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8" name="Picture 529" descr="desktop_computer_stylized_medium">
                <a:extLst>
                  <a:ext uri="{FF2B5EF4-FFF2-40B4-BE49-F238E27FC236}">
                    <a16:creationId xmlns:a16="http://schemas.microsoft.com/office/drawing/2014/main" id="{CB96D4AD-DD94-47CF-83C3-F9AC70A27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530">
                <a:extLst>
                  <a:ext uri="{FF2B5EF4-FFF2-40B4-BE49-F238E27FC236}">
                    <a16:creationId xmlns:a16="http://schemas.microsoft.com/office/drawing/2014/main" id="{90449311-08F7-4517-8260-022C5D6EA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0" name="Group 114">
            <a:extLst>
              <a:ext uri="{FF2B5EF4-FFF2-40B4-BE49-F238E27FC236}">
                <a16:creationId xmlns:a16="http://schemas.microsoft.com/office/drawing/2014/main" id="{A5DDFA12-F1D5-438D-9AC3-30DA771D4DC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787700"/>
            <a:ext cx="1647825" cy="749300"/>
            <a:chOff x="4690335" y="5723068"/>
            <a:chExt cx="1647710" cy="748738"/>
          </a:xfrm>
        </p:grpSpPr>
        <p:grpSp>
          <p:nvGrpSpPr>
            <p:cNvPr id="31" name="Group 115">
              <a:extLst>
                <a:ext uri="{FF2B5EF4-FFF2-40B4-BE49-F238E27FC236}">
                  <a16:creationId xmlns:a16="http://schemas.microsoft.com/office/drawing/2014/main" id="{27BF2481-09EA-452F-9658-F4211428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35" name="Line 40">
                <a:extLst>
                  <a:ext uri="{FF2B5EF4-FFF2-40B4-BE49-F238E27FC236}">
                    <a16:creationId xmlns:a16="http://schemas.microsoft.com/office/drawing/2014/main" id="{1477F484-F194-4568-8978-A4F06B51C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6" name="Group 332">
                <a:extLst>
                  <a:ext uri="{FF2B5EF4-FFF2-40B4-BE49-F238E27FC236}">
                    <a16:creationId xmlns:a16="http://schemas.microsoft.com/office/drawing/2014/main" id="{99FAF2C7-BE01-4796-91ED-19AAA3EEB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37" name="Oval 407">
                  <a:extLst>
                    <a:ext uri="{FF2B5EF4-FFF2-40B4-BE49-F238E27FC236}">
                      <a16:creationId xmlns:a16="http://schemas.microsoft.com/office/drawing/2014/main" id="{F6E0F4D2-A9A4-4BCB-A74C-D7674CCC76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38" name="Rectangle 410">
                  <a:extLst>
                    <a:ext uri="{FF2B5EF4-FFF2-40B4-BE49-F238E27FC236}">
                      <a16:creationId xmlns:a16="http://schemas.microsoft.com/office/drawing/2014/main" id="{DFC32E55-86E1-4916-B2E4-C506EEAE7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39" name="Oval 411">
                  <a:extLst>
                    <a:ext uri="{FF2B5EF4-FFF2-40B4-BE49-F238E27FC236}">
                      <a16:creationId xmlns:a16="http://schemas.microsoft.com/office/drawing/2014/main" id="{1893EF51-C242-435B-AF18-90A4C3A4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40" name="Group 329">
                  <a:extLst>
                    <a:ext uri="{FF2B5EF4-FFF2-40B4-BE49-F238E27FC236}">
                      <a16:creationId xmlns:a16="http://schemas.microsoft.com/office/drawing/2014/main" id="{56F6DFD1-5B97-44CE-AE8C-55DCD23DD1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3" name="Freeform 326">
                    <a:extLst>
                      <a:ext uri="{FF2B5EF4-FFF2-40B4-BE49-F238E27FC236}">
                        <a16:creationId xmlns:a16="http://schemas.microsoft.com/office/drawing/2014/main" id="{73B14998-FA3F-43F6-B05E-00CC35790C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Freeform 327">
                    <a:extLst>
                      <a:ext uri="{FF2B5EF4-FFF2-40B4-BE49-F238E27FC236}">
                        <a16:creationId xmlns:a16="http://schemas.microsoft.com/office/drawing/2014/main" id="{7A2AC5DD-BD1D-4551-9088-909E6EC5F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1" name="Line 330">
                  <a:extLst>
                    <a:ext uri="{FF2B5EF4-FFF2-40B4-BE49-F238E27FC236}">
                      <a16:creationId xmlns:a16="http://schemas.microsoft.com/office/drawing/2014/main" id="{E2154515-FF73-47D9-A7EC-8047DFF70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2" name="Line 331">
                  <a:extLst>
                    <a:ext uri="{FF2B5EF4-FFF2-40B4-BE49-F238E27FC236}">
                      <a16:creationId xmlns:a16="http://schemas.microsoft.com/office/drawing/2014/main" id="{F2B52BF0-293D-4B7F-87FA-8C50E483B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32" name="Group 542">
              <a:extLst>
                <a:ext uri="{FF2B5EF4-FFF2-40B4-BE49-F238E27FC236}">
                  <a16:creationId xmlns:a16="http://schemas.microsoft.com/office/drawing/2014/main" id="{9ECB416B-D00D-4C47-885A-93CF3FFD2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33" name="Picture 529" descr="desktop_computer_stylized_medium">
                <a:extLst>
                  <a:ext uri="{FF2B5EF4-FFF2-40B4-BE49-F238E27FC236}">
                    <a16:creationId xmlns:a16="http://schemas.microsoft.com/office/drawing/2014/main" id="{938EE71A-9B5D-4D05-9F2C-ED7BAA86E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Freeform 530">
                <a:extLst>
                  <a:ext uri="{FF2B5EF4-FFF2-40B4-BE49-F238E27FC236}">
                    <a16:creationId xmlns:a16="http://schemas.microsoft.com/office/drawing/2014/main" id="{44B9B523-A0D4-4D70-9332-BE281297D4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129">
            <a:extLst>
              <a:ext uri="{FF2B5EF4-FFF2-40B4-BE49-F238E27FC236}">
                <a16:creationId xmlns:a16="http://schemas.microsoft.com/office/drawing/2014/main" id="{283E6A00-66EC-4C24-B098-EDBC3E8503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93975" y="2806750"/>
            <a:ext cx="1646238" cy="749300"/>
            <a:chOff x="4690335" y="5723068"/>
            <a:chExt cx="1647710" cy="748738"/>
          </a:xfrm>
        </p:grpSpPr>
        <p:grpSp>
          <p:nvGrpSpPr>
            <p:cNvPr id="46" name="Group 130">
              <a:extLst>
                <a:ext uri="{FF2B5EF4-FFF2-40B4-BE49-F238E27FC236}">
                  <a16:creationId xmlns:a16="http://schemas.microsoft.com/office/drawing/2014/main" id="{0FA5D187-ED6C-488F-B429-8DBD04526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50" name="Line 40">
                <a:extLst>
                  <a:ext uri="{FF2B5EF4-FFF2-40B4-BE49-F238E27FC236}">
                    <a16:creationId xmlns:a16="http://schemas.microsoft.com/office/drawing/2014/main" id="{82AC5E0C-C0C7-4200-B2A5-398086BE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1" name="Group 332">
                <a:extLst>
                  <a:ext uri="{FF2B5EF4-FFF2-40B4-BE49-F238E27FC236}">
                    <a16:creationId xmlns:a16="http://schemas.microsoft.com/office/drawing/2014/main" id="{7920FDB8-7511-4AE6-B063-82710E306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52" name="Oval 407">
                  <a:extLst>
                    <a:ext uri="{FF2B5EF4-FFF2-40B4-BE49-F238E27FC236}">
                      <a16:creationId xmlns:a16="http://schemas.microsoft.com/office/drawing/2014/main" id="{26015800-7CA3-4482-812C-C1AD0C315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53" name="Rectangle 410">
                  <a:extLst>
                    <a:ext uri="{FF2B5EF4-FFF2-40B4-BE49-F238E27FC236}">
                      <a16:creationId xmlns:a16="http://schemas.microsoft.com/office/drawing/2014/main" id="{0FC69EAB-21ED-4FA1-B8CF-83031E02D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54" name="Oval 411">
                  <a:extLst>
                    <a:ext uri="{FF2B5EF4-FFF2-40B4-BE49-F238E27FC236}">
                      <a16:creationId xmlns:a16="http://schemas.microsoft.com/office/drawing/2014/main" id="{3B1638C4-1027-4206-B914-6460BC40E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55" name="Group 329">
                  <a:extLst>
                    <a:ext uri="{FF2B5EF4-FFF2-40B4-BE49-F238E27FC236}">
                      <a16:creationId xmlns:a16="http://schemas.microsoft.com/office/drawing/2014/main" id="{F2CDCA17-744A-4523-B28A-1C4EC103DF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8" name="Freeform 326">
                    <a:extLst>
                      <a:ext uri="{FF2B5EF4-FFF2-40B4-BE49-F238E27FC236}">
                        <a16:creationId xmlns:a16="http://schemas.microsoft.com/office/drawing/2014/main" id="{14CB4654-D3A3-4BBB-BD73-91AB666D61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327">
                    <a:extLst>
                      <a:ext uri="{FF2B5EF4-FFF2-40B4-BE49-F238E27FC236}">
                        <a16:creationId xmlns:a16="http://schemas.microsoft.com/office/drawing/2014/main" id="{084A804A-B779-438D-B8B5-B8654A80AB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6" name="Line 330">
                  <a:extLst>
                    <a:ext uri="{FF2B5EF4-FFF2-40B4-BE49-F238E27FC236}">
                      <a16:creationId xmlns:a16="http://schemas.microsoft.com/office/drawing/2014/main" id="{B88EA104-5824-4913-9E3F-304D62E74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7" name="Line 331">
                  <a:extLst>
                    <a:ext uri="{FF2B5EF4-FFF2-40B4-BE49-F238E27FC236}">
                      <a16:creationId xmlns:a16="http://schemas.microsoft.com/office/drawing/2014/main" id="{457E2044-ED03-432D-9751-9D71B730A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47" name="Group 542">
              <a:extLst>
                <a:ext uri="{FF2B5EF4-FFF2-40B4-BE49-F238E27FC236}">
                  <a16:creationId xmlns:a16="http://schemas.microsoft.com/office/drawing/2014/main" id="{1D36E8B9-8702-44BD-AA1A-C1F347E72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48" name="Picture 529" descr="desktop_computer_stylized_medium">
                <a:extLst>
                  <a:ext uri="{FF2B5EF4-FFF2-40B4-BE49-F238E27FC236}">
                    <a16:creationId xmlns:a16="http://schemas.microsoft.com/office/drawing/2014/main" id="{E0252D1C-5B3E-4128-88FD-D651138E8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BFA6766-B8F2-4077-BCF7-DB52E70569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60" name="Group 144">
            <a:extLst>
              <a:ext uri="{FF2B5EF4-FFF2-40B4-BE49-F238E27FC236}">
                <a16:creationId xmlns:a16="http://schemas.microsoft.com/office/drawing/2014/main" id="{0003DD09-43E2-44DA-8739-975AAF1A69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05638" y="2851200"/>
            <a:ext cx="1647825" cy="749300"/>
            <a:chOff x="4690335" y="5723068"/>
            <a:chExt cx="1647710" cy="748738"/>
          </a:xfrm>
        </p:grpSpPr>
        <p:grpSp>
          <p:nvGrpSpPr>
            <p:cNvPr id="61" name="Group 145">
              <a:extLst>
                <a:ext uri="{FF2B5EF4-FFF2-40B4-BE49-F238E27FC236}">
                  <a16:creationId xmlns:a16="http://schemas.microsoft.com/office/drawing/2014/main" id="{6BE16136-2983-4E3A-831D-5B2BDC74B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65" name="Line 40">
                <a:extLst>
                  <a:ext uri="{FF2B5EF4-FFF2-40B4-BE49-F238E27FC236}">
                    <a16:creationId xmlns:a16="http://schemas.microsoft.com/office/drawing/2014/main" id="{E8669116-BE99-4024-9449-6FBF970A9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66" name="Group 332">
                <a:extLst>
                  <a:ext uri="{FF2B5EF4-FFF2-40B4-BE49-F238E27FC236}">
                    <a16:creationId xmlns:a16="http://schemas.microsoft.com/office/drawing/2014/main" id="{1A615B67-B10C-4BC4-BC96-54DF51E611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67" name="Oval 407">
                  <a:extLst>
                    <a:ext uri="{FF2B5EF4-FFF2-40B4-BE49-F238E27FC236}">
                      <a16:creationId xmlns:a16="http://schemas.microsoft.com/office/drawing/2014/main" id="{537AE501-8CBB-4973-8693-7182AC0B1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68" name="Rectangle 410">
                  <a:extLst>
                    <a:ext uri="{FF2B5EF4-FFF2-40B4-BE49-F238E27FC236}">
                      <a16:creationId xmlns:a16="http://schemas.microsoft.com/office/drawing/2014/main" id="{C2904640-9B61-419C-B150-0674C5214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69" name="Oval 411">
                  <a:extLst>
                    <a:ext uri="{FF2B5EF4-FFF2-40B4-BE49-F238E27FC236}">
                      <a16:creationId xmlns:a16="http://schemas.microsoft.com/office/drawing/2014/main" id="{DBCA704E-966E-412B-BFD7-9284C70C6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70" name="Group 329">
                  <a:extLst>
                    <a:ext uri="{FF2B5EF4-FFF2-40B4-BE49-F238E27FC236}">
                      <a16:creationId xmlns:a16="http://schemas.microsoft.com/office/drawing/2014/main" id="{062385F7-8D16-486A-BCEB-5DF3FAA48B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3" name="Freeform 326">
                    <a:extLst>
                      <a:ext uri="{FF2B5EF4-FFF2-40B4-BE49-F238E27FC236}">
                        <a16:creationId xmlns:a16="http://schemas.microsoft.com/office/drawing/2014/main" id="{2C9E6785-8E71-4DBB-B097-9A127357AF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4" name="Freeform 327">
                    <a:extLst>
                      <a:ext uri="{FF2B5EF4-FFF2-40B4-BE49-F238E27FC236}">
                        <a16:creationId xmlns:a16="http://schemas.microsoft.com/office/drawing/2014/main" id="{5AE69E91-1E11-4791-B618-B2AA1B7560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1" name="Line 330">
                  <a:extLst>
                    <a:ext uri="{FF2B5EF4-FFF2-40B4-BE49-F238E27FC236}">
                      <a16:creationId xmlns:a16="http://schemas.microsoft.com/office/drawing/2014/main" id="{324AEC6F-17CB-4633-B370-8F7D19240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72" name="Line 331">
                  <a:extLst>
                    <a:ext uri="{FF2B5EF4-FFF2-40B4-BE49-F238E27FC236}">
                      <a16:creationId xmlns:a16="http://schemas.microsoft.com/office/drawing/2014/main" id="{BBDC8F62-1317-4269-A36B-4DC115D7B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62" name="Group 542">
              <a:extLst>
                <a:ext uri="{FF2B5EF4-FFF2-40B4-BE49-F238E27FC236}">
                  <a16:creationId xmlns:a16="http://schemas.microsoft.com/office/drawing/2014/main" id="{2F0F6904-1C16-4543-A045-D06D48ECA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63" name="Picture 529" descr="desktop_computer_stylized_medium">
                <a:extLst>
                  <a:ext uri="{FF2B5EF4-FFF2-40B4-BE49-F238E27FC236}">
                    <a16:creationId xmlns:a16="http://schemas.microsoft.com/office/drawing/2014/main" id="{600493C9-3249-4297-B599-6BB86D66E6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Freeform 530">
                <a:extLst>
                  <a:ext uri="{FF2B5EF4-FFF2-40B4-BE49-F238E27FC236}">
                    <a16:creationId xmlns:a16="http://schemas.microsoft.com/office/drawing/2014/main" id="{DAF1B44E-B945-4DB2-B82A-40652CAAD9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831309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3D48-41D0-4874-88F1-CF45EED4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 err="1"/>
              <a:t>Ipsec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666F5-27D5-4A92-8C49-DA06E3BF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Gill Sans MT" charset="0"/>
              </a:rPr>
              <a:t>AH</a:t>
            </a:r>
            <a:r>
              <a:rPr lang="zh-CN" altLang="en-US" dirty="0">
                <a:latin typeface="Gill Sans MT" charset="0"/>
              </a:rPr>
              <a:t>协议</a:t>
            </a:r>
            <a:endParaRPr lang="en-US" altLang="zh-CN" dirty="0">
              <a:latin typeface="Gill Sans MT" charset="0"/>
            </a:endParaRPr>
          </a:p>
          <a:p>
            <a:pPr lvl="1"/>
            <a:r>
              <a:rPr lang="zh-CN" altLang="en-US" dirty="0">
                <a:latin typeface="Gill Sans MT" charset="0"/>
              </a:rPr>
              <a:t>提供数据源认证、数据完整性，但是不提供保密性</a:t>
            </a:r>
            <a:endParaRPr lang="en-US" altLang="zh-CN" i="1" dirty="0">
              <a:latin typeface="Gill Sans MT" charset="0"/>
            </a:endParaRPr>
          </a:p>
          <a:p>
            <a:r>
              <a:rPr lang="en-US" altLang="zh-CN" dirty="0">
                <a:latin typeface="Gill Sans MT" charset="0"/>
              </a:rPr>
              <a:t>ESP</a:t>
            </a:r>
            <a:r>
              <a:rPr lang="zh-CN" altLang="en-US" dirty="0">
                <a:latin typeface="Gill Sans MT" charset="0"/>
              </a:rPr>
              <a:t>协议</a:t>
            </a:r>
            <a:endParaRPr lang="en-US" altLang="zh-CN" dirty="0">
              <a:latin typeface="Gill Sans MT" charset="0"/>
            </a:endParaRPr>
          </a:p>
          <a:p>
            <a:pPr lvl="1"/>
            <a:r>
              <a:rPr lang="zh-CN" altLang="en-US" dirty="0">
                <a:latin typeface="Gill Sans MT" charset="0"/>
              </a:rPr>
              <a:t>提供数据源认证、数据完整性和保密性</a:t>
            </a:r>
            <a:endParaRPr lang="en-US" altLang="zh-CN" i="1" dirty="0">
              <a:latin typeface="Gill Sans MT" charset="0"/>
            </a:endParaRPr>
          </a:p>
          <a:p>
            <a:pPr lvl="1"/>
            <a:r>
              <a:rPr lang="zh-CN" altLang="en-US" dirty="0">
                <a:latin typeface="Gill Sans MT" charset="0"/>
              </a:rPr>
              <a:t>应用更广泛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4EC7F-19B3-466E-82B1-A4106D66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0782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93F3-4BAC-4E62-94F5-28F477C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模式和协议组合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3556C-5F96-429D-BD73-30D618D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87</a:t>
            </a:fld>
            <a:endParaRPr lang="zh-CN" altLang="en-US"/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131DABFE-74FB-481A-9CCB-94BB29BAF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65633"/>
              </p:ext>
            </p:extLst>
          </p:nvPr>
        </p:nvGraphicFramePr>
        <p:xfrm>
          <a:off x="1558925" y="2006749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传输模式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传输模式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隧道模式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+AH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隧道模式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8">
            <a:extLst>
              <a:ext uri="{FF2B5EF4-FFF2-40B4-BE49-F238E27FC236}">
                <a16:creationId xmlns:a16="http://schemas.microsoft.com/office/drawing/2014/main" id="{0B0EEB7E-5810-439D-A317-E126E7768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4513" y="4797574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76FA17DC-3234-4466-A6CB-17ED093F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5745311"/>
            <a:ext cx="1893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最常见、最重要</a:t>
            </a: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00137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F7BB-0ACC-447D-B4D1-5B737055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安全关联</a:t>
            </a:r>
            <a:r>
              <a:rPr lang="en-US" altLang="zh-CN" dirty="0">
                <a:latin typeface="Gill Sans MT" charset="0"/>
              </a:rPr>
              <a:t>(SA)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488B3-51C7-4669-80A6-438418D8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Gill Sans MT" charset="0"/>
              </a:rPr>
              <a:t>发送数据前，发送实体和接收实体间建立安全关联（</a:t>
            </a:r>
            <a:r>
              <a:rPr lang="en-US" altLang="zh-CN" sz="2800" dirty="0">
                <a:latin typeface="Gill Sans MT" charset="0"/>
              </a:rPr>
              <a:t>SA</a:t>
            </a:r>
            <a:r>
              <a:rPr lang="zh-CN" altLang="en-US" sz="2800" dirty="0">
                <a:latin typeface="Gill Sans MT" charset="0"/>
              </a:rPr>
              <a:t>）</a:t>
            </a:r>
            <a:endParaRPr lang="en-US" altLang="ja-JP" sz="2800" dirty="0">
              <a:latin typeface="Gill Sans MT" charset="0"/>
            </a:endParaRPr>
          </a:p>
          <a:p>
            <a:pPr lvl="1"/>
            <a:r>
              <a:rPr lang="en-US" altLang="zh-CN" sz="2400" dirty="0">
                <a:latin typeface="Gill Sans MT" charset="0"/>
              </a:rPr>
              <a:t>SA</a:t>
            </a:r>
            <a:r>
              <a:rPr lang="zh-CN" altLang="en-US" sz="2400" dirty="0">
                <a:latin typeface="Gill Sans MT" charset="0"/>
              </a:rPr>
              <a:t>是单向的，从发到收</a:t>
            </a:r>
            <a:endParaRPr lang="en-US" altLang="zh-CN" sz="2400" dirty="0">
              <a:latin typeface="Gill Sans MT" charset="0"/>
            </a:endParaRPr>
          </a:p>
          <a:p>
            <a:r>
              <a:rPr lang="zh-CN" altLang="en-US" sz="2800" dirty="0">
                <a:latin typeface="Gill Sans MT" charset="0"/>
              </a:rPr>
              <a:t>接收实体维持</a:t>
            </a:r>
            <a:r>
              <a:rPr lang="en-US" altLang="zh-CN" sz="2800" dirty="0">
                <a:latin typeface="Gill Sans MT" charset="0"/>
              </a:rPr>
              <a:t>SA</a:t>
            </a:r>
            <a:r>
              <a:rPr lang="zh-CN" altLang="en-US" sz="2800" dirty="0">
                <a:latin typeface="Gill Sans MT" charset="0"/>
              </a:rPr>
              <a:t>的状态。</a:t>
            </a:r>
            <a:endParaRPr lang="en-US" altLang="zh-CN" sz="2800" dirty="0">
              <a:latin typeface="Gill Sans MT" charset="0"/>
            </a:endParaRPr>
          </a:p>
          <a:p>
            <a:pPr lvl="1"/>
            <a:r>
              <a:rPr lang="en-US" altLang="zh-CN" sz="2400" dirty="0">
                <a:latin typeface="Gill Sans MT" charset="0"/>
              </a:rPr>
              <a:t>IPsec</a:t>
            </a:r>
            <a:r>
              <a:rPr lang="zh-CN" altLang="en-US" sz="2400" dirty="0">
                <a:latin typeface="Gill Sans MT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Gill Sans MT" charset="0"/>
              </a:rPr>
              <a:t>有状态协议</a:t>
            </a:r>
            <a:r>
              <a:rPr lang="zh-CN" altLang="en-US" sz="2400" dirty="0">
                <a:latin typeface="Gill Sans MT" charset="0"/>
              </a:rPr>
              <a:t>，是</a:t>
            </a:r>
            <a:r>
              <a:rPr lang="zh-CN" altLang="en-US" sz="2400" dirty="0">
                <a:solidFill>
                  <a:srgbClr val="FF0000"/>
                </a:solidFill>
                <a:latin typeface="Gill Sans MT" charset="0"/>
              </a:rPr>
              <a:t>有连接协议</a:t>
            </a:r>
            <a:endParaRPr lang="en-US" altLang="zh-CN" sz="2400" dirty="0">
              <a:solidFill>
                <a:srgbClr val="FF0000"/>
              </a:solidFill>
              <a:latin typeface="Gill Sans MT" charset="0"/>
            </a:endParaRPr>
          </a:p>
          <a:p>
            <a:r>
              <a:rPr lang="zh-CN" altLang="en-US" sz="2800" dirty="0">
                <a:latin typeface="Gill Sans MT" charset="0"/>
              </a:rPr>
              <a:t>总部、分支机构、出差员工各自需要维持多少个</a:t>
            </a:r>
            <a:r>
              <a:rPr lang="en-US" altLang="zh-CN" sz="2800" dirty="0">
                <a:latin typeface="Gill Sans MT" charset="0"/>
              </a:rPr>
              <a:t>SA</a:t>
            </a:r>
            <a:r>
              <a:rPr lang="zh-CN" altLang="en-US" sz="2800" dirty="0">
                <a:latin typeface="Gill Sans MT" charset="0"/>
              </a:rPr>
              <a:t>？</a:t>
            </a:r>
            <a:endParaRPr lang="en-US" altLang="zh-CN" sz="2800" dirty="0">
              <a:latin typeface="Gill Sans MT" charset="0"/>
            </a:endParaRPr>
          </a:p>
          <a:p>
            <a:pPr lvl="2">
              <a:buFontTx/>
              <a:buNone/>
            </a:pPr>
            <a:endParaRPr lang="en-US" altLang="zh-CN" sz="2000" dirty="0">
              <a:latin typeface="Comic Sans MS" charset="0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91929-BDE6-409E-B22C-05C101F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00567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8.7 </a:t>
            </a:r>
            <a:r>
              <a:rPr lang="zh-CN" altLang="en-US" sz="2400" dirty="0">
                <a:solidFill>
                  <a:srgbClr val="C00000"/>
                </a:solidFill>
              </a:rPr>
              <a:t>安全无线局域网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8.8 </a:t>
            </a:r>
            <a:r>
              <a:rPr lang="zh-CN" altLang="en-US" sz="2400" dirty="0"/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548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B13F9-D28C-40A4-A757-D136F9FF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破解密码方法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7997F-E38A-45D1-8BA5-20A6CAD5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F2245F-ABC3-4B43-B545-5AB80216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5136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仅依赖密文的攻击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altLang="zh-CN" sz="2400" kern="0" dirty="0">
                <a:latin typeface="Gill Sans MT" charset="0"/>
              </a:rPr>
              <a:t>Trudy</a:t>
            </a:r>
            <a:r>
              <a:rPr lang="zh-CN" altLang="en-US" sz="2400" kern="0" dirty="0">
                <a:latin typeface="Gill Sans MT" charset="0"/>
              </a:rPr>
              <a:t>仅有密文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两种方式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:</a:t>
            </a:r>
          </a:p>
          <a:p>
            <a:pPr lvl="1"/>
            <a:r>
              <a:rPr lang="zh-CN" altLang="en-US" sz="2400" kern="0" dirty="0">
                <a:latin typeface="Gill Sans MT" charset="0"/>
              </a:rPr>
              <a:t>暴力破解：尝试所有的密钥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统计分析</a:t>
            </a:r>
            <a:endParaRPr lang="en-US" sz="2400" kern="0" dirty="0">
              <a:latin typeface="Gill Sans MT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2C9A65-1815-4073-8541-4D0E4A0CF55D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805136"/>
            <a:ext cx="4119563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已知明文的攻击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kern="0" dirty="0">
                <a:latin typeface="Gill Sans MT" charset="0"/>
              </a:rPr>
              <a:t>Trudy </a:t>
            </a:r>
            <a:r>
              <a:rPr lang="zh-CN" altLang="en-US" sz="2400" kern="0" dirty="0">
                <a:latin typeface="Gill Sans MT" charset="0"/>
              </a:rPr>
              <a:t>有密文对应的明文</a:t>
            </a:r>
            <a:endParaRPr lang="en-US" sz="2400" kern="0" dirty="0">
              <a:latin typeface="Gill Sans MT" charset="0"/>
            </a:endParaRPr>
          </a:p>
          <a:p>
            <a:endParaRPr lang="en-US" sz="2400" kern="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选择明文加密</a:t>
            </a:r>
            <a:r>
              <a:rPr lang="en-US" sz="2400" kern="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kern="0" dirty="0">
                <a:latin typeface="Gill Sans MT" charset="0"/>
              </a:rPr>
              <a:t>Trudy</a:t>
            </a:r>
            <a:r>
              <a:rPr lang="zh-CN" altLang="en-US" sz="2400" kern="0" dirty="0">
                <a:latin typeface="Gill Sans MT" charset="0"/>
              </a:rPr>
              <a:t>可以指定明文，获得相应的密文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59816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F7388-7343-4821-A7F9-E51D7988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WEP</a:t>
            </a:r>
            <a:r>
              <a:rPr lang="zh-CN" altLang="en-US" dirty="0"/>
              <a:t>设计目标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B557D-3986-4C0B-9774-60DACD3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1C0716-0C09-4C1E-8221-2D917A51C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04988"/>
            <a:ext cx="8053388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latin typeface="Gill Sans MT" charset="0"/>
              </a:rPr>
              <a:t>对称密钥加密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保密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终端接入授权</a:t>
            </a:r>
            <a:endParaRPr lang="en-US" altLang="zh-CN" sz="24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数据完整性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800" kern="0" dirty="0">
                <a:latin typeface="Gill Sans MT" charset="0"/>
              </a:rPr>
              <a:t>每个数据包独立加密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前一数据包丢失，不影响后一数据包的解密</a:t>
            </a:r>
            <a:endParaRPr lang="en-US" sz="2400" kern="0" dirty="0">
              <a:latin typeface="Gill Sans MT" charset="0"/>
            </a:endParaRPr>
          </a:p>
          <a:p>
            <a:r>
              <a:rPr lang="zh-CN" altLang="en-US" sz="2800" kern="0" dirty="0">
                <a:latin typeface="Gill Sans MT" charset="0"/>
              </a:rPr>
              <a:t>高效</a:t>
            </a:r>
            <a:endParaRPr lang="en-US" sz="2800" kern="0" dirty="0">
              <a:latin typeface="Gill Sans MT" charset="0"/>
            </a:endParaRPr>
          </a:p>
          <a:p>
            <a:pPr lvl="1"/>
            <a:r>
              <a:rPr lang="zh-CN" altLang="en-US" sz="2400" kern="0" dirty="0">
                <a:latin typeface="Gill Sans MT" charset="0"/>
              </a:rPr>
              <a:t>硬件或软件实现</a:t>
            </a:r>
            <a:endParaRPr lang="en-US" sz="2400" kern="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kern="0" dirty="0">
              <a:latin typeface="Gill Sans MT" charset="0"/>
            </a:endParaRPr>
          </a:p>
        </p:txBody>
      </p:sp>
      <p:grpSp>
        <p:nvGrpSpPr>
          <p:cNvPr id="6" name="Group 356">
            <a:extLst>
              <a:ext uri="{FF2B5EF4-FFF2-40B4-BE49-F238E27FC236}">
                <a16:creationId xmlns:a16="http://schemas.microsoft.com/office/drawing/2014/main" id="{9DA07FC6-C62D-4059-969D-06D7E580248C}"/>
              </a:ext>
            </a:extLst>
          </p:cNvPr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7" name="Picture 354" descr="laptop_stylized_small">
              <a:extLst>
                <a:ext uri="{FF2B5EF4-FFF2-40B4-BE49-F238E27FC236}">
                  <a16:creationId xmlns:a16="http://schemas.microsoft.com/office/drawing/2014/main" id="{82D0A8AA-20C6-4FEE-95FD-097C54731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55" descr="antenna_stylized">
              <a:extLst>
                <a:ext uri="{FF2B5EF4-FFF2-40B4-BE49-F238E27FC236}">
                  <a16:creationId xmlns:a16="http://schemas.microsoft.com/office/drawing/2014/main" id="{4DA649E3-17EF-48FA-AC14-3F3CCBC27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361">
            <a:extLst>
              <a:ext uri="{FF2B5EF4-FFF2-40B4-BE49-F238E27FC236}">
                <a16:creationId xmlns:a16="http://schemas.microsoft.com/office/drawing/2014/main" id="{C45381FD-FE3D-4CAB-975B-74C3223C144B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0" name="Picture 358" descr="access_point_stylized_small">
              <a:extLst>
                <a:ext uri="{FF2B5EF4-FFF2-40B4-BE49-F238E27FC236}">
                  <a16:creationId xmlns:a16="http://schemas.microsoft.com/office/drawing/2014/main" id="{F4678047-8146-4D5B-A5F7-2322DE505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60" descr="antenna_radiation_stylized">
              <a:extLst>
                <a:ext uri="{FF2B5EF4-FFF2-40B4-BE49-F238E27FC236}">
                  <a16:creationId xmlns:a16="http://schemas.microsoft.com/office/drawing/2014/main" id="{CFA394BB-93E0-49A7-B3F5-1D169401B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0377259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8.1 </a:t>
            </a:r>
            <a:r>
              <a:rPr lang="zh-CN" altLang="en-US" sz="2400" dirty="0"/>
              <a:t>什么是网络安全？</a:t>
            </a:r>
            <a:endParaRPr lang="en-US" altLang="zh-CN" sz="2400" dirty="0"/>
          </a:p>
          <a:p>
            <a:r>
              <a:rPr lang="en-US" altLang="zh-CN" sz="2400" dirty="0"/>
              <a:t>8.2 </a:t>
            </a:r>
            <a:r>
              <a:rPr lang="zh-CN" altLang="en-US" sz="2400" dirty="0"/>
              <a:t>密码学原理</a:t>
            </a:r>
            <a:endParaRPr lang="en-US" altLang="zh-CN" sz="2400" dirty="0"/>
          </a:p>
          <a:p>
            <a:r>
              <a:rPr lang="en-US" altLang="zh-CN" sz="2400" dirty="0"/>
              <a:t>8.3 </a:t>
            </a:r>
            <a:r>
              <a:rPr lang="zh-CN" altLang="en-US" sz="2400" dirty="0"/>
              <a:t>消息完整性和认证</a:t>
            </a:r>
            <a:endParaRPr lang="en-US" altLang="zh-CN" sz="2400" dirty="0"/>
          </a:p>
          <a:p>
            <a:r>
              <a:rPr lang="en-US" altLang="zh-CN" sz="2400" dirty="0"/>
              <a:t>8.4 </a:t>
            </a:r>
            <a:r>
              <a:rPr lang="zh-CN" altLang="en-US" sz="2400" dirty="0"/>
              <a:t>安全</a:t>
            </a:r>
            <a:r>
              <a:rPr lang="en-US" altLang="zh-CN" sz="2400" dirty="0"/>
              <a:t>email</a:t>
            </a:r>
          </a:p>
          <a:p>
            <a:r>
              <a:rPr lang="en-US" altLang="zh-CN" sz="2400" dirty="0"/>
              <a:t>8.5 </a:t>
            </a:r>
            <a:r>
              <a:rPr lang="zh-CN" altLang="en-US" sz="2400" dirty="0"/>
              <a:t>安全</a:t>
            </a:r>
            <a:r>
              <a:rPr lang="en-US" altLang="zh-CN" sz="2400" dirty="0"/>
              <a:t>TCP</a:t>
            </a:r>
            <a:r>
              <a:rPr lang="zh-CN" altLang="en-US" sz="2400" dirty="0"/>
              <a:t>连接：</a:t>
            </a:r>
            <a:r>
              <a:rPr lang="en-US" altLang="zh-CN" sz="2400" dirty="0"/>
              <a:t>SSL</a:t>
            </a:r>
          </a:p>
          <a:p>
            <a:r>
              <a:rPr lang="en-US" altLang="zh-CN" sz="2400" dirty="0"/>
              <a:t>8.6 IP</a:t>
            </a:r>
            <a:r>
              <a:rPr lang="zh-CN" altLang="en-US" sz="2400" dirty="0"/>
              <a:t>层安全：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/>
              <a:t>8.7 </a:t>
            </a:r>
            <a:r>
              <a:rPr lang="zh-CN" altLang="en-US" sz="2400" dirty="0"/>
              <a:t>安全无线局域网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8.8 </a:t>
            </a:r>
            <a:r>
              <a:rPr lang="zh-CN" altLang="en-US" sz="2400" dirty="0">
                <a:solidFill>
                  <a:srgbClr val="C00000"/>
                </a:solidFill>
              </a:rPr>
              <a:t>防火墙和入侵检测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5429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925B0-C6E2-41DA-A4DD-D3F3AB93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0C79-3238-4947-82DE-49D97BD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21405A-D192-4D4B-A941-F07D65D7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997472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292DB-42E4-4B8B-B346-418589CA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4894659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886634C-5F2E-42C1-BDD2-C1A7A123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183209"/>
            <a:ext cx="83613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800" dirty="0">
                <a:latin typeface="Gill Sans MT" charset="0"/>
                <a:cs typeface="Gill Sans MT" charset="0"/>
              </a:rPr>
              <a:t>隔离机构内部网络和公共互联网，放行某些数据包，阻止其它数据包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A3DCF64-E1A5-494A-8351-AC666E465210}"/>
              </a:ext>
            </a:extLst>
          </p:cNvPr>
          <p:cNvGrpSpPr>
            <a:grpSpLocks/>
          </p:cNvGrpSpPr>
          <p:nvPr/>
        </p:nvGrpSpPr>
        <p:grpSpPr bwMode="auto">
          <a:xfrm>
            <a:off x="727075" y="1676797"/>
            <a:ext cx="1262063" cy="523875"/>
            <a:chOff x="1282" y="3611"/>
            <a:chExt cx="795" cy="330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10750FF-1AB1-4E15-A15C-69B16707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7C982BF6-9AF3-4D32-84FA-9A29E3B80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795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zh-CN" alt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防火墙</a:t>
              </a:r>
              <a:endPara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endParaRPr>
            </a:p>
          </p:txBody>
        </p:sp>
      </p:grpSp>
      <p:sp>
        <p:nvSpPr>
          <p:cNvPr id="11" name="AutoShape 14">
            <a:extLst>
              <a:ext uri="{FF2B5EF4-FFF2-40B4-BE49-F238E27FC236}">
                <a16:creationId xmlns:a16="http://schemas.microsoft.com/office/drawing/2014/main" id="{3269FE4B-8158-4FAE-A670-F150CF40820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97038" y="3588147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6ED35FE-5AA0-4B93-81FC-53F79995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6639322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" name="Rectangle 362">
            <a:extLst>
              <a:ext uri="{FF2B5EF4-FFF2-40B4-BE49-F238E27FC236}">
                <a16:creationId xmlns:a16="http://schemas.microsoft.com/office/drawing/2014/main" id="{E575683A-0D52-45D8-9CE8-2E224A84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6490097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" name="Rectangle 364">
            <a:extLst>
              <a:ext uri="{FF2B5EF4-FFF2-40B4-BE49-F238E27FC236}">
                <a16:creationId xmlns:a16="http://schemas.microsoft.com/office/drawing/2014/main" id="{76AAD372-1EE0-4D86-8068-D8D5CA94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6552009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DDA81224-DFA5-4CF1-8C7F-81915F63AFC8}"/>
              </a:ext>
            </a:extLst>
          </p:cNvPr>
          <p:cNvSpPr>
            <a:spLocks/>
          </p:cNvSpPr>
          <p:nvPr/>
        </p:nvSpPr>
        <p:spPr bwMode="auto">
          <a:xfrm>
            <a:off x="1195388" y="3492897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7C03794C-96BD-431E-ABB6-C05D0011CD59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5382022"/>
            <a:ext cx="441325" cy="1095375"/>
            <a:chOff x="4048125" y="4787151"/>
            <a:chExt cx="441325" cy="1095375"/>
          </a:xfrm>
        </p:grpSpPr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26C25997-257B-4355-BDCF-BF3D6E475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2CF0B33A-56DE-429E-9D13-22D28EB6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E0404756-2E76-4375-AA96-0B0C2A88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85">
              <a:extLst>
                <a:ext uri="{FF2B5EF4-FFF2-40B4-BE49-F238E27FC236}">
                  <a16:creationId xmlns:a16="http://schemas.microsoft.com/office/drawing/2014/main" id="{10694847-4912-4960-9E0D-E2706D21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6">
              <a:extLst>
                <a:ext uri="{FF2B5EF4-FFF2-40B4-BE49-F238E27FC236}">
                  <a16:creationId xmlns:a16="http://schemas.microsoft.com/office/drawing/2014/main" id="{F699ECF7-25EF-415B-9C94-3A2BCDFE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Rectangle 87">
              <a:extLst>
                <a:ext uri="{FF2B5EF4-FFF2-40B4-BE49-F238E27FC236}">
                  <a16:creationId xmlns:a16="http://schemas.microsoft.com/office/drawing/2014/main" id="{8158978D-A154-46FF-BF74-36ADFAC2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8">
              <a:extLst>
                <a:ext uri="{FF2B5EF4-FFF2-40B4-BE49-F238E27FC236}">
                  <a16:creationId xmlns:a16="http://schemas.microsoft.com/office/drawing/2014/main" id="{175F397F-8FF1-4553-AAC6-601016C8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9">
              <a:extLst>
                <a:ext uri="{FF2B5EF4-FFF2-40B4-BE49-F238E27FC236}">
                  <a16:creationId xmlns:a16="http://schemas.microsoft.com/office/drawing/2014/main" id="{0627B3F1-8788-4173-973B-66AD36FCC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90">
              <a:extLst>
                <a:ext uri="{FF2B5EF4-FFF2-40B4-BE49-F238E27FC236}">
                  <a16:creationId xmlns:a16="http://schemas.microsoft.com/office/drawing/2014/main" id="{1535EF48-54A7-486F-924A-EED39AF5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91">
              <a:extLst>
                <a:ext uri="{FF2B5EF4-FFF2-40B4-BE49-F238E27FC236}">
                  <a16:creationId xmlns:a16="http://schemas.microsoft.com/office/drawing/2014/main" id="{4D7A1CEC-21B6-48B2-BC28-881A10EC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92">
              <a:extLst>
                <a:ext uri="{FF2B5EF4-FFF2-40B4-BE49-F238E27FC236}">
                  <a16:creationId xmlns:a16="http://schemas.microsoft.com/office/drawing/2014/main" id="{65A88C47-BE08-4379-92A0-366260C78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3">
              <a:extLst>
                <a:ext uri="{FF2B5EF4-FFF2-40B4-BE49-F238E27FC236}">
                  <a16:creationId xmlns:a16="http://schemas.microsoft.com/office/drawing/2014/main" id="{3EA9BAD5-4ABC-4331-B0D8-5CE45A54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4">
              <a:extLst>
                <a:ext uri="{FF2B5EF4-FFF2-40B4-BE49-F238E27FC236}">
                  <a16:creationId xmlns:a16="http://schemas.microsoft.com/office/drawing/2014/main" id="{F37C6042-296B-4838-8711-32024D39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5">
              <a:extLst>
                <a:ext uri="{FF2B5EF4-FFF2-40B4-BE49-F238E27FC236}">
                  <a16:creationId xmlns:a16="http://schemas.microsoft.com/office/drawing/2014/main" id="{8650DBFE-48F5-4D64-BC9C-9071BB91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9FA43C8C-11B1-4F73-B99C-135E703D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7">
              <a:extLst>
                <a:ext uri="{FF2B5EF4-FFF2-40B4-BE49-F238E27FC236}">
                  <a16:creationId xmlns:a16="http://schemas.microsoft.com/office/drawing/2014/main" id="{91D32749-10B9-4F10-ABBE-8ACBDF1D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8">
              <a:extLst>
                <a:ext uri="{FF2B5EF4-FFF2-40B4-BE49-F238E27FC236}">
                  <a16:creationId xmlns:a16="http://schemas.microsoft.com/office/drawing/2014/main" id="{1D94F0A9-8EC6-4347-B8B7-C1C6DEE8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9">
              <a:extLst>
                <a:ext uri="{FF2B5EF4-FFF2-40B4-BE49-F238E27FC236}">
                  <a16:creationId xmlns:a16="http://schemas.microsoft.com/office/drawing/2014/main" id="{E7FD0602-9871-4CFB-A35F-A841D88F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100">
              <a:extLst>
                <a:ext uri="{FF2B5EF4-FFF2-40B4-BE49-F238E27FC236}">
                  <a16:creationId xmlns:a16="http://schemas.microsoft.com/office/drawing/2014/main" id="{C79899F2-4AB5-4BC5-BF35-2B5F3A027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101">
              <a:extLst>
                <a:ext uri="{FF2B5EF4-FFF2-40B4-BE49-F238E27FC236}">
                  <a16:creationId xmlns:a16="http://schemas.microsoft.com/office/drawing/2014/main" id="{936C73A4-AC4C-48E6-B4BA-FBDAB66F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102">
              <a:extLst>
                <a:ext uri="{FF2B5EF4-FFF2-40B4-BE49-F238E27FC236}">
                  <a16:creationId xmlns:a16="http://schemas.microsoft.com/office/drawing/2014/main" id="{43CA188D-EAA4-497F-8DC4-EBEC1D1B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3">
              <a:extLst>
                <a:ext uri="{FF2B5EF4-FFF2-40B4-BE49-F238E27FC236}">
                  <a16:creationId xmlns:a16="http://schemas.microsoft.com/office/drawing/2014/main" id="{ECC5D4CC-8C59-42EC-8DC4-FE017CA0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4">
              <a:extLst>
                <a:ext uri="{FF2B5EF4-FFF2-40B4-BE49-F238E27FC236}">
                  <a16:creationId xmlns:a16="http://schemas.microsoft.com/office/drawing/2014/main" id="{AA3E4862-37B9-4F96-A7D6-BE35E3C7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5">
              <a:extLst>
                <a:ext uri="{FF2B5EF4-FFF2-40B4-BE49-F238E27FC236}">
                  <a16:creationId xmlns:a16="http://schemas.microsoft.com/office/drawing/2014/main" id="{D91999CF-2E1F-47E3-886D-BEA5A0559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6">
              <a:extLst>
                <a:ext uri="{FF2B5EF4-FFF2-40B4-BE49-F238E27FC236}">
                  <a16:creationId xmlns:a16="http://schemas.microsoft.com/office/drawing/2014/main" id="{3281FF40-9A0A-4339-9546-11F4E0A0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7">
              <a:extLst>
                <a:ext uri="{FF2B5EF4-FFF2-40B4-BE49-F238E27FC236}">
                  <a16:creationId xmlns:a16="http://schemas.microsoft.com/office/drawing/2014/main" id="{BF514FCB-8D1F-44B9-8E2A-0EE51388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8">
              <a:extLst>
                <a:ext uri="{FF2B5EF4-FFF2-40B4-BE49-F238E27FC236}">
                  <a16:creationId xmlns:a16="http://schemas.microsoft.com/office/drawing/2014/main" id="{ED628738-D955-4338-A4C4-7D5CE6D4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9">
              <a:extLst>
                <a:ext uri="{FF2B5EF4-FFF2-40B4-BE49-F238E27FC236}">
                  <a16:creationId xmlns:a16="http://schemas.microsoft.com/office/drawing/2014/main" id="{A9A12682-0D4F-46D5-AA7D-E6C4DF776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10">
              <a:extLst>
                <a:ext uri="{FF2B5EF4-FFF2-40B4-BE49-F238E27FC236}">
                  <a16:creationId xmlns:a16="http://schemas.microsoft.com/office/drawing/2014/main" id="{0FB397D9-21E0-4C33-B860-2A5C9D6C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11">
              <a:extLst>
                <a:ext uri="{FF2B5EF4-FFF2-40B4-BE49-F238E27FC236}">
                  <a16:creationId xmlns:a16="http://schemas.microsoft.com/office/drawing/2014/main" id="{ECC35CC0-F1BC-4E7F-96DC-A1C05D4B1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12">
              <a:extLst>
                <a:ext uri="{FF2B5EF4-FFF2-40B4-BE49-F238E27FC236}">
                  <a16:creationId xmlns:a16="http://schemas.microsoft.com/office/drawing/2014/main" id="{400ECAD9-7AEA-4537-B4D4-3DC2458D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3">
              <a:extLst>
                <a:ext uri="{FF2B5EF4-FFF2-40B4-BE49-F238E27FC236}">
                  <a16:creationId xmlns:a16="http://schemas.microsoft.com/office/drawing/2014/main" id="{E0A371EF-C537-4293-92F5-8A18584F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4">
              <a:extLst>
                <a:ext uri="{FF2B5EF4-FFF2-40B4-BE49-F238E27FC236}">
                  <a16:creationId xmlns:a16="http://schemas.microsoft.com/office/drawing/2014/main" id="{A0ECD240-1F55-44E2-B0B3-E0BB1B58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5">
              <a:extLst>
                <a:ext uri="{FF2B5EF4-FFF2-40B4-BE49-F238E27FC236}">
                  <a16:creationId xmlns:a16="http://schemas.microsoft.com/office/drawing/2014/main" id="{DFCB8FF1-3687-48F6-9A31-1D00C341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6">
              <a:extLst>
                <a:ext uri="{FF2B5EF4-FFF2-40B4-BE49-F238E27FC236}">
                  <a16:creationId xmlns:a16="http://schemas.microsoft.com/office/drawing/2014/main" id="{5DD1B267-3344-4EE4-940D-5C5853964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117">
              <a:extLst>
                <a:ext uri="{FF2B5EF4-FFF2-40B4-BE49-F238E27FC236}">
                  <a16:creationId xmlns:a16="http://schemas.microsoft.com/office/drawing/2014/main" id="{03AA099E-E1B7-4801-89E5-8D30D57C2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8">
              <a:extLst>
                <a:ext uri="{FF2B5EF4-FFF2-40B4-BE49-F238E27FC236}">
                  <a16:creationId xmlns:a16="http://schemas.microsoft.com/office/drawing/2014/main" id="{F425E13F-535C-4413-9ACD-664067E34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9">
              <a:extLst>
                <a:ext uri="{FF2B5EF4-FFF2-40B4-BE49-F238E27FC236}">
                  <a16:creationId xmlns:a16="http://schemas.microsoft.com/office/drawing/2014/main" id="{9FCBDA3F-DA2D-4592-A655-EB9A9BCE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20">
              <a:extLst>
                <a:ext uri="{FF2B5EF4-FFF2-40B4-BE49-F238E27FC236}">
                  <a16:creationId xmlns:a16="http://schemas.microsoft.com/office/drawing/2014/main" id="{155C21C8-2866-4A1A-9AD9-F635858B3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121">
              <a:extLst>
                <a:ext uri="{FF2B5EF4-FFF2-40B4-BE49-F238E27FC236}">
                  <a16:creationId xmlns:a16="http://schemas.microsoft.com/office/drawing/2014/main" id="{378373B1-1223-4699-BB1B-F8598F19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122">
              <a:extLst>
                <a:ext uri="{FF2B5EF4-FFF2-40B4-BE49-F238E27FC236}">
                  <a16:creationId xmlns:a16="http://schemas.microsoft.com/office/drawing/2014/main" id="{8D48DBE7-B48F-4F00-B664-677DA3B4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123">
              <a:extLst>
                <a:ext uri="{FF2B5EF4-FFF2-40B4-BE49-F238E27FC236}">
                  <a16:creationId xmlns:a16="http://schemas.microsoft.com/office/drawing/2014/main" id="{3200269A-E6DD-4370-BA4C-783CDF42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124">
              <a:extLst>
                <a:ext uri="{FF2B5EF4-FFF2-40B4-BE49-F238E27FC236}">
                  <a16:creationId xmlns:a16="http://schemas.microsoft.com/office/drawing/2014/main" id="{D93C4F1E-B5CF-47E8-92B4-8F32292B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5">
              <a:extLst>
                <a:ext uri="{FF2B5EF4-FFF2-40B4-BE49-F238E27FC236}">
                  <a16:creationId xmlns:a16="http://schemas.microsoft.com/office/drawing/2014/main" id="{F5C54ACD-EE92-4F18-BE29-FBD7FC851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6">
              <a:extLst>
                <a:ext uri="{FF2B5EF4-FFF2-40B4-BE49-F238E27FC236}">
                  <a16:creationId xmlns:a16="http://schemas.microsoft.com/office/drawing/2014/main" id="{585C1D80-FB1E-4321-828D-673BDE6CD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7">
              <a:extLst>
                <a:ext uri="{FF2B5EF4-FFF2-40B4-BE49-F238E27FC236}">
                  <a16:creationId xmlns:a16="http://schemas.microsoft.com/office/drawing/2014/main" id="{A9F1BCBB-401F-41EC-95F2-FB821BE9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8">
              <a:extLst>
                <a:ext uri="{FF2B5EF4-FFF2-40B4-BE49-F238E27FC236}">
                  <a16:creationId xmlns:a16="http://schemas.microsoft.com/office/drawing/2014/main" id="{E2EBF01C-5179-4A55-986F-5F78BB2F8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9">
              <a:extLst>
                <a:ext uri="{FF2B5EF4-FFF2-40B4-BE49-F238E27FC236}">
                  <a16:creationId xmlns:a16="http://schemas.microsoft.com/office/drawing/2014/main" id="{4147DDE9-42B2-4D3E-A096-699CC2A0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30">
              <a:extLst>
                <a:ext uri="{FF2B5EF4-FFF2-40B4-BE49-F238E27FC236}">
                  <a16:creationId xmlns:a16="http://schemas.microsoft.com/office/drawing/2014/main" id="{29F5B4FF-D8B0-4305-907D-5C97E955A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31">
              <a:extLst>
                <a:ext uri="{FF2B5EF4-FFF2-40B4-BE49-F238E27FC236}">
                  <a16:creationId xmlns:a16="http://schemas.microsoft.com/office/drawing/2014/main" id="{31CDA633-426C-41E4-B4D1-D6BACBE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32">
              <a:extLst>
                <a:ext uri="{FF2B5EF4-FFF2-40B4-BE49-F238E27FC236}">
                  <a16:creationId xmlns:a16="http://schemas.microsoft.com/office/drawing/2014/main" id="{AE1E21BE-B0EA-47E1-9E03-FB8083D9A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33">
              <a:extLst>
                <a:ext uri="{FF2B5EF4-FFF2-40B4-BE49-F238E27FC236}">
                  <a16:creationId xmlns:a16="http://schemas.microsoft.com/office/drawing/2014/main" id="{805173C5-CB19-4A5F-A332-A2B6FBD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4">
              <a:extLst>
                <a:ext uri="{FF2B5EF4-FFF2-40B4-BE49-F238E27FC236}">
                  <a16:creationId xmlns:a16="http://schemas.microsoft.com/office/drawing/2014/main" id="{545D37B7-0CA8-432C-888D-9E34EA0EA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CF5DB396-63E6-4A0C-AECA-98B9C15B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6">
              <a:extLst>
                <a:ext uri="{FF2B5EF4-FFF2-40B4-BE49-F238E27FC236}">
                  <a16:creationId xmlns:a16="http://schemas.microsoft.com/office/drawing/2014/main" id="{95F8FEB6-60D6-4490-B8DF-23D7317C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CF0DB064-D935-4ABD-9D82-0EAB485FB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8">
              <a:extLst>
                <a:ext uri="{FF2B5EF4-FFF2-40B4-BE49-F238E27FC236}">
                  <a16:creationId xmlns:a16="http://schemas.microsoft.com/office/drawing/2014/main" id="{8D0959D8-7778-48C9-9A75-A829196B3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9">
              <a:extLst>
                <a:ext uri="{FF2B5EF4-FFF2-40B4-BE49-F238E27FC236}">
                  <a16:creationId xmlns:a16="http://schemas.microsoft.com/office/drawing/2014/main" id="{DB4F9636-522B-47AE-A855-4AF4EF02C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40">
              <a:extLst>
                <a:ext uri="{FF2B5EF4-FFF2-40B4-BE49-F238E27FC236}">
                  <a16:creationId xmlns:a16="http://schemas.microsoft.com/office/drawing/2014/main" id="{53573672-4219-466B-8918-189A8A3D9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41">
              <a:extLst>
                <a:ext uri="{FF2B5EF4-FFF2-40B4-BE49-F238E27FC236}">
                  <a16:creationId xmlns:a16="http://schemas.microsoft.com/office/drawing/2014/main" id="{5DD4F57D-99F1-4A68-BF7A-41557CB4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42">
              <a:extLst>
                <a:ext uri="{FF2B5EF4-FFF2-40B4-BE49-F238E27FC236}">
                  <a16:creationId xmlns:a16="http://schemas.microsoft.com/office/drawing/2014/main" id="{D60E24F4-B91D-49A8-B3CC-674A4553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43">
              <a:extLst>
                <a:ext uri="{FF2B5EF4-FFF2-40B4-BE49-F238E27FC236}">
                  <a16:creationId xmlns:a16="http://schemas.microsoft.com/office/drawing/2014/main" id="{576F5CF0-F63D-4892-8509-70F238D63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4">
              <a:extLst>
                <a:ext uri="{FF2B5EF4-FFF2-40B4-BE49-F238E27FC236}">
                  <a16:creationId xmlns:a16="http://schemas.microsoft.com/office/drawing/2014/main" id="{4FBCEA58-C808-4B52-AA12-EE23B9348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5">
              <a:extLst>
                <a:ext uri="{FF2B5EF4-FFF2-40B4-BE49-F238E27FC236}">
                  <a16:creationId xmlns:a16="http://schemas.microsoft.com/office/drawing/2014/main" id="{7614B821-A822-4515-AF07-A78702F88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6">
              <a:extLst>
                <a:ext uri="{FF2B5EF4-FFF2-40B4-BE49-F238E27FC236}">
                  <a16:creationId xmlns:a16="http://schemas.microsoft.com/office/drawing/2014/main" id="{47DA6E8B-E118-4037-B51D-B8661382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7">
              <a:extLst>
                <a:ext uri="{FF2B5EF4-FFF2-40B4-BE49-F238E27FC236}">
                  <a16:creationId xmlns:a16="http://schemas.microsoft.com/office/drawing/2014/main" id="{560E156A-640D-4D8D-90B3-6786F383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8">
              <a:extLst>
                <a:ext uri="{FF2B5EF4-FFF2-40B4-BE49-F238E27FC236}">
                  <a16:creationId xmlns:a16="http://schemas.microsoft.com/office/drawing/2014/main" id="{EA8FDAE9-2538-43FD-A2E6-58CDD5A6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9">
              <a:extLst>
                <a:ext uri="{FF2B5EF4-FFF2-40B4-BE49-F238E27FC236}">
                  <a16:creationId xmlns:a16="http://schemas.microsoft.com/office/drawing/2014/main" id="{437F5411-A986-44A7-BE08-2251152C2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50">
              <a:extLst>
                <a:ext uri="{FF2B5EF4-FFF2-40B4-BE49-F238E27FC236}">
                  <a16:creationId xmlns:a16="http://schemas.microsoft.com/office/drawing/2014/main" id="{9BF9393F-0E68-42F7-BC78-6B81279A6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51">
              <a:extLst>
                <a:ext uri="{FF2B5EF4-FFF2-40B4-BE49-F238E27FC236}">
                  <a16:creationId xmlns:a16="http://schemas.microsoft.com/office/drawing/2014/main" id="{97BF0FBA-4762-4199-AE6E-EFD936F91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52">
              <a:extLst>
                <a:ext uri="{FF2B5EF4-FFF2-40B4-BE49-F238E27FC236}">
                  <a16:creationId xmlns:a16="http://schemas.microsoft.com/office/drawing/2014/main" id="{9674B303-01DC-4344-9657-7D9835E1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53">
              <a:extLst>
                <a:ext uri="{FF2B5EF4-FFF2-40B4-BE49-F238E27FC236}">
                  <a16:creationId xmlns:a16="http://schemas.microsoft.com/office/drawing/2014/main" id="{7DA48E64-A210-41D8-A001-0A9FA9C46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4">
              <a:extLst>
                <a:ext uri="{FF2B5EF4-FFF2-40B4-BE49-F238E27FC236}">
                  <a16:creationId xmlns:a16="http://schemas.microsoft.com/office/drawing/2014/main" id="{05F46F70-1305-47BF-987A-45E47F24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5">
              <a:extLst>
                <a:ext uri="{FF2B5EF4-FFF2-40B4-BE49-F238E27FC236}">
                  <a16:creationId xmlns:a16="http://schemas.microsoft.com/office/drawing/2014/main" id="{963B6ACE-4491-4A54-8996-10DEE8840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6">
              <a:extLst>
                <a:ext uri="{FF2B5EF4-FFF2-40B4-BE49-F238E27FC236}">
                  <a16:creationId xmlns:a16="http://schemas.microsoft.com/office/drawing/2014/main" id="{53842483-12F2-400C-89A4-7A6E2331E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7">
              <a:extLst>
                <a:ext uri="{FF2B5EF4-FFF2-40B4-BE49-F238E27FC236}">
                  <a16:creationId xmlns:a16="http://schemas.microsoft.com/office/drawing/2014/main" id="{2235FA7F-16A6-46C7-8378-E3E241C2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8">
              <a:extLst>
                <a:ext uri="{FF2B5EF4-FFF2-40B4-BE49-F238E27FC236}">
                  <a16:creationId xmlns:a16="http://schemas.microsoft.com/office/drawing/2014/main" id="{53E6AE9E-2640-44D5-BC05-E0237B3B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9">
              <a:extLst>
                <a:ext uri="{FF2B5EF4-FFF2-40B4-BE49-F238E27FC236}">
                  <a16:creationId xmlns:a16="http://schemas.microsoft.com/office/drawing/2014/main" id="{A15C2AB8-11CC-4409-9DDD-D5111506B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60">
              <a:extLst>
                <a:ext uri="{FF2B5EF4-FFF2-40B4-BE49-F238E27FC236}">
                  <a16:creationId xmlns:a16="http://schemas.microsoft.com/office/drawing/2014/main" id="{604D8550-4545-42CA-A562-B0DB5D97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61">
              <a:extLst>
                <a:ext uri="{FF2B5EF4-FFF2-40B4-BE49-F238E27FC236}">
                  <a16:creationId xmlns:a16="http://schemas.microsoft.com/office/drawing/2014/main" id="{24226DCF-FEC7-4A84-B736-6A9D683D2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62">
              <a:extLst>
                <a:ext uri="{FF2B5EF4-FFF2-40B4-BE49-F238E27FC236}">
                  <a16:creationId xmlns:a16="http://schemas.microsoft.com/office/drawing/2014/main" id="{1986DFC8-C429-4110-879C-4B344DC2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63">
              <a:extLst>
                <a:ext uri="{FF2B5EF4-FFF2-40B4-BE49-F238E27FC236}">
                  <a16:creationId xmlns:a16="http://schemas.microsoft.com/office/drawing/2014/main" id="{EC64A633-8D64-4AF4-8358-92F45175C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4">
              <a:extLst>
                <a:ext uri="{FF2B5EF4-FFF2-40B4-BE49-F238E27FC236}">
                  <a16:creationId xmlns:a16="http://schemas.microsoft.com/office/drawing/2014/main" id="{36EF6E6A-F995-4753-BB5F-5CEAF4B51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5">
              <a:extLst>
                <a:ext uri="{FF2B5EF4-FFF2-40B4-BE49-F238E27FC236}">
                  <a16:creationId xmlns:a16="http://schemas.microsoft.com/office/drawing/2014/main" id="{D309D701-658B-4B25-93FF-279D933E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6">
              <a:extLst>
                <a:ext uri="{FF2B5EF4-FFF2-40B4-BE49-F238E27FC236}">
                  <a16:creationId xmlns:a16="http://schemas.microsoft.com/office/drawing/2014/main" id="{6DD2F805-08C6-45D6-B237-B7C80A66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7">
              <a:extLst>
                <a:ext uri="{FF2B5EF4-FFF2-40B4-BE49-F238E27FC236}">
                  <a16:creationId xmlns:a16="http://schemas.microsoft.com/office/drawing/2014/main" id="{2494D9F5-4072-4A5B-A47C-09073123D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8">
              <a:extLst>
                <a:ext uri="{FF2B5EF4-FFF2-40B4-BE49-F238E27FC236}">
                  <a16:creationId xmlns:a16="http://schemas.microsoft.com/office/drawing/2014/main" id="{779035EE-8B15-4377-B822-F0991C9EC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9">
              <a:extLst>
                <a:ext uri="{FF2B5EF4-FFF2-40B4-BE49-F238E27FC236}">
                  <a16:creationId xmlns:a16="http://schemas.microsoft.com/office/drawing/2014/main" id="{1E5B549A-D02C-42B6-8BD3-90F30ECF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70">
              <a:extLst>
                <a:ext uri="{FF2B5EF4-FFF2-40B4-BE49-F238E27FC236}">
                  <a16:creationId xmlns:a16="http://schemas.microsoft.com/office/drawing/2014/main" id="{0B0694A9-55C3-48EF-B6F6-10ACDCE3A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71">
              <a:extLst>
                <a:ext uri="{FF2B5EF4-FFF2-40B4-BE49-F238E27FC236}">
                  <a16:creationId xmlns:a16="http://schemas.microsoft.com/office/drawing/2014/main" id="{3FEDB228-2124-4071-8AEC-2A32E2726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72">
              <a:extLst>
                <a:ext uri="{FF2B5EF4-FFF2-40B4-BE49-F238E27FC236}">
                  <a16:creationId xmlns:a16="http://schemas.microsoft.com/office/drawing/2014/main" id="{900C2434-2B83-432F-864C-8663B8E0A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73">
              <a:extLst>
                <a:ext uri="{FF2B5EF4-FFF2-40B4-BE49-F238E27FC236}">
                  <a16:creationId xmlns:a16="http://schemas.microsoft.com/office/drawing/2014/main" id="{370DC11E-F259-4C52-8372-A6446CE8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4">
              <a:extLst>
                <a:ext uri="{FF2B5EF4-FFF2-40B4-BE49-F238E27FC236}">
                  <a16:creationId xmlns:a16="http://schemas.microsoft.com/office/drawing/2014/main" id="{A93F021F-9E27-4523-8740-09883EF2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5">
              <a:extLst>
                <a:ext uri="{FF2B5EF4-FFF2-40B4-BE49-F238E27FC236}">
                  <a16:creationId xmlns:a16="http://schemas.microsoft.com/office/drawing/2014/main" id="{0B109918-AA87-4670-8954-3DF650C31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6">
              <a:extLst>
                <a:ext uri="{FF2B5EF4-FFF2-40B4-BE49-F238E27FC236}">
                  <a16:creationId xmlns:a16="http://schemas.microsoft.com/office/drawing/2014/main" id="{D24FE450-E295-421D-8808-D0F6E7CF2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7">
              <a:extLst>
                <a:ext uri="{FF2B5EF4-FFF2-40B4-BE49-F238E27FC236}">
                  <a16:creationId xmlns:a16="http://schemas.microsoft.com/office/drawing/2014/main" id="{82E1E458-F07C-4E28-B165-92EF533EA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8">
              <a:extLst>
                <a:ext uri="{FF2B5EF4-FFF2-40B4-BE49-F238E27FC236}">
                  <a16:creationId xmlns:a16="http://schemas.microsoft.com/office/drawing/2014/main" id="{84B79F00-9BF7-4031-AB82-11F35688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9">
              <a:extLst>
                <a:ext uri="{FF2B5EF4-FFF2-40B4-BE49-F238E27FC236}">
                  <a16:creationId xmlns:a16="http://schemas.microsoft.com/office/drawing/2014/main" id="{F2C1B570-2EB3-4137-87EC-863AD1525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80">
              <a:extLst>
                <a:ext uri="{FF2B5EF4-FFF2-40B4-BE49-F238E27FC236}">
                  <a16:creationId xmlns:a16="http://schemas.microsoft.com/office/drawing/2014/main" id="{9B1A6BE5-BB77-4629-BB88-D8899E7E5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81">
              <a:extLst>
                <a:ext uri="{FF2B5EF4-FFF2-40B4-BE49-F238E27FC236}">
                  <a16:creationId xmlns:a16="http://schemas.microsoft.com/office/drawing/2014/main" id="{0313905A-EE28-4BE8-970C-B56AD46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82">
              <a:extLst>
                <a:ext uri="{FF2B5EF4-FFF2-40B4-BE49-F238E27FC236}">
                  <a16:creationId xmlns:a16="http://schemas.microsoft.com/office/drawing/2014/main" id="{F1E07377-E22F-4382-AB78-A3A2DE3D1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83">
              <a:extLst>
                <a:ext uri="{FF2B5EF4-FFF2-40B4-BE49-F238E27FC236}">
                  <a16:creationId xmlns:a16="http://schemas.microsoft.com/office/drawing/2014/main" id="{CE363D3E-4E29-4887-BB7F-E6A8A5025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4">
              <a:extLst>
                <a:ext uri="{FF2B5EF4-FFF2-40B4-BE49-F238E27FC236}">
                  <a16:creationId xmlns:a16="http://schemas.microsoft.com/office/drawing/2014/main" id="{31390E15-CF96-4B24-B553-243528898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5">
              <a:extLst>
                <a:ext uri="{FF2B5EF4-FFF2-40B4-BE49-F238E27FC236}">
                  <a16:creationId xmlns:a16="http://schemas.microsoft.com/office/drawing/2014/main" id="{0E851B96-9B31-44E9-A0BA-B506B4628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6">
              <a:extLst>
                <a:ext uri="{FF2B5EF4-FFF2-40B4-BE49-F238E27FC236}">
                  <a16:creationId xmlns:a16="http://schemas.microsoft.com/office/drawing/2014/main" id="{5C51E6FE-CA77-458A-9401-2DBC794B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7">
              <a:extLst>
                <a:ext uri="{FF2B5EF4-FFF2-40B4-BE49-F238E27FC236}">
                  <a16:creationId xmlns:a16="http://schemas.microsoft.com/office/drawing/2014/main" id="{777E1774-3CA2-4F37-97B5-216D80EED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8">
              <a:extLst>
                <a:ext uri="{FF2B5EF4-FFF2-40B4-BE49-F238E27FC236}">
                  <a16:creationId xmlns:a16="http://schemas.microsoft.com/office/drawing/2014/main" id="{C1F9913E-DC5F-4E1D-9825-75B0012F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Rectangle 189">
              <a:extLst>
                <a:ext uri="{FF2B5EF4-FFF2-40B4-BE49-F238E27FC236}">
                  <a16:creationId xmlns:a16="http://schemas.microsoft.com/office/drawing/2014/main" id="{AA3A199D-DBE4-4778-95BF-C8E3C83E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90">
              <a:extLst>
                <a:ext uri="{FF2B5EF4-FFF2-40B4-BE49-F238E27FC236}">
                  <a16:creationId xmlns:a16="http://schemas.microsoft.com/office/drawing/2014/main" id="{8CBD3E56-E082-447C-924F-FF09AC79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91">
              <a:extLst>
                <a:ext uri="{FF2B5EF4-FFF2-40B4-BE49-F238E27FC236}">
                  <a16:creationId xmlns:a16="http://schemas.microsoft.com/office/drawing/2014/main" id="{493DAE05-3181-49FF-B6AA-7D6911B3F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92">
              <a:extLst>
                <a:ext uri="{FF2B5EF4-FFF2-40B4-BE49-F238E27FC236}">
                  <a16:creationId xmlns:a16="http://schemas.microsoft.com/office/drawing/2014/main" id="{4998DBEF-48FA-4564-9C14-FDD5CFD87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8" name="Rectangle 198">
            <a:extLst>
              <a:ext uri="{FF2B5EF4-FFF2-40B4-BE49-F238E27FC236}">
                <a16:creationId xmlns:a16="http://schemas.microsoft.com/office/drawing/2014/main" id="{AF723A24-4830-4093-B82B-3FF1F226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596209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29" name="Line 334">
            <a:extLst>
              <a:ext uri="{FF2B5EF4-FFF2-40B4-BE49-F238E27FC236}">
                <a16:creationId xmlns:a16="http://schemas.microsoft.com/office/drawing/2014/main" id="{8998CA5D-CA0C-4AFF-852A-42C660D5B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4623197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0" name="Freeform 346">
            <a:extLst>
              <a:ext uri="{FF2B5EF4-FFF2-40B4-BE49-F238E27FC236}">
                <a16:creationId xmlns:a16="http://schemas.microsoft.com/office/drawing/2014/main" id="{5AB45C2D-DAD3-42FF-8C6C-599F240CF6FF}"/>
              </a:ext>
            </a:extLst>
          </p:cNvPr>
          <p:cNvSpPr>
            <a:spLocks/>
          </p:cNvSpPr>
          <p:nvPr/>
        </p:nvSpPr>
        <p:spPr bwMode="auto">
          <a:xfrm>
            <a:off x="4945063" y="3999309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" name="Line 347">
            <a:extLst>
              <a:ext uri="{FF2B5EF4-FFF2-40B4-BE49-F238E27FC236}">
                <a16:creationId xmlns:a16="http://schemas.microsoft.com/office/drawing/2014/main" id="{424C9351-F0FC-433F-AA5B-F4578815E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1350" y="4605734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2" name="Rectangle 350">
            <a:extLst>
              <a:ext uri="{FF2B5EF4-FFF2-40B4-BE49-F238E27FC236}">
                <a16:creationId xmlns:a16="http://schemas.microsoft.com/office/drawing/2014/main" id="{9144889C-DD6E-4057-8E22-C7103748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5694759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3" name="Rectangle 352">
            <a:extLst>
              <a:ext uri="{FF2B5EF4-FFF2-40B4-BE49-F238E27FC236}">
                <a16:creationId xmlns:a16="http://schemas.microsoft.com/office/drawing/2014/main" id="{D99D17C4-DC12-4DE7-A376-257CBCDB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5907484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4" name="Rectangle 353">
            <a:extLst>
              <a:ext uri="{FF2B5EF4-FFF2-40B4-BE49-F238E27FC236}">
                <a16:creationId xmlns:a16="http://schemas.microsoft.com/office/drawing/2014/main" id="{C93566E4-B21C-4B27-AD71-8A2D5CDD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637609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" name="Rectangle 355">
            <a:extLst>
              <a:ext uri="{FF2B5EF4-FFF2-40B4-BE49-F238E27FC236}">
                <a16:creationId xmlns:a16="http://schemas.microsoft.com/office/drawing/2014/main" id="{7B9BDE16-DF71-4954-B5C7-BB89A270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694759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6" name="Rectangle 357">
            <a:extLst>
              <a:ext uri="{FF2B5EF4-FFF2-40B4-BE49-F238E27FC236}">
                <a16:creationId xmlns:a16="http://schemas.microsoft.com/office/drawing/2014/main" id="{C4407791-4BFC-406E-B012-61B59510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907484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7" name="Freeform 358">
            <a:extLst>
              <a:ext uri="{FF2B5EF4-FFF2-40B4-BE49-F238E27FC236}">
                <a16:creationId xmlns:a16="http://schemas.microsoft.com/office/drawing/2014/main" id="{66149F5F-5BD4-4816-9625-88A4F923C002}"/>
              </a:ext>
            </a:extLst>
          </p:cNvPr>
          <p:cNvSpPr>
            <a:spLocks noEditPoints="1"/>
          </p:cNvSpPr>
          <p:nvPr/>
        </p:nvSpPr>
        <p:spPr bwMode="auto">
          <a:xfrm>
            <a:off x="3463925" y="5869384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8" name="Freeform 359">
            <a:extLst>
              <a:ext uri="{FF2B5EF4-FFF2-40B4-BE49-F238E27FC236}">
                <a16:creationId xmlns:a16="http://schemas.microsoft.com/office/drawing/2014/main" id="{52205BB4-00D3-460A-A52B-5A9A200ECA56}"/>
              </a:ext>
            </a:extLst>
          </p:cNvPr>
          <p:cNvSpPr>
            <a:spLocks noEditPoints="1"/>
          </p:cNvSpPr>
          <p:nvPr/>
        </p:nvSpPr>
        <p:spPr bwMode="auto">
          <a:xfrm>
            <a:off x="1208088" y="5869384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9" name="Freeform 360">
            <a:extLst>
              <a:ext uri="{FF2B5EF4-FFF2-40B4-BE49-F238E27FC236}">
                <a16:creationId xmlns:a16="http://schemas.microsoft.com/office/drawing/2014/main" id="{CBB43B6D-0295-4460-AF7B-36E64A27EBF7}"/>
              </a:ext>
            </a:extLst>
          </p:cNvPr>
          <p:cNvSpPr>
            <a:spLocks noEditPoints="1"/>
          </p:cNvSpPr>
          <p:nvPr/>
        </p:nvSpPr>
        <p:spPr bwMode="auto">
          <a:xfrm>
            <a:off x="6176963" y="5869384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0" name="Freeform 361">
            <a:extLst>
              <a:ext uri="{FF2B5EF4-FFF2-40B4-BE49-F238E27FC236}">
                <a16:creationId xmlns:a16="http://schemas.microsoft.com/office/drawing/2014/main" id="{6C1FE0EC-2CD4-4F1B-BE01-3CC91538E898}"/>
              </a:ext>
            </a:extLst>
          </p:cNvPr>
          <p:cNvSpPr>
            <a:spLocks noEditPoints="1"/>
          </p:cNvSpPr>
          <p:nvPr/>
        </p:nvSpPr>
        <p:spPr bwMode="auto">
          <a:xfrm>
            <a:off x="4513263" y="5869384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1" name="Text Box 365">
            <a:extLst>
              <a:ext uri="{FF2B5EF4-FFF2-40B4-BE49-F238E27FC236}">
                <a16:creationId xmlns:a16="http://schemas.microsoft.com/office/drawing/2014/main" id="{31724642-9A15-40F0-9B44-BF21B887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363" y="5588397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1800" dirty="0">
                <a:latin typeface="Arial" charset="0"/>
                <a:cs typeface="Arial" charset="0"/>
              </a:rPr>
              <a:t>机构内</a:t>
            </a:r>
            <a:endParaRPr lang="en-US" altLang="zh-CN" sz="1800" dirty="0">
              <a:latin typeface="Arial" charset="0"/>
              <a:cs typeface="Arial" charset="0"/>
            </a:endParaRPr>
          </a:p>
          <a:p>
            <a:pPr algn="ctr"/>
            <a:r>
              <a:rPr lang="zh-CN" altLang="en-US" sz="1800" dirty="0">
                <a:latin typeface="Arial" charset="0"/>
                <a:cs typeface="Arial" charset="0"/>
              </a:rPr>
              <a:t>部网络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42" name="Text Box 366">
            <a:extLst>
              <a:ext uri="{FF2B5EF4-FFF2-40B4-BE49-F238E27FC236}">
                <a16:creationId xmlns:a16="http://schemas.microsoft.com/office/drawing/2014/main" id="{16EA4977-8FCE-4FF1-A576-194E2997F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596" y="5583634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zh-CN" altLang="en-US" sz="1800" dirty="0">
                <a:latin typeface="Arial" charset="0"/>
                <a:cs typeface="Arial" charset="0"/>
              </a:rPr>
              <a:t>公共</a:t>
            </a:r>
            <a:br>
              <a:rPr lang="en-US" altLang="zh-CN" sz="1800" dirty="0">
                <a:latin typeface="Arial" charset="0"/>
                <a:cs typeface="Arial" charset="0"/>
              </a:rPr>
            </a:br>
            <a:r>
              <a:rPr lang="zh-CN" altLang="en-US" sz="1800" dirty="0">
                <a:latin typeface="Arial" charset="0"/>
                <a:cs typeface="Arial" charset="0"/>
              </a:rPr>
              <a:t>互联网</a:t>
            </a:r>
            <a:endParaRPr lang="en-US" sz="1800" dirty="0"/>
          </a:p>
        </p:txBody>
      </p:sp>
      <p:sp>
        <p:nvSpPr>
          <p:cNvPr id="143" name="Text Box 367">
            <a:extLst>
              <a:ext uri="{FF2B5EF4-FFF2-40B4-BE49-F238E27FC236}">
                <a16:creationId xmlns:a16="http://schemas.microsoft.com/office/drawing/2014/main" id="{8D136FFB-DE40-4A51-A617-86951878C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642342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防火墙</a:t>
            </a:r>
            <a:endParaRPr lang="en-US" sz="2400" i="1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44" name="Group 332">
            <a:extLst>
              <a:ext uri="{FF2B5EF4-FFF2-40B4-BE49-F238E27FC236}">
                <a16:creationId xmlns:a16="http://schemas.microsoft.com/office/drawing/2014/main" id="{C2EE5F0B-6DE6-44A9-8BB9-1BEDE54E0D55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4407297"/>
            <a:ext cx="765175" cy="376237"/>
            <a:chOff x="2356" y="1300"/>
            <a:chExt cx="555" cy="194"/>
          </a:xfrm>
        </p:grpSpPr>
        <p:sp>
          <p:nvSpPr>
            <p:cNvPr id="145" name="Oval 407">
              <a:extLst>
                <a:ext uri="{FF2B5EF4-FFF2-40B4-BE49-F238E27FC236}">
                  <a16:creationId xmlns:a16="http://schemas.microsoft.com/office/drawing/2014/main" id="{9CFBBB19-F556-47B8-9AF5-665F5608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6" name="Rectangle 410">
              <a:extLst>
                <a:ext uri="{FF2B5EF4-FFF2-40B4-BE49-F238E27FC236}">
                  <a16:creationId xmlns:a16="http://schemas.microsoft.com/office/drawing/2014/main" id="{A28F87CF-5C07-4771-9FEB-69B50604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7" name="Oval 411">
              <a:extLst>
                <a:ext uri="{FF2B5EF4-FFF2-40B4-BE49-F238E27FC236}">
                  <a16:creationId xmlns:a16="http://schemas.microsoft.com/office/drawing/2014/main" id="{B795C5A0-CF48-4D43-A316-964A23F54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" name="Group 329">
              <a:extLst>
                <a:ext uri="{FF2B5EF4-FFF2-40B4-BE49-F238E27FC236}">
                  <a16:creationId xmlns:a16="http://schemas.microsoft.com/office/drawing/2014/main" id="{413EB12E-9F30-41D1-8D01-8F17443E8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1" name="Freeform 326">
                <a:extLst>
                  <a:ext uri="{FF2B5EF4-FFF2-40B4-BE49-F238E27FC236}">
                    <a16:creationId xmlns:a16="http://schemas.microsoft.com/office/drawing/2014/main" id="{DF95AB28-0366-4287-90A2-B524A93FD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Freeform 327">
                <a:extLst>
                  <a:ext uri="{FF2B5EF4-FFF2-40B4-BE49-F238E27FC236}">
                    <a16:creationId xmlns:a16="http://schemas.microsoft.com/office/drawing/2014/main" id="{4514BDBC-DDD6-4625-907D-8B74D01E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9" name="Line 330">
              <a:extLst>
                <a:ext uri="{FF2B5EF4-FFF2-40B4-BE49-F238E27FC236}">
                  <a16:creationId xmlns:a16="http://schemas.microsoft.com/office/drawing/2014/main" id="{CB7120A1-D803-43FE-8368-9F84B7E39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0" name="Line 331">
              <a:extLst>
                <a:ext uri="{FF2B5EF4-FFF2-40B4-BE49-F238E27FC236}">
                  <a16:creationId xmlns:a16="http://schemas.microsoft.com/office/drawing/2014/main" id="{0ADF1DB5-AFE0-4C9A-862A-937E0D71D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53" name="Group 906">
            <a:extLst>
              <a:ext uri="{FF2B5EF4-FFF2-40B4-BE49-F238E27FC236}">
                <a16:creationId xmlns:a16="http://schemas.microsoft.com/office/drawing/2014/main" id="{C04572D6-F14A-4F93-8ABA-5FC2B791D5DF}"/>
              </a:ext>
            </a:extLst>
          </p:cNvPr>
          <p:cNvGrpSpPr>
            <a:grpSpLocks/>
          </p:cNvGrpSpPr>
          <p:nvPr/>
        </p:nvGrpSpPr>
        <p:grpSpPr bwMode="auto">
          <a:xfrm>
            <a:off x="3968750" y="3923109"/>
            <a:ext cx="296863" cy="541338"/>
            <a:chOff x="4140" y="429"/>
            <a:chExt cx="1425" cy="2396"/>
          </a:xfrm>
        </p:grpSpPr>
        <p:sp>
          <p:nvSpPr>
            <p:cNvPr id="154" name="Freeform 907">
              <a:extLst>
                <a:ext uri="{FF2B5EF4-FFF2-40B4-BE49-F238E27FC236}">
                  <a16:creationId xmlns:a16="http://schemas.microsoft.com/office/drawing/2014/main" id="{DEDC299F-0041-4E45-82E2-A98321B6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908">
              <a:extLst>
                <a:ext uri="{FF2B5EF4-FFF2-40B4-BE49-F238E27FC236}">
                  <a16:creationId xmlns:a16="http://schemas.microsoft.com/office/drawing/2014/main" id="{A2F86266-09D7-46C2-9454-713272F3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6" name="Freeform 909">
              <a:extLst>
                <a:ext uri="{FF2B5EF4-FFF2-40B4-BE49-F238E27FC236}">
                  <a16:creationId xmlns:a16="http://schemas.microsoft.com/office/drawing/2014/main" id="{2BE47BEC-841C-4063-976B-C27A697E0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910">
              <a:extLst>
                <a:ext uri="{FF2B5EF4-FFF2-40B4-BE49-F238E27FC236}">
                  <a16:creationId xmlns:a16="http://schemas.microsoft.com/office/drawing/2014/main" id="{5C0578CD-2954-4861-9633-6AD4A56B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Rectangle 911">
              <a:extLst>
                <a:ext uri="{FF2B5EF4-FFF2-40B4-BE49-F238E27FC236}">
                  <a16:creationId xmlns:a16="http://schemas.microsoft.com/office/drawing/2014/main" id="{B85AE055-D3FC-4809-81CF-B78FF2BD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9" name="Group 912">
              <a:extLst>
                <a:ext uri="{FF2B5EF4-FFF2-40B4-BE49-F238E27FC236}">
                  <a16:creationId xmlns:a16="http://schemas.microsoft.com/office/drawing/2014/main" id="{E871DB3A-16BE-44AD-ACDA-E7B0C75DE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4" name="AutoShape 913">
                <a:extLst>
                  <a:ext uri="{FF2B5EF4-FFF2-40B4-BE49-F238E27FC236}">
                    <a16:creationId xmlns:a16="http://schemas.microsoft.com/office/drawing/2014/main" id="{0368AC46-5FFE-4C96-A279-0FB8E2BE3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5" name="AutoShape 914">
                <a:extLst>
                  <a:ext uri="{FF2B5EF4-FFF2-40B4-BE49-F238E27FC236}">
                    <a16:creationId xmlns:a16="http://schemas.microsoft.com/office/drawing/2014/main" id="{E6DC9B94-D852-44CC-9567-20249C38F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0" name="Rectangle 915">
              <a:extLst>
                <a:ext uri="{FF2B5EF4-FFF2-40B4-BE49-F238E27FC236}">
                  <a16:creationId xmlns:a16="http://schemas.microsoft.com/office/drawing/2014/main" id="{63773795-8B8C-487A-B240-8FBFCFB2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1" name="Group 916">
              <a:extLst>
                <a:ext uri="{FF2B5EF4-FFF2-40B4-BE49-F238E27FC236}">
                  <a16:creationId xmlns:a16="http://schemas.microsoft.com/office/drawing/2014/main" id="{410FA6AB-130C-46F3-9855-1097C6CBA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2" name="AutoShape 917">
                <a:extLst>
                  <a:ext uri="{FF2B5EF4-FFF2-40B4-BE49-F238E27FC236}">
                    <a16:creationId xmlns:a16="http://schemas.microsoft.com/office/drawing/2014/main" id="{78CAF2AE-02BE-4775-BF85-754531F2B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AutoShape 918">
                <a:extLst>
                  <a:ext uri="{FF2B5EF4-FFF2-40B4-BE49-F238E27FC236}">
                    <a16:creationId xmlns:a16="http://schemas.microsoft.com/office/drawing/2014/main" id="{0C64611F-4219-4C2C-8881-020C6C171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2" name="Rectangle 919">
              <a:extLst>
                <a:ext uri="{FF2B5EF4-FFF2-40B4-BE49-F238E27FC236}">
                  <a16:creationId xmlns:a16="http://schemas.microsoft.com/office/drawing/2014/main" id="{A10E96FC-BA58-4F9D-8ADC-4AB89879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" name="Rectangle 920">
              <a:extLst>
                <a:ext uri="{FF2B5EF4-FFF2-40B4-BE49-F238E27FC236}">
                  <a16:creationId xmlns:a16="http://schemas.microsoft.com/office/drawing/2014/main" id="{081D5BCE-4697-412F-A7A8-E007BC1C1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4" name="Group 921">
              <a:extLst>
                <a:ext uri="{FF2B5EF4-FFF2-40B4-BE49-F238E27FC236}">
                  <a16:creationId xmlns:a16="http://schemas.microsoft.com/office/drawing/2014/main" id="{8A6C289D-A65C-4666-962D-9285E17DB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0" name="AutoShape 922">
                <a:extLst>
                  <a:ext uri="{FF2B5EF4-FFF2-40B4-BE49-F238E27FC236}">
                    <a16:creationId xmlns:a16="http://schemas.microsoft.com/office/drawing/2014/main" id="{1494DF1A-527D-47E3-8E31-13D5633D5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AutoShape 923">
                <a:extLst>
                  <a:ext uri="{FF2B5EF4-FFF2-40B4-BE49-F238E27FC236}">
                    <a16:creationId xmlns:a16="http://schemas.microsoft.com/office/drawing/2014/main" id="{B90A01C8-DB16-49EE-8078-FC1357574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5" name="Freeform 924">
              <a:extLst>
                <a:ext uri="{FF2B5EF4-FFF2-40B4-BE49-F238E27FC236}">
                  <a16:creationId xmlns:a16="http://schemas.microsoft.com/office/drawing/2014/main" id="{CA24B647-1A79-491B-BA8F-9F895FB91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6" name="Group 925">
              <a:extLst>
                <a:ext uri="{FF2B5EF4-FFF2-40B4-BE49-F238E27FC236}">
                  <a16:creationId xmlns:a16="http://schemas.microsoft.com/office/drawing/2014/main" id="{D3AC38D7-06B9-4EB1-A2A7-F44636820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8" name="AutoShape 926">
                <a:extLst>
                  <a:ext uri="{FF2B5EF4-FFF2-40B4-BE49-F238E27FC236}">
                    <a16:creationId xmlns:a16="http://schemas.microsoft.com/office/drawing/2014/main" id="{5D356736-4545-432E-AD86-FFBC66178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27">
                <a:extLst>
                  <a:ext uri="{FF2B5EF4-FFF2-40B4-BE49-F238E27FC236}">
                    <a16:creationId xmlns:a16="http://schemas.microsoft.com/office/drawing/2014/main" id="{FC2EFB05-D8C5-4665-8443-C1C2FF42C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7" name="Rectangle 928">
              <a:extLst>
                <a:ext uri="{FF2B5EF4-FFF2-40B4-BE49-F238E27FC236}">
                  <a16:creationId xmlns:a16="http://schemas.microsoft.com/office/drawing/2014/main" id="{E60CBC5D-B010-41A8-BCFE-55A2F1AF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" name="Freeform 929">
              <a:extLst>
                <a:ext uri="{FF2B5EF4-FFF2-40B4-BE49-F238E27FC236}">
                  <a16:creationId xmlns:a16="http://schemas.microsoft.com/office/drawing/2014/main" id="{47D06B01-88B4-4BF7-9F1A-70564A0E8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930">
              <a:extLst>
                <a:ext uri="{FF2B5EF4-FFF2-40B4-BE49-F238E27FC236}">
                  <a16:creationId xmlns:a16="http://schemas.microsoft.com/office/drawing/2014/main" id="{035B4CCE-6E0F-4C5A-82CD-888CB1FD7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Oval 931">
              <a:extLst>
                <a:ext uri="{FF2B5EF4-FFF2-40B4-BE49-F238E27FC236}">
                  <a16:creationId xmlns:a16="http://schemas.microsoft.com/office/drawing/2014/main" id="{B8F88DB4-48A5-4A3A-8DF0-BB29CE70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1" name="Freeform 932">
              <a:extLst>
                <a:ext uri="{FF2B5EF4-FFF2-40B4-BE49-F238E27FC236}">
                  <a16:creationId xmlns:a16="http://schemas.microsoft.com/office/drawing/2014/main" id="{B6C643F7-0A6C-444A-8E8F-5185BE349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AutoShape 933">
              <a:extLst>
                <a:ext uri="{FF2B5EF4-FFF2-40B4-BE49-F238E27FC236}">
                  <a16:creationId xmlns:a16="http://schemas.microsoft.com/office/drawing/2014/main" id="{11170742-BAC3-4483-BA15-A84287A8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3" name="AutoShape 934">
              <a:extLst>
                <a:ext uri="{FF2B5EF4-FFF2-40B4-BE49-F238E27FC236}">
                  <a16:creationId xmlns:a16="http://schemas.microsoft.com/office/drawing/2014/main" id="{AE65A7EB-A965-487D-838A-065CB1B1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4" name="Oval 935">
              <a:extLst>
                <a:ext uri="{FF2B5EF4-FFF2-40B4-BE49-F238E27FC236}">
                  <a16:creationId xmlns:a16="http://schemas.microsoft.com/office/drawing/2014/main" id="{921C4C2C-0D1B-406F-B7B9-D796FF49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5" name="Oval 936">
              <a:extLst>
                <a:ext uri="{FF2B5EF4-FFF2-40B4-BE49-F238E27FC236}">
                  <a16:creationId xmlns:a16="http://schemas.microsoft.com/office/drawing/2014/main" id="{52FFF140-294A-45D6-9678-D416537C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6" name="Oval 937">
              <a:extLst>
                <a:ext uri="{FF2B5EF4-FFF2-40B4-BE49-F238E27FC236}">
                  <a16:creationId xmlns:a16="http://schemas.microsoft.com/office/drawing/2014/main" id="{41DCC0A1-54C4-41A2-80C5-15180B53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" name="Rectangle 938">
              <a:extLst>
                <a:ext uri="{FF2B5EF4-FFF2-40B4-BE49-F238E27FC236}">
                  <a16:creationId xmlns:a16="http://schemas.microsoft.com/office/drawing/2014/main" id="{99B5D4C5-CE98-4474-83EB-E0051B7F6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6" name="Group 2">
            <a:extLst>
              <a:ext uri="{FF2B5EF4-FFF2-40B4-BE49-F238E27FC236}">
                <a16:creationId xmlns:a16="http://schemas.microsoft.com/office/drawing/2014/main" id="{6959A3FD-EF9D-4B8B-A83E-3BCDB67E4DF9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3748484"/>
            <a:ext cx="2365375" cy="1590675"/>
            <a:chOff x="-2187762" y="3855945"/>
            <a:chExt cx="2365375" cy="1590114"/>
          </a:xfrm>
        </p:grpSpPr>
        <p:sp>
          <p:nvSpPr>
            <p:cNvPr id="187" name="Line 20">
              <a:extLst>
                <a:ext uri="{FF2B5EF4-FFF2-40B4-BE49-F238E27FC236}">
                  <a16:creationId xmlns:a16="http://schemas.microsoft.com/office/drawing/2014/main" id="{9C61210A-9B0A-4E40-AD78-04F0C6ACD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8" name="Line 21">
              <a:extLst>
                <a:ext uri="{FF2B5EF4-FFF2-40B4-BE49-F238E27FC236}">
                  <a16:creationId xmlns:a16="http://schemas.microsoft.com/office/drawing/2014/main" id="{AA4953D2-09D7-4481-841A-7B0CC6825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9" name="Line 22">
              <a:extLst>
                <a:ext uri="{FF2B5EF4-FFF2-40B4-BE49-F238E27FC236}">
                  <a16:creationId xmlns:a16="http://schemas.microsoft.com/office/drawing/2014/main" id="{6F40FE83-69AB-4E7D-AA8E-6A5657D69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0" name="Group 44">
              <a:extLst>
                <a:ext uri="{FF2B5EF4-FFF2-40B4-BE49-F238E27FC236}">
                  <a16:creationId xmlns:a16="http://schemas.microsoft.com/office/drawing/2014/main" id="{92F5E4C0-50FF-44A0-9412-D782E6A0A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3B17A998-27CE-4CA2-AC4B-07CA8622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428F58BE-89C9-4E77-950B-CAD90275E2A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1" name="Group 44">
              <a:extLst>
                <a:ext uri="{FF2B5EF4-FFF2-40B4-BE49-F238E27FC236}">
                  <a16:creationId xmlns:a16="http://schemas.microsoft.com/office/drawing/2014/main" id="{B21F9A30-1816-4A1F-95BA-2DCA73B18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402F90E3-048D-4DDE-8D57-49C2A2B15F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A474FED5-A2B7-4C8B-B3D3-F59ACC550EE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2" name="Line 21">
              <a:extLst>
                <a:ext uri="{FF2B5EF4-FFF2-40B4-BE49-F238E27FC236}">
                  <a16:creationId xmlns:a16="http://schemas.microsoft.com/office/drawing/2014/main" id="{6237A1B9-5FC1-4B08-84BA-BB9117F77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3" name="Line 22">
              <a:extLst>
                <a:ext uri="{FF2B5EF4-FFF2-40B4-BE49-F238E27FC236}">
                  <a16:creationId xmlns:a16="http://schemas.microsoft.com/office/drawing/2014/main" id="{5E1D388D-0B81-442E-A83F-2D6358DDA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2">
              <a:extLst>
                <a:ext uri="{FF2B5EF4-FFF2-40B4-BE49-F238E27FC236}">
                  <a16:creationId xmlns:a16="http://schemas.microsoft.com/office/drawing/2014/main" id="{7522887A-1E5B-4EE5-97DE-99AF5E6E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0">
              <a:extLst>
                <a:ext uri="{FF2B5EF4-FFF2-40B4-BE49-F238E27FC236}">
                  <a16:creationId xmlns:a16="http://schemas.microsoft.com/office/drawing/2014/main" id="{3CA13BAE-7189-44F6-91B7-1D24A416A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E1B2B6C3-A600-463F-B04D-0DB76178F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238" name="Picture 45" descr="desktop_computer_stylized_medium">
                <a:extLst>
                  <a:ext uri="{FF2B5EF4-FFF2-40B4-BE49-F238E27FC236}">
                    <a16:creationId xmlns:a16="http://schemas.microsoft.com/office/drawing/2014/main" id="{9AEC0F3D-FA19-4195-8921-995C42AE9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9" name="Freeform 46">
                <a:extLst>
                  <a:ext uri="{FF2B5EF4-FFF2-40B4-BE49-F238E27FC236}">
                    <a16:creationId xmlns:a16="http://schemas.microsoft.com/office/drawing/2014/main" id="{76F6C1C5-BE5F-40B4-9611-175B3AFF1B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F1CEDB53-8533-4F6A-BACF-540BF2078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236" name="Picture 45" descr="desktop_computer_stylized_medium">
                <a:extLst>
                  <a:ext uri="{FF2B5EF4-FFF2-40B4-BE49-F238E27FC236}">
                    <a16:creationId xmlns:a16="http://schemas.microsoft.com/office/drawing/2014/main" id="{D36E77BD-2F6B-47EE-AFC1-71B8548A8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7" name="Freeform 46">
                <a:extLst>
                  <a:ext uri="{FF2B5EF4-FFF2-40B4-BE49-F238E27FC236}">
                    <a16:creationId xmlns:a16="http://schemas.microsoft.com/office/drawing/2014/main" id="{00C7DEF6-C17C-4B2A-8A11-412089C9CE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98" name="Picture 3">
              <a:extLst>
                <a:ext uri="{FF2B5EF4-FFF2-40B4-BE49-F238E27FC236}">
                  <a16:creationId xmlns:a16="http://schemas.microsoft.com/office/drawing/2014/main" id="{E1FCDD51-34D4-4F4F-8D6B-5A4413D6A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99" name="Picture 3">
              <a:extLst>
                <a:ext uri="{FF2B5EF4-FFF2-40B4-BE49-F238E27FC236}">
                  <a16:creationId xmlns:a16="http://schemas.microsoft.com/office/drawing/2014/main" id="{6EE1C1D8-8924-4998-9AA7-A7B84E82A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00" name="Group 44">
              <a:extLst>
                <a:ext uri="{FF2B5EF4-FFF2-40B4-BE49-F238E27FC236}">
                  <a16:creationId xmlns:a16="http://schemas.microsoft.com/office/drawing/2014/main" id="{7CB688F9-FC82-4C8D-9B1F-D99279B2B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234" name="Picture 45" descr="desktop_computer_stylized_medium">
                <a:extLst>
                  <a:ext uri="{FF2B5EF4-FFF2-40B4-BE49-F238E27FC236}">
                    <a16:creationId xmlns:a16="http://schemas.microsoft.com/office/drawing/2014/main" id="{501FEC9A-ADF2-455F-B1A3-E5995E898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46">
                <a:extLst>
                  <a:ext uri="{FF2B5EF4-FFF2-40B4-BE49-F238E27FC236}">
                    <a16:creationId xmlns:a16="http://schemas.microsoft.com/office/drawing/2014/main" id="{CE991098-4106-4301-B09B-398FA74E452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1" name="Group 906">
              <a:extLst>
                <a:ext uri="{FF2B5EF4-FFF2-40B4-BE49-F238E27FC236}">
                  <a16:creationId xmlns:a16="http://schemas.microsoft.com/office/drawing/2014/main" id="{56EBEC63-9A69-453D-9139-F07ECAF79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202" name="Freeform 907">
                <a:extLst>
                  <a:ext uri="{FF2B5EF4-FFF2-40B4-BE49-F238E27FC236}">
                    <a16:creationId xmlns:a16="http://schemas.microsoft.com/office/drawing/2014/main" id="{15EA6307-D821-4188-BE58-0E6B3D94A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Rectangle 908">
                <a:extLst>
                  <a:ext uri="{FF2B5EF4-FFF2-40B4-BE49-F238E27FC236}">
                    <a16:creationId xmlns:a16="http://schemas.microsoft.com/office/drawing/2014/main" id="{8FBEC932-25A9-47AD-B571-E53A47B9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4" name="Freeform 909">
                <a:extLst>
                  <a:ext uri="{FF2B5EF4-FFF2-40B4-BE49-F238E27FC236}">
                    <a16:creationId xmlns:a16="http://schemas.microsoft.com/office/drawing/2014/main" id="{CAC99F53-AA40-41EE-B102-D4407F36E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910">
                <a:extLst>
                  <a:ext uri="{FF2B5EF4-FFF2-40B4-BE49-F238E27FC236}">
                    <a16:creationId xmlns:a16="http://schemas.microsoft.com/office/drawing/2014/main" id="{EB6B7032-F972-4A63-BA84-3E8346107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Rectangle 911">
                <a:extLst>
                  <a:ext uri="{FF2B5EF4-FFF2-40B4-BE49-F238E27FC236}">
                    <a16:creationId xmlns:a16="http://schemas.microsoft.com/office/drawing/2014/main" id="{9601D587-A87C-4691-8CCF-273475526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07" name="Group 912">
                <a:extLst>
                  <a:ext uri="{FF2B5EF4-FFF2-40B4-BE49-F238E27FC236}">
                    <a16:creationId xmlns:a16="http://schemas.microsoft.com/office/drawing/2014/main" id="{091F56CD-F0AA-4C1C-BD9B-7590A9464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2" name="AutoShape 913">
                  <a:extLst>
                    <a:ext uri="{FF2B5EF4-FFF2-40B4-BE49-F238E27FC236}">
                      <a16:creationId xmlns:a16="http://schemas.microsoft.com/office/drawing/2014/main" id="{9F6246E9-B8DE-4F4A-96A6-0D0161319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14">
                  <a:extLst>
                    <a:ext uri="{FF2B5EF4-FFF2-40B4-BE49-F238E27FC236}">
                      <a16:creationId xmlns:a16="http://schemas.microsoft.com/office/drawing/2014/main" id="{B167AB36-4F1B-44E5-8C2D-3F2160EC6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08" name="Rectangle 915">
                <a:extLst>
                  <a:ext uri="{FF2B5EF4-FFF2-40B4-BE49-F238E27FC236}">
                    <a16:creationId xmlns:a16="http://schemas.microsoft.com/office/drawing/2014/main" id="{C4DEF583-7E31-464C-983F-B48DE3343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09" name="Group 916">
                <a:extLst>
                  <a:ext uri="{FF2B5EF4-FFF2-40B4-BE49-F238E27FC236}">
                    <a16:creationId xmlns:a16="http://schemas.microsoft.com/office/drawing/2014/main" id="{E9F13830-B87F-4C92-A38D-7F508271C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0" name="AutoShape 917">
                  <a:extLst>
                    <a:ext uri="{FF2B5EF4-FFF2-40B4-BE49-F238E27FC236}">
                      <a16:creationId xmlns:a16="http://schemas.microsoft.com/office/drawing/2014/main" id="{7DC9B084-DA8D-4525-9049-8A14E98D7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1" name="AutoShape 918">
                  <a:extLst>
                    <a:ext uri="{FF2B5EF4-FFF2-40B4-BE49-F238E27FC236}">
                      <a16:creationId xmlns:a16="http://schemas.microsoft.com/office/drawing/2014/main" id="{A4DFF9C0-7941-47FD-95EA-DE41E45C7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0" name="Rectangle 919">
                <a:extLst>
                  <a:ext uri="{FF2B5EF4-FFF2-40B4-BE49-F238E27FC236}">
                    <a16:creationId xmlns:a16="http://schemas.microsoft.com/office/drawing/2014/main" id="{8D77054B-38DA-4437-8216-937F69C2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" name="Rectangle 920">
                <a:extLst>
                  <a:ext uri="{FF2B5EF4-FFF2-40B4-BE49-F238E27FC236}">
                    <a16:creationId xmlns:a16="http://schemas.microsoft.com/office/drawing/2014/main" id="{29C64A76-4D0E-474F-96CE-3E85AF600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2" name="Group 921">
                <a:extLst>
                  <a:ext uri="{FF2B5EF4-FFF2-40B4-BE49-F238E27FC236}">
                    <a16:creationId xmlns:a16="http://schemas.microsoft.com/office/drawing/2014/main" id="{233C7B1D-8D7D-463E-A177-B7E996AEC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28" name="AutoShape 922">
                  <a:extLst>
                    <a:ext uri="{FF2B5EF4-FFF2-40B4-BE49-F238E27FC236}">
                      <a16:creationId xmlns:a16="http://schemas.microsoft.com/office/drawing/2014/main" id="{4B209968-6AA1-4401-A3DC-4EF97E4A0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29" name="AutoShape 923">
                  <a:extLst>
                    <a:ext uri="{FF2B5EF4-FFF2-40B4-BE49-F238E27FC236}">
                      <a16:creationId xmlns:a16="http://schemas.microsoft.com/office/drawing/2014/main" id="{2A58E7F6-00E7-40D7-BBF0-5E53CC9B8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3" name="Freeform 924">
                <a:extLst>
                  <a:ext uri="{FF2B5EF4-FFF2-40B4-BE49-F238E27FC236}">
                    <a16:creationId xmlns:a16="http://schemas.microsoft.com/office/drawing/2014/main" id="{B583BBA5-E2ED-4C45-8FD2-B3C6422BB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" name="Group 925">
                <a:extLst>
                  <a:ext uri="{FF2B5EF4-FFF2-40B4-BE49-F238E27FC236}">
                    <a16:creationId xmlns:a16="http://schemas.microsoft.com/office/drawing/2014/main" id="{A79AD398-1CF0-48D6-A7D2-65BC8497D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6" name="AutoShape 926">
                  <a:extLst>
                    <a:ext uri="{FF2B5EF4-FFF2-40B4-BE49-F238E27FC236}">
                      <a16:creationId xmlns:a16="http://schemas.microsoft.com/office/drawing/2014/main" id="{04DCB91F-7D81-47F8-8ADF-38DD49D80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27" name="AutoShape 927">
                  <a:extLst>
                    <a:ext uri="{FF2B5EF4-FFF2-40B4-BE49-F238E27FC236}">
                      <a16:creationId xmlns:a16="http://schemas.microsoft.com/office/drawing/2014/main" id="{40103046-AEA9-414A-8E45-5D38B0D7C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5" name="Rectangle 928">
                <a:extLst>
                  <a:ext uri="{FF2B5EF4-FFF2-40B4-BE49-F238E27FC236}">
                    <a16:creationId xmlns:a16="http://schemas.microsoft.com/office/drawing/2014/main" id="{D5F2BF9F-6D0F-4A56-B066-D141D31DA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6" name="Freeform 929">
                <a:extLst>
                  <a:ext uri="{FF2B5EF4-FFF2-40B4-BE49-F238E27FC236}">
                    <a16:creationId xmlns:a16="http://schemas.microsoft.com/office/drawing/2014/main" id="{B45133F3-34CE-437A-B87D-4451BD03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930">
                <a:extLst>
                  <a:ext uri="{FF2B5EF4-FFF2-40B4-BE49-F238E27FC236}">
                    <a16:creationId xmlns:a16="http://schemas.microsoft.com/office/drawing/2014/main" id="{F427206B-4888-4607-992D-5622F6747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Oval 931">
                <a:extLst>
                  <a:ext uri="{FF2B5EF4-FFF2-40B4-BE49-F238E27FC236}">
                    <a16:creationId xmlns:a16="http://schemas.microsoft.com/office/drawing/2014/main" id="{4712195F-4898-4205-81A7-5D9958A92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9" name="Freeform 932">
                <a:extLst>
                  <a:ext uri="{FF2B5EF4-FFF2-40B4-BE49-F238E27FC236}">
                    <a16:creationId xmlns:a16="http://schemas.microsoft.com/office/drawing/2014/main" id="{4AE621FE-CA91-42FB-93DD-29B34BAFE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AutoShape 933">
                <a:extLst>
                  <a:ext uri="{FF2B5EF4-FFF2-40B4-BE49-F238E27FC236}">
                    <a16:creationId xmlns:a16="http://schemas.microsoft.com/office/drawing/2014/main" id="{19C5DD4D-9F70-4F3D-BAAF-8F83B79FA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1" name="AutoShape 934">
                <a:extLst>
                  <a:ext uri="{FF2B5EF4-FFF2-40B4-BE49-F238E27FC236}">
                    <a16:creationId xmlns:a16="http://schemas.microsoft.com/office/drawing/2014/main" id="{7A902689-FAFB-4FC7-944D-C096E093F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Oval 935">
                <a:extLst>
                  <a:ext uri="{FF2B5EF4-FFF2-40B4-BE49-F238E27FC236}">
                    <a16:creationId xmlns:a16="http://schemas.microsoft.com/office/drawing/2014/main" id="{29DDAF23-1780-4272-BC9A-64A77ED7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3" name="Oval 936">
                <a:extLst>
                  <a:ext uri="{FF2B5EF4-FFF2-40B4-BE49-F238E27FC236}">
                    <a16:creationId xmlns:a16="http://schemas.microsoft.com/office/drawing/2014/main" id="{661309AB-BC5E-408F-9C06-F171933CB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4" name="Oval 937">
                <a:extLst>
                  <a:ext uri="{FF2B5EF4-FFF2-40B4-BE49-F238E27FC236}">
                    <a16:creationId xmlns:a16="http://schemas.microsoft.com/office/drawing/2014/main" id="{1228FCA0-0566-4A69-A42D-007E50C96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Rectangle 938">
                <a:extLst>
                  <a:ext uri="{FF2B5EF4-FFF2-40B4-BE49-F238E27FC236}">
                    <a16:creationId xmlns:a16="http://schemas.microsoft.com/office/drawing/2014/main" id="{1B2B5D5D-8F45-4E43-A009-4AC161B7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44" name="TextBox 4">
            <a:extLst>
              <a:ext uri="{FF2B5EF4-FFF2-40B4-BE49-F238E27FC236}">
                <a16:creationId xmlns:a16="http://schemas.microsoft.com/office/drawing/2014/main" id="{B527A33E-A0D4-440C-A50F-0510454E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6123384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可信的“好人”</a:t>
            </a:r>
            <a:endParaRPr lang="en-US" sz="2400" i="1" dirty="0">
              <a:solidFill>
                <a:srgbClr val="CC0000"/>
              </a:solidFill>
              <a:latin typeface="Gill Sans MT" charset="0"/>
              <a:cs typeface="Gill Sans MT" charset="0"/>
            </a:endParaRPr>
          </a:p>
        </p:txBody>
      </p:sp>
      <p:sp>
        <p:nvSpPr>
          <p:cNvPr id="245" name="TextBox 464">
            <a:extLst>
              <a:ext uri="{FF2B5EF4-FFF2-40B4-BE49-F238E27FC236}">
                <a16:creationId xmlns:a16="http://schemas.microsoft.com/office/drawing/2014/main" id="{D0024900-C02D-4EA7-8A01-BA7382DD4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6155134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zh-CN" alt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不可信的“坏人”</a:t>
            </a:r>
            <a:endParaRPr lang="en-US" sz="2400" i="1" dirty="0">
              <a:solidFill>
                <a:srgbClr val="CC0000"/>
              </a:solidFill>
              <a:latin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08500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8E7ED-0897-45A8-B614-087B4536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为何需要防火墙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610F0-3145-48C4-A0C1-3D0E867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74FE0-74D8-4057-9C13-6D4077A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711920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阻止拒绝服务攻击：</a:t>
            </a:r>
            <a:endParaRPr lang="en-US" sz="2400" dirty="0">
              <a:solidFill>
                <a:srgbClr val="000099"/>
              </a:solidFill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</a:t>
            </a:r>
            <a:r>
              <a:rPr lang="zh-CN" altLang="en-US" sz="2400" dirty="0">
                <a:latin typeface="Gill Sans MT"/>
                <a:cs typeface="Gill Sans MT"/>
              </a:rPr>
              <a:t>泛洪：攻击者建立大量</a:t>
            </a:r>
            <a:r>
              <a:rPr lang="en-US" altLang="zh-CN" sz="2400" dirty="0">
                <a:latin typeface="Gill Sans MT"/>
                <a:cs typeface="Gill Sans MT"/>
              </a:rPr>
              <a:t>TCP</a:t>
            </a:r>
            <a:r>
              <a:rPr lang="zh-CN" altLang="en-US" sz="2400" dirty="0">
                <a:latin typeface="Gill Sans MT"/>
                <a:cs typeface="Gill Sans MT"/>
              </a:rPr>
              <a:t>伪连接，服务器没有足够资源留给真正的连接</a:t>
            </a: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阻止非法的内容修改</a:t>
            </a:r>
            <a:endParaRPr lang="en-US" sz="2400" dirty="0">
              <a:solidFill>
                <a:srgbClr val="000099"/>
              </a:solidFill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</a:t>
            </a:r>
            <a:r>
              <a:rPr lang="zh-CN" altLang="en-US" sz="2400" dirty="0">
                <a:latin typeface="Gill Sans MT"/>
                <a:cs typeface="Gill Sans MT"/>
              </a:rPr>
              <a:t>攻击者篡改机构的网站</a:t>
            </a: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内部网络仅允许授权访问</a:t>
            </a:r>
            <a:endParaRPr lang="en-US" sz="2400" dirty="0">
              <a:solidFill>
                <a:srgbClr val="000099"/>
              </a:solidFill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</a:t>
            </a:r>
            <a:r>
              <a:rPr lang="zh-CN" altLang="en-US" sz="2400" dirty="0">
                <a:latin typeface="Gill Sans MT"/>
                <a:cs typeface="Gill Sans MT"/>
              </a:rPr>
              <a:t>用户</a:t>
            </a:r>
            <a:r>
              <a:rPr lang="en-US" altLang="zh-CN" sz="2400" dirty="0">
                <a:latin typeface="Gill Sans MT"/>
                <a:cs typeface="Gill Sans MT"/>
              </a:rPr>
              <a:t>/</a:t>
            </a:r>
            <a:r>
              <a:rPr lang="zh-CN" altLang="en-US" sz="2400" dirty="0">
                <a:latin typeface="Gill Sans MT"/>
                <a:cs typeface="Gill Sans MT"/>
              </a:rPr>
              <a:t>主机 认证</a:t>
            </a:r>
            <a:endParaRPr lang="en-US" sz="2400" dirty="0">
              <a:latin typeface="Gill Sans MT"/>
              <a:cs typeface="Gill Sans M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三类防火墙：</a:t>
            </a:r>
            <a:endParaRPr lang="en-US" sz="2400" dirty="0">
              <a:solidFill>
                <a:srgbClr val="000099"/>
              </a:solidFill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Gill Sans MT"/>
                <a:cs typeface="Gill Sans MT"/>
              </a:rPr>
              <a:t>无状态数据包过滤器</a:t>
            </a:r>
            <a:endParaRPr lang="en-US" sz="2400" dirty="0"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Gill Sans MT"/>
                <a:cs typeface="Gill Sans MT"/>
              </a:rPr>
              <a:t>有状态数据包过滤器</a:t>
            </a:r>
            <a:endParaRPr lang="en-US" sz="2400" dirty="0">
              <a:latin typeface="Gill Sans MT"/>
              <a:cs typeface="Gill Sans MT"/>
            </a:endParaRP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400" dirty="0">
                <a:latin typeface="Gill Sans MT"/>
                <a:cs typeface="Gill Sans MT"/>
              </a:rPr>
              <a:t>应用网关</a:t>
            </a:r>
            <a:endParaRPr lang="en-US" sz="2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131633033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6D2B-D66C-4980-BFE2-64AF60A3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Gill Sans MT"/>
                <a:cs typeface="Gill Sans MT"/>
              </a:rPr>
              <a:t>无状态数据包过滤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A8070-85E0-4103-8B7A-8AE5E4D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1A33A5D6-4191-4429-985D-0B3F16297FCF}"/>
              </a:ext>
            </a:extLst>
          </p:cNvPr>
          <p:cNvSpPr>
            <a:spLocks/>
          </p:cNvSpPr>
          <p:nvPr/>
        </p:nvSpPr>
        <p:spPr bwMode="auto">
          <a:xfrm>
            <a:off x="1095375" y="1766441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Rectangle 198">
            <a:extLst>
              <a:ext uri="{FF2B5EF4-FFF2-40B4-BE49-F238E27FC236}">
                <a16:creationId xmlns:a16="http://schemas.microsoft.com/office/drawing/2014/main" id="{0DC35B5D-B68C-49B5-BE64-4343AF8E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868166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7" name="Line 334">
            <a:extLst>
              <a:ext uri="{FF2B5EF4-FFF2-40B4-BE49-F238E27FC236}">
                <a16:creationId xmlns:a16="http://schemas.microsoft.com/office/drawing/2014/main" id="{7C0B70AD-BBB1-4B8B-A689-4C8B1A7A4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2715766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Freeform 346">
            <a:extLst>
              <a:ext uri="{FF2B5EF4-FFF2-40B4-BE49-F238E27FC236}">
                <a16:creationId xmlns:a16="http://schemas.microsoft.com/office/drawing/2014/main" id="{9631BD0B-F976-4A51-9F38-277F07FB33DF}"/>
              </a:ext>
            </a:extLst>
          </p:cNvPr>
          <p:cNvSpPr>
            <a:spLocks/>
          </p:cNvSpPr>
          <p:nvPr/>
        </p:nvSpPr>
        <p:spPr bwMode="auto">
          <a:xfrm>
            <a:off x="5821363" y="2422079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Line 347">
            <a:extLst>
              <a:ext uri="{FF2B5EF4-FFF2-40B4-BE49-F238E27FC236}">
                <a16:creationId xmlns:a16="http://schemas.microsoft.com/office/drawing/2014/main" id="{63CFD61C-50BB-49AA-BA81-6D4AF865E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2880866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32">
            <a:extLst>
              <a:ext uri="{FF2B5EF4-FFF2-40B4-BE49-F238E27FC236}">
                <a16:creationId xmlns:a16="http://schemas.microsoft.com/office/drawing/2014/main" id="{A015720D-727C-4478-925B-B85F0BBB5D05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2679254"/>
            <a:ext cx="765175" cy="376237"/>
            <a:chOff x="2356" y="1300"/>
            <a:chExt cx="555" cy="194"/>
          </a:xfrm>
        </p:grpSpPr>
        <p:sp>
          <p:nvSpPr>
            <p:cNvPr id="11" name="Oval 407">
              <a:extLst>
                <a:ext uri="{FF2B5EF4-FFF2-40B4-BE49-F238E27FC236}">
                  <a16:creationId xmlns:a16="http://schemas.microsoft.com/office/drawing/2014/main" id="{A1CA1CAD-2D5F-4B11-9C62-DFA8428F2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" name="Rectangle 410">
              <a:extLst>
                <a:ext uri="{FF2B5EF4-FFF2-40B4-BE49-F238E27FC236}">
                  <a16:creationId xmlns:a16="http://schemas.microsoft.com/office/drawing/2014/main" id="{2A5E02E3-54BF-4E98-A731-00E51AD5C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" name="Oval 411">
              <a:extLst>
                <a:ext uri="{FF2B5EF4-FFF2-40B4-BE49-F238E27FC236}">
                  <a16:creationId xmlns:a16="http://schemas.microsoft.com/office/drawing/2014/main" id="{0B58FA7A-C909-44A9-BC15-A4669B727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" name="Group 329">
              <a:extLst>
                <a:ext uri="{FF2B5EF4-FFF2-40B4-BE49-F238E27FC236}">
                  <a16:creationId xmlns:a16="http://schemas.microsoft.com/office/drawing/2014/main" id="{B0B50829-3FAB-4840-9990-67517BA29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" name="Freeform 326">
                <a:extLst>
                  <a:ext uri="{FF2B5EF4-FFF2-40B4-BE49-F238E27FC236}">
                    <a16:creationId xmlns:a16="http://schemas.microsoft.com/office/drawing/2014/main" id="{DBCD0EAF-75B9-46C3-9B5C-F2A5FB96E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327">
                <a:extLst>
                  <a:ext uri="{FF2B5EF4-FFF2-40B4-BE49-F238E27FC236}">
                    <a16:creationId xmlns:a16="http://schemas.microsoft.com/office/drawing/2014/main" id="{CD3B45B3-41BD-486D-91E4-92C237B62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" name="Line 330">
              <a:extLst>
                <a:ext uri="{FF2B5EF4-FFF2-40B4-BE49-F238E27FC236}">
                  <a16:creationId xmlns:a16="http://schemas.microsoft.com/office/drawing/2014/main" id="{6888A1A7-7B8A-40FF-8448-DE7C01F66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Line 331">
              <a:extLst>
                <a:ext uri="{FF2B5EF4-FFF2-40B4-BE49-F238E27FC236}">
                  <a16:creationId xmlns:a16="http://schemas.microsoft.com/office/drawing/2014/main" id="{9B48F9CB-E1E1-46F0-974F-039387492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9" name="Group 906">
            <a:extLst>
              <a:ext uri="{FF2B5EF4-FFF2-40B4-BE49-F238E27FC236}">
                <a16:creationId xmlns:a16="http://schemas.microsoft.com/office/drawing/2014/main" id="{F5A2F415-3852-4A7C-9227-AEE7FE346639}"/>
              </a:ext>
            </a:extLst>
          </p:cNvPr>
          <p:cNvGrpSpPr>
            <a:grpSpLocks/>
          </p:cNvGrpSpPr>
          <p:nvPr/>
        </p:nvGrpSpPr>
        <p:grpSpPr bwMode="auto">
          <a:xfrm>
            <a:off x="4327525" y="2196654"/>
            <a:ext cx="296863" cy="539750"/>
            <a:chOff x="4140" y="429"/>
            <a:chExt cx="1425" cy="2396"/>
          </a:xfrm>
        </p:grpSpPr>
        <p:sp>
          <p:nvSpPr>
            <p:cNvPr id="20" name="Freeform 907">
              <a:extLst>
                <a:ext uri="{FF2B5EF4-FFF2-40B4-BE49-F238E27FC236}">
                  <a16:creationId xmlns:a16="http://schemas.microsoft.com/office/drawing/2014/main" id="{E23B8946-AF63-4322-BE21-D0023F1D6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908">
              <a:extLst>
                <a:ext uri="{FF2B5EF4-FFF2-40B4-BE49-F238E27FC236}">
                  <a16:creationId xmlns:a16="http://schemas.microsoft.com/office/drawing/2014/main" id="{D86F9419-161E-4C93-9766-76060D312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Freeform 909">
              <a:extLst>
                <a:ext uri="{FF2B5EF4-FFF2-40B4-BE49-F238E27FC236}">
                  <a16:creationId xmlns:a16="http://schemas.microsoft.com/office/drawing/2014/main" id="{4B474078-A1D6-44FA-A17E-5854DF2E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910">
              <a:extLst>
                <a:ext uri="{FF2B5EF4-FFF2-40B4-BE49-F238E27FC236}">
                  <a16:creationId xmlns:a16="http://schemas.microsoft.com/office/drawing/2014/main" id="{1C1ED2C9-0854-47E5-9619-F2B37558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911">
              <a:extLst>
                <a:ext uri="{FF2B5EF4-FFF2-40B4-BE49-F238E27FC236}">
                  <a16:creationId xmlns:a16="http://schemas.microsoft.com/office/drawing/2014/main" id="{9A5F52B0-0D09-41AB-8D27-0F5867D2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5" name="Group 912">
              <a:extLst>
                <a:ext uri="{FF2B5EF4-FFF2-40B4-BE49-F238E27FC236}">
                  <a16:creationId xmlns:a16="http://schemas.microsoft.com/office/drawing/2014/main" id="{6C82A268-8265-41AE-B62D-DA2859C1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" name="AutoShape 913">
                <a:extLst>
                  <a:ext uri="{FF2B5EF4-FFF2-40B4-BE49-F238E27FC236}">
                    <a16:creationId xmlns:a16="http://schemas.microsoft.com/office/drawing/2014/main" id="{EAC51A60-B59A-4425-BFCA-F50A8B86C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AutoShape 914">
                <a:extLst>
                  <a:ext uri="{FF2B5EF4-FFF2-40B4-BE49-F238E27FC236}">
                    <a16:creationId xmlns:a16="http://schemas.microsoft.com/office/drawing/2014/main" id="{788FDE22-D8B0-4456-A77E-5C7AC83D8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6" name="Rectangle 915">
              <a:extLst>
                <a:ext uri="{FF2B5EF4-FFF2-40B4-BE49-F238E27FC236}">
                  <a16:creationId xmlns:a16="http://schemas.microsoft.com/office/drawing/2014/main" id="{1BC1679D-2094-4F04-9A23-612DAD75F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7" name="Group 916">
              <a:extLst>
                <a:ext uri="{FF2B5EF4-FFF2-40B4-BE49-F238E27FC236}">
                  <a16:creationId xmlns:a16="http://schemas.microsoft.com/office/drawing/2014/main" id="{82AC8660-46BF-4E09-A788-0A21DABBC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8" name="AutoShape 917">
                <a:extLst>
                  <a:ext uri="{FF2B5EF4-FFF2-40B4-BE49-F238E27FC236}">
                    <a16:creationId xmlns:a16="http://schemas.microsoft.com/office/drawing/2014/main" id="{7044150C-C544-45CF-9FB8-87955B8AE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18">
                <a:extLst>
                  <a:ext uri="{FF2B5EF4-FFF2-40B4-BE49-F238E27FC236}">
                    <a16:creationId xmlns:a16="http://schemas.microsoft.com/office/drawing/2014/main" id="{7D9DD844-931E-408C-A1A3-3138E89D3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8" name="Rectangle 919">
              <a:extLst>
                <a:ext uri="{FF2B5EF4-FFF2-40B4-BE49-F238E27FC236}">
                  <a16:creationId xmlns:a16="http://schemas.microsoft.com/office/drawing/2014/main" id="{5B0B1839-EEE7-447C-B203-BAD111D5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" name="Rectangle 920">
              <a:extLst>
                <a:ext uri="{FF2B5EF4-FFF2-40B4-BE49-F238E27FC236}">
                  <a16:creationId xmlns:a16="http://schemas.microsoft.com/office/drawing/2014/main" id="{4DCE9BA3-D2F0-4BD8-B570-50FAF6FE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0" name="Group 921">
              <a:extLst>
                <a:ext uri="{FF2B5EF4-FFF2-40B4-BE49-F238E27FC236}">
                  <a16:creationId xmlns:a16="http://schemas.microsoft.com/office/drawing/2014/main" id="{F8DD3AAA-AAF6-4CAD-8082-369872508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6" name="AutoShape 922">
                <a:extLst>
                  <a:ext uri="{FF2B5EF4-FFF2-40B4-BE49-F238E27FC236}">
                    <a16:creationId xmlns:a16="http://schemas.microsoft.com/office/drawing/2014/main" id="{9A7C759A-D1BE-41AF-A905-7B32B3458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AutoShape 923">
                <a:extLst>
                  <a:ext uri="{FF2B5EF4-FFF2-40B4-BE49-F238E27FC236}">
                    <a16:creationId xmlns:a16="http://schemas.microsoft.com/office/drawing/2014/main" id="{6309B49A-8CC1-4555-91B0-615BD0EB7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1" name="Freeform 924">
              <a:extLst>
                <a:ext uri="{FF2B5EF4-FFF2-40B4-BE49-F238E27FC236}">
                  <a16:creationId xmlns:a16="http://schemas.microsoft.com/office/drawing/2014/main" id="{ACDA949D-C45D-4A1D-89FF-8CB88ACF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" name="Group 925">
              <a:extLst>
                <a:ext uri="{FF2B5EF4-FFF2-40B4-BE49-F238E27FC236}">
                  <a16:creationId xmlns:a16="http://schemas.microsoft.com/office/drawing/2014/main" id="{EC5B1BC1-BBF0-4327-ABA6-913A160F0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" name="AutoShape 926">
                <a:extLst>
                  <a:ext uri="{FF2B5EF4-FFF2-40B4-BE49-F238E27FC236}">
                    <a16:creationId xmlns:a16="http://schemas.microsoft.com/office/drawing/2014/main" id="{50D74974-6784-4512-836D-11DD328ED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" name="AutoShape 927">
                <a:extLst>
                  <a:ext uri="{FF2B5EF4-FFF2-40B4-BE49-F238E27FC236}">
                    <a16:creationId xmlns:a16="http://schemas.microsoft.com/office/drawing/2014/main" id="{E59BF746-90E6-4431-8AC3-6D44123C1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3" name="Rectangle 928">
              <a:extLst>
                <a:ext uri="{FF2B5EF4-FFF2-40B4-BE49-F238E27FC236}">
                  <a16:creationId xmlns:a16="http://schemas.microsoft.com/office/drawing/2014/main" id="{AAA54B64-98F8-4041-A159-629BD2F7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4" name="Freeform 929">
              <a:extLst>
                <a:ext uri="{FF2B5EF4-FFF2-40B4-BE49-F238E27FC236}">
                  <a16:creationId xmlns:a16="http://schemas.microsoft.com/office/drawing/2014/main" id="{52EC12D3-FC8A-4659-A0B7-9652D2F0C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930">
              <a:extLst>
                <a:ext uri="{FF2B5EF4-FFF2-40B4-BE49-F238E27FC236}">
                  <a16:creationId xmlns:a16="http://schemas.microsoft.com/office/drawing/2014/main" id="{90ED6911-9C1D-4CC6-BD72-BDE067A4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Oval 931">
              <a:extLst>
                <a:ext uri="{FF2B5EF4-FFF2-40B4-BE49-F238E27FC236}">
                  <a16:creationId xmlns:a16="http://schemas.microsoft.com/office/drawing/2014/main" id="{43813E0E-0B60-47C2-B5C7-28379514A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7" name="Freeform 932">
              <a:extLst>
                <a:ext uri="{FF2B5EF4-FFF2-40B4-BE49-F238E27FC236}">
                  <a16:creationId xmlns:a16="http://schemas.microsoft.com/office/drawing/2014/main" id="{E7E63A6D-CB34-48AA-B452-86EB2A626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AutoShape 933">
              <a:extLst>
                <a:ext uri="{FF2B5EF4-FFF2-40B4-BE49-F238E27FC236}">
                  <a16:creationId xmlns:a16="http://schemas.microsoft.com/office/drawing/2014/main" id="{4F417728-7CCC-4B2E-8BE4-9A6E06774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AutoShape 934">
              <a:extLst>
                <a:ext uri="{FF2B5EF4-FFF2-40B4-BE49-F238E27FC236}">
                  <a16:creationId xmlns:a16="http://schemas.microsoft.com/office/drawing/2014/main" id="{D8320F21-2DBE-4750-8261-2D90C3E42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" name="Oval 935">
              <a:extLst>
                <a:ext uri="{FF2B5EF4-FFF2-40B4-BE49-F238E27FC236}">
                  <a16:creationId xmlns:a16="http://schemas.microsoft.com/office/drawing/2014/main" id="{F09E675E-45DB-49CA-9223-C291B6E4A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Oval 936">
              <a:extLst>
                <a:ext uri="{FF2B5EF4-FFF2-40B4-BE49-F238E27FC236}">
                  <a16:creationId xmlns:a16="http://schemas.microsoft.com/office/drawing/2014/main" id="{E017BF28-15C6-4F82-83ED-54DFD5DEA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Oval 937">
              <a:extLst>
                <a:ext uri="{FF2B5EF4-FFF2-40B4-BE49-F238E27FC236}">
                  <a16:creationId xmlns:a16="http://schemas.microsoft.com/office/drawing/2014/main" id="{9ED38B49-7F0E-4039-8C7F-DAA9C0443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938">
              <a:extLst>
                <a:ext uri="{FF2B5EF4-FFF2-40B4-BE49-F238E27FC236}">
                  <a16:creationId xmlns:a16="http://schemas.microsoft.com/office/drawing/2014/main" id="{56BCD301-EDA6-48C5-A0D6-E5F4AB496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2" name="Group 267">
            <a:extLst>
              <a:ext uri="{FF2B5EF4-FFF2-40B4-BE49-F238E27FC236}">
                <a16:creationId xmlns:a16="http://schemas.microsoft.com/office/drawing/2014/main" id="{E1254605-44B6-4955-86B5-6F3DF1CECEEE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1934716"/>
            <a:ext cx="2365375" cy="1589088"/>
            <a:chOff x="-2187762" y="3855945"/>
            <a:chExt cx="2365375" cy="1590114"/>
          </a:xfrm>
        </p:grpSpPr>
        <p:sp>
          <p:nvSpPr>
            <p:cNvPr id="53" name="Line 20">
              <a:extLst>
                <a:ext uri="{FF2B5EF4-FFF2-40B4-BE49-F238E27FC236}">
                  <a16:creationId xmlns:a16="http://schemas.microsoft.com/office/drawing/2014/main" id="{2EC8A3F9-901E-4EF2-9E0F-FFAF2A846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D2644FDC-7437-4613-AC31-06CDB729C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4DE0EC22-C8F5-4015-A124-ABD159378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" name="Group 44">
              <a:extLst>
                <a:ext uri="{FF2B5EF4-FFF2-40B4-BE49-F238E27FC236}">
                  <a16:creationId xmlns:a16="http://schemas.microsoft.com/office/drawing/2014/main" id="{2BDF28DB-2810-4E2A-8C35-158D9EB7F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08" name="Picture 45" descr="desktop_computer_stylized_medium">
                <a:extLst>
                  <a:ext uri="{FF2B5EF4-FFF2-40B4-BE49-F238E27FC236}">
                    <a16:creationId xmlns:a16="http://schemas.microsoft.com/office/drawing/2014/main" id="{83C4B134-E0C1-4A9C-A7A6-78B89D0C0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Freeform 46">
                <a:extLst>
                  <a:ext uri="{FF2B5EF4-FFF2-40B4-BE49-F238E27FC236}">
                    <a16:creationId xmlns:a16="http://schemas.microsoft.com/office/drawing/2014/main" id="{6B447438-9E60-4DB2-AC92-76EA13FB2B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2DF44C95-7271-4FF4-A658-7179F150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06" name="Picture 45" descr="desktop_computer_stylized_medium">
                <a:extLst>
                  <a:ext uri="{FF2B5EF4-FFF2-40B4-BE49-F238E27FC236}">
                    <a16:creationId xmlns:a16="http://schemas.microsoft.com/office/drawing/2014/main" id="{5F59E8F5-93C4-4EB1-9F69-75B2922B5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C1E0E1E1-2C13-4C61-A4CD-391BD24419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8" name="Line 21">
              <a:extLst>
                <a:ext uri="{FF2B5EF4-FFF2-40B4-BE49-F238E27FC236}">
                  <a16:creationId xmlns:a16="http://schemas.microsoft.com/office/drawing/2014/main" id="{03CCC544-D275-41B4-8A10-1EA19745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Line 22">
              <a:extLst>
                <a:ext uri="{FF2B5EF4-FFF2-40B4-BE49-F238E27FC236}">
                  <a16:creationId xmlns:a16="http://schemas.microsoft.com/office/drawing/2014/main" id="{B9C6317A-D28B-47EA-AE20-451DD81FF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54F1073-FA87-4D42-AC3E-B4FA5E762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E55914AB-A4C8-4487-A7FC-A2D93DCB0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" name="Group 44">
              <a:extLst>
                <a:ext uri="{FF2B5EF4-FFF2-40B4-BE49-F238E27FC236}">
                  <a16:creationId xmlns:a16="http://schemas.microsoft.com/office/drawing/2014/main" id="{14A2C112-B03A-48BF-B846-54A15521A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04" name="Picture 45" descr="desktop_computer_stylized_medium">
                <a:extLst>
                  <a:ext uri="{FF2B5EF4-FFF2-40B4-BE49-F238E27FC236}">
                    <a16:creationId xmlns:a16="http://schemas.microsoft.com/office/drawing/2014/main" id="{4C7CFA87-F7A5-45C4-9FD8-765B0A8A1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Freeform 46">
                <a:extLst>
                  <a:ext uri="{FF2B5EF4-FFF2-40B4-BE49-F238E27FC236}">
                    <a16:creationId xmlns:a16="http://schemas.microsoft.com/office/drawing/2014/main" id="{0088BA8C-17CD-4677-9655-10D185FF1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63" name="Group 44">
              <a:extLst>
                <a:ext uri="{FF2B5EF4-FFF2-40B4-BE49-F238E27FC236}">
                  <a16:creationId xmlns:a16="http://schemas.microsoft.com/office/drawing/2014/main" id="{0CCF9AD2-4A55-4FFF-9DEE-C32A6EF4E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C293245E-6A48-4002-972C-8707D3F473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5C4040CA-B64A-4D98-8E68-4DAD1A9300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74703262-D620-46B2-B320-CCD6C8CA5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5" name="Picture 3">
              <a:extLst>
                <a:ext uri="{FF2B5EF4-FFF2-40B4-BE49-F238E27FC236}">
                  <a16:creationId xmlns:a16="http://schemas.microsoft.com/office/drawing/2014/main" id="{9FF2049F-088D-457F-82AD-55354B9C0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66" name="Group 44">
              <a:extLst>
                <a:ext uri="{FF2B5EF4-FFF2-40B4-BE49-F238E27FC236}">
                  <a16:creationId xmlns:a16="http://schemas.microsoft.com/office/drawing/2014/main" id="{D0C69515-ABC2-46A2-AB76-7C451EC43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00" name="Picture 45" descr="desktop_computer_stylized_medium">
                <a:extLst>
                  <a:ext uri="{FF2B5EF4-FFF2-40B4-BE49-F238E27FC236}">
                    <a16:creationId xmlns:a16="http://schemas.microsoft.com/office/drawing/2014/main" id="{4DBDE3E3-F040-4801-94BA-E350BF3322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Freeform 46">
                <a:extLst>
                  <a:ext uri="{FF2B5EF4-FFF2-40B4-BE49-F238E27FC236}">
                    <a16:creationId xmlns:a16="http://schemas.microsoft.com/office/drawing/2014/main" id="{1930BDAD-A9A9-4EE2-A142-76A57212AC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67" name="Group 906">
              <a:extLst>
                <a:ext uri="{FF2B5EF4-FFF2-40B4-BE49-F238E27FC236}">
                  <a16:creationId xmlns:a16="http://schemas.microsoft.com/office/drawing/2014/main" id="{47B09CB9-DBEA-4D71-9020-963004BDE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68" name="Freeform 907">
                <a:extLst>
                  <a:ext uri="{FF2B5EF4-FFF2-40B4-BE49-F238E27FC236}">
                    <a16:creationId xmlns:a16="http://schemas.microsoft.com/office/drawing/2014/main" id="{50F82BDF-42F2-4938-B02E-2B8DA6EA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Rectangle 908">
                <a:extLst>
                  <a:ext uri="{FF2B5EF4-FFF2-40B4-BE49-F238E27FC236}">
                    <a16:creationId xmlns:a16="http://schemas.microsoft.com/office/drawing/2014/main" id="{7F7C0A21-44E2-4C64-B6B3-C35FC659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" name="Freeform 909">
                <a:extLst>
                  <a:ext uri="{FF2B5EF4-FFF2-40B4-BE49-F238E27FC236}">
                    <a16:creationId xmlns:a16="http://schemas.microsoft.com/office/drawing/2014/main" id="{635E1C4D-3367-4248-A224-CEC8F06A6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Freeform 910">
                <a:extLst>
                  <a:ext uri="{FF2B5EF4-FFF2-40B4-BE49-F238E27FC236}">
                    <a16:creationId xmlns:a16="http://schemas.microsoft.com/office/drawing/2014/main" id="{478CCA5C-9019-447E-9A84-B9063DFE7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Rectangle 911">
                <a:extLst>
                  <a:ext uri="{FF2B5EF4-FFF2-40B4-BE49-F238E27FC236}">
                    <a16:creationId xmlns:a16="http://schemas.microsoft.com/office/drawing/2014/main" id="{8F0E5195-536E-4F78-A5C8-821583DD6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3" name="Group 912">
                <a:extLst>
                  <a:ext uri="{FF2B5EF4-FFF2-40B4-BE49-F238E27FC236}">
                    <a16:creationId xmlns:a16="http://schemas.microsoft.com/office/drawing/2014/main" id="{B3E84C57-1D05-4AFC-97FD-B978688BB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" name="AutoShape 913">
                  <a:extLst>
                    <a:ext uri="{FF2B5EF4-FFF2-40B4-BE49-F238E27FC236}">
                      <a16:creationId xmlns:a16="http://schemas.microsoft.com/office/drawing/2014/main" id="{41198F00-76AA-4AF0-9ED7-25234C61E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AutoShape 914">
                  <a:extLst>
                    <a:ext uri="{FF2B5EF4-FFF2-40B4-BE49-F238E27FC236}">
                      <a16:creationId xmlns:a16="http://schemas.microsoft.com/office/drawing/2014/main" id="{DE81E77C-EA33-4B73-8390-F94AF2118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915">
                <a:extLst>
                  <a:ext uri="{FF2B5EF4-FFF2-40B4-BE49-F238E27FC236}">
                    <a16:creationId xmlns:a16="http://schemas.microsoft.com/office/drawing/2014/main" id="{800F9EC3-EAE6-4C46-B197-4062FB039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5" name="Group 916">
                <a:extLst>
                  <a:ext uri="{FF2B5EF4-FFF2-40B4-BE49-F238E27FC236}">
                    <a16:creationId xmlns:a16="http://schemas.microsoft.com/office/drawing/2014/main" id="{3C48C7E7-3D4A-4727-A2E2-CB0CFB4FAB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6" name="AutoShape 917">
                  <a:extLst>
                    <a:ext uri="{FF2B5EF4-FFF2-40B4-BE49-F238E27FC236}">
                      <a16:creationId xmlns:a16="http://schemas.microsoft.com/office/drawing/2014/main" id="{A78FD927-9FC2-48DE-8B96-0B37DDBDD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AutoShape 918">
                  <a:extLst>
                    <a:ext uri="{FF2B5EF4-FFF2-40B4-BE49-F238E27FC236}">
                      <a16:creationId xmlns:a16="http://schemas.microsoft.com/office/drawing/2014/main" id="{E92D61E6-7D50-4DC2-8AFF-20392BCB5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6" name="Rectangle 919">
                <a:extLst>
                  <a:ext uri="{FF2B5EF4-FFF2-40B4-BE49-F238E27FC236}">
                    <a16:creationId xmlns:a16="http://schemas.microsoft.com/office/drawing/2014/main" id="{09A90BC4-997F-4B50-8E9D-59EFFE6F1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Rectangle 920">
                <a:extLst>
                  <a:ext uri="{FF2B5EF4-FFF2-40B4-BE49-F238E27FC236}">
                    <a16:creationId xmlns:a16="http://schemas.microsoft.com/office/drawing/2014/main" id="{330F07E1-D9C3-416A-B128-2D76DCBB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8" name="Group 921">
                <a:extLst>
                  <a:ext uri="{FF2B5EF4-FFF2-40B4-BE49-F238E27FC236}">
                    <a16:creationId xmlns:a16="http://schemas.microsoft.com/office/drawing/2014/main" id="{D7436167-F283-4240-8D02-72B896139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94" name="AutoShape 922">
                  <a:extLst>
                    <a:ext uri="{FF2B5EF4-FFF2-40B4-BE49-F238E27FC236}">
                      <a16:creationId xmlns:a16="http://schemas.microsoft.com/office/drawing/2014/main" id="{990C6C9E-3A0C-4CD4-A335-488EC67D1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AutoShape 923">
                  <a:extLst>
                    <a:ext uri="{FF2B5EF4-FFF2-40B4-BE49-F238E27FC236}">
                      <a16:creationId xmlns:a16="http://schemas.microsoft.com/office/drawing/2014/main" id="{71E39FAF-9134-4EF6-93D9-42179F3D9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9" name="Freeform 924">
                <a:extLst>
                  <a:ext uri="{FF2B5EF4-FFF2-40B4-BE49-F238E27FC236}">
                    <a16:creationId xmlns:a16="http://schemas.microsoft.com/office/drawing/2014/main" id="{0FB095B7-4A57-4F34-B47B-3377F6B35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0" name="Group 925">
                <a:extLst>
                  <a:ext uri="{FF2B5EF4-FFF2-40B4-BE49-F238E27FC236}">
                    <a16:creationId xmlns:a16="http://schemas.microsoft.com/office/drawing/2014/main" id="{8A2BBFC6-4129-4789-9EF2-E245CC581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" name="AutoShape 926">
                  <a:extLst>
                    <a:ext uri="{FF2B5EF4-FFF2-40B4-BE49-F238E27FC236}">
                      <a16:creationId xmlns:a16="http://schemas.microsoft.com/office/drawing/2014/main" id="{609857FF-327F-43B5-B546-5BEC8AA2D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AutoShape 927">
                  <a:extLst>
                    <a:ext uri="{FF2B5EF4-FFF2-40B4-BE49-F238E27FC236}">
                      <a16:creationId xmlns:a16="http://schemas.microsoft.com/office/drawing/2014/main" id="{D43A7AB7-FABD-4B15-BD34-F59CE115C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81" name="Rectangle 928">
                <a:extLst>
                  <a:ext uri="{FF2B5EF4-FFF2-40B4-BE49-F238E27FC236}">
                    <a16:creationId xmlns:a16="http://schemas.microsoft.com/office/drawing/2014/main" id="{3010FF5F-E746-45B0-94B6-F4060DE2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2" name="Freeform 929">
                <a:extLst>
                  <a:ext uri="{FF2B5EF4-FFF2-40B4-BE49-F238E27FC236}">
                    <a16:creationId xmlns:a16="http://schemas.microsoft.com/office/drawing/2014/main" id="{196A2D0E-72D8-48BE-8A2C-8AD51E0BC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930">
                <a:extLst>
                  <a:ext uri="{FF2B5EF4-FFF2-40B4-BE49-F238E27FC236}">
                    <a16:creationId xmlns:a16="http://schemas.microsoft.com/office/drawing/2014/main" id="{2D8066B9-0F14-41B7-B0FC-3721AE0C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Oval 931">
                <a:extLst>
                  <a:ext uri="{FF2B5EF4-FFF2-40B4-BE49-F238E27FC236}">
                    <a16:creationId xmlns:a16="http://schemas.microsoft.com/office/drawing/2014/main" id="{D6E30E43-A757-4863-916D-D554539AA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5" name="Freeform 932">
                <a:extLst>
                  <a:ext uri="{FF2B5EF4-FFF2-40B4-BE49-F238E27FC236}">
                    <a16:creationId xmlns:a16="http://schemas.microsoft.com/office/drawing/2014/main" id="{33948809-0B15-4E1A-8F4B-7564188D8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AutoShape 933">
                <a:extLst>
                  <a:ext uri="{FF2B5EF4-FFF2-40B4-BE49-F238E27FC236}">
                    <a16:creationId xmlns:a16="http://schemas.microsoft.com/office/drawing/2014/main" id="{D16EE78F-503E-4F31-A481-E985FB72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7" name="AutoShape 934">
                <a:extLst>
                  <a:ext uri="{FF2B5EF4-FFF2-40B4-BE49-F238E27FC236}">
                    <a16:creationId xmlns:a16="http://schemas.microsoft.com/office/drawing/2014/main" id="{DE32A60C-BC0A-43BD-9E5A-6A5D35C14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8" name="Oval 935">
                <a:extLst>
                  <a:ext uri="{FF2B5EF4-FFF2-40B4-BE49-F238E27FC236}">
                    <a16:creationId xmlns:a16="http://schemas.microsoft.com/office/drawing/2014/main" id="{BFF2E463-C914-4540-9970-06AD2359D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9" name="Oval 936">
                <a:extLst>
                  <a:ext uri="{FF2B5EF4-FFF2-40B4-BE49-F238E27FC236}">
                    <a16:creationId xmlns:a16="http://schemas.microsoft.com/office/drawing/2014/main" id="{D4EB44EC-C208-4870-9030-471D1B949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0" name="Oval 937">
                <a:extLst>
                  <a:ext uri="{FF2B5EF4-FFF2-40B4-BE49-F238E27FC236}">
                    <a16:creationId xmlns:a16="http://schemas.microsoft.com/office/drawing/2014/main" id="{A8F0FF88-49A7-418F-A8AF-44C32C500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Rectangle 938">
                <a:extLst>
                  <a:ext uri="{FF2B5EF4-FFF2-40B4-BE49-F238E27FC236}">
                    <a16:creationId xmlns:a16="http://schemas.microsoft.com/office/drawing/2014/main" id="{7CCD591B-7CB3-4FBC-8B90-FC19C865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10" name="Oval 355">
            <a:extLst>
              <a:ext uri="{FF2B5EF4-FFF2-40B4-BE49-F238E27FC236}">
                <a16:creationId xmlns:a16="http://schemas.microsoft.com/office/drawing/2014/main" id="{DEADEABE-057C-4FFC-85F1-6816F9B2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1796604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Rectangle 349">
            <a:extLst>
              <a:ext uri="{FF2B5EF4-FFF2-40B4-BE49-F238E27FC236}">
                <a16:creationId xmlns:a16="http://schemas.microsoft.com/office/drawing/2014/main" id="{E96FF2B5-CC3C-403B-9CF7-37E19FDDA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644329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" name="Line 350">
            <a:extLst>
              <a:ext uri="{FF2B5EF4-FFF2-40B4-BE49-F238E27FC236}">
                <a16:creationId xmlns:a16="http://schemas.microsoft.com/office/drawing/2014/main" id="{4DF4788A-05C7-411E-9123-90718779A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700" y="2560191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3" name="Rectangle 351">
            <a:extLst>
              <a:ext uri="{FF2B5EF4-FFF2-40B4-BE49-F238E27FC236}">
                <a16:creationId xmlns:a16="http://schemas.microsoft.com/office/drawing/2014/main" id="{08133F98-B014-40C5-ADDB-BCF35FF4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2936429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" name="Line 352">
            <a:extLst>
              <a:ext uri="{FF2B5EF4-FFF2-40B4-BE49-F238E27FC236}">
                <a16:creationId xmlns:a16="http://schemas.microsoft.com/office/drawing/2014/main" id="{F9C1B6CD-94FB-4D1C-B58F-C6988F7D0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9988" y="3093591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5" name="Oval 356">
            <a:extLst>
              <a:ext uri="{FF2B5EF4-FFF2-40B4-BE49-F238E27FC236}">
                <a16:creationId xmlns:a16="http://schemas.microsoft.com/office/drawing/2014/main" id="{ED9DC4F2-93C4-4CEA-8BBD-6BA95C77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1933129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6" name="Oval 357">
            <a:extLst>
              <a:ext uri="{FF2B5EF4-FFF2-40B4-BE49-F238E27FC236}">
                <a16:creationId xmlns:a16="http://schemas.microsoft.com/office/drawing/2014/main" id="{1AD20897-86B2-4CDF-A261-CF5F09EF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2088704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7" name="Group 2">
            <a:extLst>
              <a:ext uri="{FF2B5EF4-FFF2-40B4-BE49-F238E27FC236}">
                <a16:creationId xmlns:a16="http://schemas.microsoft.com/office/drawing/2014/main" id="{00CC7210-7AD8-47C2-B132-B3544D07413B}"/>
              </a:ext>
            </a:extLst>
          </p:cNvPr>
          <p:cNvGrpSpPr>
            <a:grpSpLocks/>
          </p:cNvGrpSpPr>
          <p:nvPr/>
        </p:nvGrpSpPr>
        <p:grpSpPr bwMode="auto">
          <a:xfrm>
            <a:off x="5894388" y="1140966"/>
            <a:ext cx="2897187" cy="1404937"/>
            <a:chOff x="5670550" y="1182688"/>
            <a:chExt cx="2897188" cy="1404937"/>
          </a:xfrm>
        </p:grpSpPr>
        <p:sp>
          <p:nvSpPr>
            <p:cNvPr id="118" name="Oval 354">
              <a:extLst>
                <a:ext uri="{FF2B5EF4-FFF2-40B4-BE49-F238E27FC236}">
                  <a16:creationId xmlns:a16="http://schemas.microsoft.com/office/drawing/2014/main" id="{9162D5F6-E4F5-4075-A0A1-97BDB966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Text Box 353">
              <a:extLst>
                <a:ext uri="{FF2B5EF4-FFF2-40B4-BE49-F238E27FC236}">
                  <a16:creationId xmlns:a16="http://schemas.microsoft.com/office/drawing/2014/main" id="{79BB64D4-1E6F-4324-8B3A-285F33445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zh-CN" altLang="en-US" dirty="0">
                  <a:latin typeface="Arial" charset="0"/>
                  <a:cs typeface="Arial" charset="0"/>
                </a:rPr>
                <a:t>到达</a:t>
              </a:r>
              <a:r>
                <a:rPr lang="en-US" altLang="zh-CN" dirty="0">
                  <a:latin typeface="Arial" charset="0"/>
                  <a:cs typeface="Arial" charset="0"/>
                </a:rPr>
                <a:t>/</a:t>
              </a:r>
              <a:r>
                <a:rPr lang="zh-CN" altLang="en-US" dirty="0">
                  <a:latin typeface="Arial" charset="0"/>
                  <a:cs typeface="Arial" charset="0"/>
                </a:rPr>
                <a:t>离开的</a:t>
              </a:r>
              <a:br>
                <a:rPr lang="en-US" altLang="zh-CN" dirty="0">
                  <a:latin typeface="Arial" charset="0"/>
                  <a:cs typeface="Arial" charset="0"/>
                </a:rPr>
              </a:br>
              <a:r>
                <a:rPr lang="zh-CN" altLang="en-US" dirty="0">
                  <a:latin typeface="Arial" charset="0"/>
                  <a:cs typeface="Arial" charset="0"/>
                </a:rPr>
                <a:t>数据包是否放行？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20" name="Rectangle 3">
            <a:extLst>
              <a:ext uri="{FF2B5EF4-FFF2-40B4-BE49-F238E27FC236}">
                <a16:creationId xmlns:a16="http://schemas.microsoft.com/office/drawing/2014/main" id="{520CEB0B-5728-472F-8DAD-BE9E062F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711575"/>
            <a:ext cx="75120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kern="0" dirty="0">
                <a:latin typeface="Gill Sans MT" charset="0"/>
              </a:rPr>
              <a:t>内部网络通过</a:t>
            </a: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路由器防火墙</a:t>
            </a:r>
            <a:r>
              <a:rPr lang="zh-CN" altLang="en-US" sz="2400" kern="0" dirty="0">
                <a:latin typeface="Gill Sans MT" charset="0"/>
              </a:rPr>
              <a:t>连接公共互联网</a:t>
            </a:r>
            <a:endParaRPr lang="en-US" sz="2400" i="1" kern="0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kern="0" dirty="0">
                <a:latin typeface="Gill Sans MT" charset="0"/>
              </a:rPr>
              <a:t>路由器</a:t>
            </a:r>
            <a:r>
              <a:rPr lang="zh-CN" altLang="en-US" sz="2400" kern="0" dirty="0">
                <a:solidFill>
                  <a:srgbClr val="C00000"/>
                </a:solidFill>
                <a:latin typeface="Gill Sans MT" charset="0"/>
              </a:rPr>
              <a:t>逐包过滤</a:t>
            </a:r>
            <a:r>
              <a:rPr lang="zh-CN" altLang="en-US" sz="2400" kern="0" dirty="0">
                <a:latin typeface="Gill Sans MT" charset="0"/>
              </a:rPr>
              <a:t>，基于以下规则决定转发还是丢弃数据包：</a:t>
            </a:r>
            <a:endParaRPr lang="en-US" sz="2400" kern="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kern="0" dirty="0">
                <a:latin typeface="Gill Sans MT" charset="0"/>
              </a:rPr>
              <a:t>源地址、目的地址</a:t>
            </a:r>
            <a:endParaRPr lang="en-US" altLang="zh-CN" sz="2400" kern="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400" kern="0" dirty="0">
                <a:latin typeface="Gill Sans MT" charset="0"/>
              </a:rPr>
              <a:t>TCP/UDP</a:t>
            </a:r>
            <a:r>
              <a:rPr lang="zh-CN" altLang="en-US" sz="2400" kern="0" dirty="0">
                <a:latin typeface="Gill Sans MT" charset="0"/>
              </a:rPr>
              <a:t>源和目的端口号</a:t>
            </a:r>
            <a:endParaRPr lang="en-US" sz="2400" kern="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400" kern="0" dirty="0">
                <a:latin typeface="Gill Sans MT" charset="0"/>
              </a:rPr>
              <a:t>ICMP</a:t>
            </a:r>
            <a:r>
              <a:rPr lang="zh-CN" altLang="en-US" sz="2400" kern="0" dirty="0">
                <a:latin typeface="Gill Sans MT" charset="0"/>
              </a:rPr>
              <a:t>消息类型</a:t>
            </a:r>
            <a:endParaRPr lang="en-US" sz="2400" kern="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400" kern="0" dirty="0">
                <a:latin typeface="Gill Sans MT" charset="0"/>
              </a:rPr>
              <a:t>TCP</a:t>
            </a:r>
            <a:r>
              <a:rPr lang="zh-CN" altLang="en-US" sz="2400" kern="0" dirty="0">
                <a:latin typeface="Gill Sans MT" charset="0"/>
              </a:rPr>
              <a:t>的</a:t>
            </a:r>
            <a:r>
              <a:rPr lang="en-US" sz="2400" kern="0" dirty="0">
                <a:latin typeface="Gill Sans MT" charset="0"/>
              </a:rPr>
              <a:t>SYN </a:t>
            </a:r>
            <a:r>
              <a:rPr lang="zh-CN" altLang="en-US" sz="2400" kern="0" dirty="0">
                <a:latin typeface="Gill Sans MT" charset="0"/>
              </a:rPr>
              <a:t>和</a:t>
            </a:r>
            <a:r>
              <a:rPr lang="en-US" sz="2400" kern="0" dirty="0">
                <a:latin typeface="Gill Sans MT" charset="0"/>
              </a:rPr>
              <a:t> ACK </a:t>
            </a:r>
            <a:r>
              <a:rPr lang="zh-CN" altLang="en-US" sz="2400" kern="0" dirty="0">
                <a:latin typeface="Gill Sans MT" charset="0"/>
              </a:rPr>
              <a:t>比特位</a:t>
            </a:r>
            <a:endParaRPr lang="en-US" kern="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63024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E12E-B971-4C9F-93D2-78B0003C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Gill Sans MT"/>
                <a:cs typeface="Gill Sans MT"/>
              </a:rPr>
              <a:t>无状态数据包过滤：举例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D3F03-2B23-4F63-8A81-2B1D0A30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i="1" dirty="0">
                <a:solidFill>
                  <a:srgbClr val="CC0000"/>
                </a:solidFill>
                <a:latin typeface="Gill Sans MT" charset="0"/>
              </a:rPr>
              <a:t>示例</a:t>
            </a:r>
            <a:r>
              <a:rPr lang="en-US" altLang="zh-CN" sz="2400" i="1" dirty="0">
                <a:solidFill>
                  <a:srgbClr val="CC0000"/>
                </a:solidFill>
                <a:latin typeface="Gill Sans MT" charset="0"/>
              </a:rPr>
              <a:t>1: </a:t>
            </a:r>
            <a:r>
              <a:rPr lang="zh-CN" altLang="en-US" sz="2400" dirty="0">
                <a:latin typeface="Gill Sans MT" charset="0"/>
              </a:rPr>
              <a:t>阻止所有到达和离开的，</a:t>
            </a:r>
            <a:r>
              <a:rPr lang="en-US" altLang="zh-CN" sz="2400" dirty="0">
                <a:latin typeface="Gill Sans MT" charset="0"/>
              </a:rPr>
              <a:t>IP</a:t>
            </a:r>
            <a:r>
              <a:rPr lang="zh-CN" altLang="en-US" sz="2400" dirty="0">
                <a:latin typeface="Gill Sans MT" charset="0"/>
              </a:rPr>
              <a:t>协议字段</a:t>
            </a:r>
            <a:r>
              <a:rPr lang="en-US" altLang="zh-CN" sz="2400" dirty="0">
                <a:latin typeface="Gill Sans MT" charset="0"/>
              </a:rPr>
              <a:t>=17</a:t>
            </a:r>
            <a:r>
              <a:rPr lang="zh-CN" altLang="en-US" sz="2400" dirty="0">
                <a:latin typeface="Gill Sans MT" charset="0"/>
              </a:rPr>
              <a:t>，或源或目的端口号是</a:t>
            </a:r>
            <a:r>
              <a:rPr lang="en-US" altLang="zh-CN" sz="2400" dirty="0">
                <a:latin typeface="Gill Sans MT" charset="0"/>
              </a:rPr>
              <a:t>23</a:t>
            </a:r>
            <a:r>
              <a:rPr lang="zh-CN" altLang="en-US" sz="2400" dirty="0">
                <a:latin typeface="Gill Sans MT" charset="0"/>
              </a:rPr>
              <a:t>的数据包</a:t>
            </a:r>
            <a:endParaRPr lang="en-US" altLang="zh-CN" sz="2400" dirty="0">
              <a:latin typeface="Gill Sans MT" charset="0"/>
            </a:endParaRPr>
          </a:p>
          <a:p>
            <a:pPr lvl="1"/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效果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: </a:t>
            </a:r>
            <a:r>
              <a:rPr lang="zh-CN" altLang="en-US" sz="2400" dirty="0">
                <a:latin typeface="Gill Sans MT" charset="0"/>
              </a:rPr>
              <a:t>阻止所有</a:t>
            </a:r>
            <a:r>
              <a:rPr lang="en-US" altLang="zh-CN" sz="2400" dirty="0">
                <a:latin typeface="Gill Sans MT" charset="0"/>
              </a:rPr>
              <a:t>UDP</a:t>
            </a:r>
            <a:r>
              <a:rPr lang="zh-CN" altLang="en-US" sz="2400" dirty="0">
                <a:latin typeface="Gill Sans MT" charset="0"/>
              </a:rPr>
              <a:t>流和</a:t>
            </a:r>
            <a:r>
              <a:rPr lang="en-US" altLang="zh-CN" sz="2400" dirty="0">
                <a:latin typeface="Gill Sans MT" charset="0"/>
              </a:rPr>
              <a:t>telnet</a:t>
            </a:r>
            <a:r>
              <a:rPr lang="zh-CN" altLang="en-US" sz="2400" dirty="0">
                <a:latin typeface="Gill Sans MT" charset="0"/>
              </a:rPr>
              <a:t>连接</a:t>
            </a:r>
            <a:endParaRPr lang="en-US" altLang="zh-CN" sz="2400" dirty="0">
              <a:latin typeface="Gill Sans MT" charset="0"/>
            </a:endParaRPr>
          </a:p>
          <a:p>
            <a:r>
              <a:rPr lang="zh-CN" altLang="en-US" sz="2400" i="1" dirty="0">
                <a:solidFill>
                  <a:srgbClr val="CC0000"/>
                </a:solidFill>
                <a:latin typeface="Gill Sans MT" charset="0"/>
              </a:rPr>
              <a:t>示例</a:t>
            </a:r>
            <a:r>
              <a:rPr lang="en-US" altLang="zh-CN" sz="2400" i="1" dirty="0">
                <a:solidFill>
                  <a:srgbClr val="CC0000"/>
                </a:solidFill>
                <a:latin typeface="Gill Sans MT" charset="0"/>
              </a:rPr>
              <a:t>2: </a:t>
            </a:r>
            <a:r>
              <a:rPr lang="zh-CN" altLang="en-US" sz="2400" dirty="0">
                <a:latin typeface="Gill Sans MT" charset="0"/>
              </a:rPr>
              <a:t>阻止所有到达的</a:t>
            </a:r>
            <a:r>
              <a:rPr lang="en-US" altLang="zh-CN" sz="2400" dirty="0">
                <a:latin typeface="Gill Sans MT" charset="0"/>
              </a:rPr>
              <a:t>ACK bit=0</a:t>
            </a:r>
            <a:r>
              <a:rPr lang="zh-CN" altLang="en-US" sz="2400" dirty="0">
                <a:latin typeface="Gill Sans MT" charset="0"/>
              </a:rPr>
              <a:t>的</a:t>
            </a:r>
            <a:r>
              <a:rPr lang="en-US" altLang="zh-CN" sz="2400" dirty="0">
                <a:latin typeface="Gill Sans MT" charset="0"/>
              </a:rPr>
              <a:t>TCP</a:t>
            </a:r>
            <a:r>
              <a:rPr lang="zh-CN" altLang="en-US" sz="2400" dirty="0">
                <a:latin typeface="Gill Sans MT" charset="0"/>
              </a:rPr>
              <a:t>分段</a:t>
            </a:r>
            <a:endParaRPr lang="en-US" altLang="zh-CN" sz="2400" dirty="0">
              <a:latin typeface="Gill Sans MT" charset="0"/>
            </a:endParaRPr>
          </a:p>
          <a:p>
            <a:pPr lvl="1"/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效果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: </a:t>
            </a:r>
            <a:r>
              <a:rPr lang="zh-CN" altLang="en-US" sz="2400" dirty="0">
                <a:latin typeface="Gill Sans MT" charset="0"/>
              </a:rPr>
              <a:t>阻止所有外部的客户端连接内部的服务器</a:t>
            </a:r>
            <a:r>
              <a:rPr lang="en-US" altLang="zh-CN" sz="2400" dirty="0">
                <a:latin typeface="Gill Sans MT" charset="0"/>
              </a:rPr>
              <a:t>.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C2FB2E-E35B-4B80-9A6E-6ECD3876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85500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73E65-FC04-40F4-9F93-C10CF51B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Gill Sans MT"/>
                <a:cs typeface="Gill Sans MT"/>
              </a:rPr>
              <a:t>无状态数据包过滤：更多示例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DF529-130A-4C69-ACF3-A11DD7E0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96</a:t>
            </a:fld>
            <a:endParaRPr lang="zh-CN" altLang="en-US"/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951D009E-F9DD-47B4-A4E9-32D2C198D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84052"/>
              </p:ext>
            </p:extLst>
          </p:nvPr>
        </p:nvGraphicFramePr>
        <p:xfrm>
          <a:off x="711200" y="1720999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策略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防火墙设置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不能访问外部网站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丢弃所有外向的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端口号是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的数据包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除了访问机构网站，不允许任何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TCP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连接进入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丢弃所有内向的设置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SYN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比特的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分段，除非该分段目的地址是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IP 130.207.244.203,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端口号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阻止网络收音机吃掉所有带宽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丢弃除了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DNS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和路由广播之外的所有内向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UDP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阻止你的网络被“蓝精灵”拒绝服务攻击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丢弃所有目的地址为广播地址（例如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130.207.255.255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）的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ICMP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报文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防止你的网络被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traceroute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丢弃所有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ICMP TTL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过期消息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691099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70E71-9071-4856-BCA1-D75449A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Gill Sans MT" charset="0"/>
              </a:rPr>
              <a:t>接入控制列表（</a:t>
            </a:r>
            <a:r>
              <a:rPr lang="en-US" altLang="zh-CN" dirty="0">
                <a:latin typeface="Gill Sans MT" charset="0"/>
              </a:rPr>
              <a:t>ACL</a:t>
            </a:r>
            <a:r>
              <a:rPr lang="zh-CN" altLang="en-US" dirty="0">
                <a:latin typeface="Gill Sans MT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DE8B-DBCE-43A5-A11F-B453507A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从上至下对到达的数据包执行规则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6CDC6-A944-499C-9CE3-D395B437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97</a:t>
            </a:fld>
            <a:endParaRPr lang="zh-CN" altLang="en-US"/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AEF6A032-EE97-46EC-A2F2-473B5235A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16833"/>
              </p:ext>
            </p:extLst>
          </p:nvPr>
        </p:nvGraphicFramePr>
        <p:xfrm>
          <a:off x="433388" y="2420938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动作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源地址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目的地址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协议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源端口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目的端口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标志位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83572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BDEFE-C40A-4732-8B89-F100FAB5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有状态的数据包过滤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A5A96-E667-4788-ABC2-6500FAFC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4E2BF-6758-4DF8-AE17-39C678C4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716683"/>
            <a:ext cx="7512050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7813" indent="-277813"/>
            <a:r>
              <a:rPr lang="zh-CN" altLang="en-US" sz="2400" i="1" kern="0" dirty="0">
                <a:solidFill>
                  <a:srgbClr val="CC0000"/>
                </a:solidFill>
                <a:latin typeface="Gill Sans MT" charset="0"/>
              </a:rPr>
              <a:t>无状态的过滤</a:t>
            </a:r>
            <a:r>
              <a:rPr lang="en-US" sz="2400" i="1" kern="0" dirty="0">
                <a:solidFill>
                  <a:srgbClr val="CC0000"/>
                </a:solidFill>
                <a:latin typeface="Gill Sans MT" charset="0"/>
              </a:rPr>
              <a:t>: </a:t>
            </a:r>
            <a:r>
              <a:rPr lang="zh-CN" altLang="en-US" sz="2400" kern="0" dirty="0">
                <a:latin typeface="Gill Sans MT" charset="0"/>
              </a:rPr>
              <a:t>不灵活、笨重</a:t>
            </a:r>
            <a:endParaRPr lang="en-US" sz="2400" kern="0" dirty="0">
              <a:latin typeface="Gill Sans MT" charset="0"/>
            </a:endParaRPr>
          </a:p>
          <a:p>
            <a:pPr lvl="1"/>
            <a:r>
              <a:rPr lang="zh-CN" altLang="en-US" sz="2200" kern="0" dirty="0">
                <a:latin typeface="Gill Sans MT" charset="0"/>
              </a:rPr>
              <a:t>允许“不合理”的数据包：例如</a:t>
            </a:r>
            <a:r>
              <a:rPr lang="en-US" altLang="ja-JP" sz="2200" kern="0" dirty="0">
                <a:latin typeface="Gill Sans MT" charset="0"/>
              </a:rPr>
              <a:t> </a:t>
            </a:r>
            <a:r>
              <a:rPr lang="zh-CN" altLang="en-US" sz="2200" kern="0" dirty="0">
                <a:latin typeface="Gill Sans MT" charset="0"/>
              </a:rPr>
              <a:t>目的端口号</a:t>
            </a:r>
            <a:r>
              <a:rPr lang="en-US" altLang="ja-JP" sz="2200" kern="0" dirty="0">
                <a:latin typeface="Gill Sans MT" charset="0"/>
              </a:rPr>
              <a:t>= 80, ACK bit </a:t>
            </a:r>
            <a:r>
              <a:rPr lang="zh-CN" altLang="en-US" sz="2200" kern="0" dirty="0">
                <a:latin typeface="Gill Sans MT" charset="0"/>
              </a:rPr>
              <a:t>置</a:t>
            </a:r>
            <a:r>
              <a:rPr lang="en-US" altLang="zh-CN" sz="2200" kern="0" dirty="0">
                <a:latin typeface="Gill Sans MT" charset="0"/>
              </a:rPr>
              <a:t>1</a:t>
            </a:r>
            <a:r>
              <a:rPr lang="en-US" altLang="ja-JP" sz="2200" kern="0" dirty="0">
                <a:latin typeface="Gill Sans MT" charset="0"/>
              </a:rPr>
              <a:t>, </a:t>
            </a:r>
            <a:r>
              <a:rPr lang="zh-CN" altLang="en-US" sz="2200" kern="0" dirty="0">
                <a:latin typeface="Gill Sans MT" charset="0"/>
              </a:rPr>
              <a:t>尽管当前没有</a:t>
            </a:r>
            <a:r>
              <a:rPr lang="en-US" altLang="zh-CN" sz="2200" kern="0" dirty="0">
                <a:latin typeface="Gill Sans MT" charset="0"/>
              </a:rPr>
              <a:t>TCP</a:t>
            </a:r>
            <a:r>
              <a:rPr lang="zh-CN" altLang="en-US" sz="2200" kern="0" dirty="0">
                <a:latin typeface="Gill Sans MT" charset="0"/>
              </a:rPr>
              <a:t>连接建立</a:t>
            </a:r>
            <a:endParaRPr lang="en-US" sz="2200" kern="0" dirty="0">
              <a:latin typeface="Gill Sans MT" charset="0"/>
            </a:endParaRPr>
          </a:p>
        </p:txBody>
      </p:sp>
      <p:graphicFrame>
        <p:nvGraphicFramePr>
          <p:cNvPr id="6" name="Group 32">
            <a:extLst>
              <a:ext uri="{FF2B5EF4-FFF2-40B4-BE49-F238E27FC236}">
                <a16:creationId xmlns:a16="http://schemas.microsoft.com/office/drawing/2014/main" id="{EAED11AD-7850-40EB-A16E-E54A5266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14195"/>
              </p:ext>
            </p:extLst>
          </p:nvPr>
        </p:nvGraphicFramePr>
        <p:xfrm>
          <a:off x="895350" y="2996952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动作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源地址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目的地址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协议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源端口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目的端口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标志位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83">
            <a:extLst>
              <a:ext uri="{FF2B5EF4-FFF2-40B4-BE49-F238E27FC236}">
                <a16:creationId xmlns:a16="http://schemas.microsoft.com/office/drawing/2014/main" id="{DB34DC21-9224-4F1D-9D39-5650CF16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4442296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zh-CN" alt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有状态的数据包过滤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追踪每个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TCP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连接的状态</a:t>
            </a:r>
            <a:endParaRPr lang="en-US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zh-CN" altLang="en-US" sz="2400" dirty="0">
                <a:latin typeface="Gill Sans MT" charset="0"/>
                <a:cs typeface="Gill Sans MT" charset="0"/>
              </a:rPr>
              <a:t>追踪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SYN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、</a:t>
            </a:r>
            <a:r>
              <a:rPr lang="en-US" altLang="zh-CN" sz="2400" dirty="0">
                <a:latin typeface="Gill Sans MT" charset="0"/>
                <a:cs typeface="Gill Sans MT" charset="0"/>
              </a:rPr>
              <a:t>FIN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比特位，理解每个进入和离开的数据包是否合理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zh-CN" altLang="en-US" sz="2400" dirty="0">
                <a:latin typeface="Gill Sans MT" charset="0"/>
              </a:rPr>
              <a:t>不活跃的连接，阻止相关的数据包通过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17545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37CD6-A259-4C6C-BB38-3BBC82C6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有状态的数据包过滤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43A87-80F7-46DC-BEC1-64727001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5FAF-8A25-4B6E-94B7-5CA30A873E9A}" type="slidenum">
              <a:rPr lang="zh-CN" altLang="en-US" smtClean="0"/>
              <a:pPr/>
              <a:t>99</a:t>
            </a:fld>
            <a:endParaRPr lang="zh-CN" altLang="en-US"/>
          </a:p>
        </p:txBody>
      </p:sp>
      <p:graphicFrame>
        <p:nvGraphicFramePr>
          <p:cNvPr id="5" name="Group 72">
            <a:extLst>
              <a:ext uri="{FF2B5EF4-FFF2-40B4-BE49-F238E27FC236}">
                <a16:creationId xmlns:a16="http://schemas.microsoft.com/office/drawing/2014/main" id="{F4D3A68D-61D6-42B2-9E17-0C11947B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66711"/>
              </p:ext>
            </p:extLst>
          </p:nvPr>
        </p:nvGraphicFramePr>
        <p:xfrm>
          <a:off x="531813" y="2543175"/>
          <a:ext cx="8288659" cy="3813374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动作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源地址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目的地址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协议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源端口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目的端口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标志位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有无连接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1">
            <a:extLst>
              <a:ext uri="{FF2B5EF4-FFF2-40B4-BE49-F238E27FC236}">
                <a16:creationId xmlns:a16="http://schemas.microsoft.com/office/drawing/2014/main" id="{7B242B90-DA3C-46A9-802F-1277FFE3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49" y="1677802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</a:t>
            </a:r>
            <a:r>
              <a:rPr lang="zh-CN" altLang="en-US" sz="2400" dirty="0">
                <a:latin typeface="Gill Sans MT" charset="0"/>
                <a:cs typeface="Gill Sans MT" charset="0"/>
              </a:rPr>
              <a:t>检查是否存在连接，再决定是否放行符合特征的数据包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030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0">
  <a:themeElements>
    <a:clrScheme name="USTC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STC">
      <a:majorFont>
        <a:latin typeface="Tahoma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TC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TC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TC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深度可编程网络的研究与应用（20190823）</Template>
  <TotalTime>9793</TotalTime>
  <Words>6464</Words>
  <Application>Microsoft Office PowerPoint</Application>
  <PresentationFormat>全屏显示(4:3)</PresentationFormat>
  <Paragraphs>1462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6" baseType="lpstr">
      <vt:lpstr>Arial Unicode MS</vt:lpstr>
      <vt:lpstr>ZapfDingbats</vt:lpstr>
      <vt:lpstr>楷体_GB2312</vt:lpstr>
      <vt:lpstr>宋体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Lec0</vt:lpstr>
      <vt:lpstr>第八章 安全</vt:lpstr>
      <vt:lpstr>目录</vt:lpstr>
      <vt:lpstr>什么是网络安全？</vt:lpstr>
      <vt:lpstr>朋友和敌人：Alice、Bob、Trudy</vt:lpstr>
      <vt:lpstr>Bob和Alice都代表什么？</vt:lpstr>
      <vt:lpstr>攻击者无处不在</vt:lpstr>
      <vt:lpstr>目录</vt:lpstr>
      <vt:lpstr>密码学术语</vt:lpstr>
      <vt:lpstr>破解密码方法</vt:lpstr>
      <vt:lpstr>对称密钥加密</vt:lpstr>
      <vt:lpstr>简单的密码方法</vt:lpstr>
      <vt:lpstr>更复杂一点的密码方法</vt:lpstr>
      <vt:lpstr>多表置换密码</vt:lpstr>
      <vt:lpstr>块密码（Cipher-block）</vt:lpstr>
      <vt:lpstr>块密码链（Cipher-block chaining，CBC）</vt:lpstr>
      <vt:lpstr>块密码链（Cipher-block chaining，CBC）</vt:lpstr>
      <vt:lpstr>块密码链：例子</vt:lpstr>
      <vt:lpstr>块密码</vt:lpstr>
      <vt:lpstr>对称加密：DES</vt:lpstr>
      <vt:lpstr>AES标准</vt:lpstr>
      <vt:lpstr>公钥密码</vt:lpstr>
      <vt:lpstr>公钥密码</vt:lpstr>
      <vt:lpstr>公钥加密算法</vt:lpstr>
      <vt:lpstr>模运算</vt:lpstr>
      <vt:lpstr>RSA：准备工作</vt:lpstr>
      <vt:lpstr>RSA：构造公钥/私钥对</vt:lpstr>
      <vt:lpstr>RSA：加密、解密</vt:lpstr>
      <vt:lpstr>RSA举例</vt:lpstr>
      <vt:lpstr>RSA为什么可行？</vt:lpstr>
      <vt:lpstr>RSA：另一重要性质</vt:lpstr>
      <vt:lpstr>为什么</vt:lpstr>
      <vt:lpstr>为什么RSA是安全的？</vt:lpstr>
      <vt:lpstr>RSA的用途</vt:lpstr>
      <vt:lpstr>Diffie-Hellman密钥交换算法</vt:lpstr>
      <vt:lpstr>Diffie-Hellman举例</vt:lpstr>
      <vt:lpstr>目录</vt:lpstr>
      <vt:lpstr>认证</vt:lpstr>
      <vt:lpstr>认证</vt:lpstr>
      <vt:lpstr>认证</vt:lpstr>
      <vt:lpstr>认证</vt:lpstr>
      <vt:lpstr>认证</vt:lpstr>
      <vt:lpstr>认证</vt:lpstr>
      <vt:lpstr>认证</vt:lpstr>
      <vt:lpstr>认证</vt:lpstr>
      <vt:lpstr>认证</vt:lpstr>
      <vt:lpstr>认证</vt:lpstr>
      <vt:lpstr>认证：ap协议5.0有安全漏洞</vt:lpstr>
      <vt:lpstr>认证：ap协议5.0有安全漏洞</vt:lpstr>
      <vt:lpstr>目录</vt:lpstr>
      <vt:lpstr>消息摘要</vt:lpstr>
      <vt:lpstr>因特网校验和</vt:lpstr>
      <vt:lpstr>哈希函数算法</vt:lpstr>
      <vt:lpstr>消息认证码</vt:lpstr>
      <vt:lpstr>消息认证码</vt:lpstr>
      <vt:lpstr>消息认证码</vt:lpstr>
      <vt:lpstr>数字签名方法</vt:lpstr>
      <vt:lpstr>数字签名方法</vt:lpstr>
      <vt:lpstr>数字签名方法</vt:lpstr>
      <vt:lpstr>数字签名=签名数字摘要</vt:lpstr>
      <vt:lpstr>回顾ap协议5.0的漏洞</vt:lpstr>
      <vt:lpstr>无法验证公钥的真实性</vt:lpstr>
      <vt:lpstr>认证中心</vt:lpstr>
      <vt:lpstr>认证中心</vt:lpstr>
      <vt:lpstr>在Linux上使用RSA</vt:lpstr>
      <vt:lpstr>实际应用中的CA</vt:lpstr>
      <vt:lpstr>小结</vt:lpstr>
      <vt:lpstr>小结</vt:lpstr>
      <vt:lpstr>目录</vt:lpstr>
      <vt:lpstr>安全email</vt:lpstr>
      <vt:lpstr>安全email</vt:lpstr>
      <vt:lpstr>安全email</vt:lpstr>
      <vt:lpstr>安全email</vt:lpstr>
      <vt:lpstr>安全email</vt:lpstr>
      <vt:lpstr>目录</vt:lpstr>
      <vt:lpstr>SSL: Secure Sockets Layer</vt:lpstr>
      <vt:lpstr>SSL 和 TCP/IP</vt:lpstr>
      <vt:lpstr>本质上类似PGP</vt:lpstr>
      <vt:lpstr>SSL协议</vt:lpstr>
      <vt:lpstr>目录</vt:lpstr>
      <vt:lpstr>安全的网络层</vt:lpstr>
      <vt:lpstr>虚拟专用网 (VPN)</vt:lpstr>
      <vt:lpstr>虚拟专用网 (VPN)</vt:lpstr>
      <vt:lpstr>IPsec 服务</vt:lpstr>
      <vt:lpstr>IPsec 模式</vt:lpstr>
      <vt:lpstr>IPsec 模式</vt:lpstr>
      <vt:lpstr>两种Ipsec协议</vt:lpstr>
      <vt:lpstr>模式和协议组合</vt:lpstr>
      <vt:lpstr>安全关联(SA) </vt:lpstr>
      <vt:lpstr>目录</vt:lpstr>
      <vt:lpstr>WEP设计目标</vt:lpstr>
      <vt:lpstr>目录</vt:lpstr>
      <vt:lpstr>防火墙</vt:lpstr>
      <vt:lpstr>为何需要防火墙</vt:lpstr>
      <vt:lpstr>无状态数据包过滤</vt:lpstr>
      <vt:lpstr>无状态数据包过滤：举例</vt:lpstr>
      <vt:lpstr>无状态数据包过滤：更多示例</vt:lpstr>
      <vt:lpstr>接入控制列表（ACL）</vt:lpstr>
      <vt:lpstr>有状态的数据包过滤</vt:lpstr>
      <vt:lpstr>有状态的数据包过滤</vt:lpstr>
      <vt:lpstr>应用网关</vt:lpstr>
      <vt:lpstr>防火墙和网关的局限性</vt:lpstr>
      <vt:lpstr>入侵检测系统</vt:lpstr>
      <vt:lpstr>入侵检测系统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链路层和本地局域网</dc:title>
  <dc:creator>NTKO</dc:creator>
  <cp:lastModifiedBy>Ye Tian</cp:lastModifiedBy>
  <cp:revision>313</cp:revision>
  <dcterms:created xsi:type="dcterms:W3CDTF">2023-06-27T01:01:38Z</dcterms:created>
  <dcterms:modified xsi:type="dcterms:W3CDTF">2023-12-06T07:39:49Z</dcterms:modified>
</cp:coreProperties>
</file>