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进程地址空间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连续分配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虚拟存储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离散分配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进程地址空间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连续分配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虚拟存储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离散分配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2214" y="0"/>
          <a:ext cx="2221754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进程地址空间</a:t>
          </a:r>
        </a:p>
      </dsp:txBody>
      <dsp:txXfrm>
        <a:off x="2214" y="0"/>
        <a:ext cx="2103860" cy="471576"/>
      </dsp:txXfrm>
    </dsp:sp>
    <dsp:sp modelId="{3B5502A6-D175-4584-8D00-A598BF813D55}">
      <dsp:nvSpPr>
        <dsp:cNvPr id="0" name=""/>
        <dsp:cNvSpPr/>
      </dsp:nvSpPr>
      <dsp:spPr>
        <a:xfrm>
          <a:off x="1779617" y="0"/>
          <a:ext cx="2221754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连续分配</a:t>
          </a:r>
        </a:p>
      </dsp:txBody>
      <dsp:txXfrm>
        <a:off x="2015405" y="0"/>
        <a:ext cx="1750178" cy="471576"/>
      </dsp:txXfrm>
    </dsp:sp>
    <dsp:sp modelId="{A9DD0828-5979-47CB-B03D-5F39688FC4D4}">
      <dsp:nvSpPr>
        <dsp:cNvPr id="0" name=""/>
        <dsp:cNvSpPr/>
      </dsp:nvSpPr>
      <dsp:spPr>
        <a:xfrm>
          <a:off x="3557021" y="0"/>
          <a:ext cx="2221754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离散分配</a:t>
          </a:r>
        </a:p>
      </dsp:txBody>
      <dsp:txXfrm>
        <a:off x="3792809" y="0"/>
        <a:ext cx="1750178" cy="471576"/>
      </dsp:txXfrm>
    </dsp:sp>
    <dsp:sp modelId="{EA739649-C7AC-4C83-80A3-AA8BA5E14CED}">
      <dsp:nvSpPr>
        <dsp:cNvPr id="0" name=""/>
        <dsp:cNvSpPr/>
      </dsp:nvSpPr>
      <dsp:spPr>
        <a:xfrm>
          <a:off x="5334424" y="0"/>
          <a:ext cx="2221754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虚拟存储</a:t>
          </a:r>
        </a:p>
      </dsp:txBody>
      <dsp:txXfrm>
        <a:off x="5570212" y="0"/>
        <a:ext cx="1750178" cy="47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2214" y="0"/>
          <a:ext cx="2221754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进程地址空间</a:t>
          </a:r>
        </a:p>
      </dsp:txBody>
      <dsp:txXfrm>
        <a:off x="2214" y="0"/>
        <a:ext cx="2103860" cy="471576"/>
      </dsp:txXfrm>
    </dsp:sp>
    <dsp:sp modelId="{3B5502A6-D175-4584-8D00-A598BF813D55}">
      <dsp:nvSpPr>
        <dsp:cNvPr id="0" name=""/>
        <dsp:cNvSpPr/>
      </dsp:nvSpPr>
      <dsp:spPr>
        <a:xfrm>
          <a:off x="1779617" y="0"/>
          <a:ext cx="2221754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连续分配</a:t>
          </a:r>
        </a:p>
      </dsp:txBody>
      <dsp:txXfrm>
        <a:off x="2015405" y="0"/>
        <a:ext cx="1750178" cy="471576"/>
      </dsp:txXfrm>
    </dsp:sp>
    <dsp:sp modelId="{A9DD0828-5979-47CB-B03D-5F39688FC4D4}">
      <dsp:nvSpPr>
        <dsp:cNvPr id="0" name=""/>
        <dsp:cNvSpPr/>
      </dsp:nvSpPr>
      <dsp:spPr>
        <a:xfrm>
          <a:off x="3557021" y="0"/>
          <a:ext cx="2221754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离散分配</a:t>
          </a:r>
        </a:p>
      </dsp:txBody>
      <dsp:txXfrm>
        <a:off x="3792809" y="0"/>
        <a:ext cx="1750178" cy="471576"/>
      </dsp:txXfrm>
    </dsp:sp>
    <dsp:sp modelId="{EA739649-C7AC-4C83-80A3-AA8BA5E14CED}">
      <dsp:nvSpPr>
        <dsp:cNvPr id="0" name=""/>
        <dsp:cNvSpPr/>
      </dsp:nvSpPr>
      <dsp:spPr>
        <a:xfrm>
          <a:off x="5334424" y="0"/>
          <a:ext cx="2221754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虚拟存储</a:t>
          </a:r>
        </a:p>
      </dsp:txBody>
      <dsp:txXfrm>
        <a:off x="5570212" y="0"/>
        <a:ext cx="1750178" cy="47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30678689"/>
              </p:ext>
            </p:extLst>
          </p:nvPr>
        </p:nvGraphicFramePr>
        <p:xfrm>
          <a:off x="2242661" y="2658819"/>
          <a:ext cx="7558393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6889" y="26834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334005" y="543653"/>
            <a:ext cx="1073188" cy="1114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433" y="1658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3027926" y="140587"/>
            <a:ext cx="1073188" cy="1949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1354" y="2117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0" name="右箭头 9"/>
          <p:cNvSpPr/>
          <p:nvPr/>
        </p:nvSpPr>
        <p:spPr>
          <a:xfrm>
            <a:off x="1691916" y="894083"/>
            <a:ext cx="1171746" cy="44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7926" y="1589673"/>
            <a:ext cx="1073188" cy="500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4005" y="768146"/>
            <a:ext cx="1073188" cy="782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005" y="943358"/>
            <a:ext cx="1073188" cy="339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51872" y="3342844"/>
            <a:ext cx="3975176" cy="3353630"/>
          </a:xfr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/>
              <a:t>逻辑地址</a:t>
            </a:r>
            <a:r>
              <a:rPr lang="en-US" altLang="zh-CN" sz="1800" dirty="0"/>
              <a:t>(</a:t>
            </a:r>
            <a:r>
              <a:rPr lang="zh-CN" altLang="en-US" sz="1800" dirty="0"/>
              <a:t>空间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VS </a:t>
            </a:r>
            <a:r>
              <a:rPr lang="zh-CN" altLang="en-US" sz="1800" dirty="0"/>
              <a:t>物理地址</a:t>
            </a:r>
            <a:r>
              <a:rPr lang="en-US" altLang="zh-CN" sz="1800" dirty="0"/>
              <a:t>(</a:t>
            </a:r>
            <a:r>
              <a:rPr lang="zh-CN" altLang="en-US" sz="1800" dirty="0"/>
              <a:t>空间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地址绑定</a:t>
            </a:r>
            <a:r>
              <a:rPr lang="en-US" altLang="zh-CN" sz="1800" dirty="0"/>
              <a:t>(</a:t>
            </a:r>
            <a:r>
              <a:rPr lang="zh-CN" altLang="en-US" sz="1800" dirty="0"/>
              <a:t>时机</a:t>
            </a:r>
            <a:r>
              <a:rPr lang="en-US" altLang="zh-CN" sz="1800" dirty="0"/>
              <a:t>): </a:t>
            </a:r>
            <a:r>
              <a:rPr lang="zh-CN" altLang="en-US" sz="1800" dirty="0"/>
              <a:t>编译、装入、运行</a:t>
            </a:r>
            <a:endParaRPr lang="en-US" altLang="zh-CN" sz="1800" dirty="0"/>
          </a:p>
          <a:p>
            <a:r>
              <a:rPr lang="zh-CN" altLang="en-US" sz="1800" dirty="0"/>
              <a:t>程序的加载</a:t>
            </a:r>
            <a:endParaRPr lang="en-US" altLang="zh-CN" sz="1800" dirty="0"/>
          </a:p>
          <a:p>
            <a:pPr lvl="1"/>
            <a:r>
              <a:rPr lang="zh-CN" altLang="en-US" sz="1600" dirty="0"/>
              <a:t>绝对装入</a:t>
            </a:r>
            <a:endParaRPr lang="en-US" altLang="zh-CN" sz="1600" dirty="0"/>
          </a:p>
          <a:p>
            <a:pPr lvl="1"/>
            <a:r>
              <a:rPr lang="zh-CN" altLang="en-US" sz="1600" dirty="0"/>
              <a:t>可重定位装入</a:t>
            </a:r>
            <a:br>
              <a:rPr lang="en-US" altLang="zh-CN" sz="1600" dirty="0"/>
            </a:br>
            <a:r>
              <a:rPr lang="en-US" altLang="zh-CN" sz="1600" dirty="0"/>
              <a:t>(</a:t>
            </a:r>
            <a:r>
              <a:rPr lang="zh-CN" altLang="en-US" sz="1600" dirty="0"/>
              <a:t>静态重定位 </a:t>
            </a:r>
            <a:r>
              <a:rPr lang="en-US" altLang="zh-CN" sz="1600" dirty="0"/>
              <a:t>VS </a:t>
            </a:r>
            <a:r>
              <a:rPr lang="zh-CN" altLang="en-US" sz="1600" dirty="0"/>
              <a:t>运行时动态重定位</a:t>
            </a:r>
            <a:r>
              <a:rPr lang="en-US" altLang="zh-CN" sz="1600" dirty="0"/>
              <a:t>)</a:t>
            </a:r>
          </a:p>
          <a:p>
            <a:pPr lvl="1"/>
            <a:r>
              <a:rPr lang="zh-CN" altLang="en-US" sz="1600" dirty="0"/>
              <a:t>运行时动态装入</a:t>
            </a:r>
            <a:endParaRPr lang="en-US" altLang="zh-CN" sz="1600" dirty="0"/>
          </a:p>
          <a:p>
            <a:r>
              <a:rPr lang="zh-CN" altLang="en-US" sz="1800" dirty="0"/>
              <a:t>程序的链接</a:t>
            </a:r>
            <a:endParaRPr lang="en-US" altLang="zh-CN" sz="1800" dirty="0"/>
          </a:p>
          <a:p>
            <a:pPr lvl="1"/>
            <a:r>
              <a:rPr lang="zh-CN" altLang="en-US" sz="1600" dirty="0"/>
              <a:t>静态链接</a:t>
            </a:r>
            <a:endParaRPr lang="en-US" altLang="zh-CN" sz="1600" dirty="0"/>
          </a:p>
          <a:p>
            <a:pPr lvl="1"/>
            <a:r>
              <a:rPr lang="zh-CN" altLang="en-US" sz="1600" dirty="0"/>
              <a:t>装入时动态链接</a:t>
            </a:r>
            <a:endParaRPr lang="en-US" altLang="zh-CN" sz="1600" dirty="0"/>
          </a:p>
          <a:p>
            <a:pPr lvl="1"/>
            <a:r>
              <a:rPr lang="zh-CN" altLang="en-US" sz="1600" dirty="0"/>
              <a:t>运行时动态链接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227063" y="3342844"/>
            <a:ext cx="3942324" cy="15565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单一连续分配</a:t>
            </a:r>
            <a:endParaRPr lang="en-US" altLang="zh-CN" sz="1800" dirty="0"/>
          </a:p>
          <a:p>
            <a:r>
              <a:rPr lang="zh-CN" altLang="en-US" sz="1800" dirty="0"/>
              <a:t>多分区分配</a:t>
            </a:r>
            <a:r>
              <a:rPr lang="en-US" altLang="zh-CN" sz="1800" dirty="0"/>
              <a:t>(</a:t>
            </a:r>
            <a:r>
              <a:rPr lang="zh-CN" altLang="en-US" sz="1800" dirty="0"/>
              <a:t>碎片</a:t>
            </a:r>
            <a:r>
              <a:rPr lang="en-US" altLang="zh-CN" sz="1800" dirty="0"/>
              <a:t>: </a:t>
            </a:r>
            <a:r>
              <a:rPr lang="zh-CN" altLang="en-US" sz="1800" dirty="0"/>
              <a:t>内、外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600" dirty="0"/>
              <a:t>固定分区</a:t>
            </a:r>
            <a:endParaRPr lang="en-US" altLang="zh-CN" sz="1600" dirty="0"/>
          </a:p>
          <a:p>
            <a:pPr lvl="1"/>
            <a:r>
              <a:rPr lang="zh-CN" altLang="en-US" sz="1600" dirty="0"/>
              <a:t>动态分区</a:t>
            </a:r>
            <a:r>
              <a:rPr lang="en-US" altLang="zh-CN" sz="1600" dirty="0"/>
              <a:t>(</a:t>
            </a:r>
            <a:r>
              <a:rPr lang="zh-CN" altLang="en-US" sz="1600" dirty="0"/>
              <a:t>分</a:t>
            </a:r>
            <a:r>
              <a:rPr lang="en-US" altLang="zh-CN" sz="1600" dirty="0"/>
              <a:t>+</a:t>
            </a:r>
            <a:r>
              <a:rPr lang="zh-CN" altLang="en-US" sz="1600" dirty="0"/>
              <a:t>合</a:t>
            </a:r>
            <a:r>
              <a:rPr lang="en-US" altLang="zh-CN" sz="1600" dirty="0"/>
              <a:t>; </a:t>
            </a:r>
            <a:r>
              <a:rPr lang="zh-CN" altLang="en-US" sz="1600" dirty="0"/>
              <a:t>分配算法</a:t>
            </a:r>
            <a:r>
              <a:rPr lang="en-US" altLang="zh-CN" sz="1600" dirty="0"/>
              <a:t>; </a:t>
            </a:r>
            <a:r>
              <a:rPr lang="zh-CN" altLang="en-US" sz="1600" dirty="0"/>
              <a:t>紧凑</a:t>
            </a:r>
            <a:r>
              <a:rPr lang="en-US" altLang="zh-CN" sz="1600" dirty="0"/>
              <a:t>)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227063" y="4899433"/>
            <a:ext cx="3942324" cy="1797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分页</a:t>
            </a:r>
            <a:endParaRPr lang="en-US" altLang="zh-CN" sz="1800" dirty="0"/>
          </a:p>
          <a:p>
            <a:pPr lvl="1"/>
            <a:r>
              <a:rPr lang="zh-CN" altLang="en-US" sz="1600" dirty="0"/>
              <a:t>地址转换、上下文切换、</a:t>
            </a:r>
            <a:r>
              <a:rPr lang="en-US" altLang="zh-CN" sz="1600" dirty="0"/>
              <a:t>EAT</a:t>
            </a:r>
          </a:p>
          <a:p>
            <a:pPr lvl="1"/>
            <a:r>
              <a:rPr lang="zh-CN" altLang="en-US" sz="1600" dirty="0"/>
              <a:t>保护与共享</a:t>
            </a:r>
            <a:endParaRPr lang="en-US" altLang="zh-CN" sz="1600" dirty="0"/>
          </a:p>
          <a:p>
            <a:r>
              <a:rPr lang="zh-CN" altLang="en-US" sz="1800" dirty="0"/>
              <a:t>分段</a:t>
            </a:r>
            <a:endParaRPr lang="en-US" altLang="zh-CN" sz="1800" dirty="0"/>
          </a:p>
          <a:p>
            <a:r>
              <a:rPr lang="zh-CN" altLang="en-US" sz="1800" dirty="0"/>
              <a:t>段页</a:t>
            </a:r>
            <a:endParaRPr lang="en-US" altLang="zh-CN" sz="16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8748791" y="5368704"/>
            <a:ext cx="2702225" cy="5927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交换</a:t>
            </a:r>
            <a:endParaRPr lang="en-US" altLang="zh-CN" sz="1800" dirty="0"/>
          </a:p>
          <a:p>
            <a:pPr lvl="1"/>
            <a:r>
              <a:rPr lang="zh-CN" altLang="en-US" sz="1400" dirty="0"/>
              <a:t>整个进程、基于页</a:t>
            </a:r>
            <a:endParaRPr lang="en-US" altLang="zh-CN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885" y="110169"/>
            <a:ext cx="3969698" cy="22146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619412" y="189862"/>
            <a:ext cx="38664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169387" y="3342843"/>
            <a:ext cx="3467824" cy="19456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局部性原理</a:t>
            </a:r>
            <a:r>
              <a:rPr lang="en-US" altLang="zh-CN" sz="1800" dirty="0"/>
              <a:t>(</a:t>
            </a:r>
            <a:r>
              <a:rPr lang="zh-CN" altLang="en-US" sz="1800" dirty="0"/>
              <a:t>时间、空间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虚拟存储</a:t>
            </a:r>
            <a:endParaRPr lang="en-US" altLang="zh-CN" sz="1800" dirty="0"/>
          </a:p>
          <a:p>
            <a:pPr lvl="1"/>
            <a:r>
              <a:rPr lang="zh-CN" altLang="en-US" sz="1600" dirty="0"/>
              <a:t>部分装入</a:t>
            </a:r>
            <a:endParaRPr lang="en-US" altLang="zh-CN" sz="1600" dirty="0"/>
          </a:p>
          <a:p>
            <a:pPr lvl="1"/>
            <a:r>
              <a:rPr lang="zh-CN" altLang="en-US" sz="1600" dirty="0"/>
              <a:t>按需调页（缺页异常）</a:t>
            </a:r>
            <a:br>
              <a:rPr lang="en-US" altLang="zh-CN" sz="1600" dirty="0"/>
            </a:br>
            <a:r>
              <a:rPr lang="zh-CN" altLang="en-US" sz="1600" dirty="0"/>
              <a:t>（或段）</a:t>
            </a:r>
            <a:endParaRPr lang="en-US" altLang="zh-CN" sz="1600" dirty="0"/>
          </a:p>
          <a:p>
            <a:pPr lvl="1"/>
            <a:r>
              <a:rPr lang="zh-CN" altLang="en-US" sz="1600" dirty="0"/>
              <a:t>置换</a:t>
            </a:r>
            <a:endParaRPr lang="en-US" altLang="zh-CN" sz="14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748791" y="5961461"/>
            <a:ext cx="2702225" cy="7350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进程地址空间中的堆</a:t>
            </a:r>
            <a:endParaRPr lang="en-US" altLang="zh-CN" sz="1400" dirty="0"/>
          </a:p>
          <a:p>
            <a:r>
              <a:rPr lang="zh-CN" altLang="en-US" sz="1800" dirty="0"/>
              <a:t>内核中的内存管理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233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14051437"/>
              </p:ext>
            </p:extLst>
          </p:nvPr>
        </p:nvGraphicFramePr>
        <p:xfrm>
          <a:off x="1989163" y="31446"/>
          <a:ext cx="7558393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391" y="560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1434" y="3555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3031927" y="1557195"/>
            <a:ext cx="1073188" cy="1415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5355" y="2999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0" name="右箭头 9"/>
          <p:cNvSpPr/>
          <p:nvPr/>
        </p:nvSpPr>
        <p:spPr>
          <a:xfrm>
            <a:off x="1695917" y="1776535"/>
            <a:ext cx="1171746" cy="44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31927" y="2679825"/>
            <a:ext cx="1073188" cy="292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725848" y="740270"/>
            <a:ext cx="4155542" cy="20719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局部性原理</a:t>
            </a:r>
            <a:r>
              <a:rPr lang="en-US" altLang="zh-CN" sz="1800" dirty="0"/>
              <a:t>(</a:t>
            </a:r>
            <a:r>
              <a:rPr lang="zh-CN" altLang="en-US" sz="1800" dirty="0"/>
              <a:t>时间、空间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虚拟存储</a:t>
            </a:r>
            <a:endParaRPr lang="en-US" altLang="zh-CN" sz="1800" dirty="0"/>
          </a:p>
          <a:p>
            <a:pPr lvl="1"/>
            <a:r>
              <a:rPr lang="zh-CN" altLang="en-US" sz="1600" dirty="0"/>
              <a:t>部分装入</a:t>
            </a:r>
            <a:endParaRPr lang="en-US" altLang="zh-CN" sz="1600" dirty="0"/>
          </a:p>
          <a:p>
            <a:pPr lvl="1"/>
            <a:r>
              <a:rPr lang="zh-CN" altLang="en-US" sz="1600" dirty="0"/>
              <a:t>按需调页（缺页异常）</a:t>
            </a:r>
            <a:br>
              <a:rPr lang="en-US" altLang="zh-CN" sz="1600" dirty="0"/>
            </a:br>
            <a:r>
              <a:rPr lang="zh-CN" altLang="en-US" sz="1600" dirty="0"/>
              <a:t>（或段）</a:t>
            </a:r>
            <a:endParaRPr lang="en-US" altLang="zh-CN" sz="1600" dirty="0"/>
          </a:p>
          <a:p>
            <a:pPr lvl="1"/>
            <a:r>
              <a:rPr lang="zh-CN" altLang="en-US" sz="1600" dirty="0"/>
              <a:t>页面置换</a:t>
            </a:r>
            <a:endParaRPr lang="en-US" altLang="zh-CN" sz="1600" dirty="0"/>
          </a:p>
          <a:p>
            <a:pPr lvl="2"/>
            <a:r>
              <a:rPr lang="en-US" altLang="zh-CN" sz="1000" dirty="0"/>
              <a:t>FIFO</a:t>
            </a:r>
            <a:r>
              <a:rPr lang="zh-CN" altLang="en-US" sz="1000" dirty="0"/>
              <a:t>、</a:t>
            </a:r>
            <a:r>
              <a:rPr lang="en-US" altLang="zh-CN" sz="1000" dirty="0"/>
              <a:t>OPT</a:t>
            </a:r>
            <a:r>
              <a:rPr lang="zh-CN" altLang="en-US" sz="1000" dirty="0"/>
              <a:t>、</a:t>
            </a:r>
            <a:r>
              <a:rPr lang="en-US" altLang="zh-CN" sz="1000" dirty="0"/>
              <a:t>LRU</a:t>
            </a:r>
            <a:r>
              <a:rPr lang="zh-CN" altLang="en-US" sz="1000" dirty="0"/>
              <a:t>及其近似等</a:t>
            </a:r>
            <a:endParaRPr lang="en-US" altLang="zh-CN" sz="1000" dirty="0"/>
          </a:p>
          <a:p>
            <a:pPr lvl="1"/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338005" y="165249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8005" y="152730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8005" y="190400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38005" y="177881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8005" y="215295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38005" y="202775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8005" y="240446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8005" y="227926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38005" y="265340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38005" y="252821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38005" y="290491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8005" y="277972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8005" y="315386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38005" y="302866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005" y="340537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005" y="328017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8005" y="921203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38005" y="79601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8005" y="1172713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8005" y="104752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38005" y="1421658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38005" y="129646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5725847" y="4290732"/>
            <a:ext cx="4155543" cy="12195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进程地址空间中的堆</a:t>
            </a:r>
            <a:endParaRPr lang="en-US" altLang="zh-CN" sz="1400" dirty="0"/>
          </a:p>
          <a:p>
            <a:r>
              <a:rPr lang="zh-CN" altLang="en-US" sz="1800" dirty="0"/>
              <a:t>内核中的内存管理</a:t>
            </a:r>
            <a:endParaRPr lang="en-US" altLang="zh-CN" sz="1800" dirty="0"/>
          </a:p>
          <a:p>
            <a:pPr lvl="1"/>
            <a:r>
              <a:rPr lang="en-US" altLang="zh-CN" sz="1200" dirty="0"/>
              <a:t>Buddy system</a:t>
            </a:r>
            <a:r>
              <a:rPr lang="zh-CN" altLang="en-US" sz="1200" dirty="0"/>
              <a:t>（什么是伙伴？）</a:t>
            </a:r>
            <a:endParaRPr lang="en-US" altLang="zh-CN" sz="1200" dirty="0"/>
          </a:p>
          <a:p>
            <a:pPr lvl="1"/>
            <a:r>
              <a:rPr lang="en-US" altLang="zh-CN" sz="1200" dirty="0"/>
              <a:t>Slab</a:t>
            </a:r>
            <a:r>
              <a:rPr lang="zh-CN" altLang="en-US" sz="1200" dirty="0"/>
              <a:t>分配器（</a:t>
            </a:r>
            <a:r>
              <a:rPr lang="en-US" altLang="zh-CN" sz="1200" dirty="0"/>
              <a:t>slabs, caches</a:t>
            </a:r>
            <a:r>
              <a:rPr lang="zh-CN" altLang="en-US" sz="1200" dirty="0"/>
              <a:t>）</a:t>
            </a:r>
            <a:endParaRPr lang="en-US" altLang="zh-CN" sz="1200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5725848" y="2963309"/>
            <a:ext cx="4155542" cy="11763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抖动问题</a:t>
            </a:r>
            <a:endParaRPr lang="en-US" altLang="zh-CN" sz="1800" dirty="0"/>
          </a:p>
          <a:p>
            <a:pPr lvl="1"/>
            <a:r>
              <a:rPr lang="zh-CN" altLang="en-US" sz="1200" dirty="0"/>
              <a:t>根本原因</a:t>
            </a:r>
            <a:endParaRPr lang="en-US" altLang="zh-CN" sz="1200" dirty="0"/>
          </a:p>
          <a:p>
            <a:pPr lvl="1"/>
            <a:r>
              <a:rPr lang="en-US" altLang="zh-CN" sz="1200" dirty="0"/>
              <a:t>Locality Model</a:t>
            </a:r>
          </a:p>
          <a:p>
            <a:pPr lvl="1"/>
            <a:r>
              <a:rPr lang="zh-CN" altLang="en-US" sz="1200" dirty="0"/>
              <a:t>工作集模型</a:t>
            </a:r>
            <a:endParaRPr lang="en-US" altLang="zh-CN" sz="1200" dirty="0"/>
          </a:p>
          <a:p>
            <a:pPr lvl="1"/>
            <a:r>
              <a:rPr lang="zh-CN" altLang="en-US" sz="1200" dirty="0"/>
              <a:t>缺页率</a:t>
            </a:r>
            <a:endParaRPr lang="en-US" altLang="zh-CN" sz="1200" dirty="0"/>
          </a:p>
        </p:txBody>
      </p:sp>
      <p:sp>
        <p:nvSpPr>
          <p:cNvPr id="54" name="内容占位符 2"/>
          <p:cNvSpPr txBox="1">
            <a:spLocks/>
          </p:cNvSpPr>
          <p:nvPr/>
        </p:nvSpPr>
        <p:spPr>
          <a:xfrm>
            <a:off x="5725847" y="5661403"/>
            <a:ext cx="4155543" cy="3740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其他问题</a:t>
            </a:r>
            <a:r>
              <a:rPr lang="zh-CN" altLang="en-US" sz="1200" dirty="0"/>
              <a:t>（预取、页大小和</a:t>
            </a:r>
            <a:r>
              <a:rPr lang="en-US" altLang="zh-CN" sz="1200" dirty="0"/>
              <a:t>TLB reach</a:t>
            </a:r>
            <a:r>
              <a:rPr lang="zh-CN" altLang="en-US" sz="1200" dirty="0"/>
              <a:t>、程序结构等）</a:t>
            </a:r>
            <a:endParaRPr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573391" y="475306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思考：对内存进行扩充的方法有哪些？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）物理上扩充？（上限？）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）逻辑上</a:t>
            </a:r>
            <a:r>
              <a:rPr lang="zh-CN" altLang="en-US"/>
              <a:t>扩充？（方法？上限？）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142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819" y="153909"/>
            <a:ext cx="421891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按需调页的“需”如何理解？如何实现？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存在位</a:t>
            </a:r>
            <a:endParaRPr lang="en-US" altLang="zh-CN" dirty="0"/>
          </a:p>
          <a:p>
            <a:r>
              <a:rPr lang="zh-CN" altLang="en-US" dirty="0"/>
              <a:t>缺页异常</a:t>
            </a:r>
            <a:endParaRPr lang="en-US" altLang="zh-CN" dirty="0"/>
          </a:p>
          <a:p>
            <a:r>
              <a:rPr lang="zh-CN" altLang="en-US" dirty="0"/>
              <a:t>处理缺页</a:t>
            </a:r>
            <a:endParaRPr lang="en-US" altLang="zh-CN" dirty="0"/>
          </a:p>
          <a:p>
            <a:r>
              <a:rPr lang="zh-CN" altLang="en-US" dirty="0"/>
              <a:t>再次执行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7819" y="2136618"/>
            <a:ext cx="421891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从基本的</a:t>
            </a:r>
            <a:r>
              <a:rPr lang="en-US" altLang="zh-CN" dirty="0"/>
              <a:t>page table</a:t>
            </a:r>
          </a:p>
          <a:p>
            <a:r>
              <a:rPr lang="zh-CN" altLang="en-US" dirty="0"/>
              <a:t>到带</a:t>
            </a:r>
            <a:r>
              <a:rPr lang="en-US" altLang="zh-CN" dirty="0"/>
              <a:t>TLB</a:t>
            </a:r>
            <a:r>
              <a:rPr lang="zh-CN" altLang="en-US" dirty="0"/>
              <a:t>的</a:t>
            </a:r>
            <a:r>
              <a:rPr lang="en-US" altLang="zh-CN" dirty="0"/>
              <a:t>page table</a:t>
            </a:r>
          </a:p>
          <a:p>
            <a:r>
              <a:rPr lang="zh-CN" altLang="en-US" dirty="0"/>
              <a:t>到支持虚存的</a:t>
            </a:r>
            <a:r>
              <a:rPr lang="en-US" altLang="zh-CN" dirty="0"/>
              <a:t>page table</a:t>
            </a:r>
          </a:p>
          <a:p>
            <a:endParaRPr lang="en-US" altLang="zh-CN" dirty="0"/>
          </a:p>
          <a:p>
            <a:r>
              <a:rPr lang="zh-CN" altLang="en-US" dirty="0"/>
              <a:t>分别有哪些变化？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7819" y="3842329"/>
            <a:ext cx="42189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虚存的访存性能如何？关键要素有哪些？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缺页率</a:t>
            </a:r>
            <a:endParaRPr lang="en-US" altLang="zh-CN" dirty="0"/>
          </a:p>
          <a:p>
            <a:r>
              <a:rPr lang="zh-CN" altLang="en-US" dirty="0"/>
              <a:t>缺页处理的策略、过程及其性能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7819" y="5271041"/>
            <a:ext cx="42189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虚存，在进程的创建上，起到什么作用？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经济，</a:t>
            </a:r>
            <a:r>
              <a:rPr lang="en-US" altLang="zh-CN" dirty="0"/>
              <a:t>COW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25498" y="153909"/>
            <a:ext cx="421891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页面置换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基本过程（框架）</a:t>
            </a:r>
            <a:endParaRPr lang="en-US" altLang="zh-CN" dirty="0"/>
          </a:p>
          <a:p>
            <a:r>
              <a:rPr lang="zh-CN" altLang="en-US" dirty="0"/>
              <a:t>访问串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FIFO </a:t>
            </a:r>
            <a:r>
              <a:rPr lang="zh-CN" altLang="en-US" dirty="0"/>
              <a:t>和 贝莱迪异常现象</a:t>
            </a:r>
            <a:endParaRPr lang="en-US" altLang="zh-CN" dirty="0"/>
          </a:p>
          <a:p>
            <a:r>
              <a:rPr lang="en-US" altLang="zh-CN" dirty="0"/>
              <a:t>OPT</a:t>
            </a:r>
          </a:p>
          <a:p>
            <a:r>
              <a:rPr lang="en-US" altLang="zh-CN" dirty="0"/>
              <a:t>LRU</a:t>
            </a:r>
          </a:p>
          <a:p>
            <a:r>
              <a:rPr lang="en-US" altLang="zh-CN" dirty="0"/>
              <a:t>LRU</a:t>
            </a:r>
            <a:r>
              <a:rPr lang="zh-CN" altLang="en-US" dirty="0"/>
              <a:t>近似</a:t>
            </a:r>
            <a:endParaRPr lang="en-US" altLang="zh-CN" dirty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9166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702" y="2269698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编译时地址绑定</a:t>
            </a:r>
          </a:p>
        </p:txBody>
      </p:sp>
      <p:sp>
        <p:nvSpPr>
          <p:cNvPr id="5" name="矩形 4"/>
          <p:cNvSpPr/>
          <p:nvPr/>
        </p:nvSpPr>
        <p:spPr>
          <a:xfrm>
            <a:off x="326702" y="2635157"/>
            <a:ext cx="56415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编译时生成：绝对代码；</a:t>
            </a:r>
            <a:endParaRPr lang="en-US" altLang="zh-CN" dirty="0"/>
          </a:p>
          <a:p>
            <a:r>
              <a:rPr lang="zh-CN" altLang="en-US" dirty="0"/>
              <a:t>装入时：指定位置</a:t>
            </a:r>
            <a:endParaRPr lang="en-US" altLang="zh-CN" dirty="0"/>
          </a:p>
          <a:p>
            <a:r>
              <a:rPr lang="zh-CN" altLang="en-US" dirty="0"/>
              <a:t>运行时：</a:t>
            </a:r>
            <a:r>
              <a:rPr lang="en-US" altLang="zh-CN" dirty="0"/>
              <a:t>LA=PA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702" y="3632221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装入时地址绑定</a:t>
            </a:r>
          </a:p>
        </p:txBody>
      </p:sp>
      <p:sp>
        <p:nvSpPr>
          <p:cNvPr id="7" name="矩形 6"/>
          <p:cNvSpPr/>
          <p:nvPr/>
        </p:nvSpPr>
        <p:spPr>
          <a:xfrm>
            <a:off x="326702" y="3993807"/>
            <a:ext cx="56415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编译时生成：相对代码（可重定位代码，相对地址）；</a:t>
            </a:r>
            <a:endParaRPr lang="en-US" altLang="zh-CN" dirty="0"/>
          </a:p>
          <a:p>
            <a:r>
              <a:rPr lang="zh-CN" altLang="en-US" dirty="0"/>
              <a:t>装入时：任意可用位置</a:t>
            </a:r>
            <a:r>
              <a:rPr lang="en-US" altLang="zh-CN" dirty="0"/>
              <a:t>+</a:t>
            </a:r>
            <a:r>
              <a:rPr lang="zh-CN" altLang="en-US" dirty="0"/>
              <a:t>地址绑定（重定位）</a:t>
            </a:r>
            <a:endParaRPr lang="en-US" altLang="zh-CN" dirty="0"/>
          </a:p>
          <a:p>
            <a:r>
              <a:rPr lang="zh-CN" altLang="en-US" dirty="0"/>
              <a:t>运行时：</a:t>
            </a:r>
            <a:r>
              <a:rPr lang="en-US" altLang="zh-CN" dirty="0"/>
              <a:t>LA=PA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6702" y="4978676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运行时地址绑定</a:t>
            </a:r>
          </a:p>
        </p:txBody>
      </p:sp>
      <p:sp>
        <p:nvSpPr>
          <p:cNvPr id="9" name="矩形 8"/>
          <p:cNvSpPr/>
          <p:nvPr/>
        </p:nvSpPr>
        <p:spPr>
          <a:xfrm>
            <a:off x="326702" y="5350364"/>
            <a:ext cx="56415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编译时生成：相对代码</a:t>
            </a:r>
            <a:endParaRPr lang="en-US" altLang="zh-CN" dirty="0"/>
          </a:p>
          <a:p>
            <a:r>
              <a:rPr lang="zh-CN" altLang="en-US" dirty="0"/>
              <a:t>装入时：任意可用位置</a:t>
            </a:r>
            <a:endParaRPr lang="en-US" altLang="zh-CN" dirty="0"/>
          </a:p>
          <a:p>
            <a:r>
              <a:rPr lang="zh-CN" altLang="en-US" dirty="0"/>
              <a:t>运行时：</a:t>
            </a:r>
            <a:r>
              <a:rPr lang="en-US" altLang="zh-CN" dirty="0"/>
              <a:t>LA≠PA</a:t>
            </a:r>
            <a:r>
              <a:rPr lang="zh-CN" altLang="en-US" dirty="0"/>
              <a:t>，需要</a:t>
            </a:r>
            <a:r>
              <a:rPr lang="en-US" altLang="zh-CN" dirty="0"/>
              <a:t>MMU</a:t>
            </a:r>
            <a:r>
              <a:rPr lang="zh-CN" altLang="en-US" dirty="0"/>
              <a:t>进行地址转换（地址绑定）</a:t>
            </a:r>
          </a:p>
        </p:txBody>
      </p:sp>
      <p:sp>
        <p:nvSpPr>
          <p:cNvPr id="18" name="矩形 17"/>
          <p:cNvSpPr/>
          <p:nvPr/>
        </p:nvSpPr>
        <p:spPr>
          <a:xfrm>
            <a:off x="6322318" y="2269698"/>
            <a:ext cx="16006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绝对装入方式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22318" y="2635157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编译时地址绑定；</a:t>
            </a:r>
            <a:endParaRPr lang="en-US" altLang="zh-CN" dirty="0"/>
          </a:p>
          <a:p>
            <a:r>
              <a:rPr lang="zh-CN" altLang="en-US" b="1" dirty="0"/>
              <a:t>运行前全部装入；</a:t>
            </a:r>
            <a:endParaRPr lang="en-US" altLang="zh-CN" b="1" dirty="0"/>
          </a:p>
        </p:txBody>
      </p:sp>
      <p:sp>
        <p:nvSpPr>
          <p:cNvPr id="20" name="矩形 19"/>
          <p:cNvSpPr/>
          <p:nvPr/>
        </p:nvSpPr>
        <p:spPr>
          <a:xfrm>
            <a:off x="6322318" y="3368012"/>
            <a:ext cx="319948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重定位装入方式：静态重定位</a:t>
            </a:r>
          </a:p>
        </p:txBody>
      </p:sp>
      <p:sp>
        <p:nvSpPr>
          <p:cNvPr id="21" name="矩形 20"/>
          <p:cNvSpPr/>
          <p:nvPr/>
        </p:nvSpPr>
        <p:spPr>
          <a:xfrm>
            <a:off x="6322318" y="3729598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运行前全部装入；</a:t>
            </a:r>
            <a:endParaRPr lang="en-US" altLang="zh-CN" b="1" dirty="0"/>
          </a:p>
          <a:p>
            <a:r>
              <a:rPr lang="zh-CN" altLang="en-US" dirty="0"/>
              <a:t>装入时地址绑定</a:t>
            </a:r>
          </a:p>
        </p:txBody>
      </p:sp>
      <p:sp>
        <p:nvSpPr>
          <p:cNvPr id="22" name="矩形 21"/>
          <p:cNvSpPr/>
          <p:nvPr/>
        </p:nvSpPr>
        <p:spPr>
          <a:xfrm>
            <a:off x="6322319" y="5632723"/>
            <a:ext cx="2285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动态运行时装入方式</a:t>
            </a:r>
          </a:p>
        </p:txBody>
      </p:sp>
      <p:sp>
        <p:nvSpPr>
          <p:cNvPr id="23" name="矩形 22"/>
          <p:cNvSpPr/>
          <p:nvPr/>
        </p:nvSpPr>
        <p:spPr>
          <a:xfrm>
            <a:off x="6322318" y="6004411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运行前部分装入（或不装入）</a:t>
            </a:r>
            <a:r>
              <a:rPr lang="en-US" altLang="zh-CN" b="1" dirty="0"/>
              <a:t>+</a:t>
            </a:r>
            <a:r>
              <a:rPr lang="zh-CN" altLang="en-US" b="1" dirty="0"/>
              <a:t>运行时装入；</a:t>
            </a:r>
            <a:endParaRPr lang="en-US" altLang="zh-CN" b="1" dirty="0"/>
          </a:p>
          <a:p>
            <a:r>
              <a:rPr lang="zh-CN" altLang="en-US" dirty="0"/>
              <a:t>运行时地址绑定</a:t>
            </a:r>
          </a:p>
        </p:txBody>
      </p:sp>
      <p:sp>
        <p:nvSpPr>
          <p:cNvPr id="24" name="矩形 23"/>
          <p:cNvSpPr/>
          <p:nvPr/>
        </p:nvSpPr>
        <p:spPr>
          <a:xfrm>
            <a:off x="6322318" y="4552315"/>
            <a:ext cx="38410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重定位装入方式：运行时动态重定位</a:t>
            </a:r>
          </a:p>
        </p:txBody>
      </p:sp>
      <p:sp>
        <p:nvSpPr>
          <p:cNvPr id="25" name="矩形 24"/>
          <p:cNvSpPr/>
          <p:nvPr/>
        </p:nvSpPr>
        <p:spPr>
          <a:xfrm>
            <a:off x="6322318" y="4913901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运行前全部装入；</a:t>
            </a:r>
            <a:endParaRPr lang="en-US" altLang="zh-CN" b="1" dirty="0"/>
          </a:p>
          <a:p>
            <a:r>
              <a:rPr lang="zh-CN" altLang="en-US" dirty="0"/>
              <a:t>运行时地址绑定</a:t>
            </a:r>
          </a:p>
        </p:txBody>
      </p:sp>
      <p:sp>
        <p:nvSpPr>
          <p:cNvPr id="32" name="矩形 31"/>
          <p:cNvSpPr/>
          <p:nvPr/>
        </p:nvSpPr>
        <p:spPr>
          <a:xfrm>
            <a:off x="8808172" y="2138287"/>
            <a:ext cx="16006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覆盖方式</a:t>
            </a:r>
          </a:p>
        </p:txBody>
      </p:sp>
      <p:sp>
        <p:nvSpPr>
          <p:cNvPr id="17" name="矩形 16"/>
          <p:cNvSpPr/>
          <p:nvPr/>
        </p:nvSpPr>
        <p:spPr>
          <a:xfrm>
            <a:off x="375981" y="80052"/>
            <a:ext cx="8386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：</a:t>
            </a:r>
          </a:p>
        </p:txBody>
      </p:sp>
      <p:sp>
        <p:nvSpPr>
          <p:cNvPr id="26" name="矩形 25"/>
          <p:cNvSpPr/>
          <p:nvPr/>
        </p:nvSpPr>
        <p:spPr>
          <a:xfrm>
            <a:off x="1226948" y="78577"/>
            <a:ext cx="596779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PC</a:t>
            </a:r>
            <a:r>
              <a:rPr lang="zh-CN" altLang="en-US" dirty="0"/>
              <a:t>寄存器：下一条要执行的指令所在地址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）访存以读取指令，按指令执行：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）可能需要访存以读取操作数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）可能会改变</a:t>
            </a:r>
            <a:r>
              <a:rPr lang="en-US" altLang="zh-CN" dirty="0"/>
              <a:t>PC</a:t>
            </a:r>
            <a:r>
              <a:rPr lang="zh-CN" altLang="en-US" dirty="0"/>
              <a:t>的内容（如跳转、函数调用与返回等）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）开中断状态下，若有中断发生，响应中断，</a:t>
            </a:r>
            <a:r>
              <a:rPr lang="en-US" altLang="zh-CN" dirty="0"/>
              <a:t>PC</a:t>
            </a:r>
            <a:r>
              <a:rPr lang="zh-CN" altLang="en-US" dirty="0"/>
              <a:t>指向</a:t>
            </a:r>
            <a:r>
              <a:rPr lang="en-US" altLang="zh-CN" dirty="0"/>
              <a:t>ISR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）不断重复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3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22" y="288937"/>
            <a:ext cx="110239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静态链接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255522" y="654396"/>
            <a:ext cx="4294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可执行文件中包含所有所需的库代码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22" y="1110164"/>
            <a:ext cx="18470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装入时动态链接</a:t>
            </a:r>
          </a:p>
        </p:txBody>
      </p:sp>
      <p:sp>
        <p:nvSpPr>
          <p:cNvPr id="7" name="矩形 6"/>
          <p:cNvSpPr/>
          <p:nvPr/>
        </p:nvSpPr>
        <p:spPr>
          <a:xfrm>
            <a:off x="255522" y="1471750"/>
            <a:ext cx="42945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可执行文件中不包含所有所需的库代码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装入时：装入所有所需的库并链接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22" y="2187251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运行时动态链接</a:t>
            </a:r>
          </a:p>
        </p:txBody>
      </p:sp>
      <p:sp>
        <p:nvSpPr>
          <p:cNvPr id="9" name="矩形 8"/>
          <p:cNvSpPr/>
          <p:nvPr/>
        </p:nvSpPr>
        <p:spPr>
          <a:xfrm>
            <a:off x="255522" y="2548837"/>
            <a:ext cx="429457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可执行文件中</a:t>
            </a:r>
            <a:r>
              <a:rPr lang="zh-CN" altLang="en-US" dirty="0">
                <a:sym typeface="Wingdings" panose="05000000000000000000" pitchFamily="2" charset="2"/>
              </a:rPr>
              <a:t>不包含所有所需的库代码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装入时：不转入所有所需的库</a:t>
            </a:r>
            <a:endParaRPr lang="en-US" altLang="zh-CN" dirty="0"/>
          </a:p>
          <a:p>
            <a:r>
              <a:rPr lang="zh-CN" altLang="en-US" dirty="0"/>
              <a:t>运行时：按需装入所需的库并链接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2336" y="654396"/>
            <a:ext cx="446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【</a:t>
            </a:r>
            <a:r>
              <a:rPr lang="zh-CN" altLang="en-US" dirty="0"/>
              <a:t>基础</a:t>
            </a:r>
            <a:r>
              <a:rPr lang="en-US" altLang="zh-CN" dirty="0"/>
              <a:t>】</a:t>
            </a:r>
            <a:r>
              <a:rPr lang="zh-CN" altLang="en-US" dirty="0"/>
              <a:t>地址空间和映射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，全部装入，完整不可分：连续分配方式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，全部装入，可分：离散分配方式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，部分装入，按需调入：虚拟存储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24008" y="1938137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逻辑地址（虚拟地址） </a:t>
            </a:r>
            <a:r>
              <a:rPr lang="en-US" altLang="zh-CN" dirty="0"/>
              <a:t>VS </a:t>
            </a:r>
            <a:r>
              <a:rPr lang="zh-CN" altLang="en-US" dirty="0"/>
              <a:t>物理地址（绝对地址）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8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8465" y="657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碎片相关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4170" y="1076756"/>
            <a:ext cx="2785048" cy="41331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/>
              <a:t>内部碎片 </a:t>
            </a:r>
            <a:r>
              <a:rPr lang="en-US" altLang="zh-CN" sz="1800" dirty="0"/>
              <a:t>VS </a:t>
            </a:r>
            <a:r>
              <a:rPr lang="zh-CN" altLang="en-US" sz="1800" dirty="0"/>
              <a:t>外部碎片</a:t>
            </a:r>
            <a:endParaRPr lang="en-US" altLang="zh-CN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854170" y="1582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2765" y="566741"/>
            <a:ext cx="4923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各种分配方式中：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）是否存在内部碎片和（或）外部碎片问题？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）如何解决？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）内部碎片？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）外部碎片（紧凑、离散（特别是分页））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8358"/>
              </p:ext>
            </p:extLst>
          </p:nvPr>
        </p:nvGraphicFramePr>
        <p:xfrm>
          <a:off x="1620733" y="1969889"/>
          <a:ext cx="7088508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1818">
                  <a:extLst>
                    <a:ext uri="{9D8B030D-6E8A-4147-A177-3AD203B41FA5}">
                      <a16:colId xmlns:a16="http://schemas.microsoft.com/office/drawing/2014/main" val="964339011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453277566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1982987095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2457153364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730040537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249253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内部碎片？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外部碎片？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1438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连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续</a:t>
                      </a:r>
                      <a:endParaRPr lang="en-US" altLang="zh-C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045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多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分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固定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分区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等大小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01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不等大小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074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动态分区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9909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离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页式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968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段式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596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段页式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40722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4170" y="601204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碎片问题具有通用性：内存、辅存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842</Words>
  <Application>Microsoft Office PowerPoint</Application>
  <PresentationFormat>宽屏</PresentationFormat>
  <Paragraphs>164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陈香兰</dc:creator>
  <cp:lastModifiedBy>祥辉 刘</cp:lastModifiedBy>
  <cp:revision>43</cp:revision>
  <dcterms:created xsi:type="dcterms:W3CDTF">2020-04-15T01:36:16Z</dcterms:created>
  <dcterms:modified xsi:type="dcterms:W3CDTF">2023-06-11T05:33:25Z</dcterms:modified>
</cp:coreProperties>
</file>