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39" r:id="rId4"/>
    <p:sldId id="320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5" r:id="rId14"/>
    <p:sldId id="333" r:id="rId15"/>
    <p:sldId id="334" r:id="rId16"/>
    <p:sldId id="336" r:id="rId17"/>
    <p:sldId id="322" r:id="rId18"/>
    <p:sldId id="323" r:id="rId19"/>
    <p:sldId id="324" r:id="rId20"/>
    <p:sldId id="337" r:id="rId21"/>
    <p:sldId id="271" r:id="rId22"/>
    <p:sldId id="321" r:id="rId23"/>
    <p:sldId id="338" r:id="rId24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7543" autoAdjust="0"/>
  </p:normalViewPr>
  <p:slideViewPr>
    <p:cSldViewPr snapToGrid="0">
      <p:cViewPr varScale="1">
        <p:scale>
          <a:sx n="86" d="100"/>
          <a:sy n="86" d="100"/>
        </p:scale>
        <p:origin x="1354" y="72"/>
      </p:cViewPr>
      <p:guideLst/>
    </p:cSldViewPr>
  </p:slideViewPr>
  <p:outlineViewPr>
    <p:cViewPr>
      <p:scale>
        <a:sx n="33" d="100"/>
        <a:sy n="33" d="100"/>
      </p:scale>
      <p:origin x="0" y="-538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D34100-DA5F-4909-94A8-6C37F9827627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7F6C1AC-CD3E-487C-A38D-E641A1B5E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6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8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6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文件空洞见下一页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0250"/>
            <a:ext cx="7772400" cy="2114548"/>
          </a:xfr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584" y="4177771"/>
            <a:ext cx="6858000" cy="45349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rgbClr val="FFC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8C7714F6-F5AF-41DA-A77E-B77A56EC6B2E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021A9716-45C4-4F06-9AF0-2883B676DECA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84432808-DC4F-427D-877B-2592690662C9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10000"/>
              </a:lnSpc>
              <a:defRPr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1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1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1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EE3FA8EF-AFA9-491A-998F-C00EDA039925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Ext2</a:t>
            </a:r>
            <a:r>
              <a:rPr lang="zh-CN" altLang="en-US" dirty="0"/>
              <a:t>专题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3AC5D94D-CE42-4167-AA61-2980EBF876BB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FB4FCA3C-02BC-4B8A-8895-163859784B07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07256D97-475B-4760-B991-C70B40370AC8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E34147EC-3AE1-4650-B5A9-5A40B33EFFC3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B2944563-230B-4DC1-88BA-0F0E18787D67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A3D483F6-923A-4315-A4BF-57365423AE91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CBC3E387-F70B-4305-8803-32C9D47BBF00}" type="datetime1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PPT内页副本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17" y="160867"/>
            <a:ext cx="5289550" cy="804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59" y="1126068"/>
            <a:ext cx="8938683" cy="522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7318" y="6431490"/>
            <a:ext cx="5655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altLang="zh-CN" dirty="0"/>
              <a:t>Ext2</a:t>
            </a:r>
            <a:r>
              <a:rPr lang="zh-CN" altLang="en-US" dirty="0"/>
              <a:t>专题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9342" y="6431490"/>
            <a:ext cx="1962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372CB6B5-25D7-4D75-939C-F20CD3CC63E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Footer Placeholder 4"/>
          <p:cNvSpPr txBox="1"/>
          <p:nvPr userDrawn="1"/>
        </p:nvSpPr>
        <p:spPr>
          <a:xfrm>
            <a:off x="102659" y="6431490"/>
            <a:ext cx="22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9" name="Slide Number Placeholder 5"/>
          <p:cNvSpPr txBox="1"/>
          <p:nvPr userDrawn="1"/>
        </p:nvSpPr>
        <p:spPr>
          <a:xfrm>
            <a:off x="8195733" y="6431490"/>
            <a:ext cx="845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/</a:t>
            </a:r>
            <a:r>
              <a:rPr lang="en-US" altLang="zh-CN" baseline="0" dirty="0"/>
              <a:t> 35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lanchen@ustc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0117401: Operating System</a:t>
            </a:r>
            <a:br>
              <a:rPr lang="en-US" altLang="zh-CN" dirty="0"/>
            </a:br>
            <a:r>
              <a:rPr lang="zh-CN" altLang="en-US" dirty="0"/>
              <a:t>操作系统原理与设计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3388" y="4177771"/>
            <a:ext cx="8637224" cy="453495"/>
          </a:xfrm>
        </p:spPr>
        <p:txBody>
          <a:bodyPr/>
          <a:lstStyle/>
          <a:p>
            <a:r>
              <a:rPr lang="en-US" altLang="zh-CN" dirty="0"/>
              <a:t>Chapter 11 </a:t>
            </a:r>
            <a:r>
              <a:rPr lang="zh-CN" altLang="en-US" dirty="0"/>
              <a:t>之 </a:t>
            </a:r>
            <a:r>
              <a:rPr lang="en-US" altLang="zh-CN" dirty="0"/>
              <a:t>Ext2</a:t>
            </a:r>
            <a:r>
              <a:rPr lang="zh-CN" altLang="en-US" dirty="0"/>
              <a:t>简介</a:t>
            </a: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408313" y="5312923"/>
            <a:ext cx="632737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陈香兰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3"/>
              </a:rPr>
              <a:t>xlanchen@ustc.edu.cn</a:t>
            </a:r>
            <a:r>
              <a:rPr lang="en-US" altLang="zh-CN" sz="2400" dirty="0"/>
              <a:t>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高能效智能计算实验室，</a:t>
            </a:r>
            <a:r>
              <a:rPr lang="en-US" altLang="zh-CN" sz="2400" dirty="0"/>
              <a:t>CS</a:t>
            </a:r>
            <a:r>
              <a:rPr lang="zh-CN" altLang="en-US" sz="2400" dirty="0"/>
              <a:t>，</a:t>
            </a:r>
            <a:r>
              <a:rPr lang="en-US" altLang="zh-CN" sz="2400" dirty="0"/>
              <a:t>USTC </a:t>
            </a:r>
            <a:r>
              <a:rPr lang="zh-CN" altLang="en-US" sz="2400" dirty="0"/>
              <a:t> </a:t>
            </a:r>
            <a:r>
              <a:rPr lang="en-US" altLang="zh-CN" sz="2400" dirty="0"/>
              <a:t>@ </a:t>
            </a:r>
            <a:r>
              <a:rPr lang="zh-CN" altLang="en-US" sz="2400" dirty="0"/>
              <a:t>合肥</a:t>
            </a:r>
            <a:endParaRPr lang="en-US" altLang="zh-CN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嵌入式系统实验室，</a:t>
            </a:r>
            <a:r>
              <a:rPr lang="en-US" altLang="zh-CN" sz="2400" dirty="0"/>
              <a:t>CS</a:t>
            </a:r>
            <a:r>
              <a:rPr lang="zh-CN" altLang="en-US" sz="2400" dirty="0"/>
              <a:t>，</a:t>
            </a:r>
            <a:r>
              <a:rPr lang="en-US" altLang="zh-CN" sz="2400" dirty="0"/>
              <a:t>USTC </a:t>
            </a:r>
            <a:r>
              <a:rPr lang="zh-CN" altLang="en-US" sz="2400" dirty="0"/>
              <a:t> </a:t>
            </a:r>
            <a:r>
              <a:rPr lang="en-US" altLang="zh-CN" sz="2400" dirty="0"/>
              <a:t>@ </a:t>
            </a:r>
            <a:r>
              <a:rPr lang="zh-CN" altLang="en-US" sz="2400" dirty="0"/>
              <a:t>苏州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索引节点表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一个磁盘块组中有若干个索引结点</a:t>
            </a:r>
            <a:endParaRPr lang="en-US" altLang="zh-CN" dirty="0"/>
          </a:p>
          <a:p>
            <a:pPr lvl="1"/>
            <a:r>
              <a:rPr lang="zh-CN" altLang="en-US" dirty="0"/>
              <a:t>存储在一组连续的磁盘块中，形成一个索引结点表。 </a:t>
            </a:r>
            <a:endParaRPr lang="en-US" altLang="zh-CN" dirty="0"/>
          </a:p>
          <a:p>
            <a:pPr lvl="1"/>
            <a:r>
              <a:rPr lang="zh-CN" altLang="en-US" dirty="0"/>
              <a:t>其中，第一个磁盘块的块号存储在超级块的 </a:t>
            </a:r>
            <a:r>
              <a:rPr lang="en-US" altLang="zh-CN" dirty="0" err="1"/>
              <a:t>bg_inode_table</a:t>
            </a:r>
            <a:r>
              <a:rPr lang="zh-CN" altLang="en-US" dirty="0"/>
              <a:t>数据项中。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根据磁盘块的大小，可以计算出每个磁盘块能容纳多少个索引结点 。</a:t>
            </a:r>
            <a:endParaRPr lang="en-US" altLang="zh-CN" dirty="0"/>
          </a:p>
          <a:p>
            <a:pPr lvl="1"/>
            <a:r>
              <a:rPr lang="zh-CN" altLang="en-US" dirty="0"/>
              <a:t>根据索引结点的总个数，可以计算出索引结点表所需要占用的磁盘块的个数。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59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17" y="160867"/>
            <a:ext cx="5693968" cy="804334"/>
          </a:xfrm>
        </p:spPr>
        <p:txBody>
          <a:bodyPr/>
          <a:lstStyle/>
          <a:p>
            <a:r>
              <a:rPr lang="zh-CN" altLang="en-US" sz="3200" dirty="0"/>
              <a:t>关于索引节点中的</a:t>
            </a:r>
            <a:r>
              <a:rPr lang="en-US" altLang="zh-CN" sz="3200" dirty="0" err="1"/>
              <a:t>i_block</a:t>
            </a:r>
            <a:r>
              <a:rPr lang="en-US" altLang="zh-CN" sz="3200" dirty="0"/>
              <a:t>[]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ext2</a:t>
            </a:r>
            <a:r>
              <a:rPr lang="zh-CN" altLang="en-US" dirty="0"/>
              <a:t>的索引结点中使用了组合索引方式。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93873"/>
              </p:ext>
            </p:extLst>
          </p:nvPr>
        </p:nvGraphicFramePr>
        <p:xfrm>
          <a:off x="1018161" y="3420476"/>
          <a:ext cx="60960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/*</a:t>
                      </a:r>
                    </a:p>
                    <a:p>
                      <a:r>
                        <a:rPr lang="en-US" altLang="zh-CN" dirty="0"/>
                        <a:t> * Constants relative to the data blocks</a:t>
                      </a:r>
                    </a:p>
                    <a:p>
                      <a:r>
                        <a:rPr lang="en-US" altLang="zh-CN" dirty="0"/>
                        <a:t> */</a:t>
                      </a:r>
                    </a:p>
                    <a:p>
                      <a:r>
                        <a:rPr lang="en-US" altLang="zh-CN" dirty="0"/>
                        <a:t>#define EXT2_NDIR_BLOCKS 12 </a:t>
                      </a:r>
                    </a:p>
                    <a:p>
                      <a:r>
                        <a:rPr lang="en-US" altLang="zh-CN" dirty="0"/>
                        <a:t>#define EXT2_IND_BLOCK EXT2_NDIR_BLOCKS </a:t>
                      </a:r>
                    </a:p>
                    <a:p>
                      <a:r>
                        <a:rPr lang="en-US" altLang="zh-CN" dirty="0"/>
                        <a:t>#define EXT2_DIND_BLOCK (EXT2_IND_BLOCK + 1) </a:t>
                      </a:r>
                    </a:p>
                    <a:p>
                      <a:r>
                        <a:rPr lang="en-US" altLang="zh-CN" dirty="0"/>
                        <a:t>#define EXT2_TIND_BLOCK (EXT2_DIND_BLOCK + 1) </a:t>
                      </a:r>
                    </a:p>
                    <a:p>
                      <a:r>
                        <a:rPr lang="en-US" altLang="zh-CN" dirty="0"/>
                        <a:t>#define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EXT2_N_BLOCKS</a:t>
                      </a:r>
                      <a:r>
                        <a:rPr lang="en-US" altLang="zh-CN" dirty="0"/>
                        <a:t> (EXT2_TIND_BLOCK + 1)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28714"/>
              </p:ext>
            </p:extLst>
          </p:nvPr>
        </p:nvGraphicFramePr>
        <p:xfrm>
          <a:off x="1018161" y="1792633"/>
          <a:ext cx="6096000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struct</a:t>
                      </a:r>
                      <a:r>
                        <a:rPr lang="en-US" altLang="zh-CN" dirty="0"/>
                        <a:t> ext2_inode {</a:t>
                      </a:r>
                    </a:p>
                    <a:p>
                      <a:r>
                        <a:rPr lang="en-US" altLang="zh-CN" dirty="0"/>
                        <a:t>        ...</a:t>
                      </a:r>
                    </a:p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        __le32 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i_block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[EXT2_N_BLOCKS];/* Pointers to blocks */</a:t>
                      </a:r>
                      <a:r>
                        <a:rPr lang="en-US" altLang="zh-CN" dirty="0"/>
                        <a:t> </a:t>
                      </a:r>
                    </a:p>
                    <a:p>
                      <a:r>
                        <a:rPr lang="en-US" altLang="zh-CN" dirty="0"/>
                        <a:t>        ...</a:t>
                      </a:r>
                    </a:p>
                    <a:p>
                      <a:r>
                        <a:rPr lang="en-US" altLang="zh-CN" dirty="0"/>
                        <a:t>};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57609" y="4229068"/>
            <a:ext cx="280591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前</a:t>
            </a:r>
            <a:r>
              <a:rPr lang="en-US" altLang="zh-CN" dirty="0"/>
              <a:t>12</a:t>
            </a:r>
            <a:r>
              <a:rPr lang="zh-CN" altLang="en-US" dirty="0"/>
              <a:t>项用作直接索引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项用作一次间接索引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项用作二次间接索引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项用作三次间接索引</a:t>
            </a:r>
          </a:p>
        </p:txBody>
      </p:sp>
    </p:spTree>
    <p:extLst>
      <p:ext uri="{BB962C8B-B14F-4D97-AF65-F5344CB8AC3E}">
        <p14:creationId xmlns:p14="http://schemas.microsoft.com/office/powerpoint/2010/main" val="112382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17" y="160867"/>
            <a:ext cx="5577236" cy="804334"/>
          </a:xfrm>
        </p:spPr>
        <p:txBody>
          <a:bodyPr/>
          <a:lstStyle/>
          <a:p>
            <a:r>
              <a:rPr lang="zh-CN" altLang="en-US" sz="3200" dirty="0"/>
              <a:t>数据块位图和索引结点块位图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EXT2</a:t>
            </a:r>
            <a:r>
              <a:rPr lang="zh-CN" altLang="en-US" dirty="0"/>
              <a:t>的空闲盘块分配算法采用了位图法</a:t>
            </a:r>
            <a:endParaRPr lang="en-US" altLang="zh-CN" dirty="0"/>
          </a:p>
          <a:p>
            <a:pPr lvl="1"/>
            <a:r>
              <a:rPr lang="zh-CN" altLang="en-US" dirty="0"/>
              <a:t>位图：为便于查找数据块或索引结点的分配信息</a:t>
            </a:r>
            <a:endParaRPr lang="en-US" altLang="zh-CN" dirty="0"/>
          </a:p>
          <a:p>
            <a:pPr lvl="1"/>
            <a:r>
              <a:rPr lang="zh-CN" altLang="en-US" dirty="0"/>
              <a:t>每个位（</a:t>
            </a:r>
            <a:r>
              <a:rPr lang="en-US" altLang="zh-CN" dirty="0"/>
              <a:t>bit</a:t>
            </a:r>
            <a:r>
              <a:rPr lang="zh-CN" altLang="en-US" dirty="0"/>
              <a:t>）都对应了一个磁盘块：</a:t>
            </a:r>
            <a:endParaRPr lang="en-US" altLang="zh-CN" dirty="0"/>
          </a:p>
          <a:p>
            <a:pPr lvl="2"/>
            <a:r>
              <a:rPr lang="en-US" altLang="zh-CN" dirty="0"/>
              <a:t>0</a:t>
            </a:r>
            <a:r>
              <a:rPr lang="zh-CN" altLang="en-US" dirty="0"/>
              <a:t>，表示对应的磁盘块（或索引结点）空闲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，表示占用。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个位图分别占用一个专门的磁盘块。</a:t>
            </a:r>
            <a:endParaRPr lang="en-US" altLang="zh-CN" dirty="0"/>
          </a:p>
          <a:p>
            <a:pPr lvl="1"/>
            <a:r>
              <a:rPr lang="zh-CN" altLang="en-US" dirty="0"/>
              <a:t>根据磁盘块的大小，可以计算出每个块组中最多能容纳的数据块个数和索引节点的个数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27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EXT2</a:t>
            </a:r>
            <a:r>
              <a:rPr lang="zh-CN" altLang="en-US" dirty="0"/>
              <a:t>文件系统的磁盘组织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EXT2</a:t>
            </a:r>
            <a:r>
              <a:rPr lang="zh-CN" altLang="en-US" b="1" dirty="0">
                <a:solidFill>
                  <a:srgbClr val="FF0000"/>
                </a:solidFill>
              </a:rPr>
              <a:t>中的目录项和文件类型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创建一个</a:t>
            </a:r>
            <a:r>
              <a:rPr lang="en-US" altLang="zh-CN" dirty="0"/>
              <a:t>ext2</a:t>
            </a:r>
            <a:r>
              <a:rPr lang="zh-CN" altLang="en-US" dirty="0"/>
              <a:t>文件系统</a:t>
            </a:r>
            <a:endParaRPr lang="en-US" altLang="zh-CN" dirty="0"/>
          </a:p>
          <a:p>
            <a:r>
              <a:rPr lang="zh-CN" altLang="en-US" dirty="0"/>
              <a:t>管理</a:t>
            </a:r>
            <a:r>
              <a:rPr lang="en-US" altLang="zh-CN" dirty="0"/>
              <a:t>ext2</a:t>
            </a:r>
            <a:r>
              <a:rPr lang="zh-CN" altLang="en-US" dirty="0"/>
              <a:t>的磁盘空间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</a:p>
        </p:txBody>
      </p:sp>
    </p:spTree>
    <p:extLst>
      <p:ext uri="{BB962C8B-B14F-4D97-AF65-F5344CB8AC3E}">
        <p14:creationId xmlns:p14="http://schemas.microsoft.com/office/powerpoint/2010/main" val="304817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EXT2</a:t>
            </a:r>
            <a:r>
              <a:rPr lang="zh-CN" altLang="en-US" dirty="0"/>
              <a:t>中的目录项和文件类型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EXT2</a:t>
            </a:r>
            <a:r>
              <a:rPr lang="zh-CN" altLang="en-US" sz="2000" dirty="0"/>
              <a:t>中，目录是一种特殊的文件，</a:t>
            </a:r>
            <a:br>
              <a:rPr lang="en-US" altLang="zh-CN" sz="2000" dirty="0"/>
            </a:br>
            <a:r>
              <a:rPr lang="zh-CN" altLang="en-US" sz="2000" dirty="0"/>
              <a:t>这种文件的数据块中存放了该目录下</a:t>
            </a:r>
            <a:br>
              <a:rPr lang="en-US" altLang="zh-CN" sz="2000" dirty="0"/>
            </a:br>
            <a:r>
              <a:rPr lang="zh-CN" altLang="en-US" sz="2000" dirty="0"/>
              <a:t>的所有目录项</a:t>
            </a:r>
          </a:p>
          <a:p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05880"/>
              </p:ext>
            </p:extLst>
          </p:nvPr>
        </p:nvGraphicFramePr>
        <p:xfrm>
          <a:off x="4723297" y="636765"/>
          <a:ext cx="4420703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0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include/</a:t>
                      </a:r>
                      <a:r>
                        <a:rPr lang="en-US" altLang="zh-CN" sz="1600" dirty="0" err="1"/>
                        <a:t>linux</a:t>
                      </a:r>
                      <a:r>
                        <a:rPr lang="en-US" altLang="zh-CN" sz="1600" dirty="0"/>
                        <a:t>/ext2_fs.h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/*</a:t>
                      </a:r>
                    </a:p>
                    <a:p>
                      <a:r>
                        <a:rPr lang="en-US" altLang="zh-CN" sz="1600" dirty="0"/>
                        <a:t> * Structure of a directory entry</a:t>
                      </a:r>
                    </a:p>
                    <a:p>
                      <a:r>
                        <a:rPr lang="en-US" altLang="zh-CN" sz="1600" dirty="0"/>
                        <a:t> */ </a:t>
                      </a:r>
                    </a:p>
                    <a:p>
                      <a:r>
                        <a:rPr lang="en-US" altLang="zh-CN" sz="1600" dirty="0"/>
                        <a:t>#define EXT2_NAME_LEN 255</a:t>
                      </a:r>
                    </a:p>
                    <a:p>
                      <a:r>
                        <a:rPr lang="en-US" altLang="zh-CN" sz="1600" dirty="0" err="1"/>
                        <a:t>struct</a:t>
                      </a:r>
                      <a:r>
                        <a:rPr lang="en-US" altLang="zh-CN" sz="1600" dirty="0"/>
                        <a:t> ext2_dir_entry {</a:t>
                      </a:r>
                    </a:p>
                    <a:p>
                      <a:r>
                        <a:rPr lang="en-US" altLang="zh-CN" sz="1600" dirty="0"/>
                        <a:t>        __le32 </a:t>
                      </a:r>
                      <a:r>
                        <a:rPr lang="en-US" altLang="zh-CN" sz="160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altLang="zh-CN" sz="1600" dirty="0"/>
                        <a:t>; /* </a:t>
                      </a:r>
                      <a:r>
                        <a:rPr lang="en-US" altLang="zh-CN" sz="1600" dirty="0" err="1"/>
                        <a:t>Inode</a:t>
                      </a:r>
                      <a:r>
                        <a:rPr lang="en-US" altLang="zh-CN" sz="1600" dirty="0"/>
                        <a:t> number */</a:t>
                      </a:r>
                    </a:p>
                    <a:p>
                      <a:r>
                        <a:rPr lang="en-US" altLang="zh-CN" sz="1600" dirty="0"/>
                        <a:t>        __le16 </a:t>
                      </a:r>
                      <a:r>
                        <a:rPr lang="en-US" altLang="zh-CN" sz="1600" dirty="0" err="1"/>
                        <a:t>rec_len</a:t>
                      </a:r>
                      <a:r>
                        <a:rPr lang="en-US" altLang="zh-CN" sz="1600" dirty="0"/>
                        <a:t>; /* Directory entry length */</a:t>
                      </a:r>
                    </a:p>
                    <a:p>
                      <a:r>
                        <a:rPr lang="en-US" altLang="zh-CN" sz="1600" dirty="0"/>
                        <a:t>        __le16 </a:t>
                      </a:r>
                      <a:r>
                        <a:rPr lang="en-US" altLang="zh-CN" sz="1600" dirty="0" err="1"/>
                        <a:t>name_len</a:t>
                      </a:r>
                      <a:r>
                        <a:rPr lang="en-US" altLang="zh-CN" sz="1600" dirty="0"/>
                        <a:t>; /* Name length */ </a:t>
                      </a:r>
                    </a:p>
                    <a:p>
                      <a:r>
                        <a:rPr lang="en-US" altLang="zh-CN" sz="1600" dirty="0"/>
                        <a:t>        char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name</a:t>
                      </a:r>
                      <a:r>
                        <a:rPr lang="en-US" altLang="zh-CN" sz="1600" dirty="0"/>
                        <a:t>[EXT2_NAME_LEN]; /* File name */</a:t>
                      </a:r>
                    </a:p>
                    <a:p>
                      <a:r>
                        <a:rPr lang="en-US" altLang="zh-CN" sz="1600" dirty="0"/>
                        <a:t>}; 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2659" y="3253602"/>
            <a:ext cx="203132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新版的目录项结构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14914"/>
              </p:ext>
            </p:extLst>
          </p:nvPr>
        </p:nvGraphicFramePr>
        <p:xfrm>
          <a:off x="102659" y="3585639"/>
          <a:ext cx="6096000" cy="3261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/*</a:t>
                      </a:r>
                    </a:p>
                    <a:p>
                      <a:r>
                        <a:rPr lang="en-US" altLang="zh-CN" sz="1600" dirty="0"/>
                        <a:t> * The new version of the directory entry. Since EXT2 structures are</a:t>
                      </a:r>
                    </a:p>
                    <a:p>
                      <a:r>
                        <a:rPr lang="en-US" altLang="zh-CN" sz="1600" dirty="0"/>
                        <a:t> * stored in intel byte order, and the </a:t>
                      </a:r>
                      <a:r>
                        <a:rPr lang="en-US" altLang="zh-CN" sz="1600" dirty="0" err="1"/>
                        <a:t>name_len</a:t>
                      </a:r>
                      <a:r>
                        <a:rPr lang="en-US" altLang="zh-CN" sz="1600" dirty="0"/>
                        <a:t> field could never be</a:t>
                      </a:r>
                    </a:p>
                    <a:p>
                      <a:r>
                        <a:rPr lang="en-US" altLang="zh-CN" sz="1600" dirty="0"/>
                        <a:t> * bigger than 255 chars, it’s safe to reclaim the extra byte for the</a:t>
                      </a:r>
                    </a:p>
                    <a:p>
                      <a:r>
                        <a:rPr lang="en-US" altLang="zh-CN" sz="1600" dirty="0"/>
                        <a:t> * </a:t>
                      </a:r>
                      <a:r>
                        <a:rPr lang="en-US" altLang="zh-CN" sz="1600" dirty="0" err="1"/>
                        <a:t>file_type</a:t>
                      </a:r>
                      <a:r>
                        <a:rPr lang="en-US" altLang="zh-CN" sz="1600" dirty="0"/>
                        <a:t> field.</a:t>
                      </a:r>
                    </a:p>
                    <a:p>
                      <a:r>
                        <a:rPr lang="en-US" altLang="zh-CN" sz="1600" dirty="0"/>
                        <a:t> */ </a:t>
                      </a:r>
                    </a:p>
                    <a:p>
                      <a:r>
                        <a:rPr lang="en-US" altLang="zh-CN" sz="1600" dirty="0" err="1"/>
                        <a:t>struct</a:t>
                      </a:r>
                      <a:r>
                        <a:rPr lang="en-US" altLang="zh-CN" sz="1600" dirty="0"/>
                        <a:t> ext2_dir_entry_2 { </a:t>
                      </a:r>
                    </a:p>
                    <a:p>
                      <a:r>
                        <a:rPr lang="en-US" altLang="zh-CN" sz="1600" dirty="0"/>
                        <a:t>        __le32 </a:t>
                      </a:r>
                      <a:r>
                        <a:rPr lang="en-US" altLang="zh-CN" sz="1600" dirty="0" err="1"/>
                        <a:t>inode</a:t>
                      </a:r>
                      <a:r>
                        <a:rPr lang="en-US" altLang="zh-CN" sz="1600" dirty="0"/>
                        <a:t>; /* </a:t>
                      </a:r>
                      <a:r>
                        <a:rPr lang="en-US" altLang="zh-CN" sz="1600" dirty="0" err="1"/>
                        <a:t>Inode</a:t>
                      </a:r>
                      <a:r>
                        <a:rPr lang="en-US" altLang="zh-CN" sz="1600" dirty="0"/>
                        <a:t> number */ </a:t>
                      </a:r>
                    </a:p>
                    <a:p>
                      <a:r>
                        <a:rPr lang="en-US" altLang="zh-CN" sz="1600" dirty="0"/>
                        <a:t>        __le16 </a:t>
                      </a:r>
                      <a:r>
                        <a:rPr lang="en-US" altLang="zh-CN" sz="1600" dirty="0" err="1"/>
                        <a:t>rec_len</a:t>
                      </a:r>
                      <a:r>
                        <a:rPr lang="en-US" altLang="zh-CN" sz="1600" dirty="0"/>
                        <a:t>; /* Directory entry length */ </a:t>
                      </a:r>
                    </a:p>
                    <a:p>
                      <a:r>
                        <a:rPr lang="en-US" altLang="zh-CN" sz="1600" dirty="0"/>
                        <a:t>       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__u8 </a:t>
                      </a:r>
                      <a:r>
                        <a:rPr lang="en-US" altLang="zh-CN" sz="1600" dirty="0" err="1"/>
                        <a:t>name_len</a:t>
                      </a:r>
                      <a:r>
                        <a:rPr lang="en-US" altLang="zh-CN" sz="1600" dirty="0"/>
                        <a:t>; /* Name length */ </a:t>
                      </a:r>
                    </a:p>
                    <a:p>
                      <a:r>
                        <a:rPr lang="en-US" altLang="zh-CN" sz="1600" dirty="0"/>
                        <a:t>       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__u8 </a:t>
                      </a:r>
                      <a:r>
                        <a:rPr lang="en-US" altLang="zh-CN" sz="1600" dirty="0" err="1">
                          <a:solidFill>
                            <a:srgbClr val="FF0000"/>
                          </a:solidFill>
                        </a:rPr>
                        <a:t>file_type</a:t>
                      </a:r>
                      <a:r>
                        <a:rPr lang="en-US" altLang="zh-CN" sz="1600" dirty="0"/>
                        <a:t>; </a:t>
                      </a:r>
                    </a:p>
                    <a:p>
                      <a:r>
                        <a:rPr lang="en-US" altLang="zh-CN" sz="1600" dirty="0"/>
                        <a:t>        char name[EXT2_NAME_LEN]; /* File name */ </a:t>
                      </a:r>
                    </a:p>
                    <a:p>
                      <a:r>
                        <a:rPr lang="en-US" altLang="zh-CN" sz="1600" dirty="0"/>
                        <a:t>};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49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EXT2</a:t>
            </a:r>
            <a:r>
              <a:rPr lang="zh-CN" altLang="en-US" dirty="0"/>
              <a:t>支持的文件类型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EXT2</a:t>
            </a:r>
            <a:r>
              <a:rPr lang="zh-CN" altLang="en-US" dirty="0"/>
              <a:t>在目录项中存放了文件的类型信息。 </a:t>
            </a:r>
            <a:endParaRPr lang="en-US" altLang="zh-CN" dirty="0"/>
          </a:p>
          <a:p>
            <a:r>
              <a:rPr lang="zh-CN" altLang="en-US" dirty="0"/>
              <a:t>文件类型可以是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7</a:t>
            </a:r>
            <a:r>
              <a:rPr lang="zh-CN" altLang="en-US" dirty="0"/>
              <a:t>中的任意一个整数。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45961"/>
              </p:ext>
            </p:extLst>
          </p:nvPr>
        </p:nvGraphicFramePr>
        <p:xfrm>
          <a:off x="502596" y="2340960"/>
          <a:ext cx="6481864" cy="420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1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/*</a:t>
                      </a:r>
                    </a:p>
                    <a:p>
                      <a:r>
                        <a:rPr lang="en-US" altLang="zh-CN" sz="1800" dirty="0"/>
                        <a:t> * Ext2 directory file types. Only the low 3 bits are used. The</a:t>
                      </a:r>
                    </a:p>
                    <a:p>
                      <a:r>
                        <a:rPr lang="en-US" altLang="zh-CN" sz="1800" dirty="0"/>
                        <a:t> * other bits are reserved for now.</a:t>
                      </a:r>
                    </a:p>
                    <a:p>
                      <a:r>
                        <a:rPr lang="en-US" altLang="zh-CN" sz="1800" dirty="0"/>
                        <a:t> */ </a:t>
                      </a:r>
                    </a:p>
                    <a:p>
                      <a:r>
                        <a:rPr lang="en-US" altLang="zh-CN" sz="1800" dirty="0" err="1"/>
                        <a:t>enum</a:t>
                      </a:r>
                      <a:r>
                        <a:rPr lang="en-US" altLang="zh-CN" sz="1800" dirty="0"/>
                        <a:t> { </a:t>
                      </a:r>
                    </a:p>
                    <a:p>
                      <a:r>
                        <a:rPr lang="en-US" altLang="zh-CN" sz="1800" dirty="0"/>
                        <a:t>        EXT2_FT_UNKNOWN, </a:t>
                      </a:r>
                    </a:p>
                    <a:p>
                      <a:r>
                        <a:rPr lang="en-US" altLang="zh-CN" sz="1800" dirty="0"/>
                        <a:t>        EXT2_FT_REG_FILE, </a:t>
                      </a:r>
                    </a:p>
                    <a:p>
                      <a:r>
                        <a:rPr lang="en-US" altLang="zh-CN" sz="1800" dirty="0"/>
                        <a:t>        EXT2_FT_DIR, </a:t>
                      </a:r>
                    </a:p>
                    <a:p>
                      <a:r>
                        <a:rPr lang="en-US" altLang="zh-CN" sz="1800" dirty="0"/>
                        <a:t>        EXT2_FT_CHRDEV, </a:t>
                      </a:r>
                    </a:p>
                    <a:p>
                      <a:r>
                        <a:rPr lang="en-US" altLang="zh-CN" sz="1800" dirty="0"/>
                        <a:t>        EXT2_FT_BLKDEV, </a:t>
                      </a:r>
                    </a:p>
                    <a:p>
                      <a:r>
                        <a:rPr lang="en-US" altLang="zh-CN" sz="1800" dirty="0"/>
                        <a:t>        EXT2_FT_FIFO, </a:t>
                      </a:r>
                    </a:p>
                    <a:p>
                      <a:r>
                        <a:rPr lang="en-US" altLang="zh-CN" sz="1800" dirty="0"/>
                        <a:t>        EXT2_FT_SOCK, </a:t>
                      </a:r>
                    </a:p>
                    <a:p>
                      <a:r>
                        <a:rPr lang="en-US" altLang="zh-CN" sz="1800" dirty="0"/>
                        <a:t>        EXT2_FT_SYMLINK, </a:t>
                      </a:r>
                    </a:p>
                    <a:p>
                      <a:r>
                        <a:rPr lang="en-US" altLang="zh-CN" sz="1800" dirty="0"/>
                        <a:t>        EXT2_FT_MAX </a:t>
                      </a:r>
                    </a:p>
                    <a:p>
                      <a:r>
                        <a:rPr lang="en-US" altLang="zh-CN" sz="1800" dirty="0"/>
                        <a:t>};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032145" y="4044323"/>
            <a:ext cx="2033081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：文件类型未知；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：普通文件类型；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：目录；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：字符设备；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：块设备；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：有名管道</a:t>
            </a:r>
            <a:r>
              <a:rPr lang="en-US" altLang="zh-CN" dirty="0"/>
              <a:t>FIFO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：套接字；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：符号链接。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26" y="2951610"/>
            <a:ext cx="4047820" cy="19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3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EXT2</a:t>
            </a:r>
            <a:r>
              <a:rPr lang="zh-CN" altLang="en-US" dirty="0"/>
              <a:t>文件系统的磁盘组织</a:t>
            </a:r>
            <a:endParaRPr lang="en-US" altLang="zh-CN" dirty="0"/>
          </a:p>
          <a:p>
            <a:r>
              <a:rPr lang="en-US" altLang="zh-CN" dirty="0"/>
              <a:t>EXT2</a:t>
            </a:r>
            <a:r>
              <a:rPr lang="zh-CN" altLang="en-US" dirty="0"/>
              <a:t>中的目录项和文件类型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创建一个</a:t>
            </a:r>
            <a:r>
              <a:rPr lang="en-US" altLang="zh-CN" b="1" dirty="0">
                <a:solidFill>
                  <a:srgbClr val="FF0000"/>
                </a:solidFill>
              </a:rPr>
              <a:t>ext2</a:t>
            </a:r>
            <a:r>
              <a:rPr lang="zh-CN" altLang="en-US" b="1" dirty="0">
                <a:solidFill>
                  <a:srgbClr val="FF0000"/>
                </a:solidFill>
              </a:rPr>
              <a:t>文件系统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管理</a:t>
            </a:r>
            <a:r>
              <a:rPr lang="en-US" altLang="zh-CN" dirty="0"/>
              <a:t>ext2</a:t>
            </a:r>
            <a:r>
              <a:rPr lang="zh-CN" altLang="en-US" dirty="0"/>
              <a:t>的磁盘空间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</a:p>
        </p:txBody>
      </p:sp>
    </p:spTree>
    <p:extLst>
      <p:ext uri="{BB962C8B-B14F-4D97-AF65-F5344CB8AC3E}">
        <p14:creationId xmlns:p14="http://schemas.microsoft.com/office/powerpoint/2010/main" val="4236837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创建一个</a:t>
            </a:r>
            <a:r>
              <a:rPr lang="en-US" altLang="zh-CN" dirty="0"/>
              <a:t>ext2</a:t>
            </a:r>
            <a:r>
              <a:rPr lang="zh-CN" altLang="en-US" dirty="0"/>
              <a:t>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在磁盘上创建文件系统通常有两个步骤：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1. </a:t>
            </a:r>
            <a:r>
              <a:rPr lang="zh-CN" altLang="en-US" dirty="0"/>
              <a:t>格式化磁盘</a:t>
            </a:r>
            <a:endParaRPr lang="en-US" altLang="zh-CN" dirty="0"/>
          </a:p>
          <a:p>
            <a:pPr lvl="2"/>
            <a:r>
              <a:rPr lang="en-US" altLang="zh-CN" dirty="0"/>
              <a:t>Linux</a:t>
            </a:r>
            <a:r>
              <a:rPr lang="zh-CN" altLang="en-US" dirty="0"/>
              <a:t>中：</a:t>
            </a:r>
            <a:r>
              <a:rPr lang="en-US" altLang="zh-CN" dirty="0" err="1"/>
              <a:t>superformat</a:t>
            </a:r>
            <a:r>
              <a:rPr lang="zh-CN" altLang="en-US" dirty="0"/>
              <a:t>或者</a:t>
            </a:r>
            <a:r>
              <a:rPr lang="en-US" altLang="zh-CN" dirty="0" err="1"/>
              <a:t>fdformat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创建文件系统</a:t>
            </a:r>
            <a:endParaRPr lang="en-US" altLang="zh-CN" dirty="0"/>
          </a:p>
          <a:p>
            <a:pPr lvl="2"/>
            <a:r>
              <a:rPr lang="en-US" altLang="zh-CN" dirty="0"/>
              <a:t>Ext2</a:t>
            </a:r>
            <a:r>
              <a:rPr lang="zh-CN" altLang="en-US" dirty="0"/>
              <a:t>：</a:t>
            </a:r>
            <a:r>
              <a:rPr lang="en-US" altLang="zh-CN" dirty="0"/>
              <a:t>mke2fs</a:t>
            </a:r>
          </a:p>
          <a:p>
            <a:r>
              <a:rPr lang="en-US" altLang="zh-CN" dirty="0"/>
              <a:t>mke2fs</a:t>
            </a:r>
            <a:r>
              <a:rPr lang="zh-CN" altLang="en-US" dirty="0"/>
              <a:t>的缺省参数</a:t>
            </a:r>
            <a:endParaRPr lang="en-US" altLang="zh-CN" dirty="0"/>
          </a:p>
          <a:p>
            <a:pPr lvl="1"/>
            <a:r>
              <a:rPr lang="zh-CN" altLang="en-US" dirty="0"/>
              <a:t>磁盘块大小：</a:t>
            </a:r>
            <a:r>
              <a:rPr lang="en-US" altLang="zh-CN" dirty="0"/>
              <a:t>1024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/>
            <a:r>
              <a:rPr lang="zh-CN" altLang="en-US" dirty="0"/>
              <a:t>分片：目前不支持，因此与磁盘块一样</a:t>
            </a:r>
            <a:endParaRPr lang="en-US" altLang="zh-CN" dirty="0"/>
          </a:p>
          <a:p>
            <a:pPr lvl="1"/>
            <a:r>
              <a:rPr lang="zh-CN" altLang="en-US" dirty="0"/>
              <a:t>分配</a:t>
            </a:r>
            <a:r>
              <a:rPr lang="en-US" altLang="zh-CN" dirty="0" err="1"/>
              <a:t>inode</a:t>
            </a:r>
            <a:r>
              <a:rPr lang="zh-CN" altLang="en-US" dirty="0"/>
              <a:t>的个数：</a:t>
            </a:r>
            <a:r>
              <a:rPr lang="en-US" altLang="zh-CN" dirty="0"/>
              <a:t>1/8192B</a:t>
            </a:r>
          </a:p>
          <a:p>
            <a:pPr lvl="1"/>
            <a:r>
              <a:rPr lang="zh-CN" altLang="en-US" dirty="0"/>
              <a:t>永久保留的块的个数：</a:t>
            </a:r>
            <a:r>
              <a:rPr lang="en-US" altLang="zh-CN" dirty="0"/>
              <a:t>5</a:t>
            </a:r>
            <a:r>
              <a:rPr lang="zh-CN" altLang="en-US" dirty="0"/>
              <a:t>％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754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1. </a:t>
            </a:r>
            <a:r>
              <a:rPr lang="zh-CN" altLang="en-US" dirty="0"/>
              <a:t>初始化超级块和组描述符</a:t>
            </a:r>
            <a:endParaRPr lang="en-US" altLang="zh-CN" dirty="0"/>
          </a:p>
          <a:p>
            <a:pPr lvl="1"/>
            <a:r>
              <a:rPr lang="en-US" altLang="zh-CN" dirty="0"/>
              <a:t>2. Optionally, </a:t>
            </a:r>
            <a:r>
              <a:rPr lang="zh-CN" altLang="en-US" dirty="0"/>
              <a:t>检查是否有坏块，若有创建坏块列表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对每个块组，保留所有用来存放超级块、组描述符、 </a:t>
            </a:r>
            <a:r>
              <a:rPr lang="en-US" altLang="zh-CN" dirty="0" err="1"/>
              <a:t>inode</a:t>
            </a:r>
            <a:r>
              <a:rPr lang="zh-CN" altLang="en-US" dirty="0"/>
              <a:t>表、</a:t>
            </a:r>
            <a:r>
              <a:rPr lang="en-US" altLang="zh-CN" dirty="0"/>
              <a:t>2</a:t>
            </a:r>
            <a:r>
              <a:rPr lang="zh-CN" altLang="en-US" dirty="0"/>
              <a:t>个位图的磁盘块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初始化每个块组中的位图</a:t>
            </a:r>
            <a:endParaRPr lang="en-US" altLang="zh-CN" dirty="0"/>
          </a:p>
          <a:p>
            <a:pPr lvl="1"/>
            <a:r>
              <a:rPr lang="en-US" altLang="zh-CN" dirty="0"/>
              <a:t>5. </a:t>
            </a:r>
            <a:r>
              <a:rPr lang="zh-CN" altLang="en-US" dirty="0"/>
              <a:t>初始化每个块组中的</a:t>
            </a:r>
            <a:r>
              <a:rPr lang="en-US" altLang="zh-CN" dirty="0" err="1"/>
              <a:t>inode</a:t>
            </a:r>
            <a:r>
              <a:rPr lang="zh-CN" altLang="en-US" dirty="0"/>
              <a:t>表</a:t>
            </a:r>
            <a:endParaRPr lang="en-US" altLang="zh-CN" dirty="0"/>
          </a:p>
          <a:p>
            <a:pPr lvl="1"/>
            <a:r>
              <a:rPr lang="en-US" altLang="zh-CN" dirty="0"/>
              <a:t>6. </a:t>
            </a:r>
            <a:r>
              <a:rPr lang="zh-CN" altLang="en-US" dirty="0"/>
              <a:t>创建 </a:t>
            </a:r>
            <a:r>
              <a:rPr lang="en-US" altLang="zh-CN" dirty="0"/>
              <a:t>/root </a:t>
            </a:r>
            <a:r>
              <a:rPr lang="zh-CN" altLang="en-US" dirty="0"/>
              <a:t>目录</a:t>
            </a:r>
            <a:endParaRPr lang="en-US" altLang="zh-CN" dirty="0"/>
          </a:p>
          <a:p>
            <a:pPr lvl="1"/>
            <a:r>
              <a:rPr lang="en-US" altLang="zh-CN" dirty="0"/>
              <a:t>7. </a:t>
            </a:r>
            <a:r>
              <a:rPr lang="zh-CN" altLang="en-US" dirty="0"/>
              <a:t>创建 </a:t>
            </a:r>
            <a:r>
              <a:rPr lang="en-US" altLang="zh-CN" dirty="0" err="1"/>
              <a:t>lost+found</a:t>
            </a:r>
            <a:r>
              <a:rPr lang="en-US" altLang="zh-CN" dirty="0"/>
              <a:t> </a:t>
            </a:r>
            <a:r>
              <a:rPr lang="zh-CN" altLang="en-US" dirty="0"/>
              <a:t>目录（供</a:t>
            </a:r>
            <a:r>
              <a:rPr lang="en-US" altLang="zh-CN" dirty="0"/>
              <a:t>e2fsck </a:t>
            </a:r>
            <a:r>
              <a:rPr lang="zh-CN" altLang="en-US" dirty="0"/>
              <a:t>使用，与坏块相关）</a:t>
            </a:r>
            <a:endParaRPr lang="en-US" altLang="zh-CN" dirty="0"/>
          </a:p>
          <a:p>
            <a:pPr lvl="1"/>
            <a:r>
              <a:rPr lang="en-US" altLang="zh-CN" dirty="0"/>
              <a:t>8. </a:t>
            </a:r>
            <a:r>
              <a:rPr lang="zh-CN" altLang="en-US" dirty="0"/>
              <a:t>为上述两个目录而更新位图信息</a:t>
            </a:r>
            <a:endParaRPr lang="en-US" altLang="zh-CN" dirty="0"/>
          </a:p>
          <a:p>
            <a:pPr lvl="1"/>
            <a:r>
              <a:rPr lang="en-US" altLang="zh-CN" dirty="0"/>
              <a:t>9. </a:t>
            </a:r>
            <a:r>
              <a:rPr lang="zh-CN" altLang="en-US" dirty="0"/>
              <a:t>若有坏块，则将其在 </a:t>
            </a:r>
            <a:r>
              <a:rPr lang="en-US" altLang="zh-CN" dirty="0" err="1"/>
              <a:t>lost+found</a:t>
            </a:r>
            <a:r>
              <a:rPr lang="en-US" altLang="zh-CN" dirty="0"/>
              <a:t> </a:t>
            </a:r>
            <a:r>
              <a:rPr lang="zh-CN" altLang="en-US" dirty="0"/>
              <a:t>目录中组织起来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93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1.44MB</a:t>
            </a:r>
            <a:r>
              <a:rPr lang="zh-CN" altLang="en-US" dirty="0"/>
              <a:t>的软盘为例，创建</a:t>
            </a:r>
            <a:r>
              <a:rPr lang="en-US" altLang="zh-CN" dirty="0"/>
              <a:t>ext2</a:t>
            </a:r>
            <a:r>
              <a:rPr lang="zh-CN" altLang="en-US" dirty="0"/>
              <a:t>文件系统后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892506"/>
              </p:ext>
            </p:extLst>
          </p:nvPr>
        </p:nvGraphicFramePr>
        <p:xfrm>
          <a:off x="291829" y="1172934"/>
          <a:ext cx="8521429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Boot</a:t>
                      </a:r>
                      <a:r>
                        <a:rPr lang="en-US" altLang="zh-CN" dirty="0"/>
                        <a:t> block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Superblock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Block containing a single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block group </a:t>
                      </a:r>
                      <a:r>
                        <a:rPr lang="en-US" altLang="zh-CN" dirty="0"/>
                        <a:t>descriptor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block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bitmap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inode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bitmap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5-27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inode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table</a:t>
                      </a:r>
                      <a:r>
                        <a:rPr lang="en-US" altLang="zh-CN" dirty="0"/>
                        <a:t>:   </a:t>
                      </a:r>
                      <a:r>
                        <a:rPr lang="en-US" altLang="zh-CN" dirty="0" err="1"/>
                        <a:t>inode</a:t>
                      </a:r>
                      <a:r>
                        <a:rPr lang="en-US" altLang="zh-CN" dirty="0"/>
                        <a:t> up to 10: reserved (</a:t>
                      </a:r>
                      <a:r>
                        <a:rPr lang="en-US" altLang="zh-CN" dirty="0" err="1"/>
                        <a:t>inode</a:t>
                      </a:r>
                      <a:r>
                        <a:rPr lang="en-US" altLang="zh-CN" dirty="0"/>
                        <a:t> 2 is the root);</a:t>
                      </a:r>
                    </a:p>
                    <a:p>
                      <a:r>
                        <a:rPr lang="en-US" altLang="zh-CN" dirty="0"/>
                        <a:t>                                  </a:t>
                      </a:r>
                      <a:r>
                        <a:rPr lang="en-US" altLang="zh-CN" dirty="0" err="1"/>
                        <a:t>inode</a:t>
                      </a:r>
                      <a:r>
                        <a:rPr lang="en-US" altLang="zh-CN" dirty="0"/>
                        <a:t> 11: </a:t>
                      </a:r>
                      <a:r>
                        <a:rPr lang="en-US" altLang="zh-CN" dirty="0" err="1"/>
                        <a:t>lost+found</a:t>
                      </a:r>
                      <a:r>
                        <a:rPr lang="en-US" altLang="zh-CN" dirty="0"/>
                        <a:t>;</a:t>
                      </a:r>
                    </a:p>
                    <a:p>
                      <a:r>
                        <a:rPr lang="en-US" altLang="zh-CN" dirty="0"/>
                        <a:t>                        </a:t>
                      </a:r>
                      <a:r>
                        <a:rPr lang="en-US" altLang="zh-CN" dirty="0" err="1"/>
                        <a:t>inodes</a:t>
                      </a:r>
                      <a:r>
                        <a:rPr lang="en-US" altLang="zh-CN" dirty="0"/>
                        <a:t> 12-184: free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Root</a:t>
                      </a:r>
                      <a:r>
                        <a:rPr lang="en-US" altLang="zh-CN" dirty="0"/>
                        <a:t> directory (includes ., .., and /</a:t>
                      </a:r>
                      <a:r>
                        <a:rPr lang="en-US" altLang="zh-CN" dirty="0" err="1"/>
                        <a:t>lost+found</a:t>
                      </a:r>
                      <a:r>
                        <a:rPr lang="en-US" altLang="zh-CN" dirty="0"/>
                        <a:t>)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lost+found</a:t>
                      </a:r>
                      <a:r>
                        <a:rPr lang="en-US" altLang="zh-CN" dirty="0"/>
                        <a:t> directory (includes . and ..)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30-40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Reserved blocks </a:t>
                      </a:r>
                      <a:r>
                        <a:rPr lang="en-US" altLang="zh-CN" dirty="0" err="1"/>
                        <a:t>preallocated</a:t>
                      </a:r>
                      <a:r>
                        <a:rPr lang="en-US" altLang="zh-CN" dirty="0"/>
                        <a:t> for </a:t>
                      </a:r>
                      <a:r>
                        <a:rPr lang="en-US" altLang="zh-CN" dirty="0" err="1"/>
                        <a:t>lost+found</a:t>
                      </a:r>
                      <a:r>
                        <a:rPr lang="en-US" altLang="zh-CN" dirty="0"/>
                        <a:t> directory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41-1439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Free blocks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2298" y="6070060"/>
            <a:ext cx="1559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Lost+found</a:t>
            </a:r>
            <a:r>
              <a:rPr lang="en-US" altLang="zh-CN" dirty="0"/>
              <a:t>???</a:t>
            </a:r>
          </a:p>
          <a:p>
            <a:r>
              <a:rPr lang="en-US" altLang="zh-CN" dirty="0"/>
              <a:t>.</a:t>
            </a:r>
            <a:r>
              <a:rPr lang="zh-CN" altLang="en-US" dirty="0"/>
              <a:t>和</a:t>
            </a:r>
            <a:r>
              <a:rPr lang="en-US" altLang="zh-CN" dirty="0"/>
              <a:t>..???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34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1404574"/>
            <a:ext cx="8937625" cy="466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EXT2</a:t>
            </a:r>
            <a:r>
              <a:rPr lang="zh-CN" altLang="en-US" dirty="0"/>
              <a:t>文件系统的磁盘组织</a:t>
            </a:r>
            <a:endParaRPr lang="en-US" altLang="zh-CN" dirty="0"/>
          </a:p>
          <a:p>
            <a:r>
              <a:rPr lang="en-US" altLang="zh-CN" dirty="0"/>
              <a:t>EXT2</a:t>
            </a:r>
            <a:r>
              <a:rPr lang="zh-CN" altLang="en-US" dirty="0"/>
              <a:t>中的目录项和文件类型</a:t>
            </a:r>
            <a:endParaRPr lang="en-US" altLang="zh-CN" dirty="0"/>
          </a:p>
          <a:p>
            <a:r>
              <a:rPr lang="zh-CN" altLang="en-US" dirty="0"/>
              <a:t>创建一个</a:t>
            </a:r>
            <a:r>
              <a:rPr lang="en-US" altLang="zh-CN" dirty="0"/>
              <a:t>ext2</a:t>
            </a:r>
            <a:r>
              <a:rPr lang="zh-CN" altLang="en-US" dirty="0"/>
              <a:t>文件系统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管理</a:t>
            </a:r>
            <a:r>
              <a:rPr lang="en-US" altLang="zh-CN" b="1" dirty="0">
                <a:solidFill>
                  <a:srgbClr val="FF0000"/>
                </a:solidFill>
              </a:rPr>
              <a:t>ext2</a:t>
            </a:r>
            <a:r>
              <a:rPr lang="zh-CN" altLang="en-US" b="1" dirty="0">
                <a:solidFill>
                  <a:srgbClr val="FF0000"/>
                </a:solidFill>
              </a:rPr>
              <a:t>的磁盘空间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</a:p>
        </p:txBody>
      </p:sp>
    </p:spTree>
    <p:extLst>
      <p:ext uri="{BB962C8B-B14F-4D97-AF65-F5344CB8AC3E}">
        <p14:creationId xmlns:p14="http://schemas.microsoft.com/office/powerpoint/2010/main" val="117618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</a:t>
            </a:r>
            <a:r>
              <a:rPr lang="en-US" altLang="zh-CN" dirty="0"/>
              <a:t>ext2</a:t>
            </a:r>
            <a:r>
              <a:rPr lang="zh-CN" altLang="en-US" dirty="0"/>
              <a:t>的磁盘空间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存储在磁盘上的文件与用户所“看到”的文件有所不同：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涉及到如下操作：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/</a:t>
            </a:r>
            <a:r>
              <a:rPr lang="zh-CN" altLang="en-US" dirty="0"/>
              <a:t>删除一个索引节点：索引节点的组织</a:t>
            </a:r>
            <a:endParaRPr lang="en-US" altLang="zh-CN" dirty="0"/>
          </a:p>
          <a:p>
            <a:pPr lvl="1"/>
            <a:r>
              <a:rPr lang="zh-CN" altLang="en-US" dirty="0"/>
              <a:t>数据块的寻址：文件内逻辑块号 </a:t>
            </a:r>
            <a:r>
              <a:rPr lang="en-US" altLang="zh-CN" dirty="0"/>
              <a:t>---&gt;</a:t>
            </a:r>
            <a:r>
              <a:rPr lang="zh-CN" altLang="en-US" dirty="0"/>
              <a:t>磁盘逻辑块号</a:t>
            </a:r>
            <a:endParaRPr lang="en-US" altLang="zh-CN" dirty="0"/>
          </a:p>
          <a:p>
            <a:pPr lvl="2"/>
            <a:r>
              <a:rPr lang="zh-CN" altLang="en-US" dirty="0"/>
              <a:t>混合索引的地址映射</a:t>
            </a:r>
            <a:r>
              <a:rPr lang="en-US" altLang="zh-CN" dirty="0"/>
              <a:t>/</a:t>
            </a:r>
            <a:r>
              <a:rPr lang="zh-CN" altLang="en-US" dirty="0"/>
              <a:t>转换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文件空洞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分配</a:t>
            </a:r>
            <a:r>
              <a:rPr lang="en-US" altLang="zh-CN" dirty="0"/>
              <a:t>/</a:t>
            </a:r>
            <a:r>
              <a:rPr lang="zh-CN" altLang="en-US" dirty="0"/>
              <a:t>释放一个数据块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</a:p>
        </p:txBody>
      </p:sp>
      <p:sp>
        <p:nvSpPr>
          <p:cNvPr id="6" name="矩形 5"/>
          <p:cNvSpPr/>
          <p:nvPr/>
        </p:nvSpPr>
        <p:spPr>
          <a:xfrm>
            <a:off x="1464063" y="16925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用户感觉</a:t>
            </a:r>
          </a:p>
        </p:txBody>
      </p:sp>
      <p:sp>
        <p:nvSpPr>
          <p:cNvPr id="7" name="矩形 6"/>
          <p:cNvSpPr/>
          <p:nvPr/>
        </p:nvSpPr>
        <p:spPr>
          <a:xfrm>
            <a:off x="3933462" y="16925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在磁盘上</a:t>
            </a:r>
          </a:p>
        </p:txBody>
      </p:sp>
      <p:sp>
        <p:nvSpPr>
          <p:cNvPr id="8" name="矩形 7"/>
          <p:cNvSpPr/>
          <p:nvPr/>
        </p:nvSpPr>
        <p:spPr>
          <a:xfrm>
            <a:off x="893589" y="2253855"/>
            <a:ext cx="249299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文件在逻辑上是连续的</a:t>
            </a:r>
          </a:p>
        </p:txBody>
      </p:sp>
      <p:sp>
        <p:nvSpPr>
          <p:cNvPr id="10" name="矩形 9"/>
          <p:cNvSpPr/>
          <p:nvPr/>
        </p:nvSpPr>
        <p:spPr>
          <a:xfrm>
            <a:off x="3927959" y="2115356"/>
            <a:ext cx="296895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存储文件数据的磁盘块可能分散在磁盘各处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93589" y="3214661"/>
            <a:ext cx="249299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文件可能比较大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921917" y="2937662"/>
            <a:ext cx="297499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由于文件空洞的存在，分配给文件的磁盘空间可能小于用户感觉到的文件大小</a:t>
            </a:r>
          </a:p>
        </p:txBody>
      </p:sp>
      <p:sp>
        <p:nvSpPr>
          <p:cNvPr id="13" name="左右箭头 12"/>
          <p:cNvSpPr/>
          <p:nvPr/>
        </p:nvSpPr>
        <p:spPr>
          <a:xfrm>
            <a:off x="3458694" y="2336381"/>
            <a:ext cx="397149" cy="20428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右箭头 13"/>
          <p:cNvSpPr/>
          <p:nvPr/>
        </p:nvSpPr>
        <p:spPr>
          <a:xfrm>
            <a:off x="3455673" y="3297187"/>
            <a:ext cx="397149" cy="20428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9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文件空洞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file hole (</a:t>
            </a:r>
            <a:r>
              <a:rPr lang="zh-CN" altLang="en-US" b="1" dirty="0">
                <a:solidFill>
                  <a:srgbClr val="FF0000"/>
                </a:solidFill>
              </a:rPr>
              <a:t>空洞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a portion of a regular file that contains 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  <a:r>
              <a:rPr lang="en-US" altLang="zh-CN" dirty="0"/>
              <a:t> characters and is </a:t>
            </a:r>
            <a:r>
              <a:rPr lang="en-US" altLang="zh-CN" dirty="0">
                <a:solidFill>
                  <a:srgbClr val="FF0000"/>
                </a:solidFill>
              </a:rPr>
              <a:t>not stored in any data block </a:t>
            </a:r>
            <a:r>
              <a:rPr lang="en-US" altLang="zh-CN" dirty="0"/>
              <a:t>on disk. </a:t>
            </a:r>
          </a:p>
          <a:p>
            <a:pPr lvl="1"/>
            <a:r>
              <a:rPr lang="zh-CN" altLang="en-US" dirty="0"/>
              <a:t>这是</a:t>
            </a:r>
            <a:r>
              <a:rPr lang="en-US" altLang="zh-CN" dirty="0"/>
              <a:t>UNIX</a:t>
            </a:r>
            <a:r>
              <a:rPr lang="zh-CN" altLang="en-US" dirty="0"/>
              <a:t>文件一直以来都有的一个特性</a:t>
            </a:r>
            <a:endParaRPr lang="en-US" altLang="zh-CN" dirty="0"/>
          </a:p>
          <a:p>
            <a:r>
              <a:rPr lang="zh-CN" altLang="en-US" dirty="0"/>
              <a:t>例如，下面的命令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创建了一个大小为</a:t>
            </a:r>
            <a:r>
              <a:rPr lang="en-US" altLang="zh-CN" dirty="0"/>
              <a:t>1024×6</a:t>
            </a:r>
            <a:r>
              <a:rPr lang="zh-CN" altLang="en-US" dirty="0"/>
              <a:t>＋</a:t>
            </a:r>
            <a:r>
              <a:rPr lang="en-US" altLang="zh-CN" dirty="0"/>
              <a:t>1</a:t>
            </a:r>
            <a:r>
              <a:rPr lang="zh-CN" altLang="en-US" dirty="0"/>
              <a:t>字节的文件，这个文件有一个 </a:t>
            </a:r>
            <a:r>
              <a:rPr lang="en-US" altLang="zh-CN" dirty="0"/>
              <a:t>1024 × 6</a:t>
            </a:r>
            <a:r>
              <a:rPr lang="zh-CN" altLang="en-US" dirty="0"/>
              <a:t>＝</a:t>
            </a:r>
            <a:r>
              <a:rPr lang="en-US" altLang="zh-CN" dirty="0"/>
              <a:t>6144 </a:t>
            </a:r>
            <a:r>
              <a:rPr lang="zh-CN" altLang="en-US" dirty="0"/>
              <a:t>个字节大小的空洞。只有最后一个字节存放了字母“</a:t>
            </a:r>
            <a:r>
              <a:rPr lang="en-US" altLang="zh-CN" dirty="0"/>
              <a:t>X” </a:t>
            </a:r>
            <a:r>
              <a:rPr lang="zh-CN" altLang="en-US" dirty="0"/>
              <a:t>： </a:t>
            </a:r>
            <a:endParaRPr lang="en-US" altLang="zh-CN" dirty="0"/>
          </a:p>
          <a:p>
            <a:r>
              <a:rPr lang="zh-CN" altLang="en-US" dirty="0"/>
              <a:t>文件空洞可以节省磁盘空间</a:t>
            </a:r>
            <a:endParaRPr lang="en-US" altLang="zh-CN" dirty="0"/>
          </a:p>
          <a:p>
            <a:r>
              <a:rPr lang="en-US" altLang="zh-CN" dirty="0"/>
              <a:t>Ext2</a:t>
            </a:r>
            <a:r>
              <a:rPr lang="zh-CN" altLang="en-US" dirty="0"/>
              <a:t>通过</a:t>
            </a:r>
            <a:r>
              <a:rPr lang="zh-CN" altLang="en-US" b="1" dirty="0">
                <a:solidFill>
                  <a:srgbClr val="FF0000"/>
                </a:solidFill>
              </a:rPr>
              <a:t>数据块的动态分配</a:t>
            </a:r>
            <a:r>
              <a:rPr lang="zh-CN" altLang="en-US" dirty="0"/>
              <a:t>来实现这一点：</a:t>
            </a:r>
            <a:endParaRPr lang="en-US" altLang="zh-CN" dirty="0"/>
          </a:p>
          <a:p>
            <a:pPr lvl="1"/>
            <a:r>
              <a:rPr lang="zh-CN" altLang="en-US" dirty="0"/>
              <a:t>当且仅当一个进程要写数据到文件中的时候才真正分配磁盘块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</a:p>
        </p:txBody>
      </p:sp>
      <p:sp>
        <p:nvSpPr>
          <p:cNvPr id="6" name="矩形 5"/>
          <p:cNvSpPr/>
          <p:nvPr/>
        </p:nvSpPr>
        <p:spPr>
          <a:xfrm>
            <a:off x="1250419" y="3165586"/>
            <a:ext cx="7062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echo − n “X” | </a:t>
            </a:r>
            <a:r>
              <a:rPr lang="en-US" altLang="zh-CN" sz="2400" dirty="0" err="1"/>
              <a:t>dd</a:t>
            </a:r>
            <a:r>
              <a:rPr lang="en-US" altLang="zh-CN" sz="2400" dirty="0"/>
              <a:t> of = /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/hole </a:t>
            </a:r>
            <a:r>
              <a:rPr lang="en-US" altLang="zh-CN" sz="2400" dirty="0" err="1"/>
              <a:t>bs</a:t>
            </a:r>
            <a:r>
              <a:rPr lang="en-US" altLang="zh-CN" sz="2400" dirty="0"/>
              <a:t> = 1024 seek = 6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781561" y="1260727"/>
            <a:ext cx="122341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空洞≠空白</a:t>
            </a:r>
          </a:p>
        </p:txBody>
      </p:sp>
    </p:spTree>
    <p:extLst>
      <p:ext uri="{BB962C8B-B14F-4D97-AF65-F5344CB8AC3E}">
        <p14:creationId xmlns:p14="http://schemas.microsoft.com/office/powerpoint/2010/main" val="3647494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EXT2</a:t>
            </a:r>
            <a:r>
              <a:rPr lang="zh-CN" altLang="en-US" dirty="0"/>
              <a:t>文件系统的磁盘组织</a:t>
            </a:r>
            <a:endParaRPr lang="en-US" altLang="zh-CN" dirty="0"/>
          </a:p>
          <a:p>
            <a:r>
              <a:rPr lang="en-US" altLang="zh-CN" dirty="0"/>
              <a:t>EXT2</a:t>
            </a:r>
            <a:r>
              <a:rPr lang="zh-CN" altLang="en-US" dirty="0"/>
              <a:t>中的目录项和文件类型</a:t>
            </a:r>
            <a:endParaRPr lang="en-US" altLang="zh-CN" dirty="0"/>
          </a:p>
          <a:p>
            <a:pPr lvl="1"/>
            <a:r>
              <a:rPr lang="zh-CN" altLang="en-US" dirty="0"/>
              <a:t>目录项：新版和旧版；</a:t>
            </a:r>
            <a:r>
              <a:rPr lang="en-US" altLang="zh-CN" dirty="0"/>
              <a:t>8</a:t>
            </a:r>
            <a:r>
              <a:rPr lang="zh-CN" altLang="en-US" dirty="0"/>
              <a:t>种文件类型</a:t>
            </a:r>
            <a:endParaRPr lang="en-US" altLang="zh-CN" dirty="0"/>
          </a:p>
          <a:p>
            <a:r>
              <a:rPr lang="zh-CN" altLang="en-US" dirty="0"/>
              <a:t>创建一个</a:t>
            </a:r>
            <a:r>
              <a:rPr lang="en-US" altLang="zh-CN" dirty="0"/>
              <a:t>ext2</a:t>
            </a:r>
            <a:r>
              <a:rPr lang="zh-CN" altLang="en-US" dirty="0"/>
              <a:t>文件系统</a:t>
            </a:r>
            <a:endParaRPr lang="en-US" altLang="zh-CN" dirty="0"/>
          </a:p>
          <a:p>
            <a:r>
              <a:rPr lang="zh-CN" altLang="en-US" dirty="0"/>
              <a:t>管理</a:t>
            </a:r>
            <a:r>
              <a:rPr lang="en-US" altLang="zh-CN" dirty="0"/>
              <a:t>ext2</a:t>
            </a:r>
            <a:r>
              <a:rPr lang="zh-CN" altLang="en-US" dirty="0"/>
              <a:t>的磁盘空间</a:t>
            </a:r>
            <a:endParaRPr lang="en-US" altLang="zh-CN" dirty="0"/>
          </a:p>
          <a:p>
            <a:pPr lvl="1"/>
            <a:r>
              <a:rPr lang="zh-CN" altLang="en-US" dirty="0"/>
              <a:t>用户感觉（逻辑的） </a:t>
            </a:r>
            <a:r>
              <a:rPr lang="en-US" altLang="zh-CN" dirty="0"/>
              <a:t>VS </a:t>
            </a:r>
            <a:r>
              <a:rPr lang="zh-CN" altLang="en-US" dirty="0"/>
              <a:t>磁盘上的实际情况（物理的）</a:t>
            </a:r>
            <a:endParaRPr lang="en-US" altLang="zh-CN" dirty="0"/>
          </a:p>
          <a:p>
            <a:pPr lvl="1"/>
            <a:r>
              <a:rPr lang="zh-CN" altLang="en-US" dirty="0"/>
              <a:t>空洞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</a:p>
        </p:txBody>
      </p:sp>
    </p:spTree>
    <p:extLst>
      <p:ext uri="{BB962C8B-B14F-4D97-AF65-F5344CB8AC3E}">
        <p14:creationId xmlns:p14="http://schemas.microsoft.com/office/powerpoint/2010/main" val="269970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Ext2</a:t>
            </a:r>
            <a:r>
              <a:rPr lang="zh-CN" altLang="en-US" dirty="0"/>
              <a:t>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：</a:t>
            </a:r>
            <a:r>
              <a:rPr lang="en-US" altLang="zh-CN" dirty="0"/>
              <a:t>Ext</a:t>
            </a:r>
            <a:r>
              <a:rPr lang="zh-CN" altLang="en-US" dirty="0"/>
              <a:t>系列文件系统</a:t>
            </a:r>
            <a:endParaRPr lang="en-US" altLang="zh-CN" dirty="0"/>
          </a:p>
          <a:p>
            <a:pPr lvl="1"/>
            <a:r>
              <a:rPr lang="en-US" altLang="zh-CN" dirty="0"/>
              <a:t>Ext(1992-)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Ext2(1993-)</a:t>
            </a:r>
            <a:r>
              <a:rPr lang="zh-CN" altLang="en-US" b="1" dirty="0">
                <a:solidFill>
                  <a:srgbClr val="FF0000"/>
                </a:solidFill>
              </a:rPr>
              <a:t>，第二代扩展文件系统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Ext3(2001-)</a:t>
            </a:r>
            <a:r>
              <a:rPr lang="zh-CN" altLang="en-US" dirty="0"/>
              <a:t>，日志文件系统，兼容</a:t>
            </a:r>
            <a:r>
              <a:rPr lang="en-US" altLang="zh-CN" dirty="0"/>
              <a:t>ext2</a:t>
            </a:r>
          </a:p>
          <a:p>
            <a:pPr lvl="1"/>
            <a:r>
              <a:rPr lang="en-US" altLang="zh-CN" dirty="0"/>
              <a:t>Ext4(2006-)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52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EXT2</a:t>
            </a:r>
            <a:r>
              <a:rPr lang="zh-CN" altLang="en-US" b="1" dirty="0">
                <a:solidFill>
                  <a:srgbClr val="FF0000"/>
                </a:solidFill>
              </a:rPr>
              <a:t>文件系统的磁盘组织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EXT2</a:t>
            </a:r>
            <a:r>
              <a:rPr lang="zh-CN" altLang="en-US" dirty="0"/>
              <a:t>中的目录项和文件类型</a:t>
            </a:r>
            <a:endParaRPr lang="en-US" altLang="zh-CN" dirty="0"/>
          </a:p>
          <a:p>
            <a:r>
              <a:rPr lang="zh-CN" altLang="en-US" dirty="0"/>
              <a:t>创建一个</a:t>
            </a:r>
            <a:r>
              <a:rPr lang="en-US" altLang="zh-CN" dirty="0"/>
              <a:t>ext2</a:t>
            </a:r>
            <a:r>
              <a:rPr lang="zh-CN" altLang="en-US" dirty="0"/>
              <a:t>文件系统</a:t>
            </a:r>
            <a:endParaRPr lang="en-US" altLang="zh-CN" dirty="0"/>
          </a:p>
          <a:p>
            <a:r>
              <a:rPr lang="zh-CN" altLang="en-US" dirty="0"/>
              <a:t>管理</a:t>
            </a:r>
            <a:r>
              <a:rPr lang="en-US" altLang="zh-CN" dirty="0"/>
              <a:t>ext2</a:t>
            </a:r>
            <a:r>
              <a:rPr lang="zh-CN" altLang="en-US" dirty="0"/>
              <a:t>的磁盘空间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</a:p>
        </p:txBody>
      </p:sp>
    </p:spTree>
    <p:extLst>
      <p:ext uri="{BB962C8B-B14F-4D97-AF65-F5344CB8AC3E}">
        <p14:creationId xmlns:p14="http://schemas.microsoft.com/office/powerpoint/2010/main" val="418066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16" y="160867"/>
            <a:ext cx="5431321" cy="804334"/>
          </a:xfrm>
        </p:spPr>
        <p:txBody>
          <a:bodyPr/>
          <a:lstStyle/>
          <a:p>
            <a:r>
              <a:rPr lang="en-US" altLang="zh-CN" dirty="0"/>
              <a:t>Ext2</a:t>
            </a:r>
            <a:r>
              <a:rPr lang="zh-CN" altLang="en-US" dirty="0"/>
              <a:t>文件系统的磁盘组织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除了引导扇区之外，</a:t>
            </a:r>
            <a:r>
              <a:rPr lang="en-US" altLang="zh-CN" dirty="0"/>
              <a:t>EXT2</a:t>
            </a:r>
            <a:r>
              <a:rPr lang="zh-CN" altLang="en-US" dirty="0"/>
              <a:t>磁盘分区被顺序划分为若干个磁盘块组（</a:t>
            </a:r>
            <a:r>
              <a:rPr lang="en-US" altLang="zh-CN" dirty="0"/>
              <a:t>Block Group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每个块组由若干个磁盘块，按照相同的方式组织，具有相同的大小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3312" y="3939702"/>
            <a:ext cx="719846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 block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3157" y="3939702"/>
            <a:ext cx="234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group 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43035" y="3939702"/>
            <a:ext cx="234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group n</a:t>
            </a:r>
            <a:endParaRPr lang="zh-CN" altLang="en-US" dirty="0"/>
          </a:p>
        </p:txBody>
      </p:sp>
      <p:sp>
        <p:nvSpPr>
          <p:cNvPr id="9" name="流程图: 文档 8"/>
          <p:cNvSpPr/>
          <p:nvPr/>
        </p:nvSpPr>
        <p:spPr>
          <a:xfrm rot="16200000">
            <a:off x="4049481" y="3903378"/>
            <a:ext cx="540000" cy="61264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文档 9"/>
          <p:cNvSpPr/>
          <p:nvPr/>
        </p:nvSpPr>
        <p:spPr>
          <a:xfrm rot="16200000" flipH="1" flipV="1">
            <a:off x="5066711" y="3903378"/>
            <a:ext cx="540000" cy="61264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68111" y="403698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72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716" y="160867"/>
            <a:ext cx="5441049" cy="804334"/>
          </a:xfrm>
        </p:spPr>
        <p:txBody>
          <a:bodyPr/>
          <a:lstStyle/>
          <a:p>
            <a:r>
              <a:rPr lang="en-US" altLang="zh-CN" dirty="0"/>
              <a:t>Ext2</a:t>
            </a:r>
            <a:r>
              <a:rPr lang="zh-CN" altLang="en-US" dirty="0"/>
              <a:t>文件系统的磁盘组织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659" y="1126069"/>
            <a:ext cx="8938683" cy="549846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EXT2</a:t>
            </a:r>
            <a:r>
              <a:rPr lang="zh-CN" altLang="en-US" dirty="0"/>
              <a:t>磁盘块组中的磁盘块按顺序被组织成：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一个用作超级块的磁盘块。</a:t>
            </a:r>
            <a:endParaRPr lang="en-US" altLang="zh-CN" dirty="0"/>
          </a:p>
          <a:p>
            <a:pPr lvl="2"/>
            <a:r>
              <a:rPr lang="zh-CN" altLang="en-US" dirty="0"/>
              <a:t>在这个磁盘块里，存放了文件系统超级块的一个拷贝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个记录组描述符的磁盘块；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个记录数据块位图的磁盘块；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个记录索引结点位图的磁盘块；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个用作索引结点表的磁盘块；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个用作数据块的磁盘块。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5042" y="1702340"/>
            <a:ext cx="719846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 Block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74887" y="1702340"/>
            <a:ext cx="234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group 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44765" y="1702340"/>
            <a:ext cx="234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group n</a:t>
            </a:r>
            <a:endParaRPr lang="zh-CN" altLang="en-US" dirty="0"/>
          </a:p>
        </p:txBody>
      </p:sp>
      <p:sp>
        <p:nvSpPr>
          <p:cNvPr id="8" name="流程图: 文档 7"/>
          <p:cNvSpPr/>
          <p:nvPr/>
        </p:nvSpPr>
        <p:spPr>
          <a:xfrm rot="16200000">
            <a:off x="3951211" y="1666016"/>
            <a:ext cx="540000" cy="61264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文档 8"/>
          <p:cNvSpPr/>
          <p:nvPr/>
        </p:nvSpPr>
        <p:spPr>
          <a:xfrm rot="16200000" flipH="1" flipV="1">
            <a:off x="4968441" y="1666016"/>
            <a:ext cx="540000" cy="61264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69841" y="17996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9573" y="2966935"/>
            <a:ext cx="90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Super</a:t>
            </a:r>
          </a:p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99572" y="2966935"/>
            <a:ext cx="1426897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Group</a:t>
            </a:r>
          </a:p>
          <a:p>
            <a:pPr algn="ctr"/>
            <a:r>
              <a:rPr lang="en-US" altLang="zh-CN" dirty="0"/>
              <a:t>Descriptors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626469" y="2966935"/>
            <a:ext cx="1426897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block</a:t>
            </a:r>
          </a:p>
          <a:p>
            <a:pPr algn="ctr"/>
            <a:r>
              <a:rPr lang="en-US" altLang="zh-CN" dirty="0"/>
              <a:t>Bitmap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53365" y="2966935"/>
            <a:ext cx="90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inode</a:t>
            </a:r>
            <a:endParaRPr lang="en-US" altLang="zh-CN" dirty="0"/>
          </a:p>
          <a:p>
            <a:pPr algn="ctr"/>
            <a:r>
              <a:rPr lang="en-US" altLang="zh-CN" dirty="0"/>
              <a:t>Bitmap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953365" y="2966935"/>
            <a:ext cx="90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inode</a:t>
            </a:r>
            <a:endParaRPr lang="en-US" altLang="zh-CN" dirty="0"/>
          </a:p>
          <a:p>
            <a:pPr algn="ctr"/>
            <a:r>
              <a:rPr lang="en-US" altLang="zh-CN" dirty="0"/>
              <a:t>Table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853364" y="2966935"/>
            <a:ext cx="2590246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blocks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286469" y="2242340"/>
            <a:ext cx="1288418" cy="724595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3914888" y="2242341"/>
            <a:ext cx="4528722" cy="724594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02642" y="346645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block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463120" y="3466456"/>
            <a:ext cx="9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blocks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797888" y="346645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block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131083" y="346645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block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984202" y="346645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block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748742" y="3466456"/>
            <a:ext cx="9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 blocks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90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EXT2</a:t>
            </a:r>
            <a:r>
              <a:rPr lang="zh-CN" altLang="en-US" dirty="0"/>
              <a:t>的超级块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每个块组的第一个磁盘块用来保存所在</a:t>
            </a:r>
            <a:r>
              <a:rPr lang="en-US" altLang="zh-CN" dirty="0"/>
              <a:t>EXT2 fs</a:t>
            </a:r>
            <a:r>
              <a:rPr lang="zh-CN" altLang="en-US" dirty="0"/>
              <a:t>的超级块</a:t>
            </a:r>
            <a:endParaRPr lang="en-US" altLang="zh-CN" dirty="0"/>
          </a:p>
          <a:p>
            <a:r>
              <a:rPr lang="zh-CN" altLang="en-US" dirty="0"/>
              <a:t>多个块组中的超级块形成冗余</a:t>
            </a:r>
            <a:endParaRPr lang="en-US" altLang="zh-CN" dirty="0"/>
          </a:p>
          <a:p>
            <a:pPr lvl="1"/>
            <a:r>
              <a:rPr lang="zh-CN" altLang="en-US" dirty="0"/>
              <a:t>在某个或少数几个超级块被破坏时，可用于恢复被破坏的超级块信息。</a:t>
            </a:r>
            <a:endParaRPr lang="en-US" altLang="zh-CN" dirty="0"/>
          </a:p>
          <a:p>
            <a:r>
              <a:rPr lang="zh-CN" altLang="en-US" dirty="0"/>
              <a:t>超级块数据结构浏览</a:t>
            </a:r>
            <a:endParaRPr lang="en-US" altLang="zh-CN" dirty="0"/>
          </a:p>
          <a:p>
            <a:pPr lvl="1"/>
            <a:r>
              <a:rPr lang="en-US" altLang="zh-CN" dirty="0"/>
              <a:t>On disk structure</a:t>
            </a:r>
            <a:r>
              <a:rPr lang="zh-CN" altLang="en-US" dirty="0"/>
              <a:t>：参见</a:t>
            </a:r>
            <a:endParaRPr lang="en-US" altLang="zh-CN" dirty="0"/>
          </a:p>
          <a:p>
            <a:pPr lvl="1"/>
            <a:r>
              <a:rPr lang="en-US" altLang="zh-CN" dirty="0"/>
              <a:t>In memory structure</a:t>
            </a:r>
            <a:r>
              <a:rPr lang="zh-CN" altLang="en-US" dirty="0"/>
              <a:t>：参见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32621" y="4256010"/>
            <a:ext cx="235160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include/</a:t>
            </a:r>
            <a:r>
              <a:rPr lang="en-US" altLang="zh-CN" dirty="0" err="1"/>
              <a:t>linux</a:t>
            </a:r>
            <a:r>
              <a:rPr lang="en-US" altLang="zh-CN" dirty="0"/>
              <a:t>/ext2_fs.h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05848" y="4786209"/>
            <a:ext cx="26786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include/</a:t>
            </a:r>
            <a:r>
              <a:rPr lang="en-US" altLang="zh-CN" dirty="0" err="1"/>
              <a:t>linux</a:t>
            </a:r>
            <a:r>
              <a:rPr lang="en-US" altLang="zh-CN" dirty="0"/>
              <a:t>/ext2_fs_sb.h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25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组描述符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组描述符用来描述一个磁盘块组的相关信息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08844"/>
              </p:ext>
            </p:extLst>
          </p:nvPr>
        </p:nvGraphicFramePr>
        <p:xfrm>
          <a:off x="843063" y="1676292"/>
          <a:ext cx="759517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5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include/</a:t>
                      </a:r>
                      <a:r>
                        <a:rPr lang="en-US" altLang="zh-CN" sz="2000" dirty="0" err="1"/>
                        <a:t>linux</a:t>
                      </a:r>
                      <a:r>
                        <a:rPr lang="en-US" altLang="zh-CN" sz="2000" dirty="0"/>
                        <a:t>/ext2_fs.h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/*</a:t>
                      </a:r>
                    </a:p>
                    <a:p>
                      <a:r>
                        <a:rPr lang="en-US" altLang="zh-CN" sz="2000" dirty="0"/>
                        <a:t> * Structure of a blocks group descriptor</a:t>
                      </a:r>
                    </a:p>
                    <a:p>
                      <a:r>
                        <a:rPr lang="en-US" altLang="zh-CN" sz="2000" dirty="0"/>
                        <a:t> */ </a:t>
                      </a:r>
                    </a:p>
                    <a:p>
                      <a:r>
                        <a:rPr lang="en-US" altLang="zh-CN" sz="2000" dirty="0" err="1"/>
                        <a:t>struct</a:t>
                      </a:r>
                      <a:r>
                        <a:rPr lang="en-US" altLang="zh-CN" sz="2000" dirty="0"/>
                        <a:t> ext2_group_desc { </a:t>
                      </a:r>
                    </a:p>
                    <a:p>
                      <a:r>
                        <a:rPr lang="en-US" altLang="zh-CN" sz="2000" dirty="0"/>
                        <a:t>        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__le32 </a:t>
                      </a:r>
                      <a:r>
                        <a:rPr lang="en-US" altLang="zh-CN" sz="2000" dirty="0" err="1"/>
                        <a:t>bg_block_bitmap</a:t>
                      </a:r>
                      <a:r>
                        <a:rPr lang="en-US" altLang="zh-CN" sz="2000" dirty="0"/>
                        <a:t>; /* Blocks bitmap block */ </a:t>
                      </a:r>
                    </a:p>
                    <a:p>
                      <a:r>
                        <a:rPr lang="en-US" altLang="zh-CN" sz="2000" dirty="0"/>
                        <a:t>        __le32 </a:t>
                      </a:r>
                      <a:r>
                        <a:rPr lang="en-US" altLang="zh-CN" sz="2000" dirty="0" err="1"/>
                        <a:t>bg_inode_bitmap</a:t>
                      </a:r>
                      <a:r>
                        <a:rPr lang="en-US" altLang="zh-CN" sz="2000" dirty="0"/>
                        <a:t>; /* </a:t>
                      </a:r>
                      <a:r>
                        <a:rPr lang="en-US" altLang="zh-CN" sz="2000" dirty="0" err="1"/>
                        <a:t>Inodes</a:t>
                      </a:r>
                      <a:r>
                        <a:rPr lang="en-US" altLang="zh-CN" sz="2000" dirty="0"/>
                        <a:t> bitmap block */ </a:t>
                      </a:r>
                    </a:p>
                    <a:p>
                      <a:r>
                        <a:rPr lang="en-US" altLang="zh-CN" sz="2000" dirty="0"/>
                        <a:t>        __le32 </a:t>
                      </a:r>
                      <a:r>
                        <a:rPr lang="en-US" altLang="zh-CN" sz="2000" dirty="0" err="1"/>
                        <a:t>bg_inode_table</a:t>
                      </a:r>
                      <a:r>
                        <a:rPr lang="en-US" altLang="zh-CN" sz="2000" dirty="0"/>
                        <a:t>; /* </a:t>
                      </a:r>
                      <a:r>
                        <a:rPr lang="en-US" altLang="zh-CN" sz="2000" dirty="0" err="1"/>
                        <a:t>Inodes</a:t>
                      </a:r>
                      <a:r>
                        <a:rPr lang="en-US" altLang="zh-CN" sz="2000" dirty="0"/>
                        <a:t> table block */ </a:t>
                      </a:r>
                    </a:p>
                    <a:p>
                      <a:r>
                        <a:rPr lang="en-US" altLang="zh-CN" sz="2000" dirty="0"/>
                        <a:t>        __le16 </a:t>
                      </a:r>
                      <a:r>
                        <a:rPr lang="en-US" altLang="zh-CN" sz="2000" dirty="0" err="1"/>
                        <a:t>bg_free_blocks_count</a:t>
                      </a:r>
                      <a:r>
                        <a:rPr lang="en-US" altLang="zh-CN" sz="2000" dirty="0"/>
                        <a:t>; /* Free blocks count */ </a:t>
                      </a:r>
                    </a:p>
                    <a:p>
                      <a:r>
                        <a:rPr lang="en-US" altLang="zh-CN" sz="2000" dirty="0"/>
                        <a:t>        __le16 </a:t>
                      </a:r>
                      <a:r>
                        <a:rPr lang="en-US" altLang="zh-CN" sz="2000" dirty="0" err="1"/>
                        <a:t>bg_free_inodes_count</a:t>
                      </a:r>
                      <a:r>
                        <a:rPr lang="en-US" altLang="zh-CN" sz="2000" dirty="0"/>
                        <a:t>; /* Free </a:t>
                      </a:r>
                      <a:r>
                        <a:rPr lang="en-US" altLang="zh-CN" sz="2000" dirty="0" err="1"/>
                        <a:t>inodes</a:t>
                      </a:r>
                      <a:r>
                        <a:rPr lang="en-US" altLang="zh-CN" sz="2000" dirty="0"/>
                        <a:t> count */ </a:t>
                      </a:r>
                    </a:p>
                    <a:p>
                      <a:r>
                        <a:rPr lang="en-US" altLang="zh-CN" sz="2000" dirty="0"/>
                        <a:t>        __le16 </a:t>
                      </a:r>
                      <a:r>
                        <a:rPr lang="en-US" altLang="zh-CN" sz="2000" dirty="0" err="1"/>
                        <a:t>bg_used_dirs_count</a:t>
                      </a:r>
                      <a:r>
                        <a:rPr lang="en-US" altLang="zh-CN" sz="2000" dirty="0"/>
                        <a:t>; /* Directories count */ </a:t>
                      </a:r>
                    </a:p>
                    <a:p>
                      <a:r>
                        <a:rPr lang="en-US" altLang="zh-CN" sz="2000" dirty="0"/>
                        <a:t>        __le16 </a:t>
                      </a:r>
                      <a:r>
                        <a:rPr lang="en-US" altLang="zh-CN" sz="2000" dirty="0" err="1"/>
                        <a:t>bg_pad</a:t>
                      </a:r>
                      <a:r>
                        <a:rPr lang="en-US" altLang="zh-CN" sz="2000" dirty="0"/>
                        <a:t>; __le32 </a:t>
                      </a:r>
                      <a:r>
                        <a:rPr lang="en-US" altLang="zh-CN" sz="2000" dirty="0" err="1"/>
                        <a:t>bg_reserved</a:t>
                      </a:r>
                      <a:r>
                        <a:rPr lang="en-US" altLang="zh-CN" sz="2000" dirty="0"/>
                        <a:t>[3]; </a:t>
                      </a:r>
                    </a:p>
                    <a:p>
                      <a:r>
                        <a:rPr lang="en-US" altLang="zh-CN" sz="2000" dirty="0"/>
                        <a:t>};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43063" y="5821572"/>
            <a:ext cx="283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字节序：大尾端 </a:t>
            </a:r>
            <a:r>
              <a:rPr lang="en-US" altLang="zh-CN" b="1" dirty="0"/>
              <a:t>VS </a:t>
            </a:r>
            <a:r>
              <a:rPr lang="zh-CN" altLang="en-US" b="1" dirty="0"/>
              <a:t>小尾端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9575" y="609083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小尾端：低序字节存储在低地址</a:t>
            </a:r>
            <a:endParaRPr lang="en-US" altLang="zh-CN" sz="1400" dirty="0">
              <a:solidFill>
                <a:srgbClr val="0070C0"/>
              </a:solidFill>
            </a:endParaRPr>
          </a:p>
          <a:p>
            <a:r>
              <a:rPr lang="zh-CN" altLang="en-US" sz="1400" dirty="0">
                <a:solidFill>
                  <a:srgbClr val="0070C0"/>
                </a:solidFill>
              </a:rPr>
              <a:t>大尾端：高序字节存储在低地址</a:t>
            </a:r>
          </a:p>
        </p:txBody>
      </p:sp>
    </p:spTree>
    <p:extLst>
      <p:ext uri="{BB962C8B-B14F-4D97-AF65-F5344CB8AC3E}">
        <p14:creationId xmlns:p14="http://schemas.microsoft.com/office/powerpoint/2010/main" val="377052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索引结点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EXT2</a:t>
            </a:r>
            <a:r>
              <a:rPr lang="zh-CN" altLang="en-US" dirty="0"/>
              <a:t>中所有的索引结点大小相同，都是</a:t>
            </a:r>
            <a:r>
              <a:rPr lang="en-US" altLang="zh-CN" dirty="0"/>
              <a:t>128</a:t>
            </a:r>
            <a:r>
              <a:rPr lang="zh-CN" altLang="en-US" dirty="0"/>
              <a:t>个字节。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Ext2</a:t>
            </a:r>
            <a:r>
              <a:rPr lang="zh-CN" altLang="en-US"/>
              <a:t>专题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797"/>
              </p:ext>
            </p:extLst>
          </p:nvPr>
        </p:nvGraphicFramePr>
        <p:xfrm>
          <a:off x="0" y="1633113"/>
          <a:ext cx="4283411" cy="3365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6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include/</a:t>
                      </a:r>
                      <a:r>
                        <a:rPr lang="en-US" altLang="zh-CN" sz="1600" dirty="0" err="1"/>
                        <a:t>linux</a:t>
                      </a:r>
                      <a:r>
                        <a:rPr lang="en-US" altLang="zh-CN" sz="1600" dirty="0"/>
                        <a:t>/ext2_fs.h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struct</a:t>
                      </a:r>
                      <a:r>
                        <a:rPr lang="en-US" altLang="zh-CN" sz="1600" dirty="0"/>
                        <a:t> ext2_inode {</a:t>
                      </a:r>
                    </a:p>
                    <a:p>
                      <a:r>
                        <a:rPr lang="en-US" altLang="zh-CN" sz="1600" dirty="0"/>
                        <a:t>        __le16 </a:t>
                      </a:r>
                      <a:r>
                        <a:rPr lang="en-US" altLang="zh-CN" sz="1600" dirty="0" err="1"/>
                        <a:t>i_mode</a:t>
                      </a:r>
                      <a:r>
                        <a:rPr lang="en-US" altLang="zh-CN" sz="1600" dirty="0"/>
                        <a:t>; /* File mode */ </a:t>
                      </a:r>
                    </a:p>
                    <a:p>
                      <a:r>
                        <a:rPr lang="en-US" altLang="zh-CN" sz="1600" dirty="0"/>
                        <a:t>        __le16 </a:t>
                      </a:r>
                      <a:r>
                        <a:rPr lang="en-US" altLang="zh-CN" sz="1600" dirty="0" err="1"/>
                        <a:t>i_uid</a:t>
                      </a:r>
                      <a:r>
                        <a:rPr lang="en-US" altLang="zh-CN" sz="1600" dirty="0"/>
                        <a:t>; /* Low 16 bits of Owner </a:t>
                      </a:r>
                      <a:r>
                        <a:rPr lang="en-US" altLang="zh-CN" sz="1600" dirty="0" err="1"/>
                        <a:t>Uid</a:t>
                      </a:r>
                      <a:r>
                        <a:rPr lang="en-US" altLang="zh-CN" sz="1600" dirty="0"/>
                        <a:t> */ </a:t>
                      </a:r>
                    </a:p>
                    <a:p>
                      <a:r>
                        <a:rPr lang="en-US" altLang="zh-CN" sz="1600" dirty="0"/>
                        <a:t>        __le32 </a:t>
                      </a:r>
                      <a:r>
                        <a:rPr lang="en-US" altLang="zh-CN" sz="1600" dirty="0" err="1"/>
                        <a:t>i_size</a:t>
                      </a:r>
                      <a:r>
                        <a:rPr lang="en-US" altLang="zh-CN" sz="1600" dirty="0"/>
                        <a:t>; /* Size in bytes */ </a:t>
                      </a:r>
                    </a:p>
                    <a:p>
                      <a:r>
                        <a:rPr lang="en-US" altLang="zh-CN" sz="1600" dirty="0"/>
                        <a:t>        __le32 </a:t>
                      </a:r>
                      <a:r>
                        <a:rPr lang="en-US" altLang="zh-CN" sz="1600" dirty="0" err="1"/>
                        <a:t>i_atime</a:t>
                      </a:r>
                      <a:r>
                        <a:rPr lang="en-US" altLang="zh-CN" sz="1600" dirty="0"/>
                        <a:t>; /* Access time */ </a:t>
                      </a:r>
                    </a:p>
                    <a:p>
                      <a:r>
                        <a:rPr lang="en-US" altLang="zh-CN" sz="1600" dirty="0"/>
                        <a:t>        __le32 </a:t>
                      </a:r>
                      <a:r>
                        <a:rPr lang="en-US" altLang="zh-CN" sz="1600" dirty="0" err="1"/>
                        <a:t>i_ctime</a:t>
                      </a:r>
                      <a:r>
                        <a:rPr lang="en-US" altLang="zh-CN" sz="1600" dirty="0"/>
                        <a:t>; /* Creation time */ </a:t>
                      </a:r>
                    </a:p>
                    <a:p>
                      <a:r>
                        <a:rPr lang="en-US" altLang="zh-CN" sz="1600" dirty="0"/>
                        <a:t>        __le32 </a:t>
                      </a:r>
                      <a:r>
                        <a:rPr lang="en-US" altLang="zh-CN" sz="1600" dirty="0" err="1"/>
                        <a:t>i_mtime</a:t>
                      </a:r>
                      <a:r>
                        <a:rPr lang="en-US" altLang="zh-CN" sz="1600" dirty="0"/>
                        <a:t>; /* Modification time */ </a:t>
                      </a:r>
                    </a:p>
                    <a:p>
                      <a:r>
                        <a:rPr lang="en-US" altLang="zh-CN" sz="1600" dirty="0"/>
                        <a:t>        __le32 </a:t>
                      </a:r>
                      <a:r>
                        <a:rPr lang="en-US" altLang="zh-CN" sz="1600" dirty="0" err="1"/>
                        <a:t>i_dtime</a:t>
                      </a:r>
                      <a:r>
                        <a:rPr lang="en-US" altLang="zh-CN" sz="1600" dirty="0"/>
                        <a:t>; /* Deletion Time */ </a:t>
                      </a:r>
                    </a:p>
                    <a:p>
                      <a:r>
                        <a:rPr lang="en-US" altLang="zh-CN" sz="1600" dirty="0"/>
                        <a:t>        __le16 </a:t>
                      </a:r>
                      <a:r>
                        <a:rPr lang="en-US" altLang="zh-CN" sz="1600" dirty="0" err="1"/>
                        <a:t>i_gid</a:t>
                      </a:r>
                      <a:r>
                        <a:rPr lang="en-US" altLang="zh-CN" sz="1600" dirty="0"/>
                        <a:t>; /* Low 16 bits of Group Id */ </a:t>
                      </a:r>
                    </a:p>
                    <a:p>
                      <a:r>
                        <a:rPr lang="en-US" altLang="zh-CN" sz="1600" dirty="0"/>
                        <a:t>        __le16 </a:t>
                      </a:r>
                      <a:r>
                        <a:rPr lang="en-US" altLang="zh-CN" sz="1600" dirty="0" err="1"/>
                        <a:t>i_links_count</a:t>
                      </a:r>
                      <a:r>
                        <a:rPr lang="en-US" altLang="zh-CN" sz="1600" dirty="0"/>
                        <a:t>; /* Links count */ </a:t>
                      </a:r>
                    </a:p>
                    <a:p>
                      <a:r>
                        <a:rPr lang="en-US" altLang="zh-CN" sz="1600" dirty="0"/>
                        <a:t>        __le32 </a:t>
                      </a:r>
                      <a:r>
                        <a:rPr lang="en-US" altLang="zh-CN" sz="1600" dirty="0" err="1"/>
                        <a:t>i_blocks</a:t>
                      </a:r>
                      <a:r>
                        <a:rPr lang="en-US" altLang="zh-CN" sz="1600" dirty="0"/>
                        <a:t>; /* Blocks count */ </a:t>
                      </a:r>
                    </a:p>
                    <a:p>
                      <a:r>
                        <a:rPr lang="en-US" altLang="zh-CN" sz="1600" dirty="0"/>
                        <a:t>        __le32 </a:t>
                      </a:r>
                      <a:r>
                        <a:rPr lang="en-US" altLang="zh-CN" sz="1600" dirty="0" err="1"/>
                        <a:t>i_flags</a:t>
                      </a:r>
                      <a:r>
                        <a:rPr lang="en-US" altLang="zh-CN" sz="1600" dirty="0"/>
                        <a:t>; /* File flags */       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40119"/>
              </p:ext>
            </p:extLst>
          </p:nvPr>
        </p:nvGraphicFramePr>
        <p:xfrm>
          <a:off x="3989466" y="2803735"/>
          <a:ext cx="5232355" cy="3992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3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        </a:t>
                      </a:r>
                      <a:r>
                        <a:rPr lang="en-US" altLang="zh-CN" sz="1600" dirty="0"/>
                        <a:t> union { </a:t>
                      </a:r>
                    </a:p>
                    <a:p>
                      <a:r>
                        <a:rPr lang="en-US" altLang="zh-CN" sz="1600" dirty="0"/>
                        <a:t>                </a:t>
                      </a:r>
                      <a:r>
                        <a:rPr lang="en-US" altLang="zh-CN" sz="1600" dirty="0" err="1"/>
                        <a:t>struct</a:t>
                      </a:r>
                      <a:r>
                        <a:rPr lang="en-US" altLang="zh-CN" sz="1600" dirty="0"/>
                        <a:t> { … } linux1; </a:t>
                      </a:r>
                    </a:p>
                    <a:p>
                      <a:r>
                        <a:rPr lang="en-US" altLang="zh-CN" sz="1600" dirty="0"/>
                        <a:t>                </a:t>
                      </a:r>
                      <a:r>
                        <a:rPr lang="en-US" altLang="zh-CN" sz="1600" dirty="0" err="1"/>
                        <a:t>struct</a:t>
                      </a:r>
                      <a:r>
                        <a:rPr lang="en-US" altLang="zh-CN" sz="1600" dirty="0"/>
                        <a:t> { … } hurd1;</a:t>
                      </a:r>
                    </a:p>
                    <a:p>
                      <a:r>
                        <a:rPr lang="en-US" altLang="zh-CN" sz="1600" dirty="0"/>
                        <a:t>                </a:t>
                      </a:r>
                      <a:r>
                        <a:rPr lang="en-US" altLang="zh-CN" sz="1600" dirty="0" err="1"/>
                        <a:t>struct</a:t>
                      </a:r>
                      <a:r>
                        <a:rPr lang="en-US" altLang="zh-CN" sz="1600" dirty="0"/>
                        <a:t> { … } masix1;</a:t>
                      </a:r>
                    </a:p>
                    <a:p>
                      <a:r>
                        <a:rPr lang="en-US" altLang="zh-CN" sz="1600" dirty="0"/>
                        <a:t>        } osd1; /* OS dependent 1 */</a:t>
                      </a:r>
                    </a:p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        __le32 </a:t>
                      </a:r>
                      <a:r>
                        <a:rPr lang="en-US" altLang="zh-CN" sz="1600" dirty="0" err="1">
                          <a:solidFill>
                            <a:srgbClr val="FF0000"/>
                          </a:solidFill>
                        </a:rPr>
                        <a:t>i_block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[EXT2_N_BLOCKS];/* Pointers to blocks */</a:t>
                      </a:r>
                    </a:p>
                    <a:p>
                      <a:r>
                        <a:rPr lang="en-US" altLang="zh-CN" sz="1600" dirty="0"/>
                        <a:t>        __le32 </a:t>
                      </a:r>
                      <a:r>
                        <a:rPr lang="en-US" altLang="zh-CN" sz="1600" dirty="0" err="1"/>
                        <a:t>i_generation</a:t>
                      </a:r>
                      <a:r>
                        <a:rPr lang="en-US" altLang="zh-CN" sz="1600" dirty="0"/>
                        <a:t>; /* File version (for NFS) */ </a:t>
                      </a:r>
                    </a:p>
                    <a:p>
                      <a:r>
                        <a:rPr lang="en-US" altLang="zh-CN" sz="1600" dirty="0"/>
                        <a:t>        __le32 </a:t>
                      </a:r>
                      <a:r>
                        <a:rPr lang="en-US" altLang="zh-CN" sz="1600" dirty="0" err="1"/>
                        <a:t>i_file_acl</a:t>
                      </a:r>
                      <a:r>
                        <a:rPr lang="en-US" altLang="zh-CN" sz="1600" dirty="0"/>
                        <a:t>; /* File ACL */ </a:t>
                      </a:r>
                    </a:p>
                    <a:p>
                      <a:r>
                        <a:rPr lang="en-US" altLang="zh-CN" sz="1600" dirty="0"/>
                        <a:t>        __le32 </a:t>
                      </a:r>
                      <a:r>
                        <a:rPr lang="en-US" altLang="zh-CN" sz="1600" dirty="0" err="1"/>
                        <a:t>i_dir_acl</a:t>
                      </a:r>
                      <a:r>
                        <a:rPr lang="en-US" altLang="zh-CN" sz="1600" dirty="0"/>
                        <a:t>; /* Directory ACL */ </a:t>
                      </a:r>
                    </a:p>
                    <a:p>
                      <a:r>
                        <a:rPr lang="en-US" altLang="zh-CN" sz="1600" dirty="0"/>
                        <a:t>        __le32 </a:t>
                      </a:r>
                      <a:r>
                        <a:rPr lang="en-US" altLang="zh-CN" sz="1600" dirty="0" err="1"/>
                        <a:t>i_faddr</a:t>
                      </a:r>
                      <a:r>
                        <a:rPr lang="en-US" altLang="zh-CN" sz="1600" dirty="0"/>
                        <a:t>; /* Fragment address */ </a:t>
                      </a:r>
                    </a:p>
                    <a:p>
                      <a:r>
                        <a:rPr lang="en-US" altLang="zh-CN" sz="1600" dirty="0"/>
                        <a:t>        union { </a:t>
                      </a:r>
                    </a:p>
                    <a:p>
                      <a:r>
                        <a:rPr lang="en-US" altLang="zh-CN" sz="1600" dirty="0"/>
                        <a:t>                </a:t>
                      </a:r>
                      <a:r>
                        <a:rPr lang="en-US" altLang="zh-CN" sz="1600" dirty="0" err="1"/>
                        <a:t>struct</a:t>
                      </a:r>
                      <a:r>
                        <a:rPr lang="en-US" altLang="zh-CN" sz="1600" dirty="0"/>
                        <a:t> { … } linux2; </a:t>
                      </a:r>
                    </a:p>
                    <a:p>
                      <a:r>
                        <a:rPr lang="en-US" altLang="zh-CN" sz="1600" dirty="0"/>
                        <a:t>                </a:t>
                      </a:r>
                      <a:r>
                        <a:rPr lang="en-US" altLang="zh-CN" sz="1600" dirty="0" err="1"/>
                        <a:t>struct</a:t>
                      </a:r>
                      <a:r>
                        <a:rPr lang="en-US" altLang="zh-CN" sz="1600" dirty="0"/>
                        <a:t> { ... } hurd2;</a:t>
                      </a:r>
                    </a:p>
                    <a:p>
                      <a:r>
                        <a:rPr lang="en-US" altLang="zh-CN" sz="1600" dirty="0"/>
                        <a:t>                </a:t>
                      </a:r>
                      <a:r>
                        <a:rPr lang="en-US" altLang="zh-CN" sz="1600" dirty="0" err="1"/>
                        <a:t>struct</a:t>
                      </a:r>
                      <a:r>
                        <a:rPr lang="en-US" altLang="zh-CN" sz="1600" dirty="0"/>
                        <a:t> { … } masix2;</a:t>
                      </a:r>
                    </a:p>
                    <a:p>
                      <a:r>
                        <a:rPr lang="en-US" altLang="zh-CN" sz="1600" dirty="0"/>
                        <a:t>        } osd2; /* OS dependent 2 */ </a:t>
                      </a:r>
                    </a:p>
                    <a:p>
                      <a:r>
                        <a:rPr lang="en-US" altLang="zh-CN" sz="1600" dirty="0"/>
                        <a:t>};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98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4259</TotalTime>
  <Words>2313</Words>
  <Application>Microsoft Office PowerPoint</Application>
  <PresentationFormat>全屏显示(4:3)</PresentationFormat>
  <Paragraphs>333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微软雅黑</vt:lpstr>
      <vt:lpstr>Arial</vt:lpstr>
      <vt:lpstr>Calibri</vt:lpstr>
      <vt:lpstr>Calibri Light</vt:lpstr>
      <vt:lpstr>Office 主题</vt:lpstr>
      <vt:lpstr>0117401: Operating System 操作系统原理与设计</vt:lpstr>
      <vt:lpstr>PowerPoint 演示文稿</vt:lpstr>
      <vt:lpstr>Ext2文件系统</vt:lpstr>
      <vt:lpstr>outline</vt:lpstr>
      <vt:lpstr>Ext2文件系统的磁盘组织</vt:lpstr>
      <vt:lpstr>Ext2文件系统的磁盘组织</vt:lpstr>
      <vt:lpstr>EXT2的超级块</vt:lpstr>
      <vt:lpstr>组描述符</vt:lpstr>
      <vt:lpstr>索引结点</vt:lpstr>
      <vt:lpstr>索引节点表</vt:lpstr>
      <vt:lpstr>关于索引节点中的i_block[] </vt:lpstr>
      <vt:lpstr>数据块位图和索引结点块位图</vt:lpstr>
      <vt:lpstr>outline</vt:lpstr>
      <vt:lpstr>EXT2中的目录项和文件类型</vt:lpstr>
      <vt:lpstr>EXT2支持的文件类型</vt:lpstr>
      <vt:lpstr>outline</vt:lpstr>
      <vt:lpstr>创建一个ext2文件系统</vt:lpstr>
      <vt:lpstr>创建流程</vt:lpstr>
      <vt:lpstr>以1.44MB的软盘为例，创建ext2文件系统后</vt:lpstr>
      <vt:lpstr>outline</vt:lpstr>
      <vt:lpstr>管理ext2的磁盘空间 </vt:lpstr>
      <vt:lpstr>文件空洞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USTC</dc:creator>
  <cp:lastModifiedBy>祥辉 刘</cp:lastModifiedBy>
  <cp:revision>600</cp:revision>
  <cp:lastPrinted>2022-05-31T00:56:28Z</cp:lastPrinted>
  <dcterms:created xsi:type="dcterms:W3CDTF">2022-02-22T08:52:00Z</dcterms:created>
  <dcterms:modified xsi:type="dcterms:W3CDTF">2023-06-11T05:35:05Z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74D13C9975BF45338929CA04D99805F2</vt:lpwstr>
  </property>
  <property fmtid="{D5CDD505-2E9C-101B-9397-08002B2CF9AE}" pid="3" name="KSOProductBuildVer">
    <vt:lpwstr>2052-11.1.0.11365</vt:lpwstr>
  </property>
</Properties>
</file>