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320" r:id="rId4"/>
    <p:sldId id="271" r:id="rId5"/>
    <p:sldId id="304" r:id="rId6"/>
    <p:sldId id="305" r:id="rId7"/>
    <p:sldId id="321" r:id="rId8"/>
    <p:sldId id="303" r:id="rId9"/>
    <p:sldId id="352" r:id="rId10"/>
    <p:sldId id="272" r:id="rId11"/>
    <p:sldId id="302" r:id="rId12"/>
    <p:sldId id="282" r:id="rId13"/>
    <p:sldId id="273" r:id="rId14"/>
    <p:sldId id="322" r:id="rId15"/>
    <p:sldId id="309" r:id="rId16"/>
    <p:sldId id="274" r:id="rId17"/>
    <p:sldId id="275" r:id="rId18"/>
    <p:sldId id="276" r:id="rId19"/>
    <p:sldId id="281" r:id="rId20"/>
    <p:sldId id="323" r:id="rId21"/>
    <p:sldId id="310" r:id="rId22"/>
    <p:sldId id="311" r:id="rId23"/>
    <p:sldId id="350" r:id="rId24"/>
    <p:sldId id="324" r:id="rId25"/>
    <p:sldId id="265" r:id="rId26"/>
    <p:sldId id="325" r:id="rId27"/>
    <p:sldId id="301" r:id="rId28"/>
    <p:sldId id="266" r:id="rId29"/>
    <p:sldId id="326" r:id="rId30"/>
    <p:sldId id="267" r:id="rId31"/>
    <p:sldId id="351" r:id="rId32"/>
    <p:sldId id="327" r:id="rId33"/>
    <p:sldId id="268" r:id="rId34"/>
    <p:sldId id="328" r:id="rId35"/>
    <p:sldId id="269" r:id="rId36"/>
    <p:sldId id="260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7543" autoAdjust="0"/>
  </p:normalViewPr>
  <p:slideViewPr>
    <p:cSldViewPr snapToGrid="0">
      <p:cViewPr varScale="1">
        <p:scale>
          <a:sx n="86" d="100"/>
          <a:sy n="86" d="100"/>
        </p:scale>
        <p:origin x="1354" y="67"/>
      </p:cViewPr>
      <p:guideLst/>
    </p:cSldViewPr>
  </p:slideViewPr>
  <p:outlineViewPr>
    <p:cViewPr>
      <p:scale>
        <a:sx n="33" d="100"/>
        <a:sy n="33" d="100"/>
      </p:scale>
      <p:origin x="0" y="-538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D34100-DA5F-4909-94A8-6C37F982762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7F6C1AC-CD3E-487C-A38D-E641A1B5E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6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82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6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可靠性：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）是否具备容错恢复能力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）能容纳多少错误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）需要多长时间恢复（平均维修时间）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1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注意：若</a:t>
            </a:r>
            <a:r>
              <a:rPr lang="en-US" altLang="zh-CN" dirty="0"/>
              <a:t>N</a:t>
            </a:r>
            <a:r>
              <a:rPr lang="zh-CN" altLang="en-US" dirty="0"/>
              <a:t>个磁盘同时发生故障，则为</a:t>
            </a:r>
            <a:r>
              <a:rPr lang="en-US" altLang="zh-CN" dirty="0"/>
              <a:t>MTTF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次方</a:t>
            </a:r>
            <a:endParaRPr lang="en-US" altLang="zh-CN" dirty="0"/>
          </a:p>
          <a:p>
            <a:r>
              <a:rPr lang="zh-CN" altLang="en-US" dirty="0"/>
              <a:t>这里考虑的是</a:t>
            </a:r>
            <a:r>
              <a:rPr lang="en-US" altLang="zh-CN" dirty="0"/>
              <a:t>N</a:t>
            </a:r>
            <a:r>
              <a:rPr lang="zh-CN" altLang="en-US" dirty="0"/>
              <a:t>个磁盘中的某个磁盘（不是特定的某个，任一磁盘）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4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注意：若</a:t>
            </a:r>
            <a:r>
              <a:rPr lang="en-US" altLang="zh-CN" dirty="0"/>
              <a:t>N</a:t>
            </a:r>
            <a:r>
              <a:rPr lang="zh-CN" altLang="en-US" dirty="0"/>
              <a:t>个磁盘同时发生故障，则为</a:t>
            </a:r>
            <a:r>
              <a:rPr lang="en-US" altLang="zh-CN" dirty="0"/>
              <a:t>MTTF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次方</a:t>
            </a:r>
            <a:endParaRPr lang="en-US" altLang="zh-CN" dirty="0"/>
          </a:p>
          <a:p>
            <a:r>
              <a:rPr lang="zh-CN" altLang="en-US" dirty="0"/>
              <a:t>这里考虑的时</a:t>
            </a:r>
            <a:r>
              <a:rPr lang="en-US" altLang="zh-CN" dirty="0"/>
              <a:t>N</a:t>
            </a:r>
            <a:r>
              <a:rPr lang="zh-CN" altLang="en-US" dirty="0"/>
              <a:t>个磁盘中的某个磁盘（不是特定的某个，任一磁盘）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06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注意，对单个磁盘而言：平均故障时间，就是平均数据丢失时间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N</a:t>
            </a:r>
            <a:r>
              <a:rPr lang="zh-CN" altLang="en-US" dirty="0"/>
              <a:t>个磁盘而言，当</a:t>
            </a:r>
            <a:r>
              <a:rPr lang="en-US" altLang="zh-CN" dirty="0"/>
              <a:t>N</a:t>
            </a:r>
            <a:r>
              <a:rPr lang="zh-CN" altLang="en-US" dirty="0"/>
              <a:t>个磁盘同时（包括在修复期间）丢失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94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76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59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这个理解，主要在于理解</a:t>
            </a:r>
            <a:br>
              <a:rPr lang="en-US" altLang="zh-CN" dirty="0"/>
            </a:br>
            <a:r>
              <a:rPr lang="zh-CN" altLang="en-US" dirty="0"/>
              <a:t>“对于单</a:t>
            </a:r>
            <a:r>
              <a:rPr lang="en-US" altLang="zh-CN" dirty="0"/>
              <a:t>bit</a:t>
            </a:r>
            <a:r>
              <a:rPr lang="zh-CN" altLang="en-US" dirty="0"/>
              <a:t>差错”的含义：系统假设只可能发生单</a:t>
            </a:r>
            <a:r>
              <a:rPr lang="en-US" altLang="zh-CN" dirty="0"/>
              <a:t>bit</a:t>
            </a:r>
            <a:r>
              <a:rPr lang="zh-CN" altLang="en-US" dirty="0"/>
              <a:t>错误</a:t>
            </a:r>
            <a:endParaRPr lang="en-US" altLang="zh-CN" dirty="0"/>
          </a:p>
          <a:p>
            <a:r>
              <a:rPr lang="zh-CN" altLang="en-US" dirty="0"/>
              <a:t>“对于双</a:t>
            </a:r>
            <a:r>
              <a:rPr lang="en-US" altLang="zh-CN" dirty="0"/>
              <a:t>bit</a:t>
            </a:r>
            <a:r>
              <a:rPr lang="zh-CN" altLang="en-US" dirty="0"/>
              <a:t>差错”的含义：系统假设可能发生单</a:t>
            </a:r>
            <a:r>
              <a:rPr lang="en-US" altLang="zh-CN" dirty="0"/>
              <a:t>bit</a:t>
            </a:r>
            <a:r>
              <a:rPr lang="zh-CN" altLang="en-US" dirty="0"/>
              <a:t>错误，也可能发生双</a:t>
            </a:r>
            <a:r>
              <a:rPr lang="en-US" altLang="zh-CN" dirty="0"/>
              <a:t>bit</a:t>
            </a:r>
            <a:r>
              <a:rPr lang="zh-CN" altLang="en-US" dirty="0"/>
              <a:t>错误。以收到</a:t>
            </a:r>
            <a:r>
              <a:rPr lang="en-US" altLang="zh-CN" dirty="0"/>
              <a:t>101</a:t>
            </a:r>
            <a:r>
              <a:rPr lang="zh-CN" altLang="en-US" dirty="0"/>
              <a:t>为例，</a:t>
            </a:r>
            <a:r>
              <a:rPr lang="en-US" altLang="zh-CN" dirty="0"/>
              <a:t>101</a:t>
            </a:r>
            <a:r>
              <a:rPr lang="zh-CN" altLang="en-US" dirty="0"/>
              <a:t>是错误的组合，因此一定出错，但可能原值是</a:t>
            </a:r>
            <a:r>
              <a:rPr lang="en-US" altLang="zh-CN" dirty="0"/>
              <a:t>000</a:t>
            </a:r>
            <a:r>
              <a:rPr lang="zh-CN" altLang="en-US" dirty="0"/>
              <a:t>或者</a:t>
            </a:r>
            <a:r>
              <a:rPr lang="en-US" altLang="zh-CN" dirty="0"/>
              <a:t>111</a:t>
            </a:r>
            <a:r>
              <a:rPr lang="zh-CN" altLang="en-US" dirty="0"/>
              <a:t>，无法判定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6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0250"/>
            <a:ext cx="7772400" cy="2114548"/>
          </a:xfr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584" y="4177771"/>
            <a:ext cx="6858000" cy="45349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rgbClr val="FFC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30620A79-4256-4192-B87C-317643F95A75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727C79AC-E8B3-483C-B1A0-B8BB5B8E2DD3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24F2F4AA-2662-4BE9-B226-E9E0C80C911B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10000"/>
              </a:lnSpc>
              <a:defRPr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1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1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1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B30934A0-4A9F-42C7-ADAE-9817DDF7C222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21789BD2-967E-45FD-BE39-8BF2731E5408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6BB809BB-0107-40A2-8C0A-AC654C0E05D1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0555E8C3-3FE8-4C30-8105-BE8F0BE9D0AF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2E1EFC61-A5D4-4372-8368-5900F8E782B9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61C6EB49-FE0C-47D2-9D65-CE0CF095A324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71E534D2-0219-4954-A56A-F599EFCA24C7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35A23B95-A404-44C5-BDE0-5456BB48967A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PPT内页副本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17" y="160867"/>
            <a:ext cx="5289550" cy="804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59" y="1126068"/>
            <a:ext cx="8938683" cy="522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7318" y="6431490"/>
            <a:ext cx="5655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altLang="zh-CN"/>
              <a:t>RAID</a:t>
            </a:r>
            <a:r>
              <a:rPr lang="zh-CN" altLang="en-US"/>
              <a:t>专题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9342" y="6431490"/>
            <a:ext cx="1962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372CB6B5-25D7-4D75-939C-F20CD3CC63E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Footer Placeholder 4"/>
          <p:cNvSpPr txBox="1"/>
          <p:nvPr userDrawn="1"/>
        </p:nvSpPr>
        <p:spPr>
          <a:xfrm>
            <a:off x="102659" y="6431490"/>
            <a:ext cx="22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9" name="Slide Number Placeholder 5"/>
          <p:cNvSpPr txBox="1"/>
          <p:nvPr userDrawn="1"/>
        </p:nvSpPr>
        <p:spPr>
          <a:xfrm>
            <a:off x="8195733" y="6431490"/>
            <a:ext cx="845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/</a:t>
            </a:r>
            <a:r>
              <a:rPr lang="en-US" altLang="zh-CN" baseline="0" dirty="0"/>
              <a:t> 36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lanchen@ustc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8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5" Type="http://schemas.openxmlformats.org/officeDocument/2006/relationships/image" Target="../media/image2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Relationship Id="rId14" Type="http://schemas.openxmlformats.org/officeDocument/2006/relationships/image" Target="../media/image2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0117401: Operating System</a:t>
            </a:r>
            <a:br>
              <a:rPr lang="en-US" altLang="zh-CN" dirty="0"/>
            </a:br>
            <a:r>
              <a:rPr lang="zh-CN" altLang="en-US" dirty="0"/>
              <a:t>操作系统原理与设计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3388" y="4177771"/>
            <a:ext cx="8637224" cy="453495"/>
          </a:xfrm>
        </p:spPr>
        <p:txBody>
          <a:bodyPr/>
          <a:lstStyle/>
          <a:p>
            <a:r>
              <a:rPr lang="en-US" altLang="zh-CN" dirty="0"/>
              <a:t>Chapter 12 </a:t>
            </a:r>
            <a:r>
              <a:rPr lang="zh-CN" altLang="en-US" dirty="0"/>
              <a:t>之 </a:t>
            </a:r>
            <a:r>
              <a:rPr lang="en-US" altLang="zh-CN" dirty="0"/>
              <a:t>RAID</a:t>
            </a:r>
            <a:r>
              <a:rPr lang="zh-CN" altLang="en-US" dirty="0"/>
              <a:t>专题</a:t>
            </a: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408313" y="5312923"/>
            <a:ext cx="632737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陈香兰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3"/>
              </a:rPr>
              <a:t>xlanchen@ustc.edu.cn</a:t>
            </a:r>
            <a:r>
              <a:rPr lang="en-US" altLang="zh-CN" sz="2400" dirty="0"/>
              <a:t>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高能效智能计算实验室，</a:t>
            </a:r>
            <a:r>
              <a:rPr lang="en-US" altLang="zh-CN" sz="2400" dirty="0"/>
              <a:t>CS</a:t>
            </a:r>
            <a:r>
              <a:rPr lang="zh-CN" altLang="en-US" sz="2400" dirty="0"/>
              <a:t>，</a:t>
            </a:r>
            <a:r>
              <a:rPr lang="en-US" altLang="zh-CN" sz="2400" dirty="0"/>
              <a:t>USTC </a:t>
            </a:r>
            <a:r>
              <a:rPr lang="zh-CN" altLang="en-US" sz="2400" dirty="0"/>
              <a:t> </a:t>
            </a:r>
            <a:r>
              <a:rPr lang="en-US" altLang="zh-CN" sz="2400" dirty="0"/>
              <a:t>@ </a:t>
            </a:r>
            <a:r>
              <a:rPr lang="zh-CN" altLang="en-US" sz="2400" dirty="0"/>
              <a:t>合肥</a:t>
            </a:r>
            <a:endParaRPr lang="en-US" altLang="zh-CN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嵌入式系统实验室，</a:t>
            </a:r>
            <a:r>
              <a:rPr lang="en-US" altLang="zh-CN" sz="2400" dirty="0"/>
              <a:t>CS</a:t>
            </a:r>
            <a:r>
              <a:rPr lang="zh-CN" altLang="en-US" sz="2400" dirty="0"/>
              <a:t>，</a:t>
            </a:r>
            <a:r>
              <a:rPr lang="en-US" altLang="zh-CN" sz="2400" dirty="0"/>
              <a:t>USTC </a:t>
            </a:r>
            <a:r>
              <a:rPr lang="zh-CN" altLang="en-US" sz="2400" dirty="0"/>
              <a:t> </a:t>
            </a:r>
            <a:r>
              <a:rPr lang="en-US" altLang="zh-CN" sz="2400" dirty="0"/>
              <a:t>@ </a:t>
            </a:r>
            <a:r>
              <a:rPr lang="zh-CN" altLang="en-US" sz="2400" dirty="0"/>
              <a:t>苏州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关于磁盘和阵列的可靠性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659" y="1619597"/>
                <a:ext cx="8938683" cy="420727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考虑运行中的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个磁盘，若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年内出了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次故障，</a:t>
                </a:r>
                <a:br>
                  <a:rPr lang="en-US" altLang="zh-CN" dirty="0"/>
                </a:br>
                <a:r>
                  <a:rPr lang="zh-CN" altLang="en-US" dirty="0"/>
                  <a:t>则每个磁盘的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故障率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=2/100=0.02</a:t>
                </a:r>
                <a:r>
                  <a:rPr lang="zh-CN" altLang="en-US" dirty="0"/>
                  <a:t>次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年</a:t>
                </a:r>
                <a:endParaRPr lang="en-US" altLang="zh-CN" dirty="0"/>
              </a:p>
              <a:p>
                <a:r>
                  <a:rPr lang="zh-CN" altLang="en-US" dirty="0"/>
                  <a:t>若满足下列两个假设：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：磁盘的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寿命</a:t>
                </a:r>
                <a:r>
                  <a:rPr lang="zh-CN" altLang="en-US" dirty="0"/>
                  <a:t>服从指数分布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：磁盘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故障独立性假设</a:t>
                </a:r>
                <a:r>
                  <a:rPr lang="zh-CN" altLang="en-US" dirty="0"/>
                  <a:t>：即磁盘故障是相互独立的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一个磁盘故障与另一个磁盘故障无关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平均故障时间</a:t>
                </a:r>
                <a:r>
                  <a:rPr lang="en-US" altLang="zh-CN" dirty="0"/>
                  <a:t>(</a:t>
                </a:r>
                <a:r>
                  <a:rPr lang="en-US" altLang="zh-CN" sz="2400" b="1" dirty="0"/>
                  <a:t>M</a:t>
                </a:r>
                <a:r>
                  <a:rPr lang="en-US" altLang="zh-CN" sz="2400" dirty="0"/>
                  <a:t>ean </a:t>
                </a:r>
                <a:r>
                  <a:rPr lang="en-US" altLang="zh-CN" sz="2400" b="1" dirty="0"/>
                  <a:t>T</a:t>
                </a:r>
                <a:r>
                  <a:rPr lang="en-US" altLang="zh-CN" sz="2400" dirty="0"/>
                  <a:t>ime </a:t>
                </a:r>
                <a:r>
                  <a:rPr lang="en-US" altLang="zh-CN" sz="2400" b="1" dirty="0"/>
                  <a:t>T</a:t>
                </a:r>
                <a:r>
                  <a:rPr lang="en-US" altLang="zh-CN" sz="2400" dirty="0"/>
                  <a:t>o </a:t>
                </a:r>
                <a:r>
                  <a:rPr lang="en-US" altLang="zh-CN" sz="2400" b="1" dirty="0"/>
                  <a:t>F</a:t>
                </a:r>
                <a:r>
                  <a:rPr lang="en-US" altLang="zh-CN" sz="2400" dirty="0"/>
                  <a:t>ailure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为故障率的倒数：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𝑴𝑻𝑻</m:t>
                      </m:r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𝒅𝒊𝒔𝒌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年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=438000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小时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59" y="1619597"/>
                <a:ext cx="8938683" cy="4207274"/>
              </a:xfrm>
              <a:blipFill rotWithShape="0">
                <a:blip r:embed="rId3"/>
                <a:stretch>
                  <a:fillRect l="-1228" t="-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659" y="5826871"/>
            <a:ext cx="7661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思考</a:t>
            </a:r>
            <a:r>
              <a:rPr lang="en-US" altLang="zh-CN" sz="2000" dirty="0"/>
              <a:t>1</a:t>
            </a:r>
            <a:r>
              <a:rPr lang="zh-CN" altLang="en-US" sz="2000" dirty="0"/>
              <a:t>：磁盘阵列中</a:t>
            </a:r>
            <a:r>
              <a:rPr lang="en-US" altLang="zh-CN" sz="2000" dirty="0"/>
              <a:t>N</a:t>
            </a:r>
            <a:r>
              <a:rPr lang="zh-CN" altLang="en-US" sz="2000" dirty="0"/>
              <a:t>个磁盘同时发生故障的平均故障时间是多少？</a:t>
            </a:r>
            <a:endParaRPr lang="en-US" altLang="zh-CN" sz="2000" dirty="0"/>
          </a:p>
          <a:p>
            <a:r>
              <a:rPr lang="zh-CN" altLang="en-US" sz="2000" dirty="0"/>
              <a:t>思考</a:t>
            </a:r>
            <a:r>
              <a:rPr lang="en-US" altLang="zh-CN" sz="2000" dirty="0"/>
              <a:t>2</a:t>
            </a:r>
            <a:r>
              <a:rPr lang="zh-CN" altLang="en-US" sz="2000" dirty="0"/>
              <a:t>：磁盘阵列中任意</a:t>
            </a:r>
            <a:r>
              <a:rPr lang="en-US" altLang="zh-CN" sz="2000" dirty="0"/>
              <a:t>1</a:t>
            </a:r>
            <a:r>
              <a:rPr lang="zh-CN" altLang="en-US" sz="2000" dirty="0"/>
              <a:t>个磁盘发生故障的平均故障时间是多少？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2659" y="1096377"/>
            <a:ext cx="664797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问题</a:t>
            </a:r>
            <a:r>
              <a:rPr lang="en-US" altLang="zh-CN" sz="2800" dirty="0"/>
              <a:t>】</a:t>
            </a:r>
            <a:r>
              <a:rPr lang="zh-CN" altLang="en-US" sz="2800" dirty="0"/>
              <a:t>单块</a:t>
            </a:r>
            <a:r>
              <a:rPr lang="zh-CN" altLang="en-US" sz="2800" dirty="0">
                <a:solidFill>
                  <a:srgbClr val="FF0000"/>
                </a:solidFill>
              </a:rPr>
              <a:t>磁盘的可靠性指标</a:t>
            </a:r>
            <a:r>
              <a:rPr lang="zh-CN" altLang="en-US" sz="2800" dirty="0"/>
              <a:t>是什么？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8437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关于磁盘和阵列的可靠性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关于磁盘的故障独立性假设</a:t>
            </a:r>
            <a:endParaRPr lang="en-US" altLang="zh-CN" dirty="0"/>
          </a:p>
          <a:p>
            <a:pPr lvl="1"/>
            <a:r>
              <a:rPr lang="zh-CN" altLang="en-US" dirty="0"/>
              <a:t>磁盘故障独立性假设</a:t>
            </a:r>
            <a:r>
              <a:rPr lang="zh-CN" altLang="en-US" b="1" dirty="0">
                <a:solidFill>
                  <a:srgbClr val="FF0000"/>
                </a:solidFill>
              </a:rPr>
              <a:t>并不真正成立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如自然灾害、电源故障等，可能导致两个磁盘同时损坏</a:t>
            </a:r>
            <a:endParaRPr lang="en-US" altLang="zh-CN" dirty="0"/>
          </a:p>
          <a:p>
            <a:pPr lvl="1"/>
            <a:r>
              <a:rPr lang="zh-CN" altLang="en-US" dirty="0"/>
              <a:t>如，同一批磁盘可能具有共同的缺陷</a:t>
            </a:r>
            <a:endParaRPr lang="en-US" altLang="zh-CN" dirty="0"/>
          </a:p>
          <a:p>
            <a:pPr lvl="1"/>
            <a:r>
              <a:rPr lang="zh-CN" altLang="en-US" dirty="0"/>
              <a:t>如，同一批磁盘可能同时在老化，故障率都增加，等等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1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关于磁盘和阵列的可靠性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659" y="1663222"/>
                <a:ext cx="8938683" cy="468942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思考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</a:t>
                </a:r>
                <a:r>
                  <a:rPr lang="zh-CN" altLang="en-US" b="1" dirty="0"/>
                  <a:t>磁盘阵列中任意</a:t>
                </a:r>
                <a:r>
                  <a:rPr lang="en-US" altLang="zh-CN" b="1" dirty="0"/>
                  <a:t>1</a:t>
                </a:r>
                <a:r>
                  <a:rPr lang="zh-CN" altLang="en-US" b="1" dirty="0"/>
                  <a:t>个磁盘发生故障</a:t>
                </a:r>
                <a:r>
                  <a:rPr lang="zh-CN" altLang="en-US" dirty="0"/>
                  <a:t>的平均故障时间是多少？（即</a:t>
                </a:r>
                <a:r>
                  <a:rPr lang="zh-CN" altLang="en-US" b="1" dirty="0"/>
                  <a:t>阵列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MTTF</a:t>
                </a:r>
                <a:r>
                  <a:rPr lang="zh-CN" altLang="en-US" dirty="0"/>
                  <a:t>）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MTTF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𝑎𝑟𝑟𝑎𝑦</m:t>
                          </m:r>
                        </m:sub>
                      </m:sSub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MTTF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disk</m:t>
                              </m:r>
                            </m:sub>
                          </m:sSub>
                        </m:num>
                        <m:den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阵列中磁盘的个数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【</a:t>
                </a:r>
                <a:r>
                  <a:rPr lang="zh-CN" altLang="en-US" dirty="0"/>
                  <a:t>例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上例中，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个磁盘（ 其中，任意某个磁盘）的平均故障时间为：半年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59" y="1663222"/>
                <a:ext cx="8938683" cy="4689425"/>
              </a:xfrm>
              <a:blipFill rotWithShape="0">
                <a:blip r:embed="rId3"/>
                <a:stretch>
                  <a:fillRect l="-1228" t="-1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51804" y="5023259"/>
            <a:ext cx="6867728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</a:rPr>
              <a:t>注意</a:t>
            </a:r>
            <a:r>
              <a:rPr lang="en-US" altLang="zh-CN" sz="2400" b="1" dirty="0">
                <a:solidFill>
                  <a:srgbClr val="0000FF"/>
                </a:solidFill>
              </a:rPr>
              <a:t>】N</a:t>
            </a:r>
            <a:r>
              <a:rPr lang="zh-CN" altLang="en-US" sz="2400" b="1" dirty="0">
                <a:solidFill>
                  <a:srgbClr val="0000FF"/>
                </a:solidFill>
              </a:rPr>
              <a:t>个磁盘中某个磁盘故障的机会</a:t>
            </a:r>
            <a:r>
              <a:rPr lang="zh-CN" altLang="en-US" sz="2400" b="1" dirty="0">
                <a:solidFill>
                  <a:srgbClr val="FF0000"/>
                </a:solidFill>
              </a:rPr>
              <a:t>远远高于</a:t>
            </a:r>
            <a:r>
              <a:rPr lang="zh-CN" altLang="en-US" sz="2400" b="1" dirty="0">
                <a:solidFill>
                  <a:srgbClr val="0000FF"/>
                </a:solidFill>
              </a:rPr>
              <a:t>单个特定磁盘故障的机会！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1368" y="1140002"/>
            <a:ext cx="664797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问题</a:t>
            </a:r>
            <a:r>
              <a:rPr lang="en-US" altLang="zh-CN" sz="2800" dirty="0"/>
              <a:t>】</a:t>
            </a:r>
            <a:r>
              <a:rPr lang="zh-CN" altLang="en-US" sz="2800" dirty="0">
                <a:solidFill>
                  <a:srgbClr val="FF0000"/>
                </a:solidFill>
              </a:rPr>
              <a:t>磁盘阵列的</a:t>
            </a:r>
            <a:r>
              <a:rPr lang="zh-CN" altLang="en-US" sz="2800" b="1" dirty="0">
                <a:solidFill>
                  <a:srgbClr val="FF0000"/>
                </a:solidFill>
              </a:rPr>
              <a:t>可靠性指标</a:t>
            </a:r>
            <a:r>
              <a:rPr lang="zh-CN" altLang="en-US" sz="2800" dirty="0"/>
              <a:t>是什么？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1190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关于磁盘和阵列的可靠性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659" y="1663222"/>
            <a:ext cx="8938683" cy="4689425"/>
          </a:xfrm>
        </p:spPr>
        <p:txBody>
          <a:bodyPr>
            <a:normAutofit/>
          </a:bodyPr>
          <a:lstStyle/>
          <a:p>
            <a:r>
              <a:rPr lang="zh-CN" altLang="en-US" dirty="0"/>
              <a:t>需求：即使磁盘故障，但数据不丢失</a:t>
            </a:r>
            <a:endParaRPr lang="en-US" altLang="zh-CN" dirty="0"/>
          </a:p>
          <a:p>
            <a:pPr lvl="1"/>
            <a:r>
              <a:rPr lang="zh-CN" altLang="en-US" dirty="0"/>
              <a:t>能抵御一定数量的磁盘故障</a:t>
            </a:r>
            <a:endParaRPr lang="en-US" altLang="zh-CN" dirty="0"/>
          </a:p>
          <a:p>
            <a:r>
              <a:rPr lang="zh-CN" altLang="en-US" dirty="0"/>
              <a:t>解决思路：冗余，即存储额外的数据</a:t>
            </a:r>
            <a:endParaRPr lang="en-US" altLang="zh-CN" dirty="0"/>
          </a:p>
          <a:p>
            <a:pPr lvl="1"/>
            <a:r>
              <a:rPr lang="en-US" altLang="zh-CN" dirty="0"/>
              <a:t>RAID 1~RAID 6</a:t>
            </a:r>
          </a:p>
          <a:p>
            <a:pPr lvl="1"/>
            <a:r>
              <a:rPr lang="zh-CN" altLang="en-US" dirty="0"/>
              <a:t>冗余方案</a:t>
            </a:r>
            <a:r>
              <a:rPr lang="en-US" altLang="zh-CN" dirty="0"/>
              <a:t>1</a:t>
            </a:r>
            <a:r>
              <a:rPr lang="zh-CN" altLang="en-US" dirty="0"/>
              <a:t>：镜像</a:t>
            </a:r>
            <a:endParaRPr lang="en-US" altLang="zh-CN" dirty="0"/>
          </a:p>
          <a:p>
            <a:pPr lvl="2"/>
            <a:r>
              <a:rPr lang="zh-CN" altLang="en-US" dirty="0"/>
              <a:t>数据盘</a:t>
            </a:r>
            <a:r>
              <a:rPr lang="en-US" altLang="zh-CN" dirty="0"/>
              <a:t>+</a:t>
            </a:r>
            <a:r>
              <a:rPr lang="zh-CN" altLang="en-US" dirty="0"/>
              <a:t>镜像盘、数据备份</a:t>
            </a:r>
            <a:endParaRPr lang="en-US" altLang="zh-CN" dirty="0"/>
          </a:p>
          <a:p>
            <a:pPr lvl="1"/>
            <a:r>
              <a:rPr lang="zh-CN" altLang="en-US" dirty="0"/>
              <a:t>冗余方案</a:t>
            </a:r>
            <a:r>
              <a:rPr lang="en-US" altLang="zh-CN" dirty="0"/>
              <a:t>2</a:t>
            </a:r>
            <a:r>
              <a:rPr lang="zh-CN" altLang="en-US" dirty="0"/>
              <a:t>：校验和纠错</a:t>
            </a:r>
            <a:endParaRPr lang="en-US" altLang="zh-CN" dirty="0"/>
          </a:p>
          <a:p>
            <a:pPr lvl="2"/>
            <a:r>
              <a:rPr lang="zh-CN" altLang="en-US" dirty="0"/>
              <a:t>数据盘</a:t>
            </a:r>
            <a:r>
              <a:rPr lang="en-US" altLang="zh-CN" dirty="0"/>
              <a:t>+</a:t>
            </a:r>
            <a:r>
              <a:rPr lang="zh-CN" altLang="en-US" dirty="0"/>
              <a:t>校验盘、校验和纠错信息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1368" y="1140002"/>
            <a:ext cx="526618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问题</a:t>
            </a:r>
            <a:r>
              <a:rPr lang="en-US" altLang="zh-CN" sz="2800" dirty="0"/>
              <a:t>】</a:t>
            </a:r>
            <a:r>
              <a:rPr lang="zh-CN" altLang="en-US" sz="2800" dirty="0"/>
              <a:t>如何</a:t>
            </a:r>
            <a:r>
              <a:rPr lang="zh-CN" altLang="en-US" sz="2800" b="1" dirty="0"/>
              <a:t>处理</a:t>
            </a:r>
            <a:r>
              <a:rPr lang="zh-CN" altLang="en-US" sz="2800" dirty="0">
                <a:solidFill>
                  <a:srgbClr val="FF0000"/>
                </a:solidFill>
              </a:rPr>
              <a:t>可靠性问题</a:t>
            </a:r>
            <a:r>
              <a:rPr lang="zh-CN" altLang="en-US" sz="2800" dirty="0"/>
              <a:t>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4173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RAID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dirty="0"/>
              <a:t>RAID 0</a:t>
            </a:r>
            <a:r>
              <a:rPr lang="zh-CN" altLang="en-US" dirty="0"/>
              <a:t>：非冗余条带</a:t>
            </a:r>
            <a:endParaRPr lang="en-US" altLang="zh-CN" dirty="0"/>
          </a:p>
          <a:p>
            <a:r>
              <a:rPr lang="zh-CN" altLang="en-US" dirty="0"/>
              <a:t>磁盘和阵列的可靠性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RAID 1</a:t>
            </a:r>
            <a:r>
              <a:rPr lang="zh-CN" altLang="en-US" b="1" dirty="0">
                <a:solidFill>
                  <a:srgbClr val="FF0000"/>
                </a:solidFill>
              </a:rPr>
              <a:t>：镜像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RAID 2</a:t>
            </a:r>
          </a:p>
          <a:p>
            <a:r>
              <a:rPr lang="en-US" altLang="zh-CN" dirty="0"/>
              <a:t>RAID 3</a:t>
            </a:r>
          </a:p>
          <a:p>
            <a:r>
              <a:rPr lang="en-US" altLang="zh-CN" dirty="0"/>
              <a:t>RAID 4</a:t>
            </a:r>
          </a:p>
          <a:p>
            <a:r>
              <a:rPr lang="en-US" altLang="zh-CN" dirty="0"/>
              <a:t>RAID 5</a:t>
            </a:r>
          </a:p>
          <a:p>
            <a:r>
              <a:rPr lang="en-US" altLang="zh-CN" dirty="0"/>
              <a:t>RAID 6</a:t>
            </a:r>
          </a:p>
          <a:p>
            <a:r>
              <a:rPr lang="en-US" altLang="zh-CN" dirty="0"/>
              <a:t>RAID 0+1 VS RAID 1+0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4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1</a:t>
            </a:r>
            <a:r>
              <a:rPr lang="zh-CN" altLang="en-US" dirty="0"/>
              <a:t>：镜像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RAID 1</a:t>
            </a:r>
            <a:r>
              <a:rPr lang="zh-CN" altLang="en-US" dirty="0"/>
              <a:t>：镜像</a:t>
            </a:r>
            <a:endParaRPr lang="en-US" altLang="zh-CN" dirty="0"/>
          </a:p>
          <a:p>
            <a:pPr lvl="1"/>
            <a:r>
              <a:rPr lang="zh-CN" altLang="en-US" dirty="0"/>
              <a:t>每一个数据盘都配一个镜像盘，形成</a:t>
            </a:r>
            <a:r>
              <a:rPr lang="en-US" altLang="zh-CN" dirty="0"/>
              <a:t>1</a:t>
            </a:r>
            <a:r>
              <a:rPr lang="zh-CN" altLang="en-US" dirty="0"/>
              <a:t>组（</a:t>
            </a:r>
            <a:r>
              <a:rPr lang="en-US" altLang="zh-CN" dirty="0"/>
              <a:t>G=1</a:t>
            </a:r>
            <a:r>
              <a:rPr lang="zh-CN" altLang="en-US" dirty="0"/>
              <a:t>，</a:t>
            </a:r>
            <a:r>
              <a:rPr lang="en-US" altLang="zh-CN" dirty="0"/>
              <a:t>C=1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每组中：</a:t>
            </a:r>
            <a:r>
              <a:rPr lang="en-US" altLang="zh-CN" dirty="0"/>
              <a:t>1</a:t>
            </a:r>
            <a:r>
              <a:rPr lang="zh-CN" altLang="en-US" dirty="0"/>
              <a:t>个逻辑磁盘</a:t>
            </a:r>
            <a:r>
              <a:rPr lang="en-US" altLang="zh-CN" dirty="0"/>
              <a:t>=2</a:t>
            </a:r>
            <a:r>
              <a:rPr lang="zh-CN" altLang="en-US" dirty="0"/>
              <a:t>块物理磁盘</a:t>
            </a:r>
            <a:endParaRPr lang="en-US" altLang="zh-CN" dirty="0"/>
          </a:p>
          <a:p>
            <a:pPr lvl="2"/>
            <a:r>
              <a:rPr lang="zh-CN" altLang="en-US" dirty="0"/>
              <a:t>相对于</a:t>
            </a:r>
            <a:r>
              <a:rPr lang="en-US" altLang="zh-CN" dirty="0"/>
              <a:t>1</a:t>
            </a:r>
            <a:r>
              <a:rPr lang="zh-CN" altLang="en-US" dirty="0"/>
              <a:t>块磁盘：容量不变，成本增加</a:t>
            </a:r>
            <a:r>
              <a:rPr lang="en-US" altLang="zh-CN" dirty="0"/>
              <a:t>1</a:t>
            </a:r>
            <a:r>
              <a:rPr lang="zh-CN" altLang="en-US" dirty="0"/>
              <a:t>倍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个数据盘，即</a:t>
            </a:r>
            <a:r>
              <a:rPr lang="en-US" altLang="zh-CN" dirty="0"/>
              <a:t>D</a:t>
            </a:r>
            <a:r>
              <a:rPr lang="zh-CN" altLang="en-US" dirty="0"/>
              <a:t>组，共</a:t>
            </a:r>
            <a:r>
              <a:rPr lang="en-US" altLang="zh-CN" dirty="0"/>
              <a:t>2D</a:t>
            </a:r>
            <a:r>
              <a:rPr lang="zh-CN" altLang="en-US" dirty="0"/>
              <a:t>个磁盘</a:t>
            </a:r>
            <a:endParaRPr lang="en-US" altLang="zh-CN" dirty="0"/>
          </a:p>
          <a:p>
            <a:pPr lvl="1"/>
            <a:r>
              <a:rPr lang="zh-CN" altLang="en-US" dirty="0"/>
              <a:t>对于整个</a:t>
            </a:r>
            <a:r>
              <a:rPr lang="en-US" altLang="zh-CN" dirty="0"/>
              <a:t>RAID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成本倍增，但利用率只有</a:t>
            </a:r>
            <a:r>
              <a:rPr lang="en-US" altLang="zh-CN" b="1" dirty="0">
                <a:solidFill>
                  <a:srgbClr val="FF0000"/>
                </a:solidFill>
              </a:rPr>
              <a:t>50%</a:t>
            </a:r>
          </a:p>
          <a:p>
            <a:pPr lvl="3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5" name="流程图: 磁盘 24"/>
          <p:cNvSpPr/>
          <p:nvPr/>
        </p:nvSpPr>
        <p:spPr>
          <a:xfrm>
            <a:off x="1481517" y="4616749"/>
            <a:ext cx="648000" cy="5862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磁盘 25"/>
          <p:cNvSpPr/>
          <p:nvPr/>
        </p:nvSpPr>
        <p:spPr>
          <a:xfrm>
            <a:off x="2199067" y="4616749"/>
            <a:ext cx="648000" cy="5862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磁盘 26"/>
          <p:cNvSpPr/>
          <p:nvPr/>
        </p:nvSpPr>
        <p:spPr>
          <a:xfrm>
            <a:off x="2916617" y="4616749"/>
            <a:ext cx="648000" cy="5862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磁盘 27"/>
          <p:cNvSpPr/>
          <p:nvPr/>
        </p:nvSpPr>
        <p:spPr>
          <a:xfrm>
            <a:off x="3634167" y="4616749"/>
            <a:ext cx="648000" cy="5862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磁盘 28"/>
          <p:cNvSpPr/>
          <p:nvPr/>
        </p:nvSpPr>
        <p:spPr>
          <a:xfrm>
            <a:off x="4351717" y="4611704"/>
            <a:ext cx="648000" cy="58621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流程图: 磁盘 29"/>
          <p:cNvSpPr/>
          <p:nvPr/>
        </p:nvSpPr>
        <p:spPr>
          <a:xfrm>
            <a:off x="5069267" y="4611704"/>
            <a:ext cx="648000" cy="58621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流程图: 磁盘 30"/>
          <p:cNvSpPr/>
          <p:nvPr/>
        </p:nvSpPr>
        <p:spPr>
          <a:xfrm>
            <a:off x="5786817" y="4611704"/>
            <a:ext cx="648000" cy="58621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流程图: 磁盘 31"/>
          <p:cNvSpPr/>
          <p:nvPr/>
        </p:nvSpPr>
        <p:spPr>
          <a:xfrm>
            <a:off x="6504367" y="4611704"/>
            <a:ext cx="648000" cy="58621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916617" y="5218761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RAID 1</a:t>
            </a:r>
            <a:r>
              <a:rPr lang="zh-CN" altLang="en-US" dirty="0"/>
              <a:t>：镜像（</a:t>
            </a:r>
            <a:r>
              <a:rPr lang="en-US" altLang="zh-CN" dirty="0"/>
              <a:t>D=4</a:t>
            </a:r>
            <a:r>
              <a:rPr lang="zh-CN" altLang="en-US" dirty="0"/>
              <a:t>时）</a:t>
            </a:r>
          </a:p>
        </p:txBody>
      </p:sp>
    </p:spTree>
    <p:extLst>
      <p:ext uri="{BB962C8B-B14F-4D97-AF65-F5344CB8AC3E}">
        <p14:creationId xmlns:p14="http://schemas.microsoft.com/office/powerpoint/2010/main" val="142989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1</a:t>
            </a:r>
            <a:r>
              <a:rPr lang="zh-CN" altLang="en-US" dirty="0"/>
              <a:t>：镜像</a:t>
            </a:r>
            <a:br>
              <a:rPr lang="en-US" altLang="zh-CN" dirty="0"/>
            </a:br>
            <a:r>
              <a:rPr lang="zh-CN" altLang="en-US" dirty="0"/>
              <a:t>镜像的可靠性和性能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冗余方法</a:t>
            </a:r>
            <a:r>
              <a:rPr lang="en-US" altLang="zh-CN" dirty="0"/>
              <a:t>1</a:t>
            </a:r>
            <a:r>
              <a:rPr lang="zh-CN" altLang="en-US" dirty="0"/>
              <a:t>：镜像，即重复每个磁盘；</a:t>
            </a:r>
            <a:r>
              <a:rPr lang="zh-CN" altLang="en-US" b="1" dirty="0"/>
              <a:t>简单，但昂贵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镜像卷</a:t>
            </a:r>
            <a:r>
              <a:rPr lang="zh-CN" altLang="en-US" dirty="0"/>
              <a:t>：一个逻辑磁盘由两个物理磁盘组成，每次写入两个物理磁盘</a:t>
            </a:r>
            <a:endParaRPr lang="en-US" altLang="zh-CN" dirty="0"/>
          </a:p>
          <a:p>
            <a:pPr lvl="1"/>
            <a:r>
              <a:rPr lang="zh-CN" altLang="en-US" dirty="0"/>
              <a:t>当某个磁盘发生故障时，可以从另一个磁盘上恢复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磁盘故障独立性假设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什么时候数据会丢失？</a:t>
            </a:r>
            <a:endParaRPr lang="en-US" altLang="zh-CN" dirty="0"/>
          </a:p>
          <a:p>
            <a:pPr lvl="2"/>
            <a:r>
              <a:rPr lang="zh-CN" altLang="en-US" dirty="0"/>
              <a:t>两个磁盘同时发生故障，或者</a:t>
            </a:r>
            <a:endParaRPr lang="en-US" altLang="zh-CN" dirty="0"/>
          </a:p>
          <a:p>
            <a:pPr lvl="2"/>
            <a:r>
              <a:rPr lang="zh-CN" altLang="en-US" dirty="0"/>
              <a:t>一个磁盘先发生故障，在换新磁盘并恢复的过程中，另一个磁盘发生故障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11867" y="3554691"/>
            <a:ext cx="295465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例如：自然灾害；电源故障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2459128" y="4689536"/>
            <a:ext cx="36471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例如：当磁盘老化，故障概率增加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180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1</a:t>
            </a:r>
            <a:r>
              <a:rPr lang="zh-CN" altLang="en-US" dirty="0"/>
              <a:t>：镜像</a:t>
            </a:r>
            <a:br>
              <a:rPr lang="en-US" altLang="zh-CN" dirty="0"/>
            </a:br>
            <a:r>
              <a:rPr lang="zh-CN" altLang="en-US" dirty="0"/>
              <a:t>镜像的可靠性和性能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镜像卷的可靠性：平均数据丢失时间（</a:t>
                </a:r>
                <a:r>
                  <a:rPr lang="en-US" altLang="zh-CN" sz="2400" dirty="0"/>
                  <a:t>mean time to data loss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MTTDL</a:t>
                </a:r>
                <a:r>
                  <a:rPr lang="zh-CN" altLang="en-US" dirty="0"/>
                  <a:t>）取决于两个因素：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单个磁盘的平均故障时间</a:t>
                </a:r>
                <a:r>
                  <a:rPr lang="en-US" altLang="zh-CN" dirty="0"/>
                  <a:t>MTTF</a:t>
                </a:r>
              </a:p>
              <a:p>
                <a:pPr lvl="1"/>
                <a:r>
                  <a:rPr lang="zh-CN" altLang="en-US" dirty="0"/>
                  <a:t>平均维修时间（</a:t>
                </a:r>
                <a:r>
                  <a:rPr lang="en-US" altLang="zh-CN" dirty="0"/>
                  <a:t>mean time to </a:t>
                </a:r>
                <a:r>
                  <a:rPr lang="en-US" altLang="zh-CN" dirty="0" err="1"/>
                  <a:t>repare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MTTR)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MTTDL</m:t>
                      </m:r>
                      <m:r>
                        <m:rPr>
                          <m:nor/>
                        </m:rPr>
                        <a:rPr lang="en-US" altLang="zh-CN" dirty="0"/>
                        <m:t> 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𝑀𝑇𝑇𝐹</m:t>
                          </m:r>
                        </m:num>
                        <m:den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𝑀𝑇𝑇𝐹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𝑀𝑇𝑇𝑅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镜像卷的成本：数据盘和镜像盘</a:t>
                </a:r>
                <a:r>
                  <a:rPr lang="en-US" altLang="zh-CN" dirty="0"/>
                  <a:t>1:1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28" t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1333228" y="4357991"/>
            <a:ext cx="2208179" cy="301558"/>
          </a:xfrm>
          <a:prstGeom prst="wedgeRoundRectCallout">
            <a:avLst>
              <a:gd name="adj1" fmla="val 49211"/>
              <a:gd name="adj2" fmla="val -20846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任意</a:t>
            </a:r>
            <a:r>
              <a:rPr lang="en-US" altLang="zh-CN" dirty="0"/>
              <a:t>1</a:t>
            </a:r>
            <a:r>
              <a:rPr lang="zh-CN" altLang="en-US" dirty="0"/>
              <a:t>个磁盘故障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4864369" y="4357991"/>
            <a:ext cx="3102584" cy="301558"/>
          </a:xfrm>
          <a:prstGeom prst="wedgeRoundRectCallout">
            <a:avLst>
              <a:gd name="adj1" fmla="val -45476"/>
              <a:gd name="adj2" fmla="val -21491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另一个磁盘在修复期间故障</a:t>
            </a:r>
          </a:p>
        </p:txBody>
      </p:sp>
    </p:spTree>
    <p:extLst>
      <p:ext uri="{BB962C8B-B14F-4D97-AF65-F5344CB8AC3E}">
        <p14:creationId xmlns:p14="http://schemas.microsoft.com/office/powerpoint/2010/main" val="240769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1</a:t>
            </a:r>
            <a:r>
              <a:rPr lang="zh-CN" altLang="en-US" dirty="0"/>
              <a:t>：镜像</a:t>
            </a:r>
            <a:br>
              <a:rPr lang="en-US" altLang="zh-CN" dirty="0"/>
            </a:br>
            <a:r>
              <a:rPr lang="zh-CN" altLang="en-US" dirty="0"/>
              <a:t>镜像的可靠性和性能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磁盘镜像的</a:t>
            </a:r>
            <a:r>
              <a:rPr lang="zh-CN" altLang="en-US" dirty="0">
                <a:solidFill>
                  <a:srgbClr val="FF0000"/>
                </a:solidFill>
              </a:rPr>
              <a:t>性能</a:t>
            </a:r>
            <a:r>
              <a:rPr lang="zh-CN" altLang="en-US" dirty="0"/>
              <a:t>：与单个磁盘相比</a:t>
            </a:r>
            <a:endParaRPr lang="en-US" altLang="zh-CN" dirty="0"/>
          </a:p>
          <a:p>
            <a:pPr lvl="1"/>
            <a:r>
              <a:rPr lang="zh-CN" altLang="en-US" b="1" dirty="0"/>
              <a:t>写相当</a:t>
            </a:r>
            <a:r>
              <a:rPr lang="zh-CN" altLang="en-US" dirty="0"/>
              <a:t>：一个写请求同时送到两个磁盘，多个写请求</a:t>
            </a:r>
            <a:r>
              <a:rPr lang="zh-CN" altLang="en-US" b="1" dirty="0"/>
              <a:t>串行</a:t>
            </a:r>
            <a:endParaRPr lang="en-US" altLang="zh-CN" b="1" dirty="0"/>
          </a:p>
          <a:p>
            <a:pPr lvl="1"/>
            <a:r>
              <a:rPr lang="zh-CN" altLang="en-US" b="1" dirty="0"/>
              <a:t>读翻番</a:t>
            </a:r>
            <a:r>
              <a:rPr lang="zh-CN" altLang="en-US" dirty="0"/>
              <a:t>：多个读请求可以送到任一磁盘，</a:t>
            </a:r>
            <a:r>
              <a:rPr lang="zh-CN" altLang="en-US" b="1" dirty="0"/>
              <a:t>并行</a:t>
            </a:r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2076" y="2766316"/>
            <a:ext cx="2728090" cy="2567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1003854" y="3857384"/>
            <a:ext cx="428625" cy="4381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1651554" y="3857384"/>
            <a:ext cx="428625" cy="4381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99224" y="31308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写：串行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11441" y="327456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11441" y="300946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387641" y="276631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641" y="2766317"/>
                <a:ext cx="3097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下箭头 12"/>
          <p:cNvSpPr/>
          <p:nvPr/>
        </p:nvSpPr>
        <p:spPr>
          <a:xfrm rot="3668151">
            <a:off x="1439818" y="3723604"/>
            <a:ext cx="72000" cy="180000"/>
          </a:xfrm>
          <a:prstGeom prst="downArrow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19157" y="3615514"/>
            <a:ext cx="45719" cy="180000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7931849" flipH="1">
            <a:off x="1572215" y="3723604"/>
            <a:ext cx="72000" cy="180000"/>
          </a:xfrm>
          <a:prstGeom prst="downArrow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105595" y="4417165"/>
            <a:ext cx="271934" cy="175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1781806" y="4420042"/>
            <a:ext cx="271934" cy="175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194514" y="48052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读：并行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28202" y="480634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704413" y="482540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086712" y="454457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12" y="4544577"/>
                <a:ext cx="3097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767794" y="45582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794" y="4558200"/>
                <a:ext cx="3097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4105275" y="3009469"/>
            <a:ext cx="2678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多个组时：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组内读并行、写串行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组间并行</a:t>
            </a:r>
          </a:p>
        </p:txBody>
      </p:sp>
    </p:spTree>
    <p:extLst>
      <p:ext uri="{BB962C8B-B14F-4D97-AF65-F5344CB8AC3E}">
        <p14:creationId xmlns:p14="http://schemas.microsoft.com/office/powerpoint/2010/main" val="196152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1</a:t>
            </a:r>
            <a:r>
              <a:rPr lang="zh-CN" altLang="en-US" dirty="0"/>
              <a:t>：镜像</a:t>
            </a:r>
            <a:br>
              <a:rPr lang="en-US" altLang="zh-CN" dirty="0"/>
            </a:br>
            <a:r>
              <a:rPr lang="zh-CN" altLang="en-US" dirty="0"/>
              <a:t>镜像的缺点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镜像的经济成本太高：</a:t>
            </a:r>
            <a:r>
              <a:rPr lang="en-US" altLang="zh-CN" dirty="0"/>
              <a:t>1:1</a:t>
            </a:r>
          </a:p>
          <a:p>
            <a:r>
              <a:rPr lang="zh-CN" altLang="en-US" dirty="0"/>
              <a:t>解决方案：采用具有检测和纠正能力的编码方案</a:t>
            </a:r>
            <a:endParaRPr lang="en-US" altLang="zh-CN" dirty="0"/>
          </a:p>
          <a:p>
            <a:pPr lvl="1"/>
            <a:r>
              <a:rPr lang="en-US" altLang="zh-CN" dirty="0"/>
              <a:t>RAID 2 ~ RAID 6</a:t>
            </a:r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42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1404574"/>
            <a:ext cx="8937625" cy="466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RAID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dirty="0"/>
              <a:t>RAID 0</a:t>
            </a:r>
            <a:r>
              <a:rPr lang="zh-CN" altLang="en-US" dirty="0"/>
              <a:t>：非冗余条带</a:t>
            </a:r>
            <a:endParaRPr lang="en-US" altLang="zh-CN" dirty="0"/>
          </a:p>
          <a:p>
            <a:r>
              <a:rPr lang="zh-CN" altLang="en-US" dirty="0"/>
              <a:t>磁盘和阵列的可靠性</a:t>
            </a:r>
            <a:endParaRPr lang="en-US" altLang="zh-CN" dirty="0"/>
          </a:p>
          <a:p>
            <a:r>
              <a:rPr lang="en-US" altLang="zh-CN" dirty="0"/>
              <a:t>RAID 1</a:t>
            </a:r>
            <a:r>
              <a:rPr lang="zh-CN" altLang="en-US" dirty="0"/>
              <a:t>：镜像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RAID 2</a:t>
            </a:r>
            <a:r>
              <a:rPr lang="zh-CN" altLang="en-US" b="1" dirty="0">
                <a:solidFill>
                  <a:srgbClr val="FF0000"/>
                </a:solidFill>
              </a:rPr>
              <a:t>：海明码校验，</a:t>
            </a:r>
            <a:r>
              <a:rPr lang="en-US" altLang="zh-CN" b="1" dirty="0">
                <a:solidFill>
                  <a:srgbClr val="FF0000"/>
                </a:solidFill>
              </a:rPr>
              <a:t>ECC</a:t>
            </a:r>
          </a:p>
          <a:p>
            <a:r>
              <a:rPr lang="en-US" altLang="zh-CN" dirty="0"/>
              <a:t>RAID 3</a:t>
            </a:r>
          </a:p>
          <a:p>
            <a:r>
              <a:rPr lang="en-US" altLang="zh-CN" dirty="0"/>
              <a:t>RAID 4</a:t>
            </a:r>
          </a:p>
          <a:p>
            <a:r>
              <a:rPr lang="en-US" altLang="zh-CN" dirty="0"/>
              <a:t>RAID 5</a:t>
            </a:r>
          </a:p>
          <a:p>
            <a:r>
              <a:rPr lang="en-US" altLang="zh-CN" dirty="0"/>
              <a:t>RAID 6</a:t>
            </a:r>
          </a:p>
          <a:p>
            <a:r>
              <a:rPr lang="en-US" altLang="zh-CN" dirty="0"/>
              <a:t>RAID 0+1 VS RAID 1+0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61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RAID2: Hamming Code for ECC</a:t>
                </a:r>
              </a:p>
              <a:p>
                <a:pPr lvl="1"/>
                <a:r>
                  <a:rPr lang="zh-CN" altLang="en-US" dirty="0"/>
                  <a:t>每个组内采用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位级</a:t>
                </a:r>
                <a:r>
                  <a:rPr lang="zh-CN" altLang="en-US" dirty="0"/>
                  <a:t>分条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【</a:t>
                </a:r>
                <a:r>
                  <a:rPr lang="zh-CN" altLang="en-US" dirty="0"/>
                  <a:t>例</a:t>
                </a:r>
                <a:r>
                  <a:rPr lang="en-US" altLang="zh-CN" dirty="0"/>
                  <a:t>1】8</a:t>
                </a:r>
                <a:r>
                  <a:rPr lang="zh-CN" altLang="en-US" dirty="0"/>
                  <a:t>块磁盘：每个字节的第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位写入磁盘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【</a:t>
                </a:r>
                <a:r>
                  <a:rPr lang="zh-CN" altLang="en-US" dirty="0"/>
                  <a:t>例</a:t>
                </a:r>
                <a:r>
                  <a:rPr lang="en-US" altLang="zh-CN" dirty="0"/>
                  <a:t>2】4</a:t>
                </a:r>
                <a:r>
                  <a:rPr lang="zh-CN" altLang="en-US" dirty="0"/>
                  <a:t>块磁盘：每个字节的位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和位</a:t>
                </a:r>
                <a:r>
                  <a:rPr lang="en-US" altLang="zh-CN" dirty="0"/>
                  <a:t>4+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写入磁盘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上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一个分组，按照海明码的规律，可能是：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校验盘</a:t>
                </a:r>
                <a:r>
                  <a:rPr lang="en-US" altLang="zh-CN" dirty="0"/>
                  <a:t>C=2</a:t>
                </a:r>
                <a:r>
                  <a:rPr lang="zh-CN" altLang="en-US" dirty="0"/>
                  <a:t>：数据盘</a:t>
                </a:r>
                <a:r>
                  <a:rPr lang="en-US" altLang="zh-CN" dirty="0"/>
                  <a:t>G=1</a:t>
                </a:r>
              </a:p>
              <a:p>
                <a:pPr lvl="2"/>
                <a:r>
                  <a:rPr lang="zh-CN" altLang="en-US" dirty="0"/>
                  <a:t>校验盘</a:t>
                </a:r>
                <a:r>
                  <a:rPr lang="en-US" altLang="zh-CN" dirty="0"/>
                  <a:t>C=3</a:t>
                </a:r>
                <a:r>
                  <a:rPr lang="zh-CN" altLang="en-US" dirty="0"/>
                  <a:t>：数据盘</a:t>
                </a:r>
                <a:r>
                  <a:rPr lang="en-US" altLang="zh-CN" dirty="0"/>
                  <a:t>G=2~4</a:t>
                </a:r>
              </a:p>
              <a:p>
                <a:pPr lvl="2"/>
                <a:r>
                  <a:rPr lang="zh-CN" altLang="en-US" dirty="0"/>
                  <a:t>校验盘</a:t>
                </a:r>
                <a:r>
                  <a:rPr lang="en-US" altLang="zh-CN" dirty="0"/>
                  <a:t>C=4</a:t>
                </a:r>
                <a:r>
                  <a:rPr lang="zh-CN" altLang="en-US" dirty="0"/>
                  <a:t>：数据盘</a:t>
                </a:r>
                <a:r>
                  <a:rPr lang="en-US" altLang="zh-CN" dirty="0"/>
                  <a:t>G=5~11</a:t>
                </a:r>
              </a:p>
              <a:p>
                <a:pPr lvl="2"/>
                <a:r>
                  <a:rPr lang="zh-CN" altLang="en-US" dirty="0"/>
                  <a:t>校验盘</a:t>
                </a:r>
                <a:r>
                  <a:rPr lang="en-US" altLang="zh-CN" dirty="0"/>
                  <a:t>C=5</a:t>
                </a:r>
                <a:r>
                  <a:rPr lang="zh-CN" altLang="en-US" dirty="0"/>
                  <a:t>：数据盘</a:t>
                </a:r>
                <a:r>
                  <a:rPr lang="en-US" altLang="zh-CN" dirty="0"/>
                  <a:t>G=12~26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8" t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31298" y="1245140"/>
            <a:ext cx="1723549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关于</a:t>
            </a:r>
            <a:r>
              <a:rPr lang="en-US" altLang="zh-CN" sz="2400" dirty="0"/>
              <a:t>ECC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r>
              <a:rPr lang="zh-CN" altLang="en-US" sz="2400" dirty="0"/>
              <a:t>请看：</a:t>
            </a:r>
            <a:r>
              <a:rPr lang="zh-CN" altLang="en-US" sz="2400" dirty="0">
                <a:hlinkClick r:id="rId3" action="ppaction://hlinksldjump"/>
              </a:rPr>
              <a:t>这里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5320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矩形 659"/>
          <p:cNvSpPr/>
          <p:nvPr/>
        </p:nvSpPr>
        <p:spPr>
          <a:xfrm>
            <a:off x="79814" y="1319660"/>
            <a:ext cx="8961527" cy="3324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zh-CN" altLang="en-US" dirty="0"/>
              <a:t>位级分条</a:t>
            </a:r>
            <a:r>
              <a:rPr lang="en-US" altLang="zh-CN" dirty="0"/>
              <a:t>+ECC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505834" y="3792775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6672" y="2961105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2520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1766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2431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3096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48827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34558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14775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94992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2520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1766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82431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63096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48827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34558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14775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94992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22520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1766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82431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63096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48827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558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14775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94992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22520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01766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82431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63096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48827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558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14775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94992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8" idx="1"/>
          </p:cNvCxnSpPr>
          <p:nvPr/>
        </p:nvCxnSpPr>
        <p:spPr>
          <a:xfrm flipH="1" flipV="1">
            <a:off x="199372" y="3631908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8" idx="3"/>
          </p:cNvCxnSpPr>
          <p:nvPr/>
        </p:nvCxnSpPr>
        <p:spPr>
          <a:xfrm flipV="1">
            <a:off x="594520" y="3631908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01605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80851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61516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42181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27912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3643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93860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74077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01605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80851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1516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42181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27912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3643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93860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74077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01605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80851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361516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42181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27912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613643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93860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74077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1605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80851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61516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442181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27912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13643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93860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74077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09674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288920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69585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450250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535981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21712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701929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82146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01605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80851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361516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2181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527912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13643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93860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774077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01605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80851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361516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42181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527912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13643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693860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774077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流程图: 磁盘 100"/>
          <p:cNvSpPr/>
          <p:nvPr/>
        </p:nvSpPr>
        <p:spPr>
          <a:xfrm>
            <a:off x="1892565" y="3792775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1573403" y="2961105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1909251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1988497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2069162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2149827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2235558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321289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2401506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2481723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1909251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1988497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2069162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2149827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2235558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2321289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2401506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2481723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909251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1988497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2069162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2149827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2235558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2321289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2401506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2481723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1909251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1988497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2069162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2149827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2235558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2321289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2401506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2481723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5" name="直接连接符 134"/>
          <p:cNvCxnSpPr>
            <a:stCxn id="103" idx="1"/>
          </p:cNvCxnSpPr>
          <p:nvPr/>
        </p:nvCxnSpPr>
        <p:spPr>
          <a:xfrm flipH="1" flipV="1">
            <a:off x="1586103" y="3631908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03" idx="3"/>
          </p:cNvCxnSpPr>
          <p:nvPr/>
        </p:nvCxnSpPr>
        <p:spPr>
          <a:xfrm flipV="1">
            <a:off x="1981251" y="3631908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1588336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667582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1748247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828912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1914643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2000374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2080591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2160808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1588336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1667582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1748247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1828912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1914643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2000374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2080591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2160808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1588336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1667582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1748247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1828912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1914643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2000374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2080591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2160808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1588336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1667582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1748247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1828912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1914643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2000374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080591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2160808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1596405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1675651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1756316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1836981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1922712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2008443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2088660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2168877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1588336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1667582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1748247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1828912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1914643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2000374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2080591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2160808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1588336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1667582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1748247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1828912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1914643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2000374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2080591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2160808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流程图: 磁盘 192"/>
          <p:cNvSpPr/>
          <p:nvPr/>
        </p:nvSpPr>
        <p:spPr>
          <a:xfrm>
            <a:off x="3057923" y="3811825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2738761" y="2980155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/>
          <p:cNvSpPr/>
          <p:nvPr/>
        </p:nvSpPr>
        <p:spPr>
          <a:xfrm>
            <a:off x="3074609" y="40463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3153855" y="40463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3234520" y="40463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3315185" y="40463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3400916" y="40463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/>
          <p:cNvSpPr/>
          <p:nvPr/>
        </p:nvSpPr>
        <p:spPr>
          <a:xfrm>
            <a:off x="3486647" y="40463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3566864" y="40463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3647081" y="40463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3074609" y="41416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3153855" y="41416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3234520" y="41416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>
          <a:xfrm>
            <a:off x="3315185" y="41416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/>
          <p:cNvSpPr/>
          <p:nvPr/>
        </p:nvSpPr>
        <p:spPr>
          <a:xfrm>
            <a:off x="3400916" y="41416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/>
          <p:cNvSpPr/>
          <p:nvPr/>
        </p:nvSpPr>
        <p:spPr>
          <a:xfrm>
            <a:off x="3486647" y="41416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/>
          <p:cNvSpPr/>
          <p:nvPr/>
        </p:nvSpPr>
        <p:spPr>
          <a:xfrm>
            <a:off x="3566864" y="41416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3647081" y="41416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3074609" y="423168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3153855" y="423168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>
          <a:xfrm>
            <a:off x="3234520" y="423168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3315185" y="423168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3400916" y="423168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3486647" y="423168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3566864" y="423168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3647081" y="423168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/>
          <p:cNvSpPr/>
          <p:nvPr/>
        </p:nvSpPr>
        <p:spPr>
          <a:xfrm>
            <a:off x="3074609" y="431692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3153855" y="431692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/>
          <p:cNvSpPr/>
          <p:nvPr/>
        </p:nvSpPr>
        <p:spPr>
          <a:xfrm>
            <a:off x="3234520" y="431692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>
          <a:xfrm>
            <a:off x="3315185" y="431692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3400916" y="431692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/>
          <p:cNvSpPr/>
          <p:nvPr/>
        </p:nvSpPr>
        <p:spPr>
          <a:xfrm>
            <a:off x="3486647" y="431692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3566864" y="431692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3647081" y="431692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7" name="直接连接符 226"/>
          <p:cNvCxnSpPr>
            <a:stCxn id="195" idx="1"/>
          </p:cNvCxnSpPr>
          <p:nvPr/>
        </p:nvCxnSpPr>
        <p:spPr>
          <a:xfrm flipH="1" flipV="1">
            <a:off x="2751461" y="3650958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95" idx="3"/>
          </p:cNvCxnSpPr>
          <p:nvPr/>
        </p:nvCxnSpPr>
        <p:spPr>
          <a:xfrm flipV="1">
            <a:off x="3146609" y="3650958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2753694" y="29992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2832940" y="29992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2913605" y="29992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2994270" y="29992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3080001" y="29992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3165732" y="29992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3245949" y="29992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3326166" y="29992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2753694" y="30919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2832940" y="30919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2913605" y="30919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2994270" y="30919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>
            <a:off x="3080001" y="30919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>
            <a:off x="3165732" y="30919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>
            <a:off x="3245949" y="30919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>
            <a:off x="3326166" y="30919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2753694" y="317326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2832940" y="317326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2913605" y="317326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2994270" y="317326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3080001" y="317326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3165732" y="317326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3245949" y="317326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3326166" y="317326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2753694" y="326975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2832940" y="326975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>
            <a:off x="2913605" y="326975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>
            <a:off x="2994270" y="326975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3080001" y="326975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3165732" y="326975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3245949" y="326975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>
            <a:off x="3326166" y="326975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>
            <a:off x="2761763" y="335971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>
            <a:off x="2841009" y="335971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2921674" y="335971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3002339" y="335971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3088070" y="335971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>
            <a:off x="3173801" y="335971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/>
          <p:cNvSpPr/>
          <p:nvPr/>
        </p:nvSpPr>
        <p:spPr>
          <a:xfrm>
            <a:off x="3254018" y="335971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/>
          <p:cNvSpPr/>
          <p:nvPr/>
        </p:nvSpPr>
        <p:spPr>
          <a:xfrm>
            <a:off x="3334235" y="335971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>
            <a:off x="2753694" y="34562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2832940" y="34562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>
            <a:off x="2913605" y="34562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>
            <a:off x="2994270" y="34562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>
            <a:off x="3080001" y="34562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>
            <a:off x="3165732" y="34562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 274"/>
          <p:cNvSpPr/>
          <p:nvPr/>
        </p:nvSpPr>
        <p:spPr>
          <a:xfrm>
            <a:off x="3245949" y="34562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3326166" y="34562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>
            <a:off x="2753694" y="35514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 277"/>
          <p:cNvSpPr/>
          <p:nvPr/>
        </p:nvSpPr>
        <p:spPr>
          <a:xfrm>
            <a:off x="2832940" y="35514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 278"/>
          <p:cNvSpPr/>
          <p:nvPr/>
        </p:nvSpPr>
        <p:spPr>
          <a:xfrm>
            <a:off x="2913605" y="35514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 279"/>
          <p:cNvSpPr/>
          <p:nvPr/>
        </p:nvSpPr>
        <p:spPr>
          <a:xfrm>
            <a:off x="2994270" y="35514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 280"/>
          <p:cNvSpPr/>
          <p:nvPr/>
        </p:nvSpPr>
        <p:spPr>
          <a:xfrm>
            <a:off x="3080001" y="35514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 281"/>
          <p:cNvSpPr/>
          <p:nvPr/>
        </p:nvSpPr>
        <p:spPr>
          <a:xfrm>
            <a:off x="3165732" y="35514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 282"/>
          <p:cNvSpPr/>
          <p:nvPr/>
        </p:nvSpPr>
        <p:spPr>
          <a:xfrm>
            <a:off x="3245949" y="35514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/>
          <p:cNvSpPr/>
          <p:nvPr/>
        </p:nvSpPr>
        <p:spPr>
          <a:xfrm>
            <a:off x="3326166" y="35514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流程图: 磁盘 284"/>
          <p:cNvSpPr/>
          <p:nvPr/>
        </p:nvSpPr>
        <p:spPr>
          <a:xfrm>
            <a:off x="4341595" y="3796294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/>
          <p:cNvSpPr/>
          <p:nvPr/>
        </p:nvSpPr>
        <p:spPr>
          <a:xfrm>
            <a:off x="4022433" y="2964624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 286"/>
          <p:cNvSpPr/>
          <p:nvPr/>
        </p:nvSpPr>
        <p:spPr>
          <a:xfrm>
            <a:off x="4358281" y="403084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 287"/>
          <p:cNvSpPr/>
          <p:nvPr/>
        </p:nvSpPr>
        <p:spPr>
          <a:xfrm>
            <a:off x="4437527" y="403084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/>
          <p:cNvSpPr/>
          <p:nvPr/>
        </p:nvSpPr>
        <p:spPr>
          <a:xfrm>
            <a:off x="4518192" y="403084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>
            <a:off x="4598857" y="403084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>
            <a:off x="4684588" y="403084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>
            <a:off x="4770319" y="403084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/>
          <p:cNvSpPr/>
          <p:nvPr/>
        </p:nvSpPr>
        <p:spPr>
          <a:xfrm>
            <a:off x="4850536" y="403084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/>
          <p:cNvSpPr/>
          <p:nvPr/>
        </p:nvSpPr>
        <p:spPr>
          <a:xfrm>
            <a:off x="4930753" y="403084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>
            <a:off x="4358281" y="412609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>
            <a:off x="4437527" y="412609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4518192" y="412609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4598857" y="412609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4684588" y="412609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>
            <a:off x="4770319" y="412609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4850536" y="412609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>
            <a:off x="4930753" y="412609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/>
          <p:cNvSpPr/>
          <p:nvPr/>
        </p:nvSpPr>
        <p:spPr>
          <a:xfrm>
            <a:off x="4358281" y="4216158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 303"/>
          <p:cNvSpPr/>
          <p:nvPr/>
        </p:nvSpPr>
        <p:spPr>
          <a:xfrm>
            <a:off x="4437527" y="4216158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>
            <a:off x="4518192" y="4216158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>
            <a:off x="4598857" y="4216158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 306"/>
          <p:cNvSpPr/>
          <p:nvPr/>
        </p:nvSpPr>
        <p:spPr>
          <a:xfrm>
            <a:off x="4684588" y="4216158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>
            <a:off x="4770319" y="4216158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/>
          <p:cNvSpPr/>
          <p:nvPr/>
        </p:nvSpPr>
        <p:spPr>
          <a:xfrm>
            <a:off x="4850536" y="4216158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>
            <a:off x="4930753" y="4216158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/>
          <p:cNvSpPr/>
          <p:nvPr/>
        </p:nvSpPr>
        <p:spPr>
          <a:xfrm>
            <a:off x="4358281" y="430139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 311"/>
          <p:cNvSpPr/>
          <p:nvPr/>
        </p:nvSpPr>
        <p:spPr>
          <a:xfrm>
            <a:off x="4437527" y="430139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 312"/>
          <p:cNvSpPr/>
          <p:nvPr/>
        </p:nvSpPr>
        <p:spPr>
          <a:xfrm>
            <a:off x="4518192" y="430139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>
            <a:off x="4598857" y="430139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4684588" y="430139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4770319" y="430139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/>
          <p:cNvSpPr/>
          <p:nvPr/>
        </p:nvSpPr>
        <p:spPr>
          <a:xfrm>
            <a:off x="4850536" y="430139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 317"/>
          <p:cNvSpPr/>
          <p:nvPr/>
        </p:nvSpPr>
        <p:spPr>
          <a:xfrm>
            <a:off x="4930753" y="430139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9" name="直接连接符 318"/>
          <p:cNvCxnSpPr>
            <a:stCxn id="287" idx="1"/>
          </p:cNvCxnSpPr>
          <p:nvPr/>
        </p:nvCxnSpPr>
        <p:spPr>
          <a:xfrm flipH="1" flipV="1">
            <a:off x="4035133" y="3635427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287" idx="3"/>
          </p:cNvCxnSpPr>
          <p:nvPr/>
        </p:nvCxnSpPr>
        <p:spPr>
          <a:xfrm flipV="1">
            <a:off x="4430281" y="3635427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4037366" y="298367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矩形 321"/>
          <p:cNvSpPr/>
          <p:nvPr/>
        </p:nvSpPr>
        <p:spPr>
          <a:xfrm>
            <a:off x="4116612" y="298367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矩形 322"/>
          <p:cNvSpPr/>
          <p:nvPr/>
        </p:nvSpPr>
        <p:spPr>
          <a:xfrm>
            <a:off x="4197277" y="298367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矩形 323"/>
          <p:cNvSpPr/>
          <p:nvPr/>
        </p:nvSpPr>
        <p:spPr>
          <a:xfrm>
            <a:off x="4277942" y="298367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>
            <a:off x="4363673" y="298367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4449404" y="298367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4529621" y="298367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4609838" y="298367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4037366" y="30764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4116612" y="30764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4197277" y="30764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矩形 331"/>
          <p:cNvSpPr/>
          <p:nvPr/>
        </p:nvSpPr>
        <p:spPr>
          <a:xfrm>
            <a:off x="4277942" y="30764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矩形 332"/>
          <p:cNvSpPr/>
          <p:nvPr/>
        </p:nvSpPr>
        <p:spPr>
          <a:xfrm>
            <a:off x="4363673" y="30764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矩形 333"/>
          <p:cNvSpPr/>
          <p:nvPr/>
        </p:nvSpPr>
        <p:spPr>
          <a:xfrm>
            <a:off x="4449404" y="30764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矩形 334"/>
          <p:cNvSpPr/>
          <p:nvPr/>
        </p:nvSpPr>
        <p:spPr>
          <a:xfrm>
            <a:off x="4529621" y="30764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>
            <a:off x="4609838" y="30764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矩形 336"/>
          <p:cNvSpPr/>
          <p:nvPr/>
        </p:nvSpPr>
        <p:spPr>
          <a:xfrm>
            <a:off x="4037366" y="315773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矩形 337"/>
          <p:cNvSpPr/>
          <p:nvPr/>
        </p:nvSpPr>
        <p:spPr>
          <a:xfrm>
            <a:off x="4116612" y="315773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 338"/>
          <p:cNvSpPr/>
          <p:nvPr/>
        </p:nvSpPr>
        <p:spPr>
          <a:xfrm>
            <a:off x="4197277" y="315773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 339"/>
          <p:cNvSpPr/>
          <p:nvPr/>
        </p:nvSpPr>
        <p:spPr>
          <a:xfrm>
            <a:off x="4277942" y="315773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矩形 340"/>
          <p:cNvSpPr/>
          <p:nvPr/>
        </p:nvSpPr>
        <p:spPr>
          <a:xfrm>
            <a:off x="4363673" y="315773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矩形 341"/>
          <p:cNvSpPr/>
          <p:nvPr/>
        </p:nvSpPr>
        <p:spPr>
          <a:xfrm>
            <a:off x="4449404" y="315773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矩形 342"/>
          <p:cNvSpPr/>
          <p:nvPr/>
        </p:nvSpPr>
        <p:spPr>
          <a:xfrm>
            <a:off x="4529621" y="315773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343"/>
          <p:cNvSpPr/>
          <p:nvPr/>
        </p:nvSpPr>
        <p:spPr>
          <a:xfrm>
            <a:off x="4609838" y="315773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矩形 344"/>
          <p:cNvSpPr/>
          <p:nvPr/>
        </p:nvSpPr>
        <p:spPr>
          <a:xfrm>
            <a:off x="4037366" y="325422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矩形 345"/>
          <p:cNvSpPr/>
          <p:nvPr/>
        </p:nvSpPr>
        <p:spPr>
          <a:xfrm>
            <a:off x="4116612" y="325422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矩形 346"/>
          <p:cNvSpPr/>
          <p:nvPr/>
        </p:nvSpPr>
        <p:spPr>
          <a:xfrm>
            <a:off x="4197277" y="325422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/>
          <p:cNvSpPr/>
          <p:nvPr/>
        </p:nvSpPr>
        <p:spPr>
          <a:xfrm>
            <a:off x="4277942" y="325422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矩形 348"/>
          <p:cNvSpPr/>
          <p:nvPr/>
        </p:nvSpPr>
        <p:spPr>
          <a:xfrm>
            <a:off x="4363673" y="325422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矩形 349"/>
          <p:cNvSpPr/>
          <p:nvPr/>
        </p:nvSpPr>
        <p:spPr>
          <a:xfrm>
            <a:off x="4449404" y="325422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矩形 350"/>
          <p:cNvSpPr/>
          <p:nvPr/>
        </p:nvSpPr>
        <p:spPr>
          <a:xfrm>
            <a:off x="4529621" y="325422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矩形 351"/>
          <p:cNvSpPr/>
          <p:nvPr/>
        </p:nvSpPr>
        <p:spPr>
          <a:xfrm>
            <a:off x="4609838" y="325422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矩形 352"/>
          <p:cNvSpPr/>
          <p:nvPr/>
        </p:nvSpPr>
        <p:spPr>
          <a:xfrm>
            <a:off x="4045435" y="33441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矩形 353"/>
          <p:cNvSpPr/>
          <p:nvPr/>
        </p:nvSpPr>
        <p:spPr>
          <a:xfrm>
            <a:off x="4124681" y="33441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矩形 354"/>
          <p:cNvSpPr/>
          <p:nvPr/>
        </p:nvSpPr>
        <p:spPr>
          <a:xfrm>
            <a:off x="4205346" y="33441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矩形 355"/>
          <p:cNvSpPr/>
          <p:nvPr/>
        </p:nvSpPr>
        <p:spPr>
          <a:xfrm>
            <a:off x="4286011" y="33441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矩形 356"/>
          <p:cNvSpPr/>
          <p:nvPr/>
        </p:nvSpPr>
        <p:spPr>
          <a:xfrm>
            <a:off x="4371742" y="33441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矩形 357"/>
          <p:cNvSpPr/>
          <p:nvPr/>
        </p:nvSpPr>
        <p:spPr>
          <a:xfrm>
            <a:off x="4457473" y="33441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矩形 358"/>
          <p:cNvSpPr/>
          <p:nvPr/>
        </p:nvSpPr>
        <p:spPr>
          <a:xfrm>
            <a:off x="4537690" y="33441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矩形 359"/>
          <p:cNvSpPr/>
          <p:nvPr/>
        </p:nvSpPr>
        <p:spPr>
          <a:xfrm>
            <a:off x="4617907" y="33441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矩形 360"/>
          <p:cNvSpPr/>
          <p:nvPr/>
        </p:nvSpPr>
        <p:spPr>
          <a:xfrm>
            <a:off x="4037366" y="344067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矩形 361"/>
          <p:cNvSpPr/>
          <p:nvPr/>
        </p:nvSpPr>
        <p:spPr>
          <a:xfrm>
            <a:off x="4116612" y="344067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 362"/>
          <p:cNvSpPr/>
          <p:nvPr/>
        </p:nvSpPr>
        <p:spPr>
          <a:xfrm>
            <a:off x="4197277" y="344067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 363"/>
          <p:cNvSpPr/>
          <p:nvPr/>
        </p:nvSpPr>
        <p:spPr>
          <a:xfrm>
            <a:off x="4277942" y="344067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矩形 364"/>
          <p:cNvSpPr/>
          <p:nvPr/>
        </p:nvSpPr>
        <p:spPr>
          <a:xfrm>
            <a:off x="4363673" y="344067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矩形 365"/>
          <p:cNvSpPr/>
          <p:nvPr/>
        </p:nvSpPr>
        <p:spPr>
          <a:xfrm>
            <a:off x="4449404" y="344067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矩形 366"/>
          <p:cNvSpPr/>
          <p:nvPr/>
        </p:nvSpPr>
        <p:spPr>
          <a:xfrm>
            <a:off x="4529621" y="344067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矩形 367"/>
          <p:cNvSpPr/>
          <p:nvPr/>
        </p:nvSpPr>
        <p:spPr>
          <a:xfrm>
            <a:off x="4609838" y="344067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矩形 368"/>
          <p:cNvSpPr/>
          <p:nvPr/>
        </p:nvSpPr>
        <p:spPr>
          <a:xfrm>
            <a:off x="4037366" y="353592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矩形 369"/>
          <p:cNvSpPr/>
          <p:nvPr/>
        </p:nvSpPr>
        <p:spPr>
          <a:xfrm>
            <a:off x="4116612" y="353592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矩形 370"/>
          <p:cNvSpPr/>
          <p:nvPr/>
        </p:nvSpPr>
        <p:spPr>
          <a:xfrm>
            <a:off x="4197277" y="353592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矩形 371"/>
          <p:cNvSpPr/>
          <p:nvPr/>
        </p:nvSpPr>
        <p:spPr>
          <a:xfrm>
            <a:off x="4277942" y="353592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矩形 372"/>
          <p:cNvSpPr/>
          <p:nvPr/>
        </p:nvSpPr>
        <p:spPr>
          <a:xfrm>
            <a:off x="4363673" y="353592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矩形 373"/>
          <p:cNvSpPr/>
          <p:nvPr/>
        </p:nvSpPr>
        <p:spPr>
          <a:xfrm>
            <a:off x="4449404" y="353592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矩形 374"/>
          <p:cNvSpPr/>
          <p:nvPr/>
        </p:nvSpPr>
        <p:spPr>
          <a:xfrm>
            <a:off x="4529621" y="353592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矩形 375"/>
          <p:cNvSpPr/>
          <p:nvPr/>
        </p:nvSpPr>
        <p:spPr>
          <a:xfrm>
            <a:off x="4609838" y="353592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流程图: 磁盘 376"/>
          <p:cNvSpPr/>
          <p:nvPr/>
        </p:nvSpPr>
        <p:spPr>
          <a:xfrm>
            <a:off x="5680125" y="3830875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矩形 377"/>
          <p:cNvSpPr/>
          <p:nvPr/>
        </p:nvSpPr>
        <p:spPr>
          <a:xfrm>
            <a:off x="5360963" y="2999205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矩形 378"/>
          <p:cNvSpPr/>
          <p:nvPr/>
        </p:nvSpPr>
        <p:spPr>
          <a:xfrm>
            <a:off x="5696811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矩形 379"/>
          <p:cNvSpPr/>
          <p:nvPr/>
        </p:nvSpPr>
        <p:spPr>
          <a:xfrm>
            <a:off x="5776057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矩形 380"/>
          <p:cNvSpPr/>
          <p:nvPr/>
        </p:nvSpPr>
        <p:spPr>
          <a:xfrm>
            <a:off x="5856722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矩形 381"/>
          <p:cNvSpPr/>
          <p:nvPr/>
        </p:nvSpPr>
        <p:spPr>
          <a:xfrm>
            <a:off x="5937387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矩形 382"/>
          <p:cNvSpPr/>
          <p:nvPr/>
        </p:nvSpPr>
        <p:spPr>
          <a:xfrm>
            <a:off x="6023118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矩形 383"/>
          <p:cNvSpPr/>
          <p:nvPr/>
        </p:nvSpPr>
        <p:spPr>
          <a:xfrm>
            <a:off x="6108849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矩形 384"/>
          <p:cNvSpPr/>
          <p:nvPr/>
        </p:nvSpPr>
        <p:spPr>
          <a:xfrm>
            <a:off x="6189066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矩形 385"/>
          <p:cNvSpPr/>
          <p:nvPr/>
        </p:nvSpPr>
        <p:spPr>
          <a:xfrm>
            <a:off x="6269283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矩形 386"/>
          <p:cNvSpPr/>
          <p:nvPr/>
        </p:nvSpPr>
        <p:spPr>
          <a:xfrm>
            <a:off x="5696811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矩形 387"/>
          <p:cNvSpPr/>
          <p:nvPr/>
        </p:nvSpPr>
        <p:spPr>
          <a:xfrm>
            <a:off x="5776057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矩形 388"/>
          <p:cNvSpPr/>
          <p:nvPr/>
        </p:nvSpPr>
        <p:spPr>
          <a:xfrm>
            <a:off x="5856722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矩形 389"/>
          <p:cNvSpPr/>
          <p:nvPr/>
        </p:nvSpPr>
        <p:spPr>
          <a:xfrm>
            <a:off x="5937387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矩形 390"/>
          <p:cNvSpPr/>
          <p:nvPr/>
        </p:nvSpPr>
        <p:spPr>
          <a:xfrm>
            <a:off x="6023118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矩形 391"/>
          <p:cNvSpPr/>
          <p:nvPr/>
        </p:nvSpPr>
        <p:spPr>
          <a:xfrm>
            <a:off x="6108849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矩形 392"/>
          <p:cNvSpPr/>
          <p:nvPr/>
        </p:nvSpPr>
        <p:spPr>
          <a:xfrm>
            <a:off x="6189066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矩形 393"/>
          <p:cNvSpPr/>
          <p:nvPr/>
        </p:nvSpPr>
        <p:spPr>
          <a:xfrm>
            <a:off x="6269283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5696811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矩形 395"/>
          <p:cNvSpPr/>
          <p:nvPr/>
        </p:nvSpPr>
        <p:spPr>
          <a:xfrm>
            <a:off x="5776057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矩形 396"/>
          <p:cNvSpPr/>
          <p:nvPr/>
        </p:nvSpPr>
        <p:spPr>
          <a:xfrm>
            <a:off x="5856722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矩形 397"/>
          <p:cNvSpPr/>
          <p:nvPr/>
        </p:nvSpPr>
        <p:spPr>
          <a:xfrm>
            <a:off x="5937387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矩形 398"/>
          <p:cNvSpPr/>
          <p:nvPr/>
        </p:nvSpPr>
        <p:spPr>
          <a:xfrm>
            <a:off x="6023118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矩形 399"/>
          <p:cNvSpPr/>
          <p:nvPr/>
        </p:nvSpPr>
        <p:spPr>
          <a:xfrm>
            <a:off x="6108849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矩形 400"/>
          <p:cNvSpPr/>
          <p:nvPr/>
        </p:nvSpPr>
        <p:spPr>
          <a:xfrm>
            <a:off x="6189066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矩形 401"/>
          <p:cNvSpPr/>
          <p:nvPr/>
        </p:nvSpPr>
        <p:spPr>
          <a:xfrm>
            <a:off x="6269283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矩形 402"/>
          <p:cNvSpPr/>
          <p:nvPr/>
        </p:nvSpPr>
        <p:spPr>
          <a:xfrm>
            <a:off x="5696811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矩形 403"/>
          <p:cNvSpPr/>
          <p:nvPr/>
        </p:nvSpPr>
        <p:spPr>
          <a:xfrm>
            <a:off x="5776057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矩形 404"/>
          <p:cNvSpPr/>
          <p:nvPr/>
        </p:nvSpPr>
        <p:spPr>
          <a:xfrm>
            <a:off x="5856722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矩形 405"/>
          <p:cNvSpPr/>
          <p:nvPr/>
        </p:nvSpPr>
        <p:spPr>
          <a:xfrm>
            <a:off x="5937387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矩形 406"/>
          <p:cNvSpPr/>
          <p:nvPr/>
        </p:nvSpPr>
        <p:spPr>
          <a:xfrm>
            <a:off x="6023118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矩形 407"/>
          <p:cNvSpPr/>
          <p:nvPr/>
        </p:nvSpPr>
        <p:spPr>
          <a:xfrm>
            <a:off x="6108849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" name="矩形 408"/>
          <p:cNvSpPr/>
          <p:nvPr/>
        </p:nvSpPr>
        <p:spPr>
          <a:xfrm>
            <a:off x="6189066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矩形 409"/>
          <p:cNvSpPr/>
          <p:nvPr/>
        </p:nvSpPr>
        <p:spPr>
          <a:xfrm>
            <a:off x="6269283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1" name="直接连接符 410"/>
          <p:cNvCxnSpPr>
            <a:stCxn id="379" idx="1"/>
          </p:cNvCxnSpPr>
          <p:nvPr/>
        </p:nvCxnSpPr>
        <p:spPr>
          <a:xfrm flipH="1" flipV="1">
            <a:off x="5373663" y="3670008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>
            <a:stCxn id="379" idx="3"/>
          </p:cNvCxnSpPr>
          <p:nvPr/>
        </p:nvCxnSpPr>
        <p:spPr>
          <a:xfrm flipV="1">
            <a:off x="5768811" y="3670008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矩形 412"/>
          <p:cNvSpPr/>
          <p:nvPr/>
        </p:nvSpPr>
        <p:spPr>
          <a:xfrm>
            <a:off x="5375896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矩形 413"/>
          <p:cNvSpPr/>
          <p:nvPr/>
        </p:nvSpPr>
        <p:spPr>
          <a:xfrm>
            <a:off x="5455142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/>
          <p:cNvSpPr/>
          <p:nvPr/>
        </p:nvSpPr>
        <p:spPr>
          <a:xfrm>
            <a:off x="5535807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矩形 415"/>
          <p:cNvSpPr/>
          <p:nvPr/>
        </p:nvSpPr>
        <p:spPr>
          <a:xfrm>
            <a:off x="5616472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矩形 416"/>
          <p:cNvSpPr/>
          <p:nvPr/>
        </p:nvSpPr>
        <p:spPr>
          <a:xfrm>
            <a:off x="5702203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8" name="矩形 417"/>
          <p:cNvSpPr/>
          <p:nvPr/>
        </p:nvSpPr>
        <p:spPr>
          <a:xfrm>
            <a:off x="5787934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矩形 418"/>
          <p:cNvSpPr/>
          <p:nvPr/>
        </p:nvSpPr>
        <p:spPr>
          <a:xfrm>
            <a:off x="5868151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矩形 419"/>
          <p:cNvSpPr/>
          <p:nvPr/>
        </p:nvSpPr>
        <p:spPr>
          <a:xfrm>
            <a:off x="5948368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矩形 420"/>
          <p:cNvSpPr/>
          <p:nvPr/>
        </p:nvSpPr>
        <p:spPr>
          <a:xfrm>
            <a:off x="5375896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矩形 421"/>
          <p:cNvSpPr/>
          <p:nvPr/>
        </p:nvSpPr>
        <p:spPr>
          <a:xfrm>
            <a:off x="5455142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3" name="矩形 422"/>
          <p:cNvSpPr/>
          <p:nvPr/>
        </p:nvSpPr>
        <p:spPr>
          <a:xfrm>
            <a:off x="5535807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4" name="矩形 423"/>
          <p:cNvSpPr/>
          <p:nvPr/>
        </p:nvSpPr>
        <p:spPr>
          <a:xfrm>
            <a:off x="5616472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5" name="矩形 424"/>
          <p:cNvSpPr/>
          <p:nvPr/>
        </p:nvSpPr>
        <p:spPr>
          <a:xfrm>
            <a:off x="5702203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6" name="矩形 425"/>
          <p:cNvSpPr/>
          <p:nvPr/>
        </p:nvSpPr>
        <p:spPr>
          <a:xfrm>
            <a:off x="5787934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7" name="矩形 426"/>
          <p:cNvSpPr/>
          <p:nvPr/>
        </p:nvSpPr>
        <p:spPr>
          <a:xfrm>
            <a:off x="5868151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8" name="矩形 427"/>
          <p:cNvSpPr/>
          <p:nvPr/>
        </p:nvSpPr>
        <p:spPr>
          <a:xfrm>
            <a:off x="5948368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矩形 428"/>
          <p:cNvSpPr/>
          <p:nvPr/>
        </p:nvSpPr>
        <p:spPr>
          <a:xfrm>
            <a:off x="5375896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矩形 429"/>
          <p:cNvSpPr/>
          <p:nvPr/>
        </p:nvSpPr>
        <p:spPr>
          <a:xfrm>
            <a:off x="5455142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1" name="矩形 430"/>
          <p:cNvSpPr/>
          <p:nvPr/>
        </p:nvSpPr>
        <p:spPr>
          <a:xfrm>
            <a:off x="5535807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矩形 431"/>
          <p:cNvSpPr/>
          <p:nvPr/>
        </p:nvSpPr>
        <p:spPr>
          <a:xfrm>
            <a:off x="5616472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3" name="矩形 432"/>
          <p:cNvSpPr/>
          <p:nvPr/>
        </p:nvSpPr>
        <p:spPr>
          <a:xfrm>
            <a:off x="5702203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矩形 433"/>
          <p:cNvSpPr/>
          <p:nvPr/>
        </p:nvSpPr>
        <p:spPr>
          <a:xfrm>
            <a:off x="5787934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矩形 434"/>
          <p:cNvSpPr/>
          <p:nvPr/>
        </p:nvSpPr>
        <p:spPr>
          <a:xfrm>
            <a:off x="5868151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矩形 435"/>
          <p:cNvSpPr/>
          <p:nvPr/>
        </p:nvSpPr>
        <p:spPr>
          <a:xfrm>
            <a:off x="5948368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7" name="矩形 436"/>
          <p:cNvSpPr/>
          <p:nvPr/>
        </p:nvSpPr>
        <p:spPr>
          <a:xfrm>
            <a:off x="5375896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8" name="矩形 437"/>
          <p:cNvSpPr/>
          <p:nvPr/>
        </p:nvSpPr>
        <p:spPr>
          <a:xfrm>
            <a:off x="5455142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9" name="矩形 438"/>
          <p:cNvSpPr/>
          <p:nvPr/>
        </p:nvSpPr>
        <p:spPr>
          <a:xfrm>
            <a:off x="5535807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矩形 439"/>
          <p:cNvSpPr/>
          <p:nvPr/>
        </p:nvSpPr>
        <p:spPr>
          <a:xfrm>
            <a:off x="5616472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矩形 440"/>
          <p:cNvSpPr/>
          <p:nvPr/>
        </p:nvSpPr>
        <p:spPr>
          <a:xfrm>
            <a:off x="5702203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2" name="矩形 441"/>
          <p:cNvSpPr/>
          <p:nvPr/>
        </p:nvSpPr>
        <p:spPr>
          <a:xfrm>
            <a:off x="5787934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矩形 442"/>
          <p:cNvSpPr/>
          <p:nvPr/>
        </p:nvSpPr>
        <p:spPr>
          <a:xfrm>
            <a:off x="5868151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矩形 443"/>
          <p:cNvSpPr/>
          <p:nvPr/>
        </p:nvSpPr>
        <p:spPr>
          <a:xfrm>
            <a:off x="5948368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矩形 444"/>
          <p:cNvSpPr/>
          <p:nvPr/>
        </p:nvSpPr>
        <p:spPr>
          <a:xfrm>
            <a:off x="5383965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矩形 445"/>
          <p:cNvSpPr/>
          <p:nvPr/>
        </p:nvSpPr>
        <p:spPr>
          <a:xfrm>
            <a:off x="5463211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矩形 446"/>
          <p:cNvSpPr/>
          <p:nvPr/>
        </p:nvSpPr>
        <p:spPr>
          <a:xfrm>
            <a:off x="5543876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矩形 447"/>
          <p:cNvSpPr/>
          <p:nvPr/>
        </p:nvSpPr>
        <p:spPr>
          <a:xfrm>
            <a:off x="5624541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矩形 448"/>
          <p:cNvSpPr/>
          <p:nvPr/>
        </p:nvSpPr>
        <p:spPr>
          <a:xfrm>
            <a:off x="5710272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矩形 449"/>
          <p:cNvSpPr/>
          <p:nvPr/>
        </p:nvSpPr>
        <p:spPr>
          <a:xfrm>
            <a:off x="5796003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矩形 450"/>
          <p:cNvSpPr/>
          <p:nvPr/>
        </p:nvSpPr>
        <p:spPr>
          <a:xfrm>
            <a:off x="5876220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矩形 451"/>
          <p:cNvSpPr/>
          <p:nvPr/>
        </p:nvSpPr>
        <p:spPr>
          <a:xfrm>
            <a:off x="5956437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矩形 452"/>
          <p:cNvSpPr/>
          <p:nvPr/>
        </p:nvSpPr>
        <p:spPr>
          <a:xfrm>
            <a:off x="5375896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矩形 453"/>
          <p:cNvSpPr/>
          <p:nvPr/>
        </p:nvSpPr>
        <p:spPr>
          <a:xfrm>
            <a:off x="5455142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矩形 454"/>
          <p:cNvSpPr/>
          <p:nvPr/>
        </p:nvSpPr>
        <p:spPr>
          <a:xfrm>
            <a:off x="5535807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6" name="矩形 455"/>
          <p:cNvSpPr/>
          <p:nvPr/>
        </p:nvSpPr>
        <p:spPr>
          <a:xfrm>
            <a:off x="5616472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矩形 456"/>
          <p:cNvSpPr/>
          <p:nvPr/>
        </p:nvSpPr>
        <p:spPr>
          <a:xfrm>
            <a:off x="5702203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矩形 457"/>
          <p:cNvSpPr/>
          <p:nvPr/>
        </p:nvSpPr>
        <p:spPr>
          <a:xfrm>
            <a:off x="5787934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矩形 458"/>
          <p:cNvSpPr/>
          <p:nvPr/>
        </p:nvSpPr>
        <p:spPr>
          <a:xfrm>
            <a:off x="5868151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矩形 459"/>
          <p:cNvSpPr/>
          <p:nvPr/>
        </p:nvSpPr>
        <p:spPr>
          <a:xfrm>
            <a:off x="5948368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矩形 460"/>
          <p:cNvSpPr/>
          <p:nvPr/>
        </p:nvSpPr>
        <p:spPr>
          <a:xfrm>
            <a:off x="5375896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矩形 461"/>
          <p:cNvSpPr/>
          <p:nvPr/>
        </p:nvSpPr>
        <p:spPr>
          <a:xfrm>
            <a:off x="5455142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矩形 462"/>
          <p:cNvSpPr/>
          <p:nvPr/>
        </p:nvSpPr>
        <p:spPr>
          <a:xfrm>
            <a:off x="5535807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4" name="矩形 463"/>
          <p:cNvSpPr/>
          <p:nvPr/>
        </p:nvSpPr>
        <p:spPr>
          <a:xfrm>
            <a:off x="5616472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5" name="矩形 464"/>
          <p:cNvSpPr/>
          <p:nvPr/>
        </p:nvSpPr>
        <p:spPr>
          <a:xfrm>
            <a:off x="5702203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" name="矩形 465"/>
          <p:cNvSpPr/>
          <p:nvPr/>
        </p:nvSpPr>
        <p:spPr>
          <a:xfrm>
            <a:off x="5787934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7" name="矩形 466"/>
          <p:cNvSpPr/>
          <p:nvPr/>
        </p:nvSpPr>
        <p:spPr>
          <a:xfrm>
            <a:off x="5868151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8" name="矩形 467"/>
          <p:cNvSpPr/>
          <p:nvPr/>
        </p:nvSpPr>
        <p:spPr>
          <a:xfrm>
            <a:off x="5948368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9" name="流程图: 磁盘 468"/>
          <p:cNvSpPr/>
          <p:nvPr/>
        </p:nvSpPr>
        <p:spPr>
          <a:xfrm>
            <a:off x="7071353" y="3830875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矩形 469"/>
          <p:cNvSpPr/>
          <p:nvPr/>
        </p:nvSpPr>
        <p:spPr>
          <a:xfrm>
            <a:off x="6752191" y="2999205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" name="矩形 470"/>
          <p:cNvSpPr/>
          <p:nvPr/>
        </p:nvSpPr>
        <p:spPr>
          <a:xfrm>
            <a:off x="7088039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2" name="矩形 471"/>
          <p:cNvSpPr/>
          <p:nvPr/>
        </p:nvSpPr>
        <p:spPr>
          <a:xfrm>
            <a:off x="7167285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3" name="矩形 472"/>
          <p:cNvSpPr/>
          <p:nvPr/>
        </p:nvSpPr>
        <p:spPr>
          <a:xfrm>
            <a:off x="7247950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4" name="矩形 473"/>
          <p:cNvSpPr/>
          <p:nvPr/>
        </p:nvSpPr>
        <p:spPr>
          <a:xfrm>
            <a:off x="7328615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5" name="矩形 474"/>
          <p:cNvSpPr/>
          <p:nvPr/>
        </p:nvSpPr>
        <p:spPr>
          <a:xfrm>
            <a:off x="7414346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6" name="矩形 475"/>
          <p:cNvSpPr/>
          <p:nvPr/>
        </p:nvSpPr>
        <p:spPr>
          <a:xfrm>
            <a:off x="7500077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7" name="矩形 476"/>
          <p:cNvSpPr/>
          <p:nvPr/>
        </p:nvSpPr>
        <p:spPr>
          <a:xfrm>
            <a:off x="7580294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8" name="矩形 477"/>
          <p:cNvSpPr/>
          <p:nvPr/>
        </p:nvSpPr>
        <p:spPr>
          <a:xfrm>
            <a:off x="7660511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9" name="矩形 478"/>
          <p:cNvSpPr/>
          <p:nvPr/>
        </p:nvSpPr>
        <p:spPr>
          <a:xfrm>
            <a:off x="7088039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0" name="矩形 479"/>
          <p:cNvSpPr/>
          <p:nvPr/>
        </p:nvSpPr>
        <p:spPr>
          <a:xfrm>
            <a:off x="7167285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" name="矩形 480"/>
          <p:cNvSpPr/>
          <p:nvPr/>
        </p:nvSpPr>
        <p:spPr>
          <a:xfrm>
            <a:off x="7247950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2" name="矩形 481"/>
          <p:cNvSpPr/>
          <p:nvPr/>
        </p:nvSpPr>
        <p:spPr>
          <a:xfrm>
            <a:off x="7328615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3" name="矩形 482"/>
          <p:cNvSpPr/>
          <p:nvPr/>
        </p:nvSpPr>
        <p:spPr>
          <a:xfrm>
            <a:off x="7414346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4" name="矩形 483"/>
          <p:cNvSpPr/>
          <p:nvPr/>
        </p:nvSpPr>
        <p:spPr>
          <a:xfrm>
            <a:off x="7500077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矩形 484"/>
          <p:cNvSpPr/>
          <p:nvPr/>
        </p:nvSpPr>
        <p:spPr>
          <a:xfrm>
            <a:off x="7580294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6" name="矩形 485"/>
          <p:cNvSpPr/>
          <p:nvPr/>
        </p:nvSpPr>
        <p:spPr>
          <a:xfrm>
            <a:off x="7660511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7" name="矩形 486"/>
          <p:cNvSpPr/>
          <p:nvPr/>
        </p:nvSpPr>
        <p:spPr>
          <a:xfrm>
            <a:off x="7088039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8" name="矩形 487"/>
          <p:cNvSpPr/>
          <p:nvPr/>
        </p:nvSpPr>
        <p:spPr>
          <a:xfrm>
            <a:off x="7167285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9" name="矩形 488"/>
          <p:cNvSpPr/>
          <p:nvPr/>
        </p:nvSpPr>
        <p:spPr>
          <a:xfrm>
            <a:off x="7247950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0" name="矩形 489"/>
          <p:cNvSpPr/>
          <p:nvPr/>
        </p:nvSpPr>
        <p:spPr>
          <a:xfrm>
            <a:off x="7328615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1" name="矩形 490"/>
          <p:cNvSpPr/>
          <p:nvPr/>
        </p:nvSpPr>
        <p:spPr>
          <a:xfrm>
            <a:off x="7414346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矩形 491"/>
          <p:cNvSpPr/>
          <p:nvPr/>
        </p:nvSpPr>
        <p:spPr>
          <a:xfrm>
            <a:off x="7500077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3" name="矩形 492"/>
          <p:cNvSpPr/>
          <p:nvPr/>
        </p:nvSpPr>
        <p:spPr>
          <a:xfrm>
            <a:off x="7580294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矩形 493"/>
          <p:cNvSpPr/>
          <p:nvPr/>
        </p:nvSpPr>
        <p:spPr>
          <a:xfrm>
            <a:off x="7660511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矩形 494"/>
          <p:cNvSpPr/>
          <p:nvPr/>
        </p:nvSpPr>
        <p:spPr>
          <a:xfrm>
            <a:off x="7088039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矩形 495"/>
          <p:cNvSpPr/>
          <p:nvPr/>
        </p:nvSpPr>
        <p:spPr>
          <a:xfrm>
            <a:off x="7167285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矩形 496"/>
          <p:cNvSpPr/>
          <p:nvPr/>
        </p:nvSpPr>
        <p:spPr>
          <a:xfrm>
            <a:off x="7247950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8" name="矩形 497"/>
          <p:cNvSpPr/>
          <p:nvPr/>
        </p:nvSpPr>
        <p:spPr>
          <a:xfrm>
            <a:off x="7328615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矩形 498"/>
          <p:cNvSpPr/>
          <p:nvPr/>
        </p:nvSpPr>
        <p:spPr>
          <a:xfrm>
            <a:off x="7414346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矩形 499"/>
          <p:cNvSpPr/>
          <p:nvPr/>
        </p:nvSpPr>
        <p:spPr>
          <a:xfrm>
            <a:off x="7500077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1" name="矩形 500"/>
          <p:cNvSpPr/>
          <p:nvPr/>
        </p:nvSpPr>
        <p:spPr>
          <a:xfrm>
            <a:off x="7580294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2" name="矩形 501"/>
          <p:cNvSpPr/>
          <p:nvPr/>
        </p:nvSpPr>
        <p:spPr>
          <a:xfrm>
            <a:off x="7660511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3" name="直接连接符 502"/>
          <p:cNvCxnSpPr>
            <a:stCxn id="471" idx="1"/>
          </p:cNvCxnSpPr>
          <p:nvPr/>
        </p:nvCxnSpPr>
        <p:spPr>
          <a:xfrm flipH="1" flipV="1">
            <a:off x="6764891" y="3670008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连接符 503"/>
          <p:cNvCxnSpPr>
            <a:stCxn id="471" idx="3"/>
          </p:cNvCxnSpPr>
          <p:nvPr/>
        </p:nvCxnSpPr>
        <p:spPr>
          <a:xfrm flipV="1">
            <a:off x="7160039" y="3670008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矩形 504"/>
          <p:cNvSpPr/>
          <p:nvPr/>
        </p:nvSpPr>
        <p:spPr>
          <a:xfrm>
            <a:off x="6767124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6" name="矩形 505"/>
          <p:cNvSpPr/>
          <p:nvPr/>
        </p:nvSpPr>
        <p:spPr>
          <a:xfrm>
            <a:off x="6846370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矩形 506"/>
          <p:cNvSpPr/>
          <p:nvPr/>
        </p:nvSpPr>
        <p:spPr>
          <a:xfrm>
            <a:off x="6927035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矩形 507"/>
          <p:cNvSpPr/>
          <p:nvPr/>
        </p:nvSpPr>
        <p:spPr>
          <a:xfrm>
            <a:off x="7007700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矩形 508"/>
          <p:cNvSpPr/>
          <p:nvPr/>
        </p:nvSpPr>
        <p:spPr>
          <a:xfrm>
            <a:off x="7093431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矩形 509"/>
          <p:cNvSpPr/>
          <p:nvPr/>
        </p:nvSpPr>
        <p:spPr>
          <a:xfrm>
            <a:off x="7179162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矩形 510"/>
          <p:cNvSpPr/>
          <p:nvPr/>
        </p:nvSpPr>
        <p:spPr>
          <a:xfrm>
            <a:off x="7259379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" name="矩形 511"/>
          <p:cNvSpPr/>
          <p:nvPr/>
        </p:nvSpPr>
        <p:spPr>
          <a:xfrm>
            <a:off x="7339596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矩形 512"/>
          <p:cNvSpPr/>
          <p:nvPr/>
        </p:nvSpPr>
        <p:spPr>
          <a:xfrm>
            <a:off x="6767124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矩形 513"/>
          <p:cNvSpPr/>
          <p:nvPr/>
        </p:nvSpPr>
        <p:spPr>
          <a:xfrm>
            <a:off x="6846370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矩形 514"/>
          <p:cNvSpPr/>
          <p:nvPr/>
        </p:nvSpPr>
        <p:spPr>
          <a:xfrm>
            <a:off x="6927035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矩形 515"/>
          <p:cNvSpPr/>
          <p:nvPr/>
        </p:nvSpPr>
        <p:spPr>
          <a:xfrm>
            <a:off x="7007700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7" name="矩形 516"/>
          <p:cNvSpPr/>
          <p:nvPr/>
        </p:nvSpPr>
        <p:spPr>
          <a:xfrm>
            <a:off x="7093431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8" name="矩形 517"/>
          <p:cNvSpPr/>
          <p:nvPr/>
        </p:nvSpPr>
        <p:spPr>
          <a:xfrm>
            <a:off x="7179162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9" name="矩形 518"/>
          <p:cNvSpPr/>
          <p:nvPr/>
        </p:nvSpPr>
        <p:spPr>
          <a:xfrm>
            <a:off x="7259379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矩形 519"/>
          <p:cNvSpPr/>
          <p:nvPr/>
        </p:nvSpPr>
        <p:spPr>
          <a:xfrm>
            <a:off x="7339596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1" name="矩形 520"/>
          <p:cNvSpPr/>
          <p:nvPr/>
        </p:nvSpPr>
        <p:spPr>
          <a:xfrm>
            <a:off x="6767124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2" name="矩形 521"/>
          <p:cNvSpPr/>
          <p:nvPr/>
        </p:nvSpPr>
        <p:spPr>
          <a:xfrm>
            <a:off x="6846370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矩形 522"/>
          <p:cNvSpPr/>
          <p:nvPr/>
        </p:nvSpPr>
        <p:spPr>
          <a:xfrm>
            <a:off x="6927035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4" name="矩形 523"/>
          <p:cNvSpPr/>
          <p:nvPr/>
        </p:nvSpPr>
        <p:spPr>
          <a:xfrm>
            <a:off x="7007700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5" name="矩形 524"/>
          <p:cNvSpPr/>
          <p:nvPr/>
        </p:nvSpPr>
        <p:spPr>
          <a:xfrm>
            <a:off x="7093431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6" name="矩形 525"/>
          <p:cNvSpPr/>
          <p:nvPr/>
        </p:nvSpPr>
        <p:spPr>
          <a:xfrm>
            <a:off x="7179162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7" name="矩形 526"/>
          <p:cNvSpPr/>
          <p:nvPr/>
        </p:nvSpPr>
        <p:spPr>
          <a:xfrm>
            <a:off x="7259379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8" name="矩形 527"/>
          <p:cNvSpPr/>
          <p:nvPr/>
        </p:nvSpPr>
        <p:spPr>
          <a:xfrm>
            <a:off x="7339596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矩形 528"/>
          <p:cNvSpPr/>
          <p:nvPr/>
        </p:nvSpPr>
        <p:spPr>
          <a:xfrm>
            <a:off x="6767124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0" name="矩形 529"/>
          <p:cNvSpPr/>
          <p:nvPr/>
        </p:nvSpPr>
        <p:spPr>
          <a:xfrm>
            <a:off x="6846370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1" name="矩形 530"/>
          <p:cNvSpPr/>
          <p:nvPr/>
        </p:nvSpPr>
        <p:spPr>
          <a:xfrm>
            <a:off x="6927035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2" name="矩形 531"/>
          <p:cNvSpPr/>
          <p:nvPr/>
        </p:nvSpPr>
        <p:spPr>
          <a:xfrm>
            <a:off x="7007700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3" name="矩形 532"/>
          <p:cNvSpPr/>
          <p:nvPr/>
        </p:nvSpPr>
        <p:spPr>
          <a:xfrm>
            <a:off x="7093431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4" name="矩形 533"/>
          <p:cNvSpPr/>
          <p:nvPr/>
        </p:nvSpPr>
        <p:spPr>
          <a:xfrm>
            <a:off x="7179162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5" name="矩形 534"/>
          <p:cNvSpPr/>
          <p:nvPr/>
        </p:nvSpPr>
        <p:spPr>
          <a:xfrm>
            <a:off x="7259379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6" name="矩形 535"/>
          <p:cNvSpPr/>
          <p:nvPr/>
        </p:nvSpPr>
        <p:spPr>
          <a:xfrm>
            <a:off x="7339596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7" name="矩形 536"/>
          <p:cNvSpPr/>
          <p:nvPr/>
        </p:nvSpPr>
        <p:spPr>
          <a:xfrm>
            <a:off x="6775193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8" name="矩形 537"/>
          <p:cNvSpPr/>
          <p:nvPr/>
        </p:nvSpPr>
        <p:spPr>
          <a:xfrm>
            <a:off x="6854439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9" name="矩形 538"/>
          <p:cNvSpPr/>
          <p:nvPr/>
        </p:nvSpPr>
        <p:spPr>
          <a:xfrm>
            <a:off x="6935104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0" name="矩形 539"/>
          <p:cNvSpPr/>
          <p:nvPr/>
        </p:nvSpPr>
        <p:spPr>
          <a:xfrm>
            <a:off x="7015769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1" name="矩形 540"/>
          <p:cNvSpPr/>
          <p:nvPr/>
        </p:nvSpPr>
        <p:spPr>
          <a:xfrm>
            <a:off x="7101500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2" name="矩形 541"/>
          <p:cNvSpPr/>
          <p:nvPr/>
        </p:nvSpPr>
        <p:spPr>
          <a:xfrm>
            <a:off x="7187231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矩形 542"/>
          <p:cNvSpPr/>
          <p:nvPr/>
        </p:nvSpPr>
        <p:spPr>
          <a:xfrm>
            <a:off x="7267448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4" name="矩形 543"/>
          <p:cNvSpPr/>
          <p:nvPr/>
        </p:nvSpPr>
        <p:spPr>
          <a:xfrm>
            <a:off x="7347665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5" name="矩形 544"/>
          <p:cNvSpPr/>
          <p:nvPr/>
        </p:nvSpPr>
        <p:spPr>
          <a:xfrm>
            <a:off x="6767124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6" name="矩形 545"/>
          <p:cNvSpPr/>
          <p:nvPr/>
        </p:nvSpPr>
        <p:spPr>
          <a:xfrm>
            <a:off x="6846370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7" name="矩形 546"/>
          <p:cNvSpPr/>
          <p:nvPr/>
        </p:nvSpPr>
        <p:spPr>
          <a:xfrm>
            <a:off x="6927035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8" name="矩形 547"/>
          <p:cNvSpPr/>
          <p:nvPr/>
        </p:nvSpPr>
        <p:spPr>
          <a:xfrm>
            <a:off x="7007700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9" name="矩形 548"/>
          <p:cNvSpPr/>
          <p:nvPr/>
        </p:nvSpPr>
        <p:spPr>
          <a:xfrm>
            <a:off x="7093431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0" name="矩形 549"/>
          <p:cNvSpPr/>
          <p:nvPr/>
        </p:nvSpPr>
        <p:spPr>
          <a:xfrm>
            <a:off x="7179162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1" name="矩形 550"/>
          <p:cNvSpPr/>
          <p:nvPr/>
        </p:nvSpPr>
        <p:spPr>
          <a:xfrm>
            <a:off x="7259379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2" name="矩形 551"/>
          <p:cNvSpPr/>
          <p:nvPr/>
        </p:nvSpPr>
        <p:spPr>
          <a:xfrm>
            <a:off x="7339596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3" name="矩形 552"/>
          <p:cNvSpPr/>
          <p:nvPr/>
        </p:nvSpPr>
        <p:spPr>
          <a:xfrm>
            <a:off x="6767124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4" name="矩形 553"/>
          <p:cNvSpPr/>
          <p:nvPr/>
        </p:nvSpPr>
        <p:spPr>
          <a:xfrm>
            <a:off x="6846370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5" name="矩形 554"/>
          <p:cNvSpPr/>
          <p:nvPr/>
        </p:nvSpPr>
        <p:spPr>
          <a:xfrm>
            <a:off x="6927035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6" name="矩形 555"/>
          <p:cNvSpPr/>
          <p:nvPr/>
        </p:nvSpPr>
        <p:spPr>
          <a:xfrm>
            <a:off x="7007700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7" name="矩形 556"/>
          <p:cNvSpPr/>
          <p:nvPr/>
        </p:nvSpPr>
        <p:spPr>
          <a:xfrm>
            <a:off x="7093431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8" name="矩形 557"/>
          <p:cNvSpPr/>
          <p:nvPr/>
        </p:nvSpPr>
        <p:spPr>
          <a:xfrm>
            <a:off x="7179162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9" name="矩形 558"/>
          <p:cNvSpPr/>
          <p:nvPr/>
        </p:nvSpPr>
        <p:spPr>
          <a:xfrm>
            <a:off x="7259379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0" name="矩形 559"/>
          <p:cNvSpPr/>
          <p:nvPr/>
        </p:nvSpPr>
        <p:spPr>
          <a:xfrm>
            <a:off x="7339596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1" name="流程图: 磁盘 560"/>
          <p:cNvSpPr/>
          <p:nvPr/>
        </p:nvSpPr>
        <p:spPr>
          <a:xfrm>
            <a:off x="8285823" y="3830875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" name="矩形 561"/>
          <p:cNvSpPr/>
          <p:nvPr/>
        </p:nvSpPr>
        <p:spPr>
          <a:xfrm>
            <a:off x="7966661" y="2999205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" name="矩形 562"/>
          <p:cNvSpPr/>
          <p:nvPr/>
        </p:nvSpPr>
        <p:spPr>
          <a:xfrm>
            <a:off x="8302509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" name="矩形 563"/>
          <p:cNvSpPr/>
          <p:nvPr/>
        </p:nvSpPr>
        <p:spPr>
          <a:xfrm>
            <a:off x="8381755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" name="矩形 564"/>
          <p:cNvSpPr/>
          <p:nvPr/>
        </p:nvSpPr>
        <p:spPr>
          <a:xfrm>
            <a:off x="8462420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6" name="矩形 565"/>
          <p:cNvSpPr/>
          <p:nvPr/>
        </p:nvSpPr>
        <p:spPr>
          <a:xfrm>
            <a:off x="8543085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矩形 566"/>
          <p:cNvSpPr/>
          <p:nvPr/>
        </p:nvSpPr>
        <p:spPr>
          <a:xfrm>
            <a:off x="8628816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8" name="矩形 567"/>
          <p:cNvSpPr/>
          <p:nvPr/>
        </p:nvSpPr>
        <p:spPr>
          <a:xfrm>
            <a:off x="8714547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" name="矩形 568"/>
          <p:cNvSpPr/>
          <p:nvPr/>
        </p:nvSpPr>
        <p:spPr>
          <a:xfrm>
            <a:off x="8794764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0" name="矩形 569"/>
          <p:cNvSpPr/>
          <p:nvPr/>
        </p:nvSpPr>
        <p:spPr>
          <a:xfrm>
            <a:off x="8874981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1" name="矩形 570"/>
          <p:cNvSpPr/>
          <p:nvPr/>
        </p:nvSpPr>
        <p:spPr>
          <a:xfrm>
            <a:off x="8302509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2" name="矩形 571"/>
          <p:cNvSpPr/>
          <p:nvPr/>
        </p:nvSpPr>
        <p:spPr>
          <a:xfrm>
            <a:off x="8381755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" name="矩形 572"/>
          <p:cNvSpPr/>
          <p:nvPr/>
        </p:nvSpPr>
        <p:spPr>
          <a:xfrm>
            <a:off x="8462420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4" name="矩形 573"/>
          <p:cNvSpPr/>
          <p:nvPr/>
        </p:nvSpPr>
        <p:spPr>
          <a:xfrm>
            <a:off x="8543085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5" name="矩形 574"/>
          <p:cNvSpPr/>
          <p:nvPr/>
        </p:nvSpPr>
        <p:spPr>
          <a:xfrm>
            <a:off x="8628816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6" name="矩形 575"/>
          <p:cNvSpPr/>
          <p:nvPr/>
        </p:nvSpPr>
        <p:spPr>
          <a:xfrm>
            <a:off x="8714547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7" name="矩形 576"/>
          <p:cNvSpPr/>
          <p:nvPr/>
        </p:nvSpPr>
        <p:spPr>
          <a:xfrm>
            <a:off x="8794764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" name="矩形 577"/>
          <p:cNvSpPr/>
          <p:nvPr/>
        </p:nvSpPr>
        <p:spPr>
          <a:xfrm>
            <a:off x="8874981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" name="矩形 578"/>
          <p:cNvSpPr/>
          <p:nvPr/>
        </p:nvSpPr>
        <p:spPr>
          <a:xfrm>
            <a:off x="8302509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" name="矩形 579"/>
          <p:cNvSpPr/>
          <p:nvPr/>
        </p:nvSpPr>
        <p:spPr>
          <a:xfrm>
            <a:off x="8381755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" name="矩形 580"/>
          <p:cNvSpPr/>
          <p:nvPr/>
        </p:nvSpPr>
        <p:spPr>
          <a:xfrm>
            <a:off x="8462420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" name="矩形 581"/>
          <p:cNvSpPr/>
          <p:nvPr/>
        </p:nvSpPr>
        <p:spPr>
          <a:xfrm>
            <a:off x="8543085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3" name="矩形 582"/>
          <p:cNvSpPr/>
          <p:nvPr/>
        </p:nvSpPr>
        <p:spPr>
          <a:xfrm>
            <a:off x="8628816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" name="矩形 583"/>
          <p:cNvSpPr/>
          <p:nvPr/>
        </p:nvSpPr>
        <p:spPr>
          <a:xfrm>
            <a:off x="8714547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5" name="矩形 584"/>
          <p:cNvSpPr/>
          <p:nvPr/>
        </p:nvSpPr>
        <p:spPr>
          <a:xfrm>
            <a:off x="8794764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" name="矩形 585"/>
          <p:cNvSpPr/>
          <p:nvPr/>
        </p:nvSpPr>
        <p:spPr>
          <a:xfrm>
            <a:off x="8874981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" name="矩形 586"/>
          <p:cNvSpPr/>
          <p:nvPr/>
        </p:nvSpPr>
        <p:spPr>
          <a:xfrm>
            <a:off x="8302509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" name="矩形 587"/>
          <p:cNvSpPr/>
          <p:nvPr/>
        </p:nvSpPr>
        <p:spPr>
          <a:xfrm>
            <a:off x="8381755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" name="矩形 588"/>
          <p:cNvSpPr/>
          <p:nvPr/>
        </p:nvSpPr>
        <p:spPr>
          <a:xfrm>
            <a:off x="8462420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" name="矩形 589"/>
          <p:cNvSpPr/>
          <p:nvPr/>
        </p:nvSpPr>
        <p:spPr>
          <a:xfrm>
            <a:off x="8543085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矩形 590"/>
          <p:cNvSpPr/>
          <p:nvPr/>
        </p:nvSpPr>
        <p:spPr>
          <a:xfrm>
            <a:off x="8628816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" name="矩形 591"/>
          <p:cNvSpPr/>
          <p:nvPr/>
        </p:nvSpPr>
        <p:spPr>
          <a:xfrm>
            <a:off x="8714547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" name="矩形 592"/>
          <p:cNvSpPr/>
          <p:nvPr/>
        </p:nvSpPr>
        <p:spPr>
          <a:xfrm>
            <a:off x="8794764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" name="矩形 593"/>
          <p:cNvSpPr/>
          <p:nvPr/>
        </p:nvSpPr>
        <p:spPr>
          <a:xfrm>
            <a:off x="8874981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5" name="直接连接符 594"/>
          <p:cNvCxnSpPr>
            <a:stCxn id="563" idx="1"/>
          </p:cNvCxnSpPr>
          <p:nvPr/>
        </p:nvCxnSpPr>
        <p:spPr>
          <a:xfrm flipH="1" flipV="1">
            <a:off x="7979361" y="3670008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563" idx="3"/>
          </p:cNvCxnSpPr>
          <p:nvPr/>
        </p:nvCxnSpPr>
        <p:spPr>
          <a:xfrm flipV="1">
            <a:off x="8374509" y="3670008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矩形 596"/>
          <p:cNvSpPr/>
          <p:nvPr/>
        </p:nvSpPr>
        <p:spPr>
          <a:xfrm>
            <a:off x="7981594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" name="矩形 597"/>
          <p:cNvSpPr/>
          <p:nvPr/>
        </p:nvSpPr>
        <p:spPr>
          <a:xfrm>
            <a:off x="8060840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" name="矩形 598"/>
          <p:cNvSpPr/>
          <p:nvPr/>
        </p:nvSpPr>
        <p:spPr>
          <a:xfrm>
            <a:off x="8141505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" name="矩形 599"/>
          <p:cNvSpPr/>
          <p:nvPr/>
        </p:nvSpPr>
        <p:spPr>
          <a:xfrm>
            <a:off x="8222170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" name="矩形 600"/>
          <p:cNvSpPr/>
          <p:nvPr/>
        </p:nvSpPr>
        <p:spPr>
          <a:xfrm>
            <a:off x="8307901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" name="矩形 601"/>
          <p:cNvSpPr/>
          <p:nvPr/>
        </p:nvSpPr>
        <p:spPr>
          <a:xfrm>
            <a:off x="8393632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" name="矩形 602"/>
          <p:cNvSpPr/>
          <p:nvPr/>
        </p:nvSpPr>
        <p:spPr>
          <a:xfrm>
            <a:off x="8473849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" name="矩形 603"/>
          <p:cNvSpPr/>
          <p:nvPr/>
        </p:nvSpPr>
        <p:spPr>
          <a:xfrm>
            <a:off x="8554066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" name="矩形 604"/>
          <p:cNvSpPr/>
          <p:nvPr/>
        </p:nvSpPr>
        <p:spPr>
          <a:xfrm>
            <a:off x="7981594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" name="矩形 605"/>
          <p:cNvSpPr/>
          <p:nvPr/>
        </p:nvSpPr>
        <p:spPr>
          <a:xfrm>
            <a:off x="8060840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7" name="矩形 606"/>
          <p:cNvSpPr/>
          <p:nvPr/>
        </p:nvSpPr>
        <p:spPr>
          <a:xfrm>
            <a:off x="8141505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" name="矩形 607"/>
          <p:cNvSpPr/>
          <p:nvPr/>
        </p:nvSpPr>
        <p:spPr>
          <a:xfrm>
            <a:off x="8222170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" name="矩形 608"/>
          <p:cNvSpPr/>
          <p:nvPr/>
        </p:nvSpPr>
        <p:spPr>
          <a:xfrm>
            <a:off x="8307901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" name="矩形 609"/>
          <p:cNvSpPr/>
          <p:nvPr/>
        </p:nvSpPr>
        <p:spPr>
          <a:xfrm>
            <a:off x="8393632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" name="矩形 610"/>
          <p:cNvSpPr/>
          <p:nvPr/>
        </p:nvSpPr>
        <p:spPr>
          <a:xfrm>
            <a:off x="8473849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" name="矩形 611"/>
          <p:cNvSpPr/>
          <p:nvPr/>
        </p:nvSpPr>
        <p:spPr>
          <a:xfrm>
            <a:off x="8554066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3" name="矩形 612"/>
          <p:cNvSpPr/>
          <p:nvPr/>
        </p:nvSpPr>
        <p:spPr>
          <a:xfrm>
            <a:off x="7981594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" name="矩形 613"/>
          <p:cNvSpPr/>
          <p:nvPr/>
        </p:nvSpPr>
        <p:spPr>
          <a:xfrm>
            <a:off x="8060840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" name="矩形 614"/>
          <p:cNvSpPr/>
          <p:nvPr/>
        </p:nvSpPr>
        <p:spPr>
          <a:xfrm>
            <a:off x="8141505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6" name="矩形 615"/>
          <p:cNvSpPr/>
          <p:nvPr/>
        </p:nvSpPr>
        <p:spPr>
          <a:xfrm>
            <a:off x="8222170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7" name="矩形 616"/>
          <p:cNvSpPr/>
          <p:nvPr/>
        </p:nvSpPr>
        <p:spPr>
          <a:xfrm>
            <a:off x="8307901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8" name="矩形 617"/>
          <p:cNvSpPr/>
          <p:nvPr/>
        </p:nvSpPr>
        <p:spPr>
          <a:xfrm>
            <a:off x="8393632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9" name="矩形 618"/>
          <p:cNvSpPr/>
          <p:nvPr/>
        </p:nvSpPr>
        <p:spPr>
          <a:xfrm>
            <a:off x="8473849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0" name="矩形 619"/>
          <p:cNvSpPr/>
          <p:nvPr/>
        </p:nvSpPr>
        <p:spPr>
          <a:xfrm>
            <a:off x="8554066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1" name="矩形 620"/>
          <p:cNvSpPr/>
          <p:nvPr/>
        </p:nvSpPr>
        <p:spPr>
          <a:xfrm>
            <a:off x="7981594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2" name="矩形 621"/>
          <p:cNvSpPr/>
          <p:nvPr/>
        </p:nvSpPr>
        <p:spPr>
          <a:xfrm>
            <a:off x="8060840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3" name="矩形 622"/>
          <p:cNvSpPr/>
          <p:nvPr/>
        </p:nvSpPr>
        <p:spPr>
          <a:xfrm>
            <a:off x="8141505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4" name="矩形 623"/>
          <p:cNvSpPr/>
          <p:nvPr/>
        </p:nvSpPr>
        <p:spPr>
          <a:xfrm>
            <a:off x="8222170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5" name="矩形 624"/>
          <p:cNvSpPr/>
          <p:nvPr/>
        </p:nvSpPr>
        <p:spPr>
          <a:xfrm>
            <a:off x="8307901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6" name="矩形 625"/>
          <p:cNvSpPr/>
          <p:nvPr/>
        </p:nvSpPr>
        <p:spPr>
          <a:xfrm>
            <a:off x="8393632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7" name="矩形 626"/>
          <p:cNvSpPr/>
          <p:nvPr/>
        </p:nvSpPr>
        <p:spPr>
          <a:xfrm>
            <a:off x="8473849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8" name="矩形 627"/>
          <p:cNvSpPr/>
          <p:nvPr/>
        </p:nvSpPr>
        <p:spPr>
          <a:xfrm>
            <a:off x="8554066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9" name="矩形 628"/>
          <p:cNvSpPr/>
          <p:nvPr/>
        </p:nvSpPr>
        <p:spPr>
          <a:xfrm>
            <a:off x="7989663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0" name="矩形 629"/>
          <p:cNvSpPr/>
          <p:nvPr/>
        </p:nvSpPr>
        <p:spPr>
          <a:xfrm>
            <a:off x="8068909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1" name="矩形 630"/>
          <p:cNvSpPr/>
          <p:nvPr/>
        </p:nvSpPr>
        <p:spPr>
          <a:xfrm>
            <a:off x="8149574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2" name="矩形 631"/>
          <p:cNvSpPr/>
          <p:nvPr/>
        </p:nvSpPr>
        <p:spPr>
          <a:xfrm>
            <a:off x="8230239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3" name="矩形 632"/>
          <p:cNvSpPr/>
          <p:nvPr/>
        </p:nvSpPr>
        <p:spPr>
          <a:xfrm>
            <a:off x="8315970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4" name="矩形 633"/>
          <p:cNvSpPr/>
          <p:nvPr/>
        </p:nvSpPr>
        <p:spPr>
          <a:xfrm>
            <a:off x="8401701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5" name="矩形 634"/>
          <p:cNvSpPr/>
          <p:nvPr/>
        </p:nvSpPr>
        <p:spPr>
          <a:xfrm>
            <a:off x="8481918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6" name="矩形 635"/>
          <p:cNvSpPr/>
          <p:nvPr/>
        </p:nvSpPr>
        <p:spPr>
          <a:xfrm>
            <a:off x="8562135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7" name="矩形 636"/>
          <p:cNvSpPr/>
          <p:nvPr/>
        </p:nvSpPr>
        <p:spPr>
          <a:xfrm>
            <a:off x="7981594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矩形 637"/>
          <p:cNvSpPr/>
          <p:nvPr/>
        </p:nvSpPr>
        <p:spPr>
          <a:xfrm>
            <a:off x="8060840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9" name="矩形 638"/>
          <p:cNvSpPr/>
          <p:nvPr/>
        </p:nvSpPr>
        <p:spPr>
          <a:xfrm>
            <a:off x="8141505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0" name="矩形 639"/>
          <p:cNvSpPr/>
          <p:nvPr/>
        </p:nvSpPr>
        <p:spPr>
          <a:xfrm>
            <a:off x="8222170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1" name="矩形 640"/>
          <p:cNvSpPr/>
          <p:nvPr/>
        </p:nvSpPr>
        <p:spPr>
          <a:xfrm>
            <a:off x="8307901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2" name="矩形 641"/>
          <p:cNvSpPr/>
          <p:nvPr/>
        </p:nvSpPr>
        <p:spPr>
          <a:xfrm>
            <a:off x="8393632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3" name="矩形 642"/>
          <p:cNvSpPr/>
          <p:nvPr/>
        </p:nvSpPr>
        <p:spPr>
          <a:xfrm>
            <a:off x="8473849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4" name="矩形 643"/>
          <p:cNvSpPr/>
          <p:nvPr/>
        </p:nvSpPr>
        <p:spPr>
          <a:xfrm>
            <a:off x="8554066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5" name="矩形 644"/>
          <p:cNvSpPr/>
          <p:nvPr/>
        </p:nvSpPr>
        <p:spPr>
          <a:xfrm>
            <a:off x="7981594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6" name="矩形 645"/>
          <p:cNvSpPr/>
          <p:nvPr/>
        </p:nvSpPr>
        <p:spPr>
          <a:xfrm>
            <a:off x="8060840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7" name="矩形 646"/>
          <p:cNvSpPr/>
          <p:nvPr/>
        </p:nvSpPr>
        <p:spPr>
          <a:xfrm>
            <a:off x="8141505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矩形 647"/>
          <p:cNvSpPr/>
          <p:nvPr/>
        </p:nvSpPr>
        <p:spPr>
          <a:xfrm>
            <a:off x="8222170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9" name="矩形 648"/>
          <p:cNvSpPr/>
          <p:nvPr/>
        </p:nvSpPr>
        <p:spPr>
          <a:xfrm>
            <a:off x="8307901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0" name="矩形 649"/>
          <p:cNvSpPr/>
          <p:nvPr/>
        </p:nvSpPr>
        <p:spPr>
          <a:xfrm>
            <a:off x="8393632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1" name="矩形 650"/>
          <p:cNvSpPr/>
          <p:nvPr/>
        </p:nvSpPr>
        <p:spPr>
          <a:xfrm>
            <a:off x="8473849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2" name="矩形 651"/>
          <p:cNvSpPr/>
          <p:nvPr/>
        </p:nvSpPr>
        <p:spPr>
          <a:xfrm>
            <a:off x="8554066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3" name="文本框 652"/>
              <p:cNvSpPr txBox="1"/>
              <p:nvPr/>
            </p:nvSpPr>
            <p:spPr>
              <a:xfrm>
                <a:off x="1660336" y="1302493"/>
                <a:ext cx="5096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数据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𝐸𝐶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𝑒𝑐𝑐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𝑒𝑐𝑐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𝑒𝑐𝑐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3" name="文本框 6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336" y="1302493"/>
                <a:ext cx="509671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57" t="-1500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5" name="直接箭头连接符 654"/>
          <p:cNvCxnSpPr>
            <a:endCxn id="44" idx="0"/>
          </p:cNvCxnSpPr>
          <p:nvPr/>
        </p:nvCxnSpPr>
        <p:spPr>
          <a:xfrm flipH="1">
            <a:off x="237605" y="1671825"/>
            <a:ext cx="2326169" cy="130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箭头连接符 655"/>
          <p:cNvCxnSpPr>
            <a:endCxn id="137" idx="0"/>
          </p:cNvCxnSpPr>
          <p:nvPr/>
        </p:nvCxnSpPr>
        <p:spPr>
          <a:xfrm flipH="1">
            <a:off x="1624336" y="1669440"/>
            <a:ext cx="1171361" cy="131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接箭头连接符 658"/>
          <p:cNvCxnSpPr>
            <a:endCxn id="229" idx="0"/>
          </p:cNvCxnSpPr>
          <p:nvPr/>
        </p:nvCxnSpPr>
        <p:spPr>
          <a:xfrm flipH="1">
            <a:off x="2789694" y="1651377"/>
            <a:ext cx="238216" cy="134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接箭头连接符 661"/>
          <p:cNvCxnSpPr>
            <a:endCxn id="321" idx="0"/>
          </p:cNvCxnSpPr>
          <p:nvPr/>
        </p:nvCxnSpPr>
        <p:spPr>
          <a:xfrm>
            <a:off x="3351185" y="1661601"/>
            <a:ext cx="722181" cy="132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箭头连接符 665"/>
          <p:cNvCxnSpPr>
            <a:endCxn id="413" idx="0"/>
          </p:cNvCxnSpPr>
          <p:nvPr/>
        </p:nvCxnSpPr>
        <p:spPr>
          <a:xfrm>
            <a:off x="5342243" y="1634679"/>
            <a:ext cx="69653" cy="138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箭头连接符 668"/>
          <p:cNvCxnSpPr>
            <a:endCxn id="505" idx="0"/>
          </p:cNvCxnSpPr>
          <p:nvPr/>
        </p:nvCxnSpPr>
        <p:spPr>
          <a:xfrm>
            <a:off x="5821227" y="1643727"/>
            <a:ext cx="981897" cy="137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接箭头连接符 671"/>
          <p:cNvCxnSpPr>
            <a:endCxn id="597" idx="0"/>
          </p:cNvCxnSpPr>
          <p:nvPr/>
        </p:nvCxnSpPr>
        <p:spPr>
          <a:xfrm>
            <a:off x="6454294" y="1671825"/>
            <a:ext cx="1563300" cy="134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矩形 660"/>
          <p:cNvSpPr/>
          <p:nvPr/>
        </p:nvSpPr>
        <p:spPr>
          <a:xfrm>
            <a:off x="133282" y="2903198"/>
            <a:ext cx="4638974" cy="82978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3" name="矩形 662"/>
          <p:cNvSpPr/>
          <p:nvPr/>
        </p:nvSpPr>
        <p:spPr>
          <a:xfrm>
            <a:off x="1815014" y="2481207"/>
            <a:ext cx="298511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逻辑扇区</a:t>
            </a:r>
            <a:r>
              <a:rPr lang="en-US" altLang="zh-CN" dirty="0"/>
              <a:t>=G</a:t>
            </a:r>
            <a:r>
              <a:rPr lang="zh-CN" altLang="en-US" dirty="0"/>
              <a:t>倍物理扇区大小</a:t>
            </a:r>
          </a:p>
        </p:txBody>
      </p:sp>
      <p:sp>
        <p:nvSpPr>
          <p:cNvPr id="664" name="矩形 663"/>
          <p:cNvSpPr/>
          <p:nvPr/>
        </p:nvSpPr>
        <p:spPr>
          <a:xfrm>
            <a:off x="7980422" y="4579752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物理扇区</a:t>
            </a:r>
          </a:p>
        </p:txBody>
      </p:sp>
    </p:spTree>
    <p:extLst>
      <p:ext uri="{BB962C8B-B14F-4D97-AF65-F5344CB8AC3E}">
        <p14:creationId xmlns:p14="http://schemas.microsoft.com/office/powerpoint/2010/main" val="8572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zh-CN" altLang="en-US" dirty="0"/>
              <a:t>性能和可靠性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性能：存在校验开销</a:t>
            </a:r>
            <a:endParaRPr lang="en-US" altLang="zh-CN" dirty="0"/>
          </a:p>
          <a:p>
            <a:pPr lvl="1"/>
            <a:r>
              <a:rPr lang="zh-CN" altLang="en-US" dirty="0"/>
              <a:t>大数据量请求（读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r>
              <a:rPr lang="en-US" altLang="zh-CN" dirty="0"/>
              <a:t>/R-M-W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zh-CN" altLang="en-US" dirty="0"/>
              <a:t>组内</a:t>
            </a:r>
            <a:r>
              <a:rPr lang="en-US" altLang="zh-CN" dirty="0"/>
              <a:t>G</a:t>
            </a:r>
            <a:r>
              <a:rPr lang="zh-CN" altLang="en-US" dirty="0"/>
              <a:t>个数据盘并行，接近</a:t>
            </a:r>
            <a:r>
              <a:rPr lang="en-US" altLang="zh-CN" dirty="0"/>
              <a:t>G</a:t>
            </a:r>
            <a:r>
              <a:rPr lang="zh-CN" altLang="en-US" dirty="0"/>
              <a:t>倍</a:t>
            </a:r>
            <a:endParaRPr lang="en-US" altLang="zh-CN" dirty="0"/>
          </a:p>
          <a:p>
            <a:pPr lvl="1"/>
            <a:r>
              <a:rPr lang="zh-CN" altLang="en-US" dirty="0"/>
              <a:t>小数据量请求：每组一次只能响应</a:t>
            </a:r>
            <a:r>
              <a:rPr lang="en-US" altLang="zh-CN" dirty="0"/>
              <a:t>1</a:t>
            </a:r>
            <a:r>
              <a:rPr lang="zh-CN" altLang="en-US" dirty="0"/>
              <a:t>个请求</a:t>
            </a:r>
            <a:endParaRPr lang="en-US" altLang="zh-CN" dirty="0"/>
          </a:p>
          <a:p>
            <a:pPr lvl="2"/>
            <a:r>
              <a:rPr lang="zh-CN" altLang="en-US" dirty="0"/>
              <a:t>读：组内</a:t>
            </a:r>
            <a:r>
              <a:rPr lang="en-US" altLang="zh-CN" dirty="0"/>
              <a:t>G</a:t>
            </a:r>
            <a:r>
              <a:rPr lang="zh-CN" altLang="en-US" dirty="0"/>
              <a:t>个数据盘并行，但效果相当于</a:t>
            </a:r>
            <a:r>
              <a:rPr lang="en-US" altLang="zh-CN" dirty="0"/>
              <a:t>1</a:t>
            </a:r>
            <a:r>
              <a:rPr lang="zh-CN" altLang="en-US" dirty="0"/>
              <a:t>个数据盘</a:t>
            </a:r>
            <a:endParaRPr lang="en-US" altLang="zh-CN" dirty="0"/>
          </a:p>
          <a:p>
            <a:pPr lvl="2"/>
            <a:r>
              <a:rPr lang="zh-CN" altLang="en-US" dirty="0"/>
              <a:t>写：需要先读后写（为了校验）；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  <a:r>
              <a:rPr lang="en-US" altLang="zh-CN" dirty="0"/>
              <a:t>I/O</a:t>
            </a:r>
            <a:r>
              <a:rPr lang="zh-CN" altLang="en-US" dirty="0"/>
              <a:t>；效果相当于</a:t>
            </a:r>
            <a:r>
              <a:rPr lang="en-US" altLang="zh-CN" dirty="0"/>
              <a:t>1/2</a:t>
            </a:r>
            <a:r>
              <a:rPr lang="zh-CN" altLang="en-US" dirty="0"/>
              <a:t>个数据盘</a:t>
            </a:r>
            <a:endParaRPr lang="en-US" altLang="zh-CN" dirty="0"/>
          </a:p>
          <a:p>
            <a:pPr lvl="2"/>
            <a:r>
              <a:rPr lang="en-US" altLang="zh-CN" dirty="0"/>
              <a:t>R-M-W</a:t>
            </a:r>
            <a:r>
              <a:rPr lang="zh-CN" altLang="en-US" dirty="0"/>
              <a:t>：效果相当于</a:t>
            </a:r>
            <a:r>
              <a:rPr lang="en-US" altLang="zh-CN" dirty="0"/>
              <a:t>1</a:t>
            </a:r>
            <a:r>
              <a:rPr lang="zh-CN" altLang="en-US" dirty="0"/>
              <a:t>个数据盘</a:t>
            </a:r>
            <a:endParaRPr lang="en-US" altLang="zh-CN" dirty="0"/>
          </a:p>
          <a:p>
            <a:r>
              <a:rPr lang="zh-CN" altLang="en-US" dirty="0"/>
              <a:t>可靠性（容错能力）：单个磁盘故障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在实际中很少使用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195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RAID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dirty="0"/>
              <a:t>RAID 0</a:t>
            </a:r>
            <a:r>
              <a:rPr lang="zh-CN" altLang="en-US" dirty="0"/>
              <a:t>：非冗余条带</a:t>
            </a:r>
            <a:endParaRPr lang="en-US" altLang="zh-CN" dirty="0"/>
          </a:p>
          <a:p>
            <a:r>
              <a:rPr lang="zh-CN" altLang="en-US" dirty="0"/>
              <a:t>磁盘和阵列的可靠性</a:t>
            </a:r>
          </a:p>
          <a:p>
            <a:r>
              <a:rPr lang="en-US" altLang="zh-CN" dirty="0"/>
              <a:t>RAID 1</a:t>
            </a:r>
            <a:r>
              <a:rPr lang="zh-CN" altLang="en-US" dirty="0"/>
              <a:t>：镜像</a:t>
            </a:r>
            <a:endParaRPr lang="en-US" altLang="zh-CN" dirty="0"/>
          </a:p>
          <a:p>
            <a:r>
              <a:rPr lang="en-US" altLang="zh-CN" dirty="0"/>
              <a:t>RAID 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RAID 3</a:t>
            </a:r>
            <a:r>
              <a:rPr lang="zh-CN" altLang="en-US" b="1" dirty="0">
                <a:solidFill>
                  <a:srgbClr val="FF0000"/>
                </a:solidFill>
              </a:rPr>
              <a:t>：奇偶校验，位级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RAID 4</a:t>
            </a:r>
          </a:p>
          <a:p>
            <a:r>
              <a:rPr lang="en-US" altLang="zh-CN" dirty="0"/>
              <a:t>RAID 5</a:t>
            </a:r>
          </a:p>
          <a:p>
            <a:r>
              <a:rPr lang="en-US" altLang="zh-CN" dirty="0"/>
              <a:t>RAID 6</a:t>
            </a:r>
          </a:p>
          <a:p>
            <a:r>
              <a:rPr lang="en-US" altLang="zh-CN" dirty="0"/>
              <a:t>RAID 0+1 VS RAID 1+0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24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751171" y="1757632"/>
            <a:ext cx="4341902" cy="2547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由于磁盘本身能检错，不需要依靠</a:t>
            </a:r>
            <a:r>
              <a:rPr lang="en-US" altLang="zh-CN" dirty="0"/>
              <a:t>ECC</a:t>
            </a:r>
            <a:r>
              <a:rPr lang="zh-CN" altLang="en-US" dirty="0"/>
              <a:t>定位差错位</a:t>
            </a:r>
            <a:endParaRPr lang="en-US" altLang="zh-CN" dirty="0"/>
          </a:p>
          <a:p>
            <a:r>
              <a:rPr lang="zh-CN" altLang="en-US" dirty="0"/>
              <a:t>只需要</a:t>
            </a:r>
            <a:r>
              <a:rPr lang="en-US" altLang="zh-CN" dirty="0"/>
              <a:t>1</a:t>
            </a:r>
            <a:r>
              <a:rPr lang="zh-CN" altLang="en-US" dirty="0"/>
              <a:t>个奇偶校验盘</a:t>
            </a:r>
            <a:endParaRPr lang="en-US" altLang="zh-CN" dirty="0"/>
          </a:p>
          <a:p>
            <a:pPr lvl="1"/>
            <a:r>
              <a:rPr lang="zh-CN" altLang="en-US" dirty="0"/>
              <a:t>位级分条</a:t>
            </a:r>
            <a:r>
              <a:rPr lang="en-US" altLang="zh-CN" dirty="0"/>
              <a:t>+</a:t>
            </a:r>
            <a:r>
              <a:rPr lang="zh-CN" altLang="en-US" dirty="0"/>
              <a:t>奇偶位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单个磁盘错误时，可以从其他磁盘恢复错误盘的信息</a:t>
            </a:r>
            <a:endParaRPr lang="en-US" altLang="zh-CN" dirty="0"/>
          </a:p>
          <a:p>
            <a:pPr lvl="1"/>
            <a:r>
              <a:rPr lang="zh-CN" altLang="en-US" dirty="0"/>
              <a:t>性能和可靠性与</a:t>
            </a:r>
            <a:r>
              <a:rPr lang="en-US" altLang="zh-CN" dirty="0"/>
              <a:t>RAID2</a:t>
            </a:r>
            <a:r>
              <a:rPr lang="zh-CN" altLang="en-US" dirty="0"/>
              <a:t>相似，但成本更低：每组只需要</a:t>
            </a:r>
            <a:r>
              <a:rPr lang="en-US" altLang="zh-CN" dirty="0"/>
              <a:t>1</a:t>
            </a:r>
            <a:r>
              <a:rPr lang="zh-CN" altLang="en-US" dirty="0"/>
              <a:t>块校验盘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在实际中很少使用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4175367" y="3687999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4756392" y="3687998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5922122" y="3687997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474" y="37996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endCxn id="6" idx="1"/>
          </p:cNvCxnSpPr>
          <p:nvPr/>
        </p:nvCxnSpPr>
        <p:spPr>
          <a:xfrm>
            <a:off x="4257730" y="3252661"/>
            <a:ext cx="141475" cy="43533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7" idx="1"/>
          </p:cNvCxnSpPr>
          <p:nvPr/>
        </p:nvCxnSpPr>
        <p:spPr>
          <a:xfrm>
            <a:off x="4701412" y="3252661"/>
            <a:ext cx="278818" cy="435337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1"/>
          </p:cNvCxnSpPr>
          <p:nvPr/>
        </p:nvCxnSpPr>
        <p:spPr>
          <a:xfrm>
            <a:off x="5735208" y="3269273"/>
            <a:ext cx="410752" cy="41872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6083579"/>
                  </p:ext>
                </p:extLst>
              </p:nvPr>
            </p:nvGraphicFramePr>
            <p:xfrm>
              <a:off x="4050151" y="2498475"/>
              <a:ext cx="20194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1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28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71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112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6083579"/>
                  </p:ext>
                </p:extLst>
              </p:nvPr>
            </p:nvGraphicFramePr>
            <p:xfrm>
              <a:off x="4050151" y="2498475"/>
              <a:ext cx="20194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152"/>
                    <a:gridCol w="452882"/>
                    <a:gridCol w="397193"/>
                    <a:gridCol w="71126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33" t="-8065" r="-348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333" t="-8065" r="-248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4615" t="-8065" r="-341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文本框 16"/>
          <p:cNvSpPr txBox="1"/>
          <p:nvPr/>
        </p:nvSpPr>
        <p:spPr>
          <a:xfrm>
            <a:off x="4106351" y="2634912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        .       …        .		.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666888" y="1757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4" name="下箭头 23"/>
          <p:cNvSpPr/>
          <p:nvPr/>
        </p:nvSpPr>
        <p:spPr>
          <a:xfrm>
            <a:off x="4840821" y="2210195"/>
            <a:ext cx="219075" cy="196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349243" y="2137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奇偶校验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262654"/>
                  </p:ext>
                </p:extLst>
              </p:nvPr>
            </p:nvGraphicFramePr>
            <p:xfrm>
              <a:off x="6754418" y="2498475"/>
              <a:ext cx="45815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1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262654"/>
                  </p:ext>
                </p:extLst>
              </p:nvPr>
            </p:nvGraphicFramePr>
            <p:xfrm>
              <a:off x="6754418" y="2498475"/>
              <a:ext cx="45815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15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32" t="-1613" r="-5263" b="-64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7" name="文本框 26"/>
          <p:cNvSpPr txBox="1"/>
          <p:nvPr/>
        </p:nvSpPr>
        <p:spPr>
          <a:xfrm>
            <a:off x="4106351" y="2697438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        .       …        .		.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106351" y="2759964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        .       …        .		.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106351" y="2822490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        .       …        .		.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106351" y="2885016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        .       …        .		.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106351" y="2947542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        .       …        .		.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106351" y="3010067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        .       …        .		.</a:t>
            </a:r>
            <a:endParaRPr lang="zh-CN" altLang="en-US" dirty="0"/>
          </a:p>
        </p:txBody>
      </p:sp>
      <p:sp>
        <p:nvSpPr>
          <p:cNvPr id="33" name="流程图: 磁盘 32"/>
          <p:cNvSpPr/>
          <p:nvPr/>
        </p:nvSpPr>
        <p:spPr>
          <a:xfrm>
            <a:off x="7160447" y="3676048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endCxn id="33" idx="1"/>
          </p:cNvCxnSpPr>
          <p:nvPr/>
        </p:nvCxnSpPr>
        <p:spPr>
          <a:xfrm>
            <a:off x="6973532" y="3240692"/>
            <a:ext cx="410753" cy="43535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181943" y="3796763"/>
                <a:ext cx="491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943" y="3796763"/>
                <a:ext cx="49167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734392" y="3786886"/>
                <a:ext cx="4863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392" y="3786886"/>
                <a:ext cx="48635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5901741" y="3796763"/>
                <a:ext cx="744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741" y="3796763"/>
                <a:ext cx="7440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168605" y="3796763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605" y="3796763"/>
                <a:ext cx="38587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356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RAID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dirty="0"/>
              <a:t>RAID 0</a:t>
            </a:r>
            <a:r>
              <a:rPr lang="zh-CN" altLang="en-US" dirty="0"/>
              <a:t>：非冗余条带</a:t>
            </a:r>
            <a:endParaRPr lang="en-US" altLang="zh-CN" dirty="0"/>
          </a:p>
          <a:p>
            <a:r>
              <a:rPr lang="zh-CN" altLang="en-US" dirty="0"/>
              <a:t>磁盘和阵列的可靠性</a:t>
            </a:r>
          </a:p>
          <a:p>
            <a:r>
              <a:rPr lang="en-US" altLang="zh-CN" dirty="0"/>
              <a:t>RAID 1</a:t>
            </a:r>
            <a:r>
              <a:rPr lang="zh-CN" altLang="en-US" dirty="0"/>
              <a:t>：镜像</a:t>
            </a:r>
            <a:endParaRPr lang="en-US" altLang="zh-CN" dirty="0"/>
          </a:p>
          <a:p>
            <a:r>
              <a:rPr lang="en-US" altLang="zh-CN" dirty="0"/>
              <a:t>RAID 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</a:p>
          <a:p>
            <a:r>
              <a:rPr lang="en-US" altLang="zh-CN" dirty="0"/>
              <a:t>RAID 3</a:t>
            </a:r>
            <a:r>
              <a:rPr lang="zh-CN" altLang="en-US" dirty="0"/>
              <a:t>：奇偶校验，位级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RAID 4</a:t>
            </a:r>
            <a:r>
              <a:rPr lang="zh-CN" altLang="en-US" b="1" dirty="0">
                <a:solidFill>
                  <a:srgbClr val="FF0000"/>
                </a:solidFill>
              </a:rPr>
              <a:t>：块级分条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奇偶校验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RAID 5</a:t>
            </a:r>
          </a:p>
          <a:p>
            <a:r>
              <a:rPr lang="en-US" altLang="zh-CN" dirty="0"/>
              <a:t>RAID 6</a:t>
            </a:r>
          </a:p>
          <a:p>
            <a:r>
              <a:rPr lang="en-US" altLang="zh-CN" dirty="0"/>
              <a:t>RAID 0+1 VS RAID 1+0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598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093088" y="1767527"/>
            <a:ext cx="4495239" cy="32163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块级分条</a:t>
            </a:r>
            <a:r>
              <a:rPr lang="en-US" altLang="zh-CN" dirty="0"/>
              <a:t>+</a:t>
            </a:r>
            <a:r>
              <a:rPr lang="zh-CN" altLang="en-US" dirty="0"/>
              <a:t>奇偶校验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1812103" y="4152599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2461647" y="4152598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3639605" y="4152597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19175" y="42744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640704" y="4565822"/>
                <a:ext cx="785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704" y="4565822"/>
                <a:ext cx="78515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292909" y="4565822"/>
                <a:ext cx="790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909" y="4565822"/>
                <a:ext cx="79047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503942" y="4565822"/>
                <a:ext cx="823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942" y="4565822"/>
                <a:ext cx="82323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745490" y="273379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110595" y="25626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95034" y="273379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72992" y="273379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745490" y="293384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110595" y="27626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395034" y="293384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572992" y="293384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745490" y="313431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092358" y="36029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395034" y="313431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572992" y="313431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213885" y="3033063"/>
                <a:ext cx="550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=0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885" y="3033063"/>
                <a:ext cx="55047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r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213885" y="2828498"/>
                <a:ext cx="550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=1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885" y="2828498"/>
                <a:ext cx="550472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9836" r="-1000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213885" y="2631071"/>
                <a:ext cx="550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=2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885" y="2631071"/>
                <a:ext cx="550472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r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334271" y="242142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71" y="2421424"/>
                <a:ext cx="30970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941450" y="242142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50" y="2421424"/>
                <a:ext cx="30970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590994" y="242142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994" y="2421424"/>
                <a:ext cx="3097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768952" y="242142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952" y="2421424"/>
                <a:ext cx="3097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上箭头 31"/>
          <p:cNvSpPr/>
          <p:nvPr/>
        </p:nvSpPr>
        <p:spPr>
          <a:xfrm flipV="1">
            <a:off x="1914400" y="3782853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上箭头 32"/>
          <p:cNvSpPr/>
          <p:nvPr/>
        </p:nvSpPr>
        <p:spPr>
          <a:xfrm flipV="1">
            <a:off x="2563944" y="3773630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上箭头 33"/>
          <p:cNvSpPr/>
          <p:nvPr/>
        </p:nvSpPr>
        <p:spPr>
          <a:xfrm flipV="1">
            <a:off x="3741902" y="3794490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110595" y="30217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749056" y="3235572"/>
                <a:ext cx="619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𝑘𝑁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56" y="3235572"/>
                <a:ext cx="61901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324831" y="3236380"/>
                <a:ext cx="8420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𝑘𝑁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831" y="3236380"/>
                <a:ext cx="84202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315494" y="3217068"/>
                <a:ext cx="1216615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94" y="3217068"/>
                <a:ext cx="1216615" cy="38888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上箭头 38"/>
          <p:cNvSpPr/>
          <p:nvPr/>
        </p:nvSpPr>
        <p:spPr>
          <a:xfrm flipV="1">
            <a:off x="2563584" y="2142104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131127" y="1812382"/>
                <a:ext cx="1189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文件的块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127" y="1812382"/>
                <a:ext cx="1189043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615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4796324" y="2733793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96324" y="2933840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796324" y="3134317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4939283" y="242319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283" y="2423194"/>
                <a:ext cx="309700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/>
          <p:cNvSpPr txBox="1"/>
          <p:nvPr/>
        </p:nvSpPr>
        <p:spPr>
          <a:xfrm>
            <a:off x="5624904" y="2599598"/>
            <a:ext cx="288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分条中，块的奇偶校验</a:t>
            </a:r>
          </a:p>
        </p:txBody>
      </p:sp>
      <p:sp>
        <p:nvSpPr>
          <p:cNvPr id="49" name="上箭头 48"/>
          <p:cNvSpPr/>
          <p:nvPr/>
        </p:nvSpPr>
        <p:spPr>
          <a:xfrm flipV="1">
            <a:off x="4972592" y="3782853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磁盘 49"/>
          <p:cNvSpPr/>
          <p:nvPr/>
        </p:nvSpPr>
        <p:spPr>
          <a:xfrm>
            <a:off x="4915602" y="4152597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747741" y="461457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校验盘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715043" y="440428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每组：</a:t>
            </a:r>
            <a:r>
              <a:rPr lang="en-US" altLang="zh-CN" dirty="0"/>
              <a:t>G=N</a:t>
            </a:r>
            <a:r>
              <a:rPr lang="zh-CN" altLang="en-US" dirty="0"/>
              <a:t>；</a:t>
            </a:r>
            <a:r>
              <a:rPr lang="en-US" altLang="zh-CN" dirty="0"/>
              <a:t>C=1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808733" y="2943290"/>
                <a:ext cx="2962734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1⨁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2⨁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3⨁⋯⨁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733" y="2943290"/>
                <a:ext cx="2962734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593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RAID4</a:t>
            </a:r>
            <a:br>
              <a:rPr lang="en-US" altLang="zh-CN" dirty="0"/>
            </a:br>
            <a:r>
              <a:rPr lang="zh-CN" altLang="en-US" dirty="0"/>
              <a:t>性能和可靠性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性能</a:t>
            </a:r>
            <a:endParaRPr lang="en-US" altLang="zh-CN" dirty="0"/>
          </a:p>
          <a:p>
            <a:pPr lvl="1"/>
            <a:r>
              <a:rPr lang="zh-CN" altLang="en-US" dirty="0"/>
              <a:t>大数据量请求（读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r>
              <a:rPr lang="en-US" altLang="zh-CN" dirty="0"/>
              <a:t>/R-M-W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zh-CN" altLang="en-US" dirty="0"/>
              <a:t>组内所有数据盘并行，性能提升</a:t>
            </a:r>
            <a:r>
              <a:rPr lang="en-US" altLang="zh-CN" dirty="0"/>
              <a:t>G</a:t>
            </a:r>
            <a:r>
              <a:rPr lang="zh-CN" altLang="en-US" dirty="0"/>
              <a:t>倍</a:t>
            </a:r>
            <a:endParaRPr lang="en-US" altLang="zh-CN" dirty="0"/>
          </a:p>
          <a:p>
            <a:pPr lvl="1"/>
            <a:r>
              <a:rPr lang="zh-CN" altLang="en-US" dirty="0"/>
              <a:t>小数据量请求</a:t>
            </a:r>
            <a:endParaRPr lang="en-US" altLang="zh-CN" dirty="0"/>
          </a:p>
          <a:p>
            <a:pPr lvl="2"/>
            <a:r>
              <a:rPr lang="zh-CN" altLang="en-US" dirty="0"/>
              <a:t>读：每个数据盘可以响应不同的请求，每组性能提升</a:t>
            </a:r>
            <a:r>
              <a:rPr lang="en-US" altLang="zh-CN" dirty="0"/>
              <a:t>G</a:t>
            </a:r>
            <a:r>
              <a:rPr lang="zh-CN" altLang="en-US" dirty="0"/>
              <a:t>倍</a:t>
            </a:r>
            <a:endParaRPr lang="en-US" altLang="zh-CN" dirty="0"/>
          </a:p>
          <a:p>
            <a:pPr lvl="2"/>
            <a:r>
              <a:rPr lang="zh-CN" altLang="en-US" dirty="0"/>
              <a:t>写：需校验，先读后写，每组只能响应</a:t>
            </a:r>
            <a:r>
              <a:rPr lang="en-US" altLang="zh-CN" dirty="0"/>
              <a:t>1</a:t>
            </a:r>
            <a:r>
              <a:rPr lang="zh-CN" altLang="en-US" dirty="0"/>
              <a:t>个请求，相当于</a:t>
            </a:r>
            <a:r>
              <a:rPr lang="en-US" altLang="zh-CN" dirty="0"/>
              <a:t>1/2</a:t>
            </a:r>
            <a:r>
              <a:rPr lang="zh-CN" altLang="en-US" dirty="0"/>
              <a:t>个数据盘</a:t>
            </a:r>
            <a:endParaRPr lang="en-US" altLang="zh-CN" dirty="0"/>
          </a:p>
          <a:p>
            <a:pPr lvl="2"/>
            <a:r>
              <a:rPr lang="en-US" altLang="zh-CN" dirty="0"/>
              <a:t>R-M-W</a:t>
            </a:r>
            <a:r>
              <a:rPr lang="zh-CN" altLang="en-US" dirty="0"/>
              <a:t>：每组只能响应</a:t>
            </a:r>
            <a:r>
              <a:rPr lang="en-US" altLang="zh-CN" dirty="0"/>
              <a:t>1</a:t>
            </a:r>
            <a:r>
              <a:rPr lang="zh-CN" altLang="en-US" dirty="0"/>
              <a:t>个请求，相当于</a:t>
            </a:r>
            <a:r>
              <a:rPr lang="en-US" altLang="zh-CN" dirty="0"/>
              <a:t>1</a:t>
            </a:r>
            <a:r>
              <a:rPr lang="zh-CN" altLang="en-US" dirty="0"/>
              <a:t>个数据盘</a:t>
            </a:r>
            <a:endParaRPr lang="en-US" altLang="zh-CN" dirty="0"/>
          </a:p>
          <a:p>
            <a:r>
              <a:rPr lang="zh-CN" altLang="en-US" dirty="0"/>
              <a:t>可靠性（容错能力）：单个磁盘故障</a:t>
            </a:r>
            <a:endParaRPr lang="en-US" altLang="zh-CN" dirty="0"/>
          </a:p>
          <a:p>
            <a:pPr lvl="1"/>
            <a:r>
              <a:rPr lang="zh-CN" altLang="en-US" dirty="0"/>
              <a:t>同</a:t>
            </a:r>
            <a:r>
              <a:rPr lang="en-US" altLang="zh-CN" dirty="0"/>
              <a:t>RAID 2</a:t>
            </a:r>
            <a:r>
              <a:rPr lang="zh-CN" altLang="en-US" dirty="0"/>
              <a:t>、</a:t>
            </a:r>
            <a:r>
              <a:rPr lang="en-US" altLang="zh-CN" dirty="0"/>
              <a:t>RAID 3</a:t>
            </a:r>
          </a:p>
          <a:p>
            <a:pPr lvl="1"/>
            <a:r>
              <a:rPr lang="zh-CN" altLang="en-US" dirty="0"/>
              <a:t>成本同</a:t>
            </a:r>
            <a:r>
              <a:rPr lang="en-US" altLang="zh-CN" dirty="0"/>
              <a:t>RAID 3</a:t>
            </a:r>
            <a:r>
              <a:rPr lang="zh-CN" altLang="en-US" dirty="0"/>
              <a:t>，低于</a:t>
            </a:r>
            <a:r>
              <a:rPr lang="en-US" altLang="zh-CN" dirty="0"/>
              <a:t>RAID 2</a:t>
            </a:r>
          </a:p>
          <a:p>
            <a:r>
              <a:rPr lang="zh-CN" altLang="en-US" dirty="0"/>
              <a:t>在实际中很少使用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3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RAID</a:t>
            </a:r>
            <a:r>
              <a:rPr lang="zh-CN" altLang="en-US" dirty="0"/>
              <a:t>概述</a:t>
            </a:r>
          </a:p>
          <a:p>
            <a:r>
              <a:rPr lang="en-US" altLang="zh-CN" dirty="0"/>
              <a:t>RAID 0</a:t>
            </a:r>
            <a:r>
              <a:rPr lang="zh-CN" altLang="en-US" dirty="0"/>
              <a:t>：非冗余条带</a:t>
            </a:r>
          </a:p>
          <a:p>
            <a:r>
              <a:rPr lang="zh-CN" altLang="en-US" dirty="0"/>
              <a:t>磁盘和阵列的可靠性</a:t>
            </a:r>
          </a:p>
          <a:p>
            <a:r>
              <a:rPr lang="en-US" altLang="zh-CN" dirty="0"/>
              <a:t>RAID 1</a:t>
            </a:r>
            <a:r>
              <a:rPr lang="zh-CN" altLang="en-US" dirty="0"/>
              <a:t>：镜像</a:t>
            </a:r>
          </a:p>
          <a:p>
            <a:r>
              <a:rPr lang="en-US" altLang="zh-CN" dirty="0"/>
              <a:t>RAID 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</a:p>
          <a:p>
            <a:r>
              <a:rPr lang="en-US" altLang="zh-CN" dirty="0"/>
              <a:t>RAID 3</a:t>
            </a:r>
            <a:r>
              <a:rPr lang="zh-CN" altLang="en-US" dirty="0"/>
              <a:t>：奇偶校验，位级</a:t>
            </a:r>
          </a:p>
          <a:p>
            <a:r>
              <a:rPr lang="en-US" altLang="zh-CN" dirty="0"/>
              <a:t>RAID 4</a:t>
            </a:r>
            <a:r>
              <a:rPr lang="zh-CN" altLang="en-US" dirty="0"/>
              <a:t>：块级分条</a:t>
            </a:r>
            <a:r>
              <a:rPr lang="en-US" altLang="zh-CN" dirty="0"/>
              <a:t>+</a:t>
            </a:r>
            <a:r>
              <a:rPr lang="zh-CN" altLang="en-US" dirty="0"/>
              <a:t>奇偶校验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RAID 5</a:t>
            </a:r>
            <a:r>
              <a:rPr lang="zh-CN" altLang="en-US" b="1" dirty="0">
                <a:solidFill>
                  <a:srgbClr val="FF0000"/>
                </a:solidFill>
              </a:rPr>
              <a:t>：块交错分布式奇偶校验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RAID 6</a:t>
            </a:r>
          </a:p>
          <a:p>
            <a:r>
              <a:rPr lang="en-US" altLang="zh-CN" dirty="0"/>
              <a:t>RAID 0+1 VS RAID 1+0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31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RAID</a:t>
            </a:r>
            <a:r>
              <a:rPr lang="zh-CN" altLang="en-US" b="1" dirty="0">
                <a:solidFill>
                  <a:srgbClr val="FF0000"/>
                </a:solidFill>
              </a:rPr>
              <a:t>概述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RAID 0</a:t>
            </a:r>
          </a:p>
          <a:p>
            <a:r>
              <a:rPr lang="zh-CN" altLang="en-US" dirty="0"/>
              <a:t>磁盘和阵列的可靠性</a:t>
            </a:r>
            <a:endParaRPr lang="en-US" altLang="zh-CN" dirty="0"/>
          </a:p>
          <a:p>
            <a:r>
              <a:rPr lang="en-US" altLang="zh-CN" dirty="0"/>
              <a:t>RAID 1</a:t>
            </a:r>
          </a:p>
          <a:p>
            <a:r>
              <a:rPr lang="en-US" altLang="zh-CN" dirty="0"/>
              <a:t>RAID 2</a:t>
            </a:r>
          </a:p>
          <a:p>
            <a:r>
              <a:rPr lang="en-US" altLang="zh-CN" dirty="0"/>
              <a:t>RAID 3</a:t>
            </a:r>
          </a:p>
          <a:p>
            <a:r>
              <a:rPr lang="en-US" altLang="zh-CN" dirty="0"/>
              <a:t>RAID 4</a:t>
            </a:r>
          </a:p>
          <a:p>
            <a:r>
              <a:rPr lang="en-US" altLang="zh-CN" dirty="0"/>
              <a:t>RAID 5</a:t>
            </a:r>
          </a:p>
          <a:p>
            <a:r>
              <a:rPr lang="en-US" altLang="zh-CN" dirty="0"/>
              <a:t>RAID 6</a:t>
            </a:r>
          </a:p>
          <a:p>
            <a:r>
              <a:rPr lang="en-US" altLang="zh-CN" dirty="0"/>
              <a:t>RAID 0+1 VS RAID 1+0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63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RAID4</a:t>
            </a:r>
            <a:r>
              <a:rPr lang="zh-CN" altLang="en-US" dirty="0"/>
              <a:t>中，单独的奇偶校验盘是性能瓶颈</a:t>
            </a:r>
            <a:endParaRPr lang="en-US" altLang="zh-CN" dirty="0"/>
          </a:p>
          <a:p>
            <a:r>
              <a:rPr lang="zh-CN" altLang="en-US" dirty="0"/>
              <a:t>解决方案：</a:t>
            </a:r>
            <a:r>
              <a:rPr lang="en-US" altLang="zh-CN" dirty="0"/>
              <a:t>RAID 5: No Single Check Disk</a:t>
            </a:r>
          </a:p>
          <a:p>
            <a:pPr lvl="1"/>
            <a:r>
              <a:rPr lang="zh-CN" altLang="en-US" dirty="0"/>
              <a:t>块交错</a:t>
            </a:r>
            <a:r>
              <a:rPr lang="zh-CN" altLang="en-US" b="1" dirty="0">
                <a:solidFill>
                  <a:srgbClr val="0000FF"/>
                </a:solidFill>
              </a:rPr>
              <a:t>分布式</a:t>
            </a:r>
            <a:r>
              <a:rPr lang="zh-CN" altLang="en-US" dirty="0"/>
              <a:t>奇偶校验</a:t>
            </a:r>
            <a:endParaRPr lang="en-US" altLang="zh-CN" dirty="0"/>
          </a:p>
          <a:p>
            <a:pPr lvl="1"/>
            <a:r>
              <a:rPr lang="zh-CN" altLang="en-US" dirty="0"/>
              <a:t>将奇偶校验分散到所有的磁盘中，没有单独的奇偶校验盘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57183" y="3488396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306727" y="3488396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956271" y="3488396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57183" y="368844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306727" y="368844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956271" y="368844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57183" y="388892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306727" y="388892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956271" y="388892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3338366" y="3488396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38366" y="3688443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8366" y="3888920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605815" y="3488396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605815" y="368844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605815" y="388892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>
            <a:off x="3279255" y="3320172"/>
            <a:ext cx="0" cy="1439693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7183" y="408939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306727" y="408939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956271" y="408939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57183" y="428944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306727" y="428944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956271" y="428944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57183" y="448992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306727" y="448992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956271" y="448992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605815" y="408939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605815" y="428944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2605815" y="448992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342884" y="4089397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342884" y="4289444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342884" y="4489921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696008" y="467217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RAID 4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083268" y="3488396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732812" y="3488396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382356" y="3488396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083268" y="368844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5732812" y="368844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6382356" y="368844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083268" y="388892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5732812" y="388892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6382356" y="3888920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031900" y="3488396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7031900" y="3688443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031900" y="388892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5083268" y="408939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5732812" y="4089397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382356" y="408939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5083268" y="4289444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732812" y="428944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6382356" y="428944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5083268" y="448992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5732812" y="448992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6382356" y="448992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7031900" y="408939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7031900" y="428944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7031900" y="448992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6273643" y="470310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RAID 5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7681444" y="3488396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681444" y="368844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7681444" y="388892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7681444" y="408939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7681444" y="428944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7681444" y="4489921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右箭头 121"/>
          <p:cNvSpPr/>
          <p:nvPr/>
        </p:nvSpPr>
        <p:spPr>
          <a:xfrm>
            <a:off x="4334686" y="3688443"/>
            <a:ext cx="369651" cy="7719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21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RAID5</a:t>
            </a:r>
            <a:br>
              <a:rPr lang="en-US" altLang="zh-CN" dirty="0"/>
            </a:br>
            <a:r>
              <a:rPr lang="zh-CN" altLang="en-US" dirty="0"/>
              <a:t>性能和可靠性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性能：</a:t>
            </a:r>
            <a:endParaRPr lang="en-US" altLang="zh-CN" dirty="0"/>
          </a:p>
          <a:p>
            <a:pPr lvl="1"/>
            <a:r>
              <a:rPr lang="zh-CN" altLang="en-US" dirty="0"/>
              <a:t>大数据量请求：每组性能提升接近</a:t>
            </a:r>
            <a:r>
              <a:rPr lang="en-US" altLang="zh-CN" dirty="0"/>
              <a:t>G</a:t>
            </a:r>
            <a:r>
              <a:rPr lang="zh-CN" altLang="en-US" dirty="0"/>
              <a:t>倍</a:t>
            </a:r>
            <a:endParaRPr lang="en-US" altLang="zh-CN" dirty="0"/>
          </a:p>
          <a:p>
            <a:pPr lvl="1"/>
            <a:r>
              <a:rPr lang="zh-CN" altLang="en-US" dirty="0"/>
              <a:t>小数据量请求：</a:t>
            </a:r>
            <a:endParaRPr lang="en-US" altLang="zh-CN" dirty="0"/>
          </a:p>
          <a:p>
            <a:pPr lvl="2"/>
            <a:r>
              <a:rPr lang="zh-CN" altLang="en-US" dirty="0"/>
              <a:t>读：每个数据盘可以响应不同的请求，每组性能提升接近</a:t>
            </a:r>
            <a:r>
              <a:rPr lang="en-US" altLang="zh-CN" dirty="0"/>
              <a:t>G</a:t>
            </a:r>
            <a:r>
              <a:rPr lang="zh-CN" altLang="en-US" dirty="0"/>
              <a:t>倍</a:t>
            </a:r>
            <a:endParaRPr lang="en-US" altLang="zh-CN" dirty="0"/>
          </a:p>
          <a:p>
            <a:pPr lvl="2"/>
            <a:r>
              <a:rPr lang="zh-CN" altLang="en-US" dirty="0"/>
              <a:t>写：由于校验信息分布在不同的磁盘中，不同的写请求有机会并行，相对于</a:t>
            </a:r>
            <a:r>
              <a:rPr lang="en-US" altLang="zh-CN" dirty="0"/>
              <a:t>RAID4</a:t>
            </a:r>
            <a:r>
              <a:rPr lang="zh-CN" altLang="en-US" dirty="0"/>
              <a:t>，性能得到了提升</a:t>
            </a:r>
            <a:endParaRPr lang="en-US" altLang="zh-CN" dirty="0"/>
          </a:p>
          <a:p>
            <a:pPr lvl="2"/>
            <a:r>
              <a:rPr lang="en-US" altLang="zh-CN" dirty="0"/>
              <a:t>R-M-W</a:t>
            </a:r>
            <a:r>
              <a:rPr lang="zh-CN" altLang="en-US" dirty="0"/>
              <a:t>：也得到了提升</a:t>
            </a:r>
            <a:endParaRPr lang="en-US" altLang="zh-CN" dirty="0"/>
          </a:p>
          <a:p>
            <a:r>
              <a:rPr lang="zh-CN" altLang="en-US" dirty="0"/>
              <a:t>可靠性：同</a:t>
            </a:r>
            <a:r>
              <a:rPr lang="en-US" altLang="zh-CN" dirty="0"/>
              <a:t>RAID4</a:t>
            </a:r>
          </a:p>
          <a:p>
            <a:r>
              <a:rPr lang="zh-CN" altLang="en-US" dirty="0"/>
              <a:t>成本：同</a:t>
            </a:r>
            <a:r>
              <a:rPr lang="en-US" altLang="zh-CN" dirty="0"/>
              <a:t>RAID4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RAID5 </a:t>
            </a:r>
            <a:r>
              <a:rPr lang="zh-CN" altLang="en-US" dirty="0">
                <a:solidFill>
                  <a:srgbClr val="0000FF"/>
                </a:solidFill>
              </a:rPr>
              <a:t>是最常用的奇偶校验</a:t>
            </a:r>
            <a:r>
              <a:rPr lang="en-US" altLang="zh-CN" dirty="0">
                <a:solidFill>
                  <a:srgbClr val="0000FF"/>
                </a:solidFill>
              </a:rPr>
              <a:t>RAID</a:t>
            </a:r>
            <a:r>
              <a:rPr lang="zh-CN" altLang="en-US" dirty="0">
                <a:solidFill>
                  <a:srgbClr val="0000FF"/>
                </a:solidFill>
              </a:rPr>
              <a:t>系统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827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RAID</a:t>
            </a:r>
            <a:r>
              <a:rPr lang="zh-CN" altLang="en-US" dirty="0"/>
              <a:t>概述</a:t>
            </a:r>
          </a:p>
          <a:p>
            <a:r>
              <a:rPr lang="en-US" altLang="zh-CN" dirty="0"/>
              <a:t>RAID 0</a:t>
            </a:r>
            <a:r>
              <a:rPr lang="zh-CN" altLang="en-US" dirty="0"/>
              <a:t>：非冗余条带</a:t>
            </a:r>
          </a:p>
          <a:p>
            <a:r>
              <a:rPr lang="zh-CN" altLang="en-US" dirty="0"/>
              <a:t>磁盘和阵列的可靠性</a:t>
            </a:r>
          </a:p>
          <a:p>
            <a:r>
              <a:rPr lang="en-US" altLang="zh-CN" dirty="0"/>
              <a:t>RAID 1</a:t>
            </a:r>
            <a:r>
              <a:rPr lang="zh-CN" altLang="en-US" dirty="0"/>
              <a:t>：镜像</a:t>
            </a:r>
          </a:p>
          <a:p>
            <a:r>
              <a:rPr lang="en-US" altLang="zh-CN" dirty="0"/>
              <a:t>RAID 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</a:p>
          <a:p>
            <a:r>
              <a:rPr lang="en-US" altLang="zh-CN" dirty="0"/>
              <a:t>RAID 3</a:t>
            </a:r>
            <a:r>
              <a:rPr lang="zh-CN" altLang="en-US" dirty="0"/>
              <a:t>：奇偶校验，位级</a:t>
            </a:r>
          </a:p>
          <a:p>
            <a:r>
              <a:rPr lang="en-US" altLang="zh-CN" dirty="0"/>
              <a:t>RAID 4</a:t>
            </a:r>
            <a:r>
              <a:rPr lang="zh-CN" altLang="en-US" dirty="0"/>
              <a:t>：块级分条</a:t>
            </a:r>
            <a:r>
              <a:rPr lang="en-US" altLang="zh-CN" dirty="0"/>
              <a:t>+</a:t>
            </a:r>
            <a:r>
              <a:rPr lang="zh-CN" altLang="en-US" dirty="0"/>
              <a:t>奇偶校验</a:t>
            </a:r>
          </a:p>
          <a:p>
            <a:r>
              <a:rPr lang="en-US" altLang="zh-CN" dirty="0"/>
              <a:t>RAID 5</a:t>
            </a:r>
            <a:r>
              <a:rPr lang="zh-CN" altLang="en-US" dirty="0"/>
              <a:t>：块交错分布式奇偶校验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RAID 6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P+Q</a:t>
            </a:r>
            <a:r>
              <a:rPr lang="zh-CN" altLang="en-US" b="1" dirty="0">
                <a:solidFill>
                  <a:srgbClr val="FF0000"/>
                </a:solidFill>
              </a:rPr>
              <a:t>冗余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RAID 0+1 VS RAID 1+0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4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RAID 6</a:t>
            </a:r>
            <a:r>
              <a:rPr lang="zh-CN" altLang="en-US" dirty="0"/>
              <a:t>：</a:t>
            </a:r>
            <a:r>
              <a:rPr lang="en-US" altLang="zh-CN" dirty="0"/>
              <a:t>P+Q</a:t>
            </a:r>
            <a:r>
              <a:rPr lang="zh-CN" altLang="en-US" dirty="0"/>
              <a:t>冗余方案</a:t>
            </a:r>
            <a:endParaRPr lang="en-US" altLang="zh-CN" dirty="0"/>
          </a:p>
          <a:p>
            <a:pPr lvl="1"/>
            <a:r>
              <a:rPr lang="zh-CN" altLang="en-US" dirty="0"/>
              <a:t>带有两个独立分布式校验方案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RAID5</a:t>
            </a:r>
            <a:r>
              <a:rPr lang="zh-CN" altLang="en-US" dirty="0"/>
              <a:t>的基础上，增加了一个独立校验</a:t>
            </a:r>
            <a:endParaRPr lang="en-US" altLang="zh-CN" dirty="0"/>
          </a:p>
          <a:p>
            <a:pPr lvl="2"/>
            <a:r>
              <a:rPr lang="zh-CN" altLang="en-US" dirty="0"/>
              <a:t>更多的冗余，以防范多个磁盘故障</a:t>
            </a:r>
            <a:endParaRPr lang="en-US" altLang="zh-CN" dirty="0"/>
          </a:p>
          <a:p>
            <a:pPr lvl="2"/>
            <a:r>
              <a:rPr lang="zh-CN" altLang="en-US" dirty="0"/>
              <a:t>除此以外，类似</a:t>
            </a:r>
            <a:r>
              <a:rPr lang="en-US" altLang="zh-CN" dirty="0"/>
              <a:t>RAID5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0973" y="360985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00517" y="360985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50061" y="360985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0973" y="380990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00517" y="380990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50061" y="380990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0973" y="4010378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00517" y="4010378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50061" y="4010378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99605" y="360985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99605" y="3809901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99605" y="4010378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0973" y="421085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00517" y="4210855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50061" y="421085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50973" y="4410902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00517" y="441090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950061" y="441090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50973" y="461137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00517" y="461137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950061" y="461137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599605" y="421085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9605" y="441090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599605" y="461137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786562" y="481299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RAID 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49149" y="3609854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49149" y="380990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249149" y="4010378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249149" y="421085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249149" y="441090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249149" y="4611379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928128" y="360985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577672" y="360985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227216" y="360985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928128" y="380990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77672" y="380990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227216" y="380990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928128" y="4010378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577672" y="4010378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227216" y="4010378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76760" y="360985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76760" y="3809901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876760" y="4010378"/>
            <a:ext cx="595619" cy="170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28128" y="421085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577672" y="4210855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27216" y="4210855"/>
            <a:ext cx="595619" cy="170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928128" y="4410902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577672" y="4410902"/>
            <a:ext cx="595619" cy="170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227216" y="441090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928128" y="4611379"/>
            <a:ext cx="595619" cy="170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77672" y="461137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227216" y="461137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876760" y="421085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876760" y="441090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876760" y="461137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063717" y="481299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RAID 6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7526304" y="3609854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526304" y="3809901"/>
            <a:ext cx="595619" cy="170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526304" y="4010378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526304" y="421085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526304" y="441090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526304" y="461137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8175848" y="3609854"/>
            <a:ext cx="595619" cy="170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175848" y="380990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8175848" y="4010378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8175848" y="421085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8175848" y="441090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8175848" y="4611379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右箭头 74"/>
          <p:cNvSpPr/>
          <p:nvPr/>
        </p:nvSpPr>
        <p:spPr>
          <a:xfrm>
            <a:off x="4182561" y="3732079"/>
            <a:ext cx="369651" cy="7719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13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RAID</a:t>
            </a:r>
            <a:r>
              <a:rPr lang="zh-CN" altLang="en-US" dirty="0"/>
              <a:t>概述</a:t>
            </a:r>
          </a:p>
          <a:p>
            <a:r>
              <a:rPr lang="en-US" altLang="zh-CN" dirty="0"/>
              <a:t>RAID 0</a:t>
            </a:r>
            <a:r>
              <a:rPr lang="zh-CN" altLang="en-US" dirty="0"/>
              <a:t>：非冗余条带</a:t>
            </a:r>
          </a:p>
          <a:p>
            <a:r>
              <a:rPr lang="zh-CN" altLang="en-US" dirty="0"/>
              <a:t>磁盘和阵列的可靠性</a:t>
            </a:r>
          </a:p>
          <a:p>
            <a:r>
              <a:rPr lang="en-US" altLang="zh-CN" dirty="0"/>
              <a:t>RAID 1</a:t>
            </a:r>
            <a:r>
              <a:rPr lang="zh-CN" altLang="en-US" dirty="0"/>
              <a:t>：镜像</a:t>
            </a:r>
          </a:p>
          <a:p>
            <a:r>
              <a:rPr lang="en-US" altLang="zh-CN" dirty="0"/>
              <a:t>RAID 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</a:p>
          <a:p>
            <a:r>
              <a:rPr lang="en-US" altLang="zh-CN" dirty="0"/>
              <a:t>RAID 3</a:t>
            </a:r>
            <a:r>
              <a:rPr lang="zh-CN" altLang="en-US" dirty="0"/>
              <a:t>：奇偶校验，位级</a:t>
            </a:r>
          </a:p>
          <a:p>
            <a:r>
              <a:rPr lang="en-US" altLang="zh-CN" dirty="0"/>
              <a:t>RAID 4</a:t>
            </a:r>
            <a:r>
              <a:rPr lang="zh-CN" altLang="en-US" dirty="0"/>
              <a:t>：块级分条</a:t>
            </a:r>
            <a:r>
              <a:rPr lang="en-US" altLang="zh-CN" dirty="0"/>
              <a:t>+</a:t>
            </a:r>
            <a:r>
              <a:rPr lang="zh-CN" altLang="en-US" dirty="0"/>
              <a:t>奇偶校验</a:t>
            </a:r>
          </a:p>
          <a:p>
            <a:r>
              <a:rPr lang="en-US" altLang="zh-CN" dirty="0"/>
              <a:t>RAID 5</a:t>
            </a:r>
            <a:r>
              <a:rPr lang="zh-CN" altLang="en-US" dirty="0"/>
              <a:t>：块交错分布式奇偶校验</a:t>
            </a:r>
          </a:p>
          <a:p>
            <a:r>
              <a:rPr lang="en-US" altLang="zh-CN" dirty="0"/>
              <a:t>RAID 6</a:t>
            </a:r>
            <a:r>
              <a:rPr lang="zh-CN" altLang="en-US" dirty="0"/>
              <a:t>：</a:t>
            </a:r>
            <a:r>
              <a:rPr lang="en-US" altLang="zh-CN" dirty="0"/>
              <a:t>P+Q</a:t>
            </a:r>
            <a:r>
              <a:rPr lang="zh-CN" altLang="en-US" dirty="0"/>
              <a:t>冗余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RAID 0+1 VS RAID 1+0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27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</a:t>
            </a:r>
            <a:r>
              <a:rPr lang="zh-CN" altLang="en-US" dirty="0"/>
              <a:t> </a:t>
            </a:r>
            <a:r>
              <a:rPr lang="en-US" altLang="zh-CN" dirty="0"/>
              <a:t>0+1</a:t>
            </a:r>
            <a:r>
              <a:rPr lang="zh-CN" altLang="en-US" dirty="0"/>
              <a:t>和</a:t>
            </a:r>
            <a:r>
              <a:rPr lang="en-US" altLang="zh-CN" dirty="0"/>
              <a:t>1+0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endParaRPr lang="en-US" altLang="zh-CN" dirty="0"/>
          </a:p>
          <a:p>
            <a:pPr lvl="1"/>
            <a:r>
              <a:rPr lang="en-US" altLang="zh-CN" dirty="0"/>
              <a:t>RAID 0</a:t>
            </a:r>
            <a:r>
              <a:rPr lang="zh-CN" altLang="en-US" dirty="0"/>
              <a:t>提供性能</a:t>
            </a:r>
            <a:endParaRPr lang="en-US" altLang="zh-CN" dirty="0"/>
          </a:p>
          <a:p>
            <a:pPr lvl="1"/>
            <a:r>
              <a:rPr lang="en-US" altLang="zh-CN" dirty="0"/>
              <a:t>RAID 1</a:t>
            </a:r>
            <a:r>
              <a:rPr lang="zh-CN" altLang="en-US" dirty="0"/>
              <a:t>提供可靠性</a:t>
            </a:r>
            <a:endParaRPr lang="en-US" altLang="zh-CN" dirty="0"/>
          </a:p>
          <a:p>
            <a:r>
              <a:rPr lang="en-US" altLang="zh-CN" dirty="0"/>
              <a:t>RAID 0+1</a:t>
            </a:r>
          </a:p>
          <a:p>
            <a:pPr lvl="1"/>
            <a:r>
              <a:rPr lang="zh-CN" altLang="en-US" dirty="0"/>
              <a:t>先分条，后镜像</a:t>
            </a:r>
            <a:endParaRPr lang="en-US" altLang="zh-CN" dirty="0"/>
          </a:p>
          <a:p>
            <a:r>
              <a:rPr lang="en-US" altLang="zh-CN" dirty="0"/>
              <a:t>RAID 1+0</a:t>
            </a:r>
          </a:p>
          <a:p>
            <a:pPr lvl="1"/>
            <a:r>
              <a:rPr lang="zh-CN" altLang="en-US" dirty="0"/>
              <a:t>先镜像，后分条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155" y="1448875"/>
            <a:ext cx="5074920" cy="1950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046" y="3817181"/>
            <a:ext cx="5471160" cy="2301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33546" y="3320623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单个磁盘故障的</a:t>
            </a:r>
            <a:r>
              <a:rPr lang="en-US" altLang="zh-CN" b="1" dirty="0"/>
              <a:t>RAID 0+1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133546" y="6062158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单个磁盘故障的</a:t>
            </a:r>
            <a:r>
              <a:rPr lang="en-US" altLang="zh-CN" b="1" dirty="0"/>
              <a:t>RAID 1+0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554291" y="1079543"/>
            <a:ext cx="2262158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考虑单个磁盘故障：</a:t>
            </a:r>
          </a:p>
        </p:txBody>
      </p:sp>
    </p:spTree>
    <p:extLst>
      <p:ext uri="{BB962C8B-B14F-4D97-AF65-F5344CB8AC3E}">
        <p14:creationId xmlns:p14="http://schemas.microsoft.com/office/powerpoint/2010/main" val="967215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RAID</a:t>
            </a:r>
          </a:p>
          <a:p>
            <a:pPr lvl="1"/>
            <a:r>
              <a:rPr lang="zh-CN" altLang="en-US" dirty="0"/>
              <a:t>通过冗余提高可靠性</a:t>
            </a:r>
            <a:endParaRPr lang="en-US" altLang="zh-CN" dirty="0"/>
          </a:p>
          <a:p>
            <a:pPr lvl="2"/>
            <a:r>
              <a:rPr lang="zh-CN" altLang="en-US" dirty="0"/>
              <a:t>镜像、</a:t>
            </a:r>
            <a:r>
              <a:rPr lang="en-US" altLang="zh-CN" dirty="0"/>
              <a:t>ECC</a:t>
            </a:r>
            <a:r>
              <a:rPr lang="zh-CN" altLang="en-US" dirty="0"/>
              <a:t>、奇偶校验等</a:t>
            </a:r>
            <a:endParaRPr lang="en-US" altLang="zh-CN" dirty="0"/>
          </a:p>
          <a:p>
            <a:pPr lvl="1"/>
            <a:r>
              <a:rPr lang="zh-CN" altLang="en-US" dirty="0"/>
              <a:t>通过并行提高性能</a:t>
            </a:r>
            <a:endParaRPr lang="en-US" altLang="zh-CN" dirty="0"/>
          </a:p>
          <a:p>
            <a:pPr lvl="2"/>
            <a:r>
              <a:rPr lang="zh-CN" altLang="en-US" dirty="0"/>
              <a:t>分条：位级、块级等</a:t>
            </a:r>
            <a:endParaRPr lang="en-US" altLang="zh-CN" dirty="0"/>
          </a:p>
          <a:p>
            <a:pPr lvl="1"/>
            <a:r>
              <a:rPr lang="zh-CN" altLang="en-US" dirty="0"/>
              <a:t>常用：</a:t>
            </a:r>
            <a:r>
              <a:rPr lang="en-US" altLang="zh-CN" dirty="0"/>
              <a:t>RAID0</a:t>
            </a:r>
            <a:r>
              <a:rPr lang="zh-CN" altLang="en-US" dirty="0"/>
              <a:t>、</a:t>
            </a:r>
            <a:r>
              <a:rPr lang="en-US" altLang="zh-CN" dirty="0"/>
              <a:t>RAID1</a:t>
            </a:r>
            <a:r>
              <a:rPr lang="zh-CN" altLang="en-US" dirty="0"/>
              <a:t>、</a:t>
            </a:r>
            <a:r>
              <a:rPr lang="en-US" altLang="zh-CN" dirty="0"/>
              <a:t>RAID5</a:t>
            </a:r>
          </a:p>
          <a:p>
            <a:pPr lvl="1"/>
            <a:r>
              <a:rPr lang="zh-CN" altLang="en-US" dirty="0"/>
              <a:t>常用组合：</a:t>
            </a:r>
            <a:r>
              <a:rPr lang="en-US" altLang="zh-CN" dirty="0"/>
              <a:t>RAID1+0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-56622" y="5839348"/>
            <a:ext cx="9359900" cy="762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/>
              <a:t>Q &amp; A</a:t>
            </a:r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4807532" y="816951"/>
            <a:ext cx="4222631" cy="258532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关于</a:t>
            </a:r>
            <a:r>
              <a:rPr lang="en-US" altLang="zh-CN" b="1" dirty="0">
                <a:solidFill>
                  <a:srgbClr val="0000FF"/>
                </a:solidFill>
              </a:rPr>
              <a:t>RAID</a:t>
            </a:r>
            <a:r>
              <a:rPr lang="zh-CN" altLang="en-US" b="1" dirty="0">
                <a:solidFill>
                  <a:srgbClr val="0000FF"/>
                </a:solidFill>
              </a:rPr>
              <a:t>级别的选择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数据损失并不重要：</a:t>
            </a:r>
            <a:r>
              <a:rPr lang="en-US" altLang="zh-CN" dirty="0"/>
              <a:t> RAID0</a:t>
            </a:r>
          </a:p>
          <a:p>
            <a:r>
              <a:rPr lang="zh-CN" altLang="en-US" dirty="0"/>
              <a:t>高可靠、快速恢复（重构性能）：</a:t>
            </a:r>
            <a:r>
              <a:rPr lang="en-US" altLang="zh-CN" dirty="0"/>
              <a:t>RAID1</a:t>
            </a:r>
          </a:p>
          <a:p>
            <a:endParaRPr lang="en-US" altLang="zh-CN" dirty="0"/>
          </a:p>
          <a:p>
            <a:r>
              <a:rPr lang="zh-CN" altLang="en-US" dirty="0"/>
              <a:t>性能和可靠性并重：</a:t>
            </a:r>
            <a:endParaRPr lang="en-US" altLang="zh-CN" dirty="0"/>
          </a:p>
          <a:p>
            <a:r>
              <a:rPr lang="en-US" altLang="zh-CN" dirty="0"/>
              <a:t>RAID0+1</a:t>
            </a:r>
            <a:r>
              <a:rPr lang="zh-CN" altLang="en-US" dirty="0"/>
              <a:t>或</a:t>
            </a:r>
            <a:r>
              <a:rPr lang="en-US" altLang="zh-CN" dirty="0"/>
              <a:t>RAID1+0</a:t>
            </a:r>
            <a:r>
              <a:rPr lang="zh-CN" altLang="en-US" dirty="0"/>
              <a:t>：适合小型数据库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存储大量数据：</a:t>
            </a:r>
            <a:r>
              <a:rPr lang="en-US" altLang="zh-CN" dirty="0"/>
              <a:t>RAID5</a:t>
            </a:r>
          </a:p>
          <a:p>
            <a:r>
              <a:rPr lang="zh-CN" altLang="en-US" dirty="0"/>
              <a:t>更高可靠性：</a:t>
            </a:r>
            <a:r>
              <a:rPr lang="en-US" altLang="zh-CN" dirty="0"/>
              <a:t>RAID6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访问性能分析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数据访问请求：</a:t>
            </a:r>
            <a:endParaRPr lang="en-US" altLang="zh-CN" dirty="0"/>
          </a:p>
          <a:p>
            <a:pPr lvl="1"/>
            <a:r>
              <a:rPr lang="zh-CN" altLang="en-US" b="1" dirty="0"/>
              <a:t>读</a:t>
            </a:r>
            <a:r>
              <a:rPr lang="zh-CN" altLang="en-US" dirty="0"/>
              <a:t> 或者 </a:t>
            </a:r>
            <a:r>
              <a:rPr lang="zh-CN" altLang="en-US" b="1" dirty="0"/>
              <a:t>写</a:t>
            </a:r>
            <a:r>
              <a:rPr lang="zh-CN" altLang="en-US" dirty="0"/>
              <a:t> 或者</a:t>
            </a:r>
            <a:endParaRPr lang="en-US" altLang="zh-CN" dirty="0"/>
          </a:p>
          <a:p>
            <a:pPr lvl="1"/>
            <a:r>
              <a:rPr lang="en-US" altLang="zh-CN" b="1" dirty="0"/>
              <a:t>R-M-W</a:t>
            </a:r>
            <a:r>
              <a:rPr lang="zh-CN" altLang="en-US" dirty="0"/>
              <a:t>（面向事务处理系统的数据更新）</a:t>
            </a:r>
            <a:endParaRPr lang="en-US" altLang="zh-CN" dirty="0"/>
          </a:p>
          <a:p>
            <a:pPr lvl="2"/>
            <a:r>
              <a:rPr lang="zh-CN" altLang="en-US" dirty="0"/>
              <a:t>先读入 </a:t>
            </a:r>
            <a:r>
              <a:rPr lang="en-US" altLang="zh-CN" dirty="0"/>
              <a:t>-- </a:t>
            </a:r>
            <a:r>
              <a:rPr lang="zh-CN" altLang="en-US" dirty="0"/>
              <a:t>在内存中修改后 </a:t>
            </a:r>
            <a:r>
              <a:rPr lang="en-US" altLang="zh-CN" dirty="0"/>
              <a:t>-- </a:t>
            </a:r>
            <a:r>
              <a:rPr lang="zh-CN" altLang="en-US" dirty="0"/>
              <a:t>再写出</a:t>
            </a:r>
            <a:endParaRPr lang="en-US" altLang="zh-CN" dirty="0"/>
          </a:p>
          <a:p>
            <a:r>
              <a:rPr lang="zh-CN" altLang="en-US" dirty="0"/>
              <a:t>按照请求涉及的数据量：</a:t>
            </a:r>
            <a:endParaRPr lang="en-US" altLang="zh-CN" dirty="0"/>
          </a:p>
          <a:p>
            <a:pPr lvl="1"/>
            <a:r>
              <a:rPr lang="zh-CN" altLang="en-US" dirty="0"/>
              <a:t>大数据量请求：一个数据请求涉及所有组所有数据盘</a:t>
            </a:r>
            <a:endParaRPr lang="en-US" altLang="zh-CN" dirty="0"/>
          </a:p>
          <a:p>
            <a:pPr lvl="1"/>
            <a:r>
              <a:rPr lang="zh-CN" altLang="en-US" dirty="0"/>
              <a:t>小数据量请求：一个数据请求只涉及一个块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35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关于分条技术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通过并行提高访问性能：基于数据条带化的并行方案</a:t>
            </a:r>
            <a:endParaRPr lang="en-US" altLang="zh-CN" dirty="0"/>
          </a:p>
          <a:p>
            <a:pPr lvl="1"/>
            <a:r>
              <a:rPr lang="zh-CN" altLang="en-US" dirty="0"/>
              <a:t>数据条带化（</a:t>
            </a:r>
            <a:r>
              <a:rPr lang="en-US" altLang="zh-CN" dirty="0"/>
              <a:t>data striping</a:t>
            </a:r>
            <a:r>
              <a:rPr lang="zh-CN" altLang="en-US" dirty="0"/>
              <a:t>，数据分条）：</a:t>
            </a:r>
            <a:br>
              <a:rPr lang="en-US" altLang="zh-CN" dirty="0"/>
            </a:br>
            <a:r>
              <a:rPr lang="zh-CN" altLang="en-US" dirty="0"/>
              <a:t>把一组物理磁盘当作一个逻辑磁盘，将数据</a:t>
            </a:r>
            <a:r>
              <a:rPr lang="zh-CN" altLang="en-US" b="1" dirty="0"/>
              <a:t>分散存储</a:t>
            </a:r>
            <a:r>
              <a:rPr lang="zh-CN" altLang="en-US" dirty="0"/>
              <a:t>在多个物理磁盘上</a:t>
            </a:r>
            <a:endParaRPr lang="en-US" altLang="zh-CN" dirty="0"/>
          </a:p>
          <a:p>
            <a:pPr lvl="2"/>
            <a:r>
              <a:rPr lang="en-US" altLang="zh-CN" dirty="0"/>
              <a:t>Bit-level striping</a:t>
            </a:r>
            <a:r>
              <a:rPr lang="zh-CN" altLang="en-US" dirty="0"/>
              <a:t>，位级分条：以位为单位，分散存储</a:t>
            </a:r>
            <a:endParaRPr lang="en-US" altLang="zh-CN" dirty="0"/>
          </a:p>
          <a:p>
            <a:pPr lvl="2"/>
            <a:r>
              <a:rPr lang="en-US" altLang="zh-CN" dirty="0"/>
              <a:t>Block-level striping</a:t>
            </a:r>
            <a:r>
              <a:rPr lang="zh-CN" altLang="en-US" dirty="0"/>
              <a:t>，块级分条：以块为单位，分散存储</a:t>
            </a:r>
            <a:endParaRPr lang="en-US" altLang="zh-CN" dirty="0"/>
          </a:p>
          <a:p>
            <a:pPr lvl="2"/>
            <a:r>
              <a:rPr lang="zh-CN" altLang="en-US" dirty="0"/>
              <a:t>等等（字节、扇区等）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不同的分条技术，对性能的影响不同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14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971104" y="2145232"/>
            <a:ext cx="3676475" cy="3093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关于分条技术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块级分条：将文件的块分散在多个磁盘上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文件的块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：存到第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个磁盘上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1</a:t>
                </a:r>
                <a:r>
                  <a:rPr lang="zh-CN" altLang="en-US" dirty="0"/>
                  <a:t>个逻辑磁盘</a:t>
                </a:r>
                <a:r>
                  <a:rPr lang="en-US" altLang="zh-CN" dirty="0"/>
                  <a:t>=N</a:t>
                </a:r>
                <a:r>
                  <a:rPr lang="zh-CN" altLang="en-US" dirty="0"/>
                  <a:t>个物理磁盘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但，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个逻辑块</a:t>
                </a:r>
                <a:r>
                  <a:rPr lang="en-US" altLang="zh-CN" dirty="0"/>
                  <a:t>=1</a:t>
                </a:r>
                <a:r>
                  <a:rPr lang="zh-CN" altLang="en-US" dirty="0"/>
                  <a:t>个物理块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RAID 0</a:t>
                </a:r>
                <a:r>
                  <a:rPr lang="zh-CN" altLang="en-US" dirty="0"/>
                  <a:t>：无冗余分条，采用块级分条技术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8" t="-1284" b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5777379" y="2634755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6426923" y="2634754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7604881" y="2634753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75871" y="27464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605980" y="2289220"/>
                <a:ext cx="785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980" y="2289220"/>
                <a:ext cx="78515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258185" y="2289220"/>
                <a:ext cx="790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185" y="2289220"/>
                <a:ext cx="79047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469218" y="2289220"/>
                <a:ext cx="823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218" y="2289220"/>
                <a:ext cx="82323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5703407" y="362316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075871" y="3523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352951" y="362316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530909" y="362316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703407" y="382320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075871" y="37239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352951" y="382320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530909" y="382320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703407" y="402368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75871" y="39244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52951" y="402368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530909" y="402368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971105" y="3523947"/>
                <a:ext cx="550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=0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05" y="3523947"/>
                <a:ext cx="550472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r="-879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4971105" y="3736347"/>
                <a:ext cx="550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=1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05" y="3736347"/>
                <a:ext cx="550472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9836" r="-879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4971105" y="3926026"/>
                <a:ext cx="550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=2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05" y="3926026"/>
                <a:ext cx="550472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8197" r="-879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102333" y="411485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333" y="4114854"/>
                <a:ext cx="30970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846366" y="411485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366" y="4114854"/>
                <a:ext cx="3097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6495910" y="411485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910" y="4114854"/>
                <a:ext cx="3097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7673868" y="411485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8" y="4114854"/>
                <a:ext cx="30970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上箭头 70"/>
          <p:cNvSpPr/>
          <p:nvPr/>
        </p:nvSpPr>
        <p:spPr>
          <a:xfrm>
            <a:off x="5879676" y="3208595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上箭头 71"/>
          <p:cNvSpPr/>
          <p:nvPr/>
        </p:nvSpPr>
        <p:spPr>
          <a:xfrm>
            <a:off x="6529220" y="3199372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上箭头 72"/>
          <p:cNvSpPr/>
          <p:nvPr/>
        </p:nvSpPr>
        <p:spPr>
          <a:xfrm>
            <a:off x="7707178" y="3220232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7075871" y="30699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5718526" y="3297299"/>
                <a:ext cx="619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𝑘𝑁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526" y="3297299"/>
                <a:ext cx="61901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6326746" y="3288501"/>
                <a:ext cx="8420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𝑘𝑁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746" y="3288501"/>
                <a:ext cx="842025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7474766" y="3307783"/>
                <a:ext cx="1216615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766" y="3307783"/>
                <a:ext cx="1216615" cy="38888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上箭头 77"/>
          <p:cNvSpPr/>
          <p:nvPr/>
        </p:nvSpPr>
        <p:spPr>
          <a:xfrm>
            <a:off x="6684069" y="4579095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6268201" y="4869296"/>
                <a:ext cx="13247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文件的块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201" y="4869296"/>
                <a:ext cx="132478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670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68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RAID</a:t>
            </a:r>
            <a:r>
              <a:rPr lang="zh-CN" altLang="en-US" dirty="0"/>
              <a:t>：磁盘冗余阵列</a:t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原</a:t>
            </a:r>
            <a:r>
              <a:rPr lang="en-US" altLang="zh-CN" dirty="0"/>
              <a:t>】</a:t>
            </a: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edundant 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rrays of </a:t>
            </a:r>
            <a:r>
              <a:rPr lang="en-US" altLang="zh-CN" b="1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nexpensive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isks </a:t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现</a:t>
            </a:r>
            <a:r>
              <a:rPr lang="en-US" altLang="zh-CN" dirty="0"/>
              <a:t>】</a:t>
            </a: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edundant 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rrays of </a:t>
            </a:r>
            <a:r>
              <a:rPr lang="en-US" altLang="zh-CN" b="1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ndependent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isks</a:t>
            </a:r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FF0000"/>
                </a:solidFill>
              </a:rPr>
              <a:t>动机</a:t>
            </a:r>
            <a:r>
              <a:rPr lang="en-US" altLang="zh-CN" dirty="0"/>
              <a:t>】</a:t>
            </a:r>
            <a:r>
              <a:rPr lang="zh-CN" altLang="en-US" dirty="0"/>
              <a:t>在一个计算机系统上连接许多磁盘：</a:t>
            </a:r>
            <a:endParaRPr lang="en-US" altLang="zh-CN" dirty="0"/>
          </a:p>
          <a:p>
            <a:pPr lvl="1"/>
            <a:r>
              <a:rPr lang="zh-CN" altLang="en-US" b="1" dirty="0"/>
              <a:t>经济</a:t>
            </a:r>
            <a:r>
              <a:rPr lang="zh-CN" altLang="en-US" dirty="0"/>
              <a:t>：一个大且昂贵 </a:t>
            </a:r>
            <a:r>
              <a:rPr lang="en-US" altLang="zh-CN" dirty="0"/>
              <a:t>VS </a:t>
            </a:r>
            <a:r>
              <a:rPr lang="zh-CN" altLang="en-US" dirty="0"/>
              <a:t>多个小且便宜</a:t>
            </a:r>
            <a:endParaRPr lang="en-US" altLang="zh-CN" dirty="0"/>
          </a:p>
          <a:p>
            <a:pPr lvl="1"/>
            <a:r>
              <a:rPr lang="zh-CN" altLang="en-US" dirty="0"/>
              <a:t>通过并行提高</a:t>
            </a:r>
            <a:r>
              <a:rPr lang="zh-CN" altLang="en-US" b="1" dirty="0"/>
              <a:t>性能</a:t>
            </a:r>
            <a:r>
              <a:rPr lang="zh-CN" altLang="en-US" dirty="0"/>
              <a:t>（数据的读写</a:t>
            </a:r>
            <a:r>
              <a:rPr lang="en-US" altLang="zh-CN" dirty="0"/>
              <a:t>/</a:t>
            </a:r>
            <a:r>
              <a:rPr lang="zh-CN" altLang="en-US" dirty="0"/>
              <a:t>传输速率）</a:t>
            </a:r>
            <a:endParaRPr lang="en-US" altLang="zh-CN" dirty="0"/>
          </a:p>
          <a:p>
            <a:pPr lvl="1"/>
            <a:r>
              <a:rPr lang="zh-CN" altLang="en-US" dirty="0"/>
              <a:t>通过冗余提高</a:t>
            </a:r>
            <a:r>
              <a:rPr lang="zh-CN" altLang="en-US" b="1" dirty="0"/>
              <a:t>可靠性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0820" y="5559995"/>
            <a:ext cx="807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David A. Patterson, Garth A. Gibson, Randy H. Katz: </a:t>
            </a:r>
            <a:r>
              <a:rPr lang="en-US" altLang="zh-CN" b="1" dirty="0"/>
              <a:t>A Case for Redundant Arrays of Inexpensive Disks (RAID)</a:t>
            </a:r>
            <a:r>
              <a:rPr lang="en-US" altLang="zh-CN" dirty="0"/>
              <a:t>. SIGMOD Conference 1988: 109-116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094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5364866" y="2135707"/>
            <a:ext cx="3676475" cy="3093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0</a:t>
            </a:r>
            <a:br>
              <a:rPr lang="en-US" altLang="zh-CN" dirty="0"/>
            </a:br>
            <a:r>
              <a:rPr lang="zh-CN" altLang="en-US" dirty="0"/>
              <a:t>关于分条技术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块级分条的性能</a:t>
            </a:r>
            <a:endParaRPr lang="en-US" altLang="zh-CN" dirty="0"/>
          </a:p>
          <a:p>
            <a:pPr lvl="1"/>
            <a:r>
              <a:rPr lang="zh-CN" altLang="en-US" dirty="0"/>
              <a:t>大数据量访问（读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r>
              <a:rPr lang="en-US" altLang="zh-CN" dirty="0"/>
              <a:t>/R-M-W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性能提高</a:t>
            </a:r>
            <a:r>
              <a:rPr lang="en-US" altLang="zh-CN" dirty="0"/>
              <a:t>N</a:t>
            </a:r>
            <a:r>
              <a:rPr lang="zh-CN" altLang="en-US" dirty="0"/>
              <a:t>倍</a:t>
            </a:r>
            <a:endParaRPr lang="en-US" altLang="zh-CN" dirty="0"/>
          </a:p>
          <a:p>
            <a:pPr lvl="2"/>
            <a:r>
              <a:rPr lang="zh-CN" altLang="en-US" dirty="0"/>
              <a:t>可以并行读写</a:t>
            </a:r>
            <a:r>
              <a:rPr lang="en-US" altLang="zh-CN" dirty="0"/>
              <a:t>N</a:t>
            </a:r>
            <a:r>
              <a:rPr lang="zh-CN" altLang="en-US" dirty="0"/>
              <a:t>个盘中的块</a:t>
            </a:r>
            <a:endParaRPr lang="en-US" altLang="zh-CN" dirty="0"/>
          </a:p>
          <a:p>
            <a:pPr lvl="1"/>
            <a:r>
              <a:rPr lang="zh-CN" altLang="en-US" dirty="0"/>
              <a:t>小数据量访问（读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r>
              <a:rPr lang="en-US" altLang="zh-CN" dirty="0"/>
              <a:t>/R-M-W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N</a:t>
            </a:r>
            <a:r>
              <a:rPr lang="zh-CN" altLang="en-US" dirty="0"/>
              <a:t>个涉及不同磁盘的请求可以并行</a:t>
            </a:r>
            <a:endParaRPr lang="en-US" altLang="zh-CN" dirty="0"/>
          </a:p>
          <a:p>
            <a:pPr lvl="2"/>
            <a:r>
              <a:rPr lang="zh-CN" altLang="en-US" dirty="0"/>
              <a:t>性能提升</a:t>
            </a:r>
            <a:r>
              <a:rPr lang="en-US" altLang="zh-CN" dirty="0"/>
              <a:t>N</a:t>
            </a:r>
            <a:r>
              <a:rPr lang="zh-CN" altLang="en-US" dirty="0"/>
              <a:t>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分条：磁盘系统得到并行，访问性能提升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6171141" y="2625230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6820685" y="2625229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7998643" y="2625228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69633" y="27369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999742" y="2279695"/>
                <a:ext cx="785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742" y="2279695"/>
                <a:ext cx="78515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651947" y="2279695"/>
                <a:ext cx="790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947" y="2279695"/>
                <a:ext cx="79047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862980" y="2279695"/>
                <a:ext cx="823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980" y="2279695"/>
                <a:ext cx="82323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6097169" y="361363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469633" y="35144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746713" y="361363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924671" y="361363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097169" y="381368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469633" y="37144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746713" y="381368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924671" y="381368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097169" y="401415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469633" y="39149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46713" y="401415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924671" y="401415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5364867" y="3514422"/>
                <a:ext cx="550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=0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67" y="3514422"/>
                <a:ext cx="550472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r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5364867" y="3726822"/>
                <a:ext cx="550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=1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67" y="3726822"/>
                <a:ext cx="550472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197" r="-1000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5364867" y="3916501"/>
                <a:ext cx="550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=2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67" y="3916501"/>
                <a:ext cx="550472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8197" r="-1000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496095" y="410532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095" y="4105329"/>
                <a:ext cx="30970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6240128" y="410532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128" y="4105329"/>
                <a:ext cx="3097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6889672" y="410532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672" y="4105329"/>
                <a:ext cx="3097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8067630" y="410532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630" y="4105329"/>
                <a:ext cx="30970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上箭头 70"/>
          <p:cNvSpPr/>
          <p:nvPr/>
        </p:nvSpPr>
        <p:spPr>
          <a:xfrm>
            <a:off x="6273438" y="3199070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上箭头 71"/>
          <p:cNvSpPr/>
          <p:nvPr/>
        </p:nvSpPr>
        <p:spPr>
          <a:xfrm>
            <a:off x="6922982" y="3189847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上箭头 72"/>
          <p:cNvSpPr/>
          <p:nvPr/>
        </p:nvSpPr>
        <p:spPr>
          <a:xfrm>
            <a:off x="8100940" y="3210707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7469633" y="306044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6112288" y="3287774"/>
                <a:ext cx="619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𝑘𝑁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288" y="3287774"/>
                <a:ext cx="61901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6720508" y="3278976"/>
                <a:ext cx="8420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𝑘𝑁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508" y="3278976"/>
                <a:ext cx="842025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7868528" y="3298258"/>
                <a:ext cx="1216615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528" y="3298258"/>
                <a:ext cx="1216615" cy="38888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上箭头 77"/>
          <p:cNvSpPr/>
          <p:nvPr/>
        </p:nvSpPr>
        <p:spPr>
          <a:xfrm>
            <a:off x="7077831" y="4569570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6661963" y="4859771"/>
                <a:ext cx="13247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文件的块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963" y="4859771"/>
                <a:ext cx="132478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147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928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RAID2: ECC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RAID 2</a:t>
            </a:r>
            <a:r>
              <a:rPr lang="zh-CN" altLang="en-US" dirty="0"/>
              <a:t>使用</a:t>
            </a:r>
            <a:r>
              <a:rPr lang="en-US" altLang="zh-CN" dirty="0"/>
              <a:t>ECC</a:t>
            </a:r>
          </a:p>
          <a:p>
            <a:pPr lvl="1"/>
            <a:r>
              <a:rPr lang="zh-CN" altLang="en-US" dirty="0"/>
              <a:t>源自内存的</a:t>
            </a:r>
            <a:r>
              <a:rPr lang="en-US" altLang="zh-CN" dirty="0"/>
              <a:t>ECC</a:t>
            </a:r>
            <a:r>
              <a:rPr lang="zh-CN" altLang="en-US" dirty="0"/>
              <a:t>组织方式：能检测并纠正单</a:t>
            </a:r>
            <a:r>
              <a:rPr lang="en-US" altLang="zh-CN" dirty="0"/>
              <a:t>bit</a:t>
            </a:r>
            <a:r>
              <a:rPr lang="zh-CN" altLang="en-US" dirty="0"/>
              <a:t>错误，或检测双</a:t>
            </a:r>
            <a:r>
              <a:rPr lang="en-US" altLang="zh-CN" dirty="0"/>
              <a:t>bit</a:t>
            </a:r>
            <a:r>
              <a:rPr lang="zh-CN" altLang="en-US" dirty="0"/>
              <a:t>错误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先介绍奇偶校验的概念</a:t>
            </a:r>
            <a:endParaRPr lang="en-US" altLang="zh-CN" dirty="0"/>
          </a:p>
          <a:p>
            <a:pPr lvl="1"/>
            <a:r>
              <a:rPr lang="zh-CN" altLang="en-US" dirty="0"/>
              <a:t>单个奇偶校验位只能检测奇数个</a:t>
            </a:r>
            <a:r>
              <a:rPr lang="en-US" altLang="zh-CN" dirty="0"/>
              <a:t>bit</a:t>
            </a:r>
            <a:r>
              <a:rPr lang="zh-CN" altLang="en-US" dirty="0"/>
              <a:t>差错</a:t>
            </a:r>
            <a:endParaRPr lang="en-US" altLang="zh-CN" dirty="0"/>
          </a:p>
          <a:p>
            <a:r>
              <a:rPr lang="zh-CN" altLang="en-US" dirty="0"/>
              <a:t>再介绍基于海明码的</a:t>
            </a:r>
            <a:r>
              <a:rPr lang="en-US" altLang="zh-CN" dirty="0"/>
              <a:t>ECC</a:t>
            </a:r>
            <a:r>
              <a:rPr lang="zh-CN" altLang="en-US" dirty="0"/>
              <a:t>（</a:t>
            </a:r>
            <a:r>
              <a:rPr lang="en-US" altLang="zh-CN" dirty="0"/>
              <a:t>Error Correcting Code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对错误的乐观估计：单</a:t>
            </a:r>
            <a:r>
              <a:rPr lang="en-US" altLang="zh-CN" dirty="0"/>
              <a:t>bit</a:t>
            </a:r>
            <a:r>
              <a:rPr lang="zh-CN" altLang="en-US" dirty="0"/>
              <a:t>差错</a:t>
            </a:r>
            <a:endParaRPr lang="en-US" altLang="zh-CN" dirty="0"/>
          </a:p>
          <a:p>
            <a:pPr lvl="1"/>
            <a:r>
              <a:rPr lang="zh-CN" altLang="en-US" dirty="0"/>
              <a:t>定位出错的</a:t>
            </a:r>
            <a:r>
              <a:rPr lang="en-US" altLang="zh-CN" dirty="0"/>
              <a:t>bit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zh-CN" altLang="en-US" dirty="0"/>
              <a:t>纠错：对应的</a:t>
            </a:r>
            <a:r>
              <a:rPr lang="en-US" altLang="zh-CN" dirty="0"/>
              <a:t>bit</a:t>
            </a:r>
            <a:r>
              <a:rPr lang="zh-CN" altLang="en-US" dirty="0"/>
              <a:t>位的值取反即可</a:t>
            </a:r>
            <a:endParaRPr lang="en-US" altLang="zh-CN" dirty="0"/>
          </a:p>
          <a:p>
            <a:r>
              <a:rPr lang="zh-CN" altLang="en-US" dirty="0"/>
              <a:t>最后再看</a:t>
            </a:r>
            <a:r>
              <a:rPr lang="en-US" altLang="zh-CN" dirty="0"/>
              <a:t>RAID 2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284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2894385" y="2152833"/>
            <a:ext cx="6036776" cy="3192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20620" y="2131644"/>
            <a:ext cx="2160000" cy="3192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0620" y="3621631"/>
            <a:ext cx="144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zh-CN" altLang="en-US" sz="3200" dirty="0"/>
              <a:t>奇偶校验（</a:t>
            </a:r>
            <a:r>
              <a:rPr lang="en-US" altLang="zh-CN" sz="3200" dirty="0"/>
              <a:t>Parity Check</a:t>
            </a:r>
            <a:r>
              <a:rPr lang="zh-CN" altLang="en-US" sz="3200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考虑传送</a:t>
                </a:r>
                <a:r>
                  <a:rPr lang="en-US" altLang="zh-CN" dirty="0"/>
                  <a:t>1bit</a:t>
                </a:r>
                <a:r>
                  <a:rPr lang="zh-CN" altLang="en-US" dirty="0"/>
                  <a:t>数据：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=1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0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8" t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40620" y="3981631"/>
            <a:ext cx="720000" cy="72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49562" y="3749249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342110" y="4203132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97355" y="2676289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763534" y="2676289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82512" y="2763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648691" y="2763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3" idx="6"/>
            <a:endCxn id="28" idx="2"/>
          </p:cNvCxnSpPr>
          <p:nvPr/>
        </p:nvCxnSpPr>
        <p:spPr>
          <a:xfrm>
            <a:off x="869355" y="2712289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43728" y="213164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</a:t>
            </a:r>
            <a:r>
              <a:rPr lang="en-US" altLang="zh-CN" dirty="0"/>
              <a:t>bit</a:t>
            </a:r>
            <a:r>
              <a:rPr lang="zh-CN" altLang="en-US" dirty="0"/>
              <a:t>出错</a:t>
            </a:r>
          </a:p>
        </p:txBody>
      </p:sp>
      <p:cxnSp>
        <p:nvCxnSpPr>
          <p:cNvPr id="35" name="曲线连接符 34"/>
          <p:cNvCxnSpPr>
            <a:stCxn id="22" idx="3"/>
            <a:endCxn id="25" idx="0"/>
          </p:cNvCxnSpPr>
          <p:nvPr/>
        </p:nvCxnSpPr>
        <p:spPr>
          <a:xfrm>
            <a:off x="966582" y="3887749"/>
            <a:ext cx="434038" cy="315383"/>
          </a:xfrm>
          <a:prstGeom prst="curvedConnector2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786388" y="64912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海明距离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9671" y="5375318"/>
            <a:ext cx="2036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接收方：</a:t>
            </a:r>
            <a:endParaRPr lang="en-US" altLang="zh-CN" dirty="0"/>
          </a:p>
          <a:p>
            <a:r>
              <a:rPr lang="zh-CN" altLang="en-US" dirty="0"/>
              <a:t>没有额外的信息，无法检测是否出错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994638" y="213286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增加一个奇偶校验位</a:t>
            </a:r>
            <a:endParaRPr lang="en-US" altLang="zh-CN" dirty="0"/>
          </a:p>
        </p:txBody>
      </p:sp>
      <p:sp>
        <p:nvSpPr>
          <p:cNvPr id="52" name="椭圆 51"/>
          <p:cNvSpPr/>
          <p:nvPr/>
        </p:nvSpPr>
        <p:spPr>
          <a:xfrm>
            <a:off x="3720675" y="2869727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686854" y="2869727"/>
            <a:ext cx="72000" cy="72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>
            <a:stCxn id="52" idx="6"/>
            <a:endCxn id="53" idx="2"/>
          </p:cNvCxnSpPr>
          <p:nvPr/>
        </p:nvCxnSpPr>
        <p:spPr>
          <a:xfrm>
            <a:off x="3792675" y="2905727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3720675" y="3536477"/>
            <a:ext cx="72000" cy="72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686854" y="3536477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56" idx="6"/>
            <a:endCxn id="57" idx="2"/>
          </p:cNvCxnSpPr>
          <p:nvPr/>
        </p:nvCxnSpPr>
        <p:spPr>
          <a:xfrm>
            <a:off x="3792675" y="3572477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512568" y="25747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513502" y="2572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4603834" y="3584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512568" y="3584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70" name="直接箭头连接符 69"/>
          <p:cNvCxnSpPr>
            <a:stCxn id="52" idx="4"/>
            <a:endCxn id="56" idx="0"/>
          </p:cNvCxnSpPr>
          <p:nvPr/>
        </p:nvCxnSpPr>
        <p:spPr>
          <a:xfrm>
            <a:off x="3756675" y="2941727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3" idx="4"/>
            <a:endCxn id="57" idx="0"/>
          </p:cNvCxnSpPr>
          <p:nvPr/>
        </p:nvCxnSpPr>
        <p:spPr>
          <a:xfrm>
            <a:off x="4722854" y="2941727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266255" y="2244609"/>
            <a:ext cx="3745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令：</a:t>
            </a:r>
            <a:endParaRPr lang="en-US" altLang="zh-CN" dirty="0"/>
          </a:p>
          <a:p>
            <a:r>
              <a:rPr lang="zh-CN" altLang="en-US" dirty="0"/>
              <a:t>高位（红）：数据位，</a:t>
            </a:r>
            <a:br>
              <a:rPr lang="en-US" altLang="zh-CN" dirty="0"/>
            </a:br>
            <a:r>
              <a:rPr lang="zh-CN" altLang="en-US" dirty="0"/>
              <a:t>低位（蓝）：</a:t>
            </a:r>
            <a:r>
              <a:rPr lang="en-US" altLang="zh-CN" dirty="0"/>
              <a:t>Parity</a:t>
            </a:r>
            <a:r>
              <a:rPr lang="zh-CN" altLang="en-US" dirty="0"/>
              <a:t>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只考虑单</a:t>
            </a:r>
            <a:r>
              <a:rPr lang="en-US" altLang="zh-CN" dirty="0"/>
              <a:t>bit</a:t>
            </a:r>
            <a:r>
              <a:rPr lang="zh-CN" altLang="en-US" dirty="0"/>
              <a:t>错误：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正确</a:t>
            </a:r>
            <a:r>
              <a:rPr lang="zh-CN" altLang="en-US" dirty="0"/>
              <a:t>的编码组合（绿点）：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单</a:t>
            </a:r>
            <a:r>
              <a:rPr lang="en-US" altLang="zh-CN" dirty="0">
                <a:solidFill>
                  <a:srgbClr val="FF0000"/>
                </a:solidFill>
              </a:rPr>
              <a:t>bit</a:t>
            </a:r>
            <a:r>
              <a:rPr lang="zh-CN" altLang="en-US" dirty="0">
                <a:solidFill>
                  <a:srgbClr val="FF0000"/>
                </a:solidFill>
              </a:rPr>
              <a:t>出错</a:t>
            </a:r>
            <a:r>
              <a:rPr lang="zh-CN" altLang="en-US" dirty="0"/>
              <a:t>的组合（红点）：</a:t>
            </a:r>
            <a:r>
              <a:rPr lang="en-US" altLang="zh-CN" dirty="0">
                <a:solidFill>
                  <a:srgbClr val="FF0000"/>
                </a:solidFill>
              </a:rPr>
              <a:t>01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45747" y="5371289"/>
            <a:ext cx="4947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接收方：</a:t>
            </a:r>
            <a:endParaRPr lang="en-US" altLang="zh-CN" dirty="0"/>
          </a:p>
          <a:p>
            <a:r>
              <a:rPr lang="zh-CN" altLang="en-US" dirty="0"/>
              <a:t>对于单</a:t>
            </a:r>
            <a:r>
              <a:rPr lang="en-US" altLang="zh-CN" dirty="0"/>
              <a:t>bit</a:t>
            </a:r>
            <a:r>
              <a:rPr lang="zh-CN" altLang="en-US" dirty="0"/>
              <a:t>错，可以检错，不能纠错</a:t>
            </a:r>
            <a:endParaRPr lang="en-US" altLang="zh-CN" dirty="0"/>
          </a:p>
          <a:p>
            <a:r>
              <a:rPr lang="zh-CN" altLang="en-US" dirty="0"/>
              <a:t>即出现</a:t>
            </a:r>
            <a:r>
              <a:rPr lang="en-US" altLang="zh-CN" dirty="0"/>
              <a:t>01</a:t>
            </a:r>
            <a:r>
              <a:rPr lang="zh-CN" altLang="en-US" dirty="0"/>
              <a:t>或</a:t>
            </a:r>
            <a:r>
              <a:rPr lang="en-US" altLang="zh-CN" dirty="0"/>
              <a:t>10</a:t>
            </a:r>
            <a:r>
              <a:rPr lang="zh-CN" altLang="en-US" dirty="0"/>
              <a:t>时，无法判断，到底哪一位出错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2926269" y="4683854"/>
            <a:ext cx="597631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从一个正确的组合，到一个错误的组合，只需要单</a:t>
            </a:r>
            <a:r>
              <a:rPr lang="en-US" altLang="zh-CN" dirty="0"/>
              <a:t>bit</a:t>
            </a:r>
            <a:r>
              <a:rPr lang="zh-CN" altLang="en-US" dirty="0"/>
              <a:t>出错</a:t>
            </a:r>
            <a:endParaRPr lang="en-US" altLang="zh-CN" dirty="0"/>
          </a:p>
          <a:p>
            <a:r>
              <a:rPr lang="zh-CN" altLang="en-US" dirty="0"/>
              <a:t>从一个正确的组合，到另一个正确的组合，需要双</a:t>
            </a:r>
            <a:r>
              <a:rPr lang="en-US" altLang="zh-CN" dirty="0"/>
              <a:t>bit</a:t>
            </a:r>
            <a:r>
              <a:rPr lang="zh-CN" altLang="en-US" dirty="0"/>
              <a:t>出错</a:t>
            </a:r>
          </a:p>
        </p:txBody>
      </p:sp>
      <p:sp>
        <p:nvSpPr>
          <p:cNvPr id="10" name="右箭头 9"/>
          <p:cNvSpPr/>
          <p:nvPr/>
        </p:nvSpPr>
        <p:spPr>
          <a:xfrm>
            <a:off x="2600325" y="2941727"/>
            <a:ext cx="354519" cy="1084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08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2921511" y="1705158"/>
            <a:ext cx="6047750" cy="3192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3032738" y="1685190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末尾增加一个奇偶校验位</a:t>
            </a:r>
            <a:endParaRPr lang="en-US" altLang="zh-CN" dirty="0"/>
          </a:p>
        </p:txBody>
      </p:sp>
      <p:sp>
        <p:nvSpPr>
          <p:cNvPr id="44" name="矩形 43"/>
          <p:cNvSpPr/>
          <p:nvPr/>
        </p:nvSpPr>
        <p:spPr>
          <a:xfrm>
            <a:off x="375712" y="1695266"/>
            <a:ext cx="2160000" cy="3192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RAID2</a:t>
            </a:r>
            <a:r>
              <a:rPr lang="zh-CN" altLang="en-US" sz="3200" dirty="0"/>
              <a:t>：</a:t>
            </a:r>
            <a:r>
              <a:rPr lang="en-US" altLang="zh-CN" sz="3200" dirty="0"/>
              <a:t>ECC</a:t>
            </a:r>
            <a:br>
              <a:rPr lang="en-US" altLang="zh-CN" sz="3200" dirty="0"/>
            </a:br>
            <a:r>
              <a:rPr lang="zh-CN" altLang="en-US" sz="3200" dirty="0"/>
              <a:t>奇偶校验（</a:t>
            </a:r>
            <a:r>
              <a:rPr lang="en-US" altLang="zh-CN" sz="3200" dirty="0"/>
              <a:t>Parity Check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考虑传送</a:t>
            </a:r>
            <a:r>
              <a:rPr lang="en-US" altLang="zh-CN" dirty="0"/>
              <a:t>2bit</a:t>
            </a:r>
            <a:r>
              <a:rPr lang="zh-CN" altLang="en-US" dirty="0"/>
              <a:t>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依此类推，</a:t>
            </a:r>
            <a:r>
              <a:rPr lang="en-US" altLang="zh-CN" dirty="0"/>
              <a:t>N+1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64066" y="2281291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830245" y="2281291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2" idx="6"/>
            <a:endCxn id="33" idx="2"/>
          </p:cNvCxnSpPr>
          <p:nvPr/>
        </p:nvCxnSpPr>
        <p:spPr>
          <a:xfrm>
            <a:off x="936066" y="2317291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864066" y="2948041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830245" y="2948041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5" idx="6"/>
            <a:endCxn id="36" idx="2"/>
          </p:cNvCxnSpPr>
          <p:nvPr/>
        </p:nvCxnSpPr>
        <p:spPr>
          <a:xfrm>
            <a:off x="936066" y="2984041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55959" y="1986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656893" y="19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747225" y="2996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55959" y="2996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32" idx="4"/>
            <a:endCxn id="35" idx="0"/>
          </p:cNvCxnSpPr>
          <p:nvPr/>
        </p:nvCxnSpPr>
        <p:spPr>
          <a:xfrm>
            <a:off x="900066" y="2353291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3" idx="4"/>
            <a:endCxn id="36" idx="0"/>
          </p:cNvCxnSpPr>
          <p:nvPr/>
        </p:nvCxnSpPr>
        <p:spPr>
          <a:xfrm>
            <a:off x="1866245" y="2353291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箭头 44"/>
          <p:cNvSpPr/>
          <p:nvPr/>
        </p:nvSpPr>
        <p:spPr>
          <a:xfrm>
            <a:off x="2600325" y="2494052"/>
            <a:ext cx="354519" cy="1084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3625721" y="2650623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4591900" y="2650623"/>
            <a:ext cx="72000" cy="72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>
            <a:stCxn id="76" idx="6"/>
            <a:endCxn id="77" idx="2"/>
          </p:cNvCxnSpPr>
          <p:nvPr/>
        </p:nvCxnSpPr>
        <p:spPr>
          <a:xfrm>
            <a:off x="3697721" y="2686623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3625721" y="3317373"/>
            <a:ext cx="72000" cy="72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4591900" y="3317373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>
            <a:stCxn id="79" idx="6"/>
            <a:endCxn id="80" idx="2"/>
          </p:cNvCxnSpPr>
          <p:nvPr/>
        </p:nvCxnSpPr>
        <p:spPr>
          <a:xfrm>
            <a:off x="3697721" y="3353373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148719" y="24771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>
                <a:solidFill>
                  <a:srgbClr val="FF0000"/>
                </a:solidFill>
              </a:rPr>
              <a:t>00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663900" y="20677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01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508880" y="33655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>
                <a:solidFill>
                  <a:srgbClr val="FF0000"/>
                </a:solidFill>
              </a:rPr>
              <a:t>11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856868" y="30200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6" name="直接箭头连接符 85"/>
          <p:cNvCxnSpPr>
            <a:stCxn id="76" idx="4"/>
            <a:endCxn id="79" idx="0"/>
          </p:cNvCxnSpPr>
          <p:nvPr/>
        </p:nvCxnSpPr>
        <p:spPr>
          <a:xfrm>
            <a:off x="3661721" y="2722623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7" idx="4"/>
            <a:endCxn id="80" idx="0"/>
          </p:cNvCxnSpPr>
          <p:nvPr/>
        </p:nvCxnSpPr>
        <p:spPr>
          <a:xfrm>
            <a:off x="4627900" y="2722623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3952093" y="2394569"/>
            <a:ext cx="72000" cy="72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4918272" y="2394569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/>
          <p:cNvCxnSpPr>
            <a:stCxn id="88" idx="6"/>
            <a:endCxn id="89" idx="2"/>
          </p:cNvCxnSpPr>
          <p:nvPr/>
        </p:nvCxnSpPr>
        <p:spPr>
          <a:xfrm>
            <a:off x="4024093" y="2430569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3952093" y="3061319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4918272" y="3061319"/>
            <a:ext cx="72000" cy="72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>
            <a:stCxn id="91" idx="6"/>
            <a:endCxn id="92" idx="2"/>
          </p:cNvCxnSpPr>
          <p:nvPr/>
        </p:nvCxnSpPr>
        <p:spPr>
          <a:xfrm>
            <a:off x="4024093" y="3097319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687176" y="20972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4216963" y="23739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4835252" y="31095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111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3178542" y="32915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cxnSp>
        <p:nvCxnSpPr>
          <p:cNvPr id="98" name="直接箭头连接符 97"/>
          <p:cNvCxnSpPr>
            <a:stCxn id="88" idx="4"/>
            <a:endCxn id="91" idx="0"/>
          </p:cNvCxnSpPr>
          <p:nvPr/>
        </p:nvCxnSpPr>
        <p:spPr>
          <a:xfrm>
            <a:off x="3988093" y="2466569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89" idx="4"/>
            <a:endCxn id="92" idx="0"/>
          </p:cNvCxnSpPr>
          <p:nvPr/>
        </p:nvCxnSpPr>
        <p:spPr>
          <a:xfrm>
            <a:off x="4954272" y="2466569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8" idx="3"/>
            <a:endCxn id="76" idx="7"/>
          </p:cNvCxnSpPr>
          <p:nvPr/>
        </p:nvCxnSpPr>
        <p:spPr>
          <a:xfrm flipH="1">
            <a:off x="3687177" y="2456025"/>
            <a:ext cx="275460" cy="205142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4654096" y="2456025"/>
            <a:ext cx="275460" cy="205142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>
            <a:off x="4664235" y="3128876"/>
            <a:ext cx="275460" cy="205142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H="1">
            <a:off x="3679992" y="3133668"/>
            <a:ext cx="275460" cy="205142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401621" y="2160237"/>
            <a:ext cx="34079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只考虑单</a:t>
            </a:r>
            <a:r>
              <a:rPr lang="en-US" altLang="zh-CN" dirty="0"/>
              <a:t>bit</a:t>
            </a:r>
            <a:r>
              <a:rPr lang="zh-CN" altLang="en-US" dirty="0"/>
              <a:t>错误：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正确的</a:t>
            </a:r>
            <a:r>
              <a:rPr lang="zh-CN" altLang="en-US" dirty="0"/>
              <a:t>编码组合（绿点）：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 00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01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11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单</a:t>
            </a:r>
            <a:r>
              <a:rPr lang="en-US" altLang="zh-CN" dirty="0">
                <a:solidFill>
                  <a:srgbClr val="FF0000"/>
                </a:solidFill>
              </a:rPr>
              <a:t>bit</a:t>
            </a:r>
            <a:r>
              <a:rPr lang="zh-CN" altLang="en-US" dirty="0">
                <a:solidFill>
                  <a:srgbClr val="FF0000"/>
                </a:solidFill>
              </a:rPr>
              <a:t>出错的</a:t>
            </a:r>
            <a:r>
              <a:rPr lang="zh-CN" altLang="en-US" dirty="0"/>
              <a:t>组合（红点）：</a:t>
            </a:r>
            <a:endParaRPr lang="en-US" altLang="zh-CN" dirty="0"/>
          </a:p>
          <a:p>
            <a:r>
              <a:rPr lang="en-US" altLang="zh-CN" dirty="0"/>
              <a:t>    001, 010, 100, 111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2964369" y="4236179"/>
            <a:ext cx="597631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从一个正确的组合，到一个错误的组合，只需要单</a:t>
            </a:r>
            <a:r>
              <a:rPr lang="en-US" altLang="zh-CN" dirty="0"/>
              <a:t>bit</a:t>
            </a:r>
            <a:r>
              <a:rPr lang="zh-CN" altLang="en-US" dirty="0"/>
              <a:t>出错</a:t>
            </a:r>
            <a:endParaRPr lang="en-US" altLang="zh-CN" dirty="0"/>
          </a:p>
          <a:p>
            <a:r>
              <a:rPr lang="zh-CN" altLang="en-US" dirty="0"/>
              <a:t>从一个正确的组合，到另一个正确的组合，需要双</a:t>
            </a:r>
            <a:r>
              <a:rPr lang="en-US" altLang="zh-CN" dirty="0"/>
              <a:t>bit</a:t>
            </a:r>
            <a:r>
              <a:rPr lang="zh-CN" altLang="en-US" dirty="0"/>
              <a:t>出错</a:t>
            </a:r>
          </a:p>
        </p:txBody>
      </p:sp>
    </p:spTree>
    <p:extLst>
      <p:ext uri="{BB962C8B-B14F-4D97-AF65-F5344CB8AC3E}">
        <p14:creationId xmlns:p14="http://schemas.microsoft.com/office/powerpoint/2010/main" val="4137862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RAID2</a:t>
            </a:r>
            <a:r>
              <a:rPr lang="zh-CN" altLang="en-US" sz="3200" dirty="0"/>
              <a:t>：</a:t>
            </a:r>
            <a:r>
              <a:rPr lang="en-US" altLang="zh-CN" sz="3200" dirty="0"/>
              <a:t>ECC</a:t>
            </a:r>
            <a:br>
              <a:rPr lang="en-US" altLang="zh-CN" sz="3200" dirty="0"/>
            </a:br>
            <a:r>
              <a:rPr lang="zh-CN" altLang="en-US" sz="3200" dirty="0"/>
              <a:t>奇偶校验（</a:t>
            </a:r>
            <a:r>
              <a:rPr lang="en-US" altLang="zh-CN" sz="3200" dirty="0"/>
              <a:t>Parity Check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奇偶校验是一种校验和（</a:t>
            </a:r>
            <a:r>
              <a:rPr lang="en-US" altLang="zh-CN" dirty="0"/>
              <a:t>checksum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所有位：</a:t>
            </a:r>
            <a:r>
              <a:rPr lang="en-US" altLang="zh-CN" dirty="0"/>
              <a:t>N</a:t>
            </a:r>
            <a:r>
              <a:rPr lang="zh-CN" altLang="en-US" dirty="0"/>
              <a:t>个数据位</a:t>
            </a:r>
            <a:r>
              <a:rPr lang="en-US" altLang="zh-CN" dirty="0"/>
              <a:t>+1</a:t>
            </a:r>
            <a:r>
              <a:rPr lang="zh-CN" altLang="en-US" dirty="0"/>
              <a:t>个</a:t>
            </a:r>
            <a:r>
              <a:rPr lang="en-US" altLang="zh-CN" dirty="0"/>
              <a:t>Parity</a:t>
            </a:r>
            <a:r>
              <a:rPr lang="zh-CN" altLang="en-US" dirty="0"/>
              <a:t>位（即奇偶位、错误检测位）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偶</a:t>
            </a:r>
            <a:r>
              <a:rPr lang="zh-CN" altLang="en-US" b="1" dirty="0"/>
              <a:t>校验</a:t>
            </a:r>
            <a:r>
              <a:rPr lang="zh-CN" altLang="en-US" dirty="0"/>
              <a:t>：所有位的异或为</a:t>
            </a:r>
            <a:r>
              <a:rPr lang="en-US" altLang="zh-CN" dirty="0"/>
              <a:t>0</a:t>
            </a:r>
          </a:p>
          <a:p>
            <a:pPr lvl="2"/>
            <a:r>
              <a:rPr lang="zh-CN" altLang="en-US" dirty="0"/>
              <a:t>校验位</a:t>
            </a:r>
            <a:endParaRPr lang="en-US" altLang="zh-CN" dirty="0"/>
          </a:p>
          <a:p>
            <a:pPr lvl="3"/>
            <a:r>
              <a:rPr lang="en-US" altLang="zh-CN" dirty="0"/>
              <a:t>0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个数据位中，有偶数个</a:t>
            </a:r>
            <a:r>
              <a:rPr lang="en-US" altLang="zh-CN" dirty="0"/>
              <a:t>1</a:t>
            </a:r>
            <a:r>
              <a:rPr lang="zh-CN" altLang="en-US" dirty="0"/>
              <a:t>；附加上校验位，还是偶数个</a:t>
            </a:r>
            <a:r>
              <a:rPr lang="en-US" altLang="zh-CN" dirty="0"/>
              <a:t>1</a:t>
            </a:r>
          </a:p>
          <a:p>
            <a:pPr lvl="3"/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个数据位中，有奇数个</a:t>
            </a:r>
            <a:r>
              <a:rPr lang="en-US" altLang="zh-CN" dirty="0"/>
              <a:t>1</a:t>
            </a:r>
            <a:r>
              <a:rPr lang="zh-CN" altLang="en-US" dirty="0"/>
              <a:t>；附加上校验位，变成偶数个</a:t>
            </a:r>
            <a:r>
              <a:rPr lang="en-US" altLang="zh-CN" dirty="0"/>
              <a:t>1</a:t>
            </a:r>
          </a:p>
          <a:p>
            <a:pPr lvl="3"/>
            <a:r>
              <a:rPr lang="zh-CN" altLang="en-US" dirty="0"/>
              <a:t>校验位的计算方法：校验位</a:t>
            </a:r>
            <a:r>
              <a:rPr lang="en-US" altLang="zh-CN" dirty="0"/>
              <a:t>=N</a:t>
            </a:r>
            <a:r>
              <a:rPr lang="zh-CN" altLang="en-US" dirty="0"/>
              <a:t>个数据位的</a:t>
            </a:r>
            <a:r>
              <a:rPr lang="zh-CN" altLang="en-US" dirty="0">
                <a:solidFill>
                  <a:srgbClr val="FF0000"/>
                </a:solidFill>
              </a:rPr>
              <a:t>异或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收到所有位后，进行</a:t>
            </a:r>
            <a:r>
              <a:rPr lang="zh-CN" altLang="en-US" dirty="0">
                <a:solidFill>
                  <a:srgbClr val="FF0000"/>
                </a:solidFill>
              </a:rPr>
              <a:t>偶校验</a:t>
            </a:r>
            <a:r>
              <a:rPr lang="zh-CN" altLang="en-US" dirty="0"/>
              <a:t>： 计算所有位的异或</a:t>
            </a:r>
            <a:endParaRPr lang="en-US" altLang="zh-CN" dirty="0"/>
          </a:p>
          <a:p>
            <a:pPr lvl="3"/>
            <a:r>
              <a:rPr lang="zh-CN" altLang="en-US" dirty="0"/>
              <a:t>若校验结果为</a:t>
            </a:r>
            <a:r>
              <a:rPr lang="en-US" altLang="zh-CN" dirty="0"/>
              <a:t>0</a:t>
            </a:r>
            <a:r>
              <a:rPr lang="zh-CN" altLang="en-US" dirty="0"/>
              <a:t>：没有错误，或者偶数个</a:t>
            </a:r>
            <a:r>
              <a:rPr lang="en-US" altLang="zh-CN" dirty="0"/>
              <a:t>bit</a:t>
            </a:r>
            <a:r>
              <a:rPr lang="zh-CN" altLang="en-US" dirty="0"/>
              <a:t>出错</a:t>
            </a:r>
            <a:endParaRPr lang="en-US" altLang="zh-CN" dirty="0"/>
          </a:p>
          <a:p>
            <a:pPr lvl="3"/>
            <a:r>
              <a:rPr lang="zh-CN" altLang="en-US" dirty="0"/>
              <a:t>若校验结果为</a:t>
            </a:r>
            <a:r>
              <a:rPr lang="en-US" altLang="zh-CN" dirty="0"/>
              <a:t>1</a:t>
            </a:r>
            <a:r>
              <a:rPr lang="zh-CN" altLang="en-US" dirty="0"/>
              <a:t>：一定有错，奇数个</a:t>
            </a:r>
            <a:r>
              <a:rPr lang="en-US" altLang="zh-CN" dirty="0"/>
              <a:t>bit</a:t>
            </a:r>
            <a:r>
              <a:rPr lang="zh-CN" altLang="en-US" dirty="0"/>
              <a:t>出错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奇</a:t>
            </a:r>
            <a:r>
              <a:rPr lang="zh-CN" altLang="en-US" dirty="0"/>
              <a:t>校验：所有位的异或为</a:t>
            </a:r>
            <a:r>
              <a:rPr lang="en-US" altLang="zh-CN" dirty="0"/>
              <a:t>1</a:t>
            </a:r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206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RAID2</a:t>
            </a:r>
            <a:r>
              <a:rPr lang="zh-CN" altLang="en-US" sz="3200" dirty="0"/>
              <a:t>：</a:t>
            </a:r>
            <a:r>
              <a:rPr lang="en-US" altLang="zh-CN" sz="3200" dirty="0"/>
              <a:t>ECC</a:t>
            </a:r>
            <a:br>
              <a:rPr lang="en-US" altLang="zh-CN" sz="3200" dirty="0"/>
            </a:br>
            <a:r>
              <a:rPr lang="zh-CN" altLang="en-US" sz="3200" dirty="0"/>
              <a:t>奇偶校验（</a:t>
            </a:r>
            <a:r>
              <a:rPr lang="en-US" altLang="zh-CN" sz="3200" dirty="0"/>
              <a:t>Parity Check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奇偶校验是一种校验和（</a:t>
            </a:r>
            <a:r>
              <a:rPr lang="en-US" altLang="zh-CN" dirty="0"/>
              <a:t>checksum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所有位：</a:t>
            </a:r>
            <a:r>
              <a:rPr lang="en-US" altLang="zh-CN" dirty="0"/>
              <a:t>N</a:t>
            </a:r>
            <a:r>
              <a:rPr lang="zh-CN" altLang="en-US" dirty="0"/>
              <a:t>个数据位</a:t>
            </a:r>
            <a:r>
              <a:rPr lang="en-US" altLang="zh-CN" dirty="0"/>
              <a:t>+1</a:t>
            </a:r>
            <a:r>
              <a:rPr lang="zh-CN" altLang="en-US" dirty="0"/>
              <a:t>个</a:t>
            </a:r>
            <a:r>
              <a:rPr lang="en-US" altLang="zh-CN" dirty="0"/>
              <a:t>Parity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偶</a:t>
            </a:r>
            <a:r>
              <a:rPr lang="zh-CN" altLang="en-US" dirty="0"/>
              <a:t>校验：所有位的异或为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奇</a:t>
            </a:r>
            <a:r>
              <a:rPr lang="zh-CN" altLang="en-US" b="1" dirty="0"/>
              <a:t>校验</a:t>
            </a:r>
            <a:r>
              <a:rPr lang="zh-CN" altLang="en-US" dirty="0"/>
              <a:t>：所有位的异或为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校验位</a:t>
            </a:r>
            <a:endParaRPr lang="en-US" altLang="zh-CN" dirty="0"/>
          </a:p>
          <a:p>
            <a:pPr lvl="3"/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个数据位中，有偶数个</a:t>
            </a:r>
            <a:r>
              <a:rPr lang="en-US" altLang="zh-CN" dirty="0"/>
              <a:t>1</a:t>
            </a:r>
            <a:r>
              <a:rPr lang="zh-CN" altLang="en-US" dirty="0"/>
              <a:t>；附加上校验位，变成奇数个</a:t>
            </a:r>
            <a:r>
              <a:rPr lang="en-US" altLang="zh-CN" dirty="0"/>
              <a:t>1</a:t>
            </a:r>
          </a:p>
          <a:p>
            <a:pPr lvl="3"/>
            <a:r>
              <a:rPr lang="en-US" altLang="zh-CN" dirty="0"/>
              <a:t>0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个数据位中，有奇数个</a:t>
            </a:r>
            <a:r>
              <a:rPr lang="en-US" altLang="zh-CN" dirty="0"/>
              <a:t>1</a:t>
            </a:r>
            <a:r>
              <a:rPr lang="zh-CN" altLang="en-US" dirty="0"/>
              <a:t>；附加上校验位，还是奇数个</a:t>
            </a:r>
            <a:r>
              <a:rPr lang="en-US" altLang="zh-CN" dirty="0"/>
              <a:t>1</a:t>
            </a:r>
          </a:p>
          <a:p>
            <a:pPr lvl="3"/>
            <a:r>
              <a:rPr lang="zh-CN" altLang="en-US" dirty="0"/>
              <a:t>校验位的计算方法：校验位</a:t>
            </a:r>
            <a:r>
              <a:rPr lang="en-US" altLang="zh-CN" dirty="0"/>
              <a:t>=N</a:t>
            </a:r>
            <a:r>
              <a:rPr lang="zh-CN" altLang="en-US" dirty="0"/>
              <a:t>个数据位的异或后取反</a:t>
            </a:r>
            <a:endParaRPr lang="en-US" altLang="zh-CN" dirty="0"/>
          </a:p>
          <a:p>
            <a:pPr lvl="2"/>
            <a:r>
              <a:rPr lang="zh-CN" altLang="en-US" dirty="0"/>
              <a:t>收到所有位后，进行奇校验：计算所有位的异或</a:t>
            </a:r>
            <a:endParaRPr lang="en-US" altLang="zh-CN" dirty="0"/>
          </a:p>
          <a:p>
            <a:pPr lvl="3"/>
            <a:r>
              <a:rPr lang="zh-CN" altLang="en-US" dirty="0"/>
              <a:t>若校验结果为</a:t>
            </a:r>
            <a:r>
              <a:rPr lang="en-US" altLang="zh-CN" dirty="0"/>
              <a:t>1</a:t>
            </a:r>
            <a:r>
              <a:rPr lang="zh-CN" altLang="en-US" dirty="0"/>
              <a:t>：没有错误，或者偶数个</a:t>
            </a:r>
            <a:r>
              <a:rPr lang="en-US" altLang="zh-CN" dirty="0"/>
              <a:t>bit</a:t>
            </a:r>
            <a:r>
              <a:rPr lang="zh-CN" altLang="en-US" dirty="0"/>
              <a:t>出错</a:t>
            </a:r>
            <a:endParaRPr lang="en-US" altLang="zh-CN" dirty="0"/>
          </a:p>
          <a:p>
            <a:pPr lvl="3"/>
            <a:r>
              <a:rPr lang="zh-CN" altLang="en-US" dirty="0"/>
              <a:t>若校验结果为</a:t>
            </a:r>
            <a:r>
              <a:rPr lang="en-US" altLang="zh-CN" dirty="0"/>
              <a:t>0</a:t>
            </a:r>
            <a:r>
              <a:rPr lang="zh-CN" altLang="en-US" dirty="0"/>
              <a:t>：一定有错，或者奇数个</a:t>
            </a:r>
            <a:r>
              <a:rPr lang="en-US" altLang="zh-CN" dirty="0"/>
              <a:t>bit</a:t>
            </a:r>
            <a:r>
              <a:rPr lang="zh-CN" altLang="en-US" dirty="0"/>
              <a:t>出错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538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RAID2</a:t>
            </a:r>
            <a:r>
              <a:rPr lang="zh-CN" altLang="en-US" sz="3200" dirty="0"/>
              <a:t>：</a:t>
            </a:r>
            <a:r>
              <a:rPr lang="en-US" altLang="zh-CN" sz="3200" dirty="0"/>
              <a:t>ECC</a:t>
            </a:r>
            <a:br>
              <a:rPr lang="en-US" altLang="zh-CN" sz="3200" dirty="0"/>
            </a:br>
            <a:r>
              <a:rPr lang="zh-CN" altLang="en-US" sz="3200" dirty="0"/>
              <a:t>奇偶校验（</a:t>
            </a:r>
            <a:r>
              <a:rPr lang="en-US" altLang="zh-CN" sz="3200" dirty="0"/>
              <a:t>Parity Check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内存：基于奇偶校验的错误</a:t>
            </a:r>
            <a:r>
              <a:rPr lang="zh-CN" altLang="en-US" b="1" dirty="0"/>
              <a:t>检测</a:t>
            </a:r>
            <a:endParaRPr lang="en-US" altLang="zh-CN" b="1" dirty="0"/>
          </a:p>
          <a:p>
            <a:pPr lvl="1"/>
            <a:r>
              <a:rPr lang="zh-CN" altLang="en-US" dirty="0"/>
              <a:t>每个字节：</a:t>
            </a:r>
            <a:r>
              <a:rPr lang="en-US" altLang="zh-CN" dirty="0"/>
              <a:t>8</a:t>
            </a:r>
            <a:r>
              <a:rPr lang="zh-CN" altLang="en-US" dirty="0"/>
              <a:t>个数据位</a:t>
            </a:r>
            <a:r>
              <a:rPr lang="en-US" altLang="zh-CN" dirty="0"/>
              <a:t>+1</a:t>
            </a:r>
            <a:r>
              <a:rPr lang="zh-CN" altLang="en-US" dirty="0"/>
              <a:t>个</a:t>
            </a:r>
            <a:r>
              <a:rPr lang="en-US" altLang="zh-CN" dirty="0"/>
              <a:t>Parity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/>
            <a:r>
              <a:rPr lang="en-US" altLang="zh-CN" dirty="0"/>
              <a:t>Parity=0</a:t>
            </a:r>
            <a:r>
              <a:rPr lang="zh-CN" altLang="en-US" dirty="0"/>
              <a:t>：字节中</a:t>
            </a:r>
            <a:r>
              <a:rPr lang="en-US" altLang="zh-CN" dirty="0"/>
              <a:t>1</a:t>
            </a:r>
            <a:r>
              <a:rPr lang="zh-CN" altLang="en-US" dirty="0"/>
              <a:t>的个数是偶数</a:t>
            </a:r>
            <a:endParaRPr lang="en-US" altLang="zh-CN" dirty="0"/>
          </a:p>
          <a:p>
            <a:pPr lvl="2"/>
            <a:r>
              <a:rPr lang="en-US" altLang="zh-CN" dirty="0"/>
              <a:t>Parity=1</a:t>
            </a:r>
            <a:r>
              <a:rPr lang="zh-CN" altLang="en-US" dirty="0"/>
              <a:t>：字节中</a:t>
            </a:r>
            <a:r>
              <a:rPr lang="en-US" altLang="zh-CN" dirty="0"/>
              <a:t>1</a:t>
            </a:r>
            <a:r>
              <a:rPr lang="zh-CN" altLang="en-US" dirty="0"/>
              <a:t>的个数是奇数</a:t>
            </a:r>
            <a:endParaRPr lang="en-US" altLang="zh-CN" dirty="0"/>
          </a:p>
          <a:p>
            <a:pPr lvl="1"/>
            <a:r>
              <a:rPr lang="zh-CN" altLang="en-US" dirty="0"/>
              <a:t>奇偶校验：计算字节的最新的奇偶位值，与存储的奇偶位比对是否一致</a:t>
            </a:r>
            <a:endParaRPr lang="en-US" altLang="zh-CN" dirty="0"/>
          </a:p>
          <a:p>
            <a:pPr lvl="2"/>
            <a:r>
              <a:rPr lang="zh-CN" altLang="en-US" dirty="0"/>
              <a:t>可以检测：单</a:t>
            </a:r>
            <a:r>
              <a:rPr lang="en-US" altLang="zh-CN" dirty="0"/>
              <a:t>bit</a:t>
            </a:r>
            <a:r>
              <a:rPr lang="zh-CN" altLang="en-US" dirty="0"/>
              <a:t>差错（</a:t>
            </a:r>
            <a:r>
              <a:rPr lang="en-US" altLang="zh-CN" dirty="0"/>
              <a:t>9</a:t>
            </a:r>
            <a:r>
              <a:rPr lang="zh-CN" altLang="en-US" dirty="0"/>
              <a:t>位中的任意</a:t>
            </a:r>
            <a:r>
              <a:rPr lang="en-US" altLang="zh-CN" dirty="0"/>
              <a:t>1</a:t>
            </a:r>
            <a:r>
              <a:rPr lang="zh-CN" altLang="en-US" dirty="0"/>
              <a:t>位）或奇数个错误</a:t>
            </a:r>
            <a:endParaRPr lang="en-US" altLang="zh-CN" dirty="0"/>
          </a:p>
          <a:p>
            <a:pPr lvl="2"/>
            <a:r>
              <a:rPr lang="zh-CN" altLang="en-US" dirty="0"/>
              <a:t>不可以检测：偶数个错误</a:t>
            </a:r>
            <a:endParaRPr lang="en-US" altLang="zh-CN" dirty="0"/>
          </a:p>
          <a:p>
            <a:pPr lvl="2"/>
            <a:r>
              <a:rPr lang="zh-CN" altLang="en-US" dirty="0"/>
              <a:t>不能纠错：无法确定哪个位出现了错误，因此无法纠正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42317" y="5386685"/>
            <a:ext cx="4572000" cy="738664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问题</a:t>
            </a:r>
            <a:r>
              <a:rPr lang="en-US" altLang="zh-CN" sz="2400" b="1" dirty="0">
                <a:solidFill>
                  <a:srgbClr val="FF0000"/>
                </a:solidFill>
              </a:rPr>
              <a:t>】</a:t>
            </a:r>
            <a:r>
              <a:rPr lang="zh-CN" altLang="en-US" sz="2400" b="1" dirty="0">
                <a:solidFill>
                  <a:srgbClr val="FF0000"/>
                </a:solidFill>
              </a:rPr>
              <a:t>如何纠错？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dirty="0"/>
              <a:t>针对单</a:t>
            </a:r>
            <a:r>
              <a:rPr lang="en-US" altLang="zh-CN" dirty="0"/>
              <a:t>bit</a:t>
            </a:r>
            <a:r>
              <a:rPr lang="zh-CN" altLang="en-US" dirty="0"/>
              <a:t>错误，能够算出错误的具体位置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8464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en-US" altLang="zh-CN" dirty="0" err="1"/>
              <a:t>ECC</a:t>
            </a:r>
            <a:r>
              <a:rPr lang="en-US" altLang="zh-CN" dirty="0"/>
              <a:t> &amp; </a:t>
            </a:r>
            <a:r>
              <a:rPr lang="zh-CN" altLang="en-US" dirty="0"/>
              <a:t>海明码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ECC</a:t>
            </a:r>
            <a:r>
              <a:rPr lang="zh-CN" altLang="en-US" dirty="0"/>
              <a:t>：</a:t>
            </a:r>
            <a:r>
              <a:rPr lang="en-US" altLang="zh-CN" dirty="0"/>
              <a:t>Error Correcting Code</a:t>
            </a:r>
          </a:p>
          <a:p>
            <a:pPr lvl="1"/>
            <a:r>
              <a:rPr lang="en-US" altLang="zh-CN" dirty="0"/>
              <a:t>RAID 2</a:t>
            </a:r>
            <a:r>
              <a:rPr lang="zh-CN" altLang="en-US" dirty="0"/>
              <a:t>：</a:t>
            </a:r>
            <a:r>
              <a:rPr lang="en-US" altLang="zh-CN" dirty="0"/>
              <a:t>Hamming Code for ECC</a:t>
            </a:r>
            <a:r>
              <a:rPr lang="zh-CN" altLang="en-US" dirty="0"/>
              <a:t>，使用海明码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海明码：采用</a:t>
            </a:r>
            <a:r>
              <a:rPr lang="zh-CN" altLang="en-US" b="1" dirty="0">
                <a:solidFill>
                  <a:srgbClr val="0000FF"/>
                </a:solidFill>
              </a:rPr>
              <a:t>分组</a:t>
            </a:r>
            <a:r>
              <a:rPr lang="zh-CN" altLang="en-US" b="1" dirty="0"/>
              <a:t>奇偶校验</a:t>
            </a:r>
            <a:r>
              <a:rPr lang="zh-CN" altLang="en-US" dirty="0"/>
              <a:t>来确定单</a:t>
            </a:r>
            <a:r>
              <a:rPr lang="en-US" altLang="zh-CN" dirty="0"/>
              <a:t>bit</a:t>
            </a:r>
            <a:r>
              <a:rPr lang="zh-CN" altLang="en-US" dirty="0"/>
              <a:t>差错的位置</a:t>
            </a:r>
            <a:endParaRPr lang="en-US" altLang="zh-CN" dirty="0"/>
          </a:p>
          <a:p>
            <a:pPr lvl="1"/>
            <a:r>
              <a:rPr lang="zh-CN" altLang="en-US" dirty="0"/>
              <a:t>所有位：若干数据位和若干</a:t>
            </a:r>
            <a:r>
              <a:rPr lang="en-US" altLang="zh-CN" dirty="0"/>
              <a:t>parity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zh-CN" altLang="en-US" dirty="0"/>
              <a:t>单</a:t>
            </a:r>
            <a:r>
              <a:rPr lang="en-US" altLang="zh-CN" dirty="0"/>
              <a:t>bit</a:t>
            </a:r>
            <a:r>
              <a:rPr lang="zh-CN" altLang="en-US" dirty="0"/>
              <a:t>出错：数据位和</a:t>
            </a:r>
            <a:r>
              <a:rPr lang="en-US" altLang="zh-CN" dirty="0"/>
              <a:t>parity</a:t>
            </a:r>
            <a:r>
              <a:rPr lang="zh-CN" altLang="en-US" dirty="0"/>
              <a:t>位都可能出错，都要考虑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分组：</a:t>
            </a:r>
            <a:endParaRPr lang="en-US" altLang="zh-CN" dirty="0"/>
          </a:p>
          <a:p>
            <a:pPr lvl="2"/>
            <a:r>
              <a:rPr lang="zh-CN" altLang="en-US" dirty="0"/>
              <a:t>组间：所有数据位交错分组</a:t>
            </a:r>
            <a:endParaRPr lang="en-US" altLang="zh-CN" dirty="0"/>
          </a:p>
          <a:p>
            <a:pPr lvl="2"/>
            <a:r>
              <a:rPr lang="zh-CN" altLang="en-US" dirty="0"/>
              <a:t>组内：若干数据位</a:t>
            </a:r>
            <a:r>
              <a:rPr lang="en-US" altLang="zh-CN" dirty="0"/>
              <a:t>+1</a:t>
            </a:r>
            <a:r>
              <a:rPr lang="zh-CN" altLang="en-US" dirty="0"/>
              <a:t>个</a:t>
            </a:r>
            <a:r>
              <a:rPr lang="en-US" altLang="zh-CN" dirty="0"/>
              <a:t>Parity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/>
            <a:r>
              <a:rPr lang="zh-CN" altLang="en-US" dirty="0"/>
              <a:t>要求：</a:t>
            </a:r>
            <a:endParaRPr lang="en-US" altLang="zh-CN" dirty="0"/>
          </a:p>
          <a:p>
            <a:pPr lvl="3"/>
            <a:r>
              <a:rPr lang="zh-CN" altLang="en-US" dirty="0"/>
              <a:t>组数最少</a:t>
            </a:r>
            <a:endParaRPr lang="en-US" altLang="zh-CN" dirty="0"/>
          </a:p>
          <a:p>
            <a:pPr lvl="3"/>
            <a:r>
              <a:rPr lang="zh-CN" altLang="en-US" dirty="0"/>
              <a:t>能根据各组出错情况，交错判定单</a:t>
            </a:r>
            <a:r>
              <a:rPr lang="en-US" altLang="zh-CN" dirty="0"/>
              <a:t>bit</a:t>
            </a:r>
            <a:r>
              <a:rPr lang="zh-CN" altLang="en-US" dirty="0"/>
              <a:t>出错位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49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en-US" altLang="zh-CN" dirty="0" err="1"/>
              <a:t>ECC</a:t>
            </a:r>
            <a:r>
              <a:rPr lang="en-US" altLang="zh-CN" dirty="0"/>
              <a:t> &amp; </a:t>
            </a:r>
            <a:r>
              <a:rPr lang="zh-CN" altLang="en-US" dirty="0"/>
              <a:t>海明码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分组目标：能唯一确定出错的位编号，且组数最少</a:t>
            </a:r>
            <a:endParaRPr lang="en-US" altLang="zh-CN" dirty="0"/>
          </a:p>
          <a:p>
            <a:pPr lvl="1"/>
            <a:r>
              <a:rPr lang="zh-CN" altLang="en-US" dirty="0"/>
              <a:t>考虑传送</a:t>
            </a:r>
            <a:r>
              <a:rPr lang="en-US" altLang="zh-CN" dirty="0"/>
              <a:t>1bit</a:t>
            </a:r>
            <a:r>
              <a:rPr lang="zh-CN" altLang="en-US" dirty="0"/>
              <a:t>数据，如何分组？至少</a:t>
            </a:r>
            <a:r>
              <a:rPr lang="en-US" altLang="zh-CN" dirty="0"/>
              <a:t>2</a:t>
            </a:r>
            <a:r>
              <a:rPr lang="zh-CN" altLang="en-US" dirty="0"/>
              <a:t>组</a:t>
            </a:r>
            <a:endParaRPr lang="en-US" altLang="zh-CN" dirty="0"/>
          </a:p>
          <a:p>
            <a:pPr lvl="2"/>
            <a:r>
              <a:rPr lang="zh-CN" altLang="en-US" dirty="0"/>
              <a:t>每组：</a:t>
            </a:r>
            <a:r>
              <a:rPr lang="en-US" altLang="zh-CN" dirty="0"/>
              <a:t>1</a:t>
            </a:r>
            <a:r>
              <a:rPr lang="zh-CN" altLang="en-US" dirty="0"/>
              <a:t>数据位</a:t>
            </a:r>
            <a:r>
              <a:rPr lang="en-US" altLang="zh-CN" dirty="0"/>
              <a:t>+1Parity</a:t>
            </a:r>
            <a:r>
              <a:rPr lang="zh-CN" altLang="en-US" dirty="0"/>
              <a:t>位；双保险！！！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722408" y="2980735"/>
            <a:ext cx="2488159" cy="1398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2972212" y="3431912"/>
            <a:ext cx="1293779" cy="805866"/>
          </a:xfrm>
          <a:prstGeom prst="ellipse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693763" y="3431912"/>
            <a:ext cx="1293779" cy="805866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778246" y="36474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259499" y="369531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448583" y="37207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3404504" y="310189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162946" y="309177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986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816001" y="2559682"/>
            <a:ext cx="6400770" cy="2869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en-US" altLang="zh-CN" dirty="0" err="1"/>
              <a:t>ECC</a:t>
            </a:r>
            <a:r>
              <a:rPr lang="en-US" altLang="zh-CN" dirty="0"/>
              <a:t> &amp; </a:t>
            </a:r>
            <a:r>
              <a:rPr lang="zh-CN" altLang="en-US" dirty="0"/>
              <a:t>海明码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分组目标：能唯一确定出错的位编号，且组数最少</a:t>
            </a:r>
            <a:endParaRPr lang="en-US" altLang="zh-CN" dirty="0"/>
          </a:p>
          <a:p>
            <a:pPr lvl="1"/>
            <a:r>
              <a:rPr lang="zh-CN" altLang="en-US" dirty="0"/>
              <a:t>考虑传送</a:t>
            </a:r>
            <a:r>
              <a:rPr lang="en-US" altLang="zh-CN" dirty="0"/>
              <a:t>1bit</a:t>
            </a:r>
            <a:r>
              <a:rPr lang="zh-CN" altLang="en-US" dirty="0"/>
              <a:t>数据，如何分组？至少</a:t>
            </a:r>
            <a:r>
              <a:rPr lang="en-US" altLang="zh-CN" dirty="0"/>
              <a:t>2</a:t>
            </a:r>
            <a:r>
              <a:rPr lang="zh-CN" altLang="en-US" dirty="0"/>
              <a:t>组</a:t>
            </a:r>
            <a:endParaRPr lang="en-US" altLang="zh-CN" dirty="0"/>
          </a:p>
          <a:p>
            <a:pPr lvl="2"/>
            <a:r>
              <a:rPr lang="zh-CN" altLang="en-US" dirty="0"/>
              <a:t>每组：</a:t>
            </a:r>
            <a:r>
              <a:rPr lang="en-US" altLang="zh-CN" dirty="0"/>
              <a:t>1</a:t>
            </a:r>
            <a:r>
              <a:rPr lang="zh-CN" altLang="en-US" dirty="0"/>
              <a:t>数据位</a:t>
            </a:r>
            <a:r>
              <a:rPr lang="en-US" altLang="zh-CN" dirty="0"/>
              <a:t>+1Parity</a:t>
            </a:r>
            <a:r>
              <a:rPr lang="zh-CN" altLang="en-US" dirty="0"/>
              <a:t>位；双保险！！！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421355" y="3214194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387534" y="3214194"/>
            <a:ext cx="72000" cy="72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4" idx="6"/>
            <a:endCxn id="36" idx="2"/>
          </p:cNvCxnSpPr>
          <p:nvPr/>
        </p:nvCxnSpPr>
        <p:spPr>
          <a:xfrm>
            <a:off x="1493355" y="3250194"/>
            <a:ext cx="894179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421355" y="3880944"/>
            <a:ext cx="72000" cy="72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387534" y="3880944"/>
            <a:ext cx="72000" cy="72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45" idx="6"/>
            <a:endCxn id="51" idx="2"/>
          </p:cNvCxnSpPr>
          <p:nvPr/>
        </p:nvCxnSpPr>
        <p:spPr>
          <a:xfrm>
            <a:off x="1493355" y="3916944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045495" y="28915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0000FF"/>
                </a:solidFill>
              </a:rPr>
              <a:t>00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73160" y="38739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2889514" y="34434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11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61" name="直接箭头连接符 60"/>
          <p:cNvCxnSpPr>
            <a:stCxn id="34" idx="4"/>
            <a:endCxn id="45" idx="0"/>
          </p:cNvCxnSpPr>
          <p:nvPr/>
        </p:nvCxnSpPr>
        <p:spPr>
          <a:xfrm>
            <a:off x="1457355" y="3286194"/>
            <a:ext cx="0" cy="59475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6" idx="4"/>
            <a:endCxn id="51" idx="0"/>
          </p:cNvCxnSpPr>
          <p:nvPr/>
        </p:nvCxnSpPr>
        <p:spPr>
          <a:xfrm>
            <a:off x="2423534" y="3286194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1832445" y="2920241"/>
            <a:ext cx="72000" cy="72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798624" y="2920241"/>
            <a:ext cx="72000" cy="72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6"/>
            <a:endCxn id="70" idx="2"/>
          </p:cNvCxnSpPr>
          <p:nvPr/>
        </p:nvCxnSpPr>
        <p:spPr>
          <a:xfrm>
            <a:off x="1904445" y="2956241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1832445" y="3586991"/>
            <a:ext cx="72000" cy="72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2798624" y="3586991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72" idx="6"/>
            <a:endCxn id="73" idx="2"/>
          </p:cNvCxnSpPr>
          <p:nvPr/>
        </p:nvCxnSpPr>
        <p:spPr>
          <a:xfrm>
            <a:off x="1904445" y="3622991"/>
            <a:ext cx="894179" cy="0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9" idx="4"/>
            <a:endCxn id="72" idx="0"/>
          </p:cNvCxnSpPr>
          <p:nvPr/>
        </p:nvCxnSpPr>
        <p:spPr>
          <a:xfrm>
            <a:off x="1868445" y="2992241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0" idx="4"/>
            <a:endCxn id="73" idx="0"/>
          </p:cNvCxnSpPr>
          <p:nvPr/>
        </p:nvCxnSpPr>
        <p:spPr>
          <a:xfrm>
            <a:off x="2834624" y="2992241"/>
            <a:ext cx="0" cy="594750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9" idx="2"/>
            <a:endCxn id="34" idx="0"/>
          </p:cNvCxnSpPr>
          <p:nvPr/>
        </p:nvCxnSpPr>
        <p:spPr>
          <a:xfrm flipH="1">
            <a:off x="1457355" y="2956241"/>
            <a:ext cx="375090" cy="257953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0" idx="3"/>
            <a:endCxn id="36" idx="7"/>
          </p:cNvCxnSpPr>
          <p:nvPr/>
        </p:nvCxnSpPr>
        <p:spPr>
          <a:xfrm flipH="1">
            <a:off x="2448990" y="2981697"/>
            <a:ext cx="360178" cy="243041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4"/>
            <a:endCxn id="51" idx="6"/>
          </p:cNvCxnSpPr>
          <p:nvPr/>
        </p:nvCxnSpPr>
        <p:spPr>
          <a:xfrm flipH="1">
            <a:off x="2459534" y="3658991"/>
            <a:ext cx="375090" cy="257953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2" idx="3"/>
            <a:endCxn id="45" idx="7"/>
          </p:cNvCxnSpPr>
          <p:nvPr/>
        </p:nvCxnSpPr>
        <p:spPr>
          <a:xfrm flipH="1">
            <a:off x="1482811" y="3648447"/>
            <a:ext cx="360178" cy="243041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2030145" y="290059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1596561" y="26077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2213821" y="388046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011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2566692" y="26159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1719917" y="35652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110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886897" y="4739744"/>
            <a:ext cx="621384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从一个正确的组合，到一个错误的组合，只需要单</a:t>
            </a:r>
            <a:r>
              <a:rPr lang="en-US" altLang="zh-CN" dirty="0"/>
              <a:t>bit</a:t>
            </a:r>
            <a:r>
              <a:rPr lang="zh-CN" altLang="en-US" dirty="0"/>
              <a:t>出错</a:t>
            </a:r>
            <a:endParaRPr lang="en-US" altLang="zh-CN" dirty="0"/>
          </a:p>
          <a:p>
            <a:r>
              <a:rPr lang="zh-CN" altLang="en-US" dirty="0"/>
              <a:t>从一个正确的组合，到另一个正确的组合，需要</a:t>
            </a:r>
            <a:r>
              <a:rPr lang="en-US" altLang="zh-CN" dirty="0"/>
              <a:t>3bit</a:t>
            </a:r>
            <a:r>
              <a:rPr lang="zh-CN" altLang="en-US" dirty="0"/>
              <a:t>出错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3884801" y="2655112"/>
            <a:ext cx="3215945" cy="203132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绿色点：正确组合</a:t>
            </a:r>
            <a:endParaRPr lang="en-US" altLang="zh-CN" dirty="0"/>
          </a:p>
          <a:p>
            <a:r>
              <a:rPr lang="zh-CN" altLang="en-US" dirty="0"/>
              <a:t>橙色点：</a:t>
            </a:r>
            <a:r>
              <a:rPr lang="en-US" altLang="zh-CN" dirty="0"/>
              <a:t>000</a:t>
            </a:r>
            <a:r>
              <a:rPr lang="zh-CN" altLang="en-US" dirty="0"/>
              <a:t>单</a:t>
            </a:r>
            <a:r>
              <a:rPr lang="en-US" altLang="zh-CN" dirty="0"/>
              <a:t>bit</a:t>
            </a:r>
            <a:r>
              <a:rPr lang="zh-CN" altLang="en-US" dirty="0"/>
              <a:t>出错组合</a:t>
            </a:r>
            <a:endParaRPr lang="en-US" altLang="zh-CN" dirty="0"/>
          </a:p>
          <a:p>
            <a:r>
              <a:rPr lang="zh-CN" altLang="en-US" dirty="0"/>
              <a:t>蓝色点：</a:t>
            </a:r>
            <a:r>
              <a:rPr lang="en-US" altLang="zh-CN" dirty="0"/>
              <a:t>111</a:t>
            </a:r>
            <a:r>
              <a:rPr lang="zh-CN" altLang="en-US" dirty="0"/>
              <a:t>单</a:t>
            </a:r>
            <a:r>
              <a:rPr lang="en-US" altLang="zh-CN" dirty="0"/>
              <a:t>bit</a:t>
            </a:r>
            <a:r>
              <a:rPr lang="zh-CN" altLang="en-US" dirty="0"/>
              <a:t>出错组合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橙色边：</a:t>
            </a:r>
            <a:r>
              <a:rPr lang="en-US" altLang="zh-CN" dirty="0"/>
              <a:t>000</a:t>
            </a:r>
            <a:r>
              <a:rPr lang="zh-CN" altLang="en-US" dirty="0"/>
              <a:t>单</a:t>
            </a:r>
            <a:r>
              <a:rPr lang="en-US" altLang="zh-CN" dirty="0"/>
              <a:t>bit</a:t>
            </a:r>
            <a:r>
              <a:rPr lang="zh-CN" altLang="en-US" dirty="0"/>
              <a:t>出错边</a:t>
            </a:r>
            <a:endParaRPr lang="en-US" altLang="zh-CN" dirty="0"/>
          </a:p>
          <a:p>
            <a:r>
              <a:rPr lang="zh-CN" altLang="en-US" dirty="0"/>
              <a:t>蓝色边：</a:t>
            </a:r>
            <a:r>
              <a:rPr lang="en-US" altLang="zh-CN" dirty="0"/>
              <a:t>111</a:t>
            </a:r>
            <a:r>
              <a:rPr lang="zh-CN" altLang="en-US" dirty="0"/>
              <a:t>单</a:t>
            </a:r>
            <a:r>
              <a:rPr lang="en-US" altLang="zh-CN" dirty="0"/>
              <a:t>bit</a:t>
            </a:r>
            <a:r>
              <a:rPr lang="zh-CN" altLang="en-US" dirty="0"/>
              <a:t>出错边</a:t>
            </a:r>
            <a:endParaRPr lang="en-US" altLang="zh-CN" dirty="0"/>
          </a:p>
          <a:p>
            <a:r>
              <a:rPr lang="zh-CN" altLang="en-US" dirty="0"/>
              <a:t>红色边：</a:t>
            </a:r>
            <a:r>
              <a:rPr lang="en-US" altLang="zh-CN" dirty="0"/>
              <a:t>000</a:t>
            </a:r>
            <a:r>
              <a:rPr lang="zh-CN" altLang="en-US" dirty="0"/>
              <a:t>或</a:t>
            </a:r>
            <a:r>
              <a:rPr lang="en-US" altLang="zh-CN" dirty="0"/>
              <a:t>111</a:t>
            </a:r>
            <a:r>
              <a:rPr lang="zh-CN" altLang="en-US" dirty="0"/>
              <a:t>双</a:t>
            </a:r>
            <a:r>
              <a:rPr lang="en-US" altLang="zh-CN" dirty="0"/>
              <a:t>bit</a:t>
            </a:r>
            <a:r>
              <a:rPr lang="zh-CN" altLang="en-US" dirty="0"/>
              <a:t>出错边</a:t>
            </a:r>
          </a:p>
        </p:txBody>
      </p:sp>
      <p:sp>
        <p:nvSpPr>
          <p:cNvPr id="7" name="矩形 6"/>
          <p:cNvSpPr/>
          <p:nvPr/>
        </p:nvSpPr>
        <p:spPr>
          <a:xfrm>
            <a:off x="749778" y="5474914"/>
            <a:ext cx="5793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海明距离</a:t>
            </a:r>
            <a:r>
              <a:rPr lang="zh-CN" altLang="en-US" dirty="0"/>
              <a:t>：两个</a:t>
            </a:r>
            <a:r>
              <a:rPr lang="en-US" altLang="zh-CN" dirty="0"/>
              <a:t>N</a:t>
            </a:r>
            <a:r>
              <a:rPr lang="zh-CN" altLang="en-US" dirty="0"/>
              <a:t>位的数据按位差异的个数</a:t>
            </a:r>
            <a:endParaRPr lang="en-US" altLang="zh-CN" dirty="0"/>
          </a:p>
          <a:p>
            <a:r>
              <a:rPr lang="zh-CN" altLang="en-US" dirty="0"/>
              <a:t>     计算方法：按位异或后</a:t>
            </a:r>
            <a:r>
              <a:rPr lang="en-US" altLang="zh-CN" dirty="0"/>
              <a:t>1</a:t>
            </a:r>
            <a:r>
              <a:rPr lang="zh-CN" altLang="en-US" dirty="0"/>
              <a:t>的个数；</a:t>
            </a:r>
            <a:r>
              <a:rPr lang="en-US" altLang="zh-CN" dirty="0"/>
              <a:t>1</a:t>
            </a:r>
            <a:r>
              <a:rPr lang="zh-CN" altLang="en-US" dirty="0"/>
              <a:t>代表存在差异</a:t>
            </a:r>
            <a:endParaRPr lang="en-US" altLang="zh-CN" dirty="0"/>
          </a:p>
          <a:p>
            <a:r>
              <a:rPr lang="zh-CN" altLang="en-US" b="1" dirty="0"/>
              <a:t>     单</a:t>
            </a:r>
            <a:r>
              <a:rPr lang="en-US" altLang="zh-CN" b="1" dirty="0"/>
              <a:t>bit</a:t>
            </a:r>
            <a:r>
              <a:rPr lang="zh-CN" altLang="en-US" b="1" dirty="0"/>
              <a:t>错误</a:t>
            </a:r>
            <a:r>
              <a:rPr lang="zh-CN" altLang="en-US" dirty="0"/>
              <a:t>：海明距离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r>
              <a:rPr lang="zh-CN" altLang="en-US" b="1" dirty="0"/>
              <a:t>双</a:t>
            </a:r>
            <a:r>
              <a:rPr lang="en-US" altLang="zh-CN" b="1" dirty="0"/>
              <a:t>bit</a:t>
            </a:r>
            <a:r>
              <a:rPr lang="zh-CN" altLang="en-US" b="1" dirty="0"/>
              <a:t>错误</a:t>
            </a:r>
            <a:r>
              <a:rPr lang="zh-CN" altLang="en-US" dirty="0"/>
              <a:t>：海明距离</a:t>
            </a:r>
            <a:r>
              <a:rPr lang="en-US" altLang="zh-CN" dirty="0"/>
              <a:t>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543707" y="5549932"/>
            <a:ext cx="235264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问题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  <a:r>
              <a:rPr lang="zh-CN" altLang="en-US" dirty="0">
                <a:solidFill>
                  <a:srgbClr val="FF0000"/>
                </a:solidFill>
              </a:rPr>
              <a:t>现在可以定位单</a:t>
            </a:r>
            <a:r>
              <a:rPr lang="en-US" altLang="zh-CN" dirty="0">
                <a:solidFill>
                  <a:srgbClr val="FF0000"/>
                </a:solidFill>
              </a:rPr>
              <a:t>bit</a:t>
            </a:r>
            <a:r>
              <a:rPr lang="zh-CN" altLang="en-US" dirty="0">
                <a:solidFill>
                  <a:srgbClr val="FF0000"/>
                </a:solidFill>
              </a:rPr>
              <a:t>差错了吗？</a:t>
            </a:r>
          </a:p>
        </p:txBody>
      </p:sp>
    </p:spTree>
    <p:extLst>
      <p:ext uri="{BB962C8B-B14F-4D97-AF65-F5344CB8AC3E}">
        <p14:creationId xmlns:p14="http://schemas.microsoft.com/office/powerpoint/2010/main" val="202294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</a:t>
            </a:r>
            <a:r>
              <a:rPr lang="zh-CN" altLang="en-US" dirty="0"/>
              <a:t>的级别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659" y="1126068"/>
            <a:ext cx="8938683" cy="5226579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6" y="1574243"/>
            <a:ext cx="6272009" cy="45451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41342" y="5550273"/>
            <a:ext cx="360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RAID-6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：带有两个独立分布式校验方案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441342" y="4713996"/>
            <a:ext cx="360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RAID-5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1400" dirty="0"/>
              <a:t>基于分布式奇偶校验（</a:t>
            </a:r>
            <a:r>
              <a:rPr lang="en-US" altLang="zh-CN" sz="1400" dirty="0"/>
              <a:t>block-level)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441342" y="4056005"/>
            <a:ext cx="360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RAID-4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1400" dirty="0"/>
              <a:t>带奇偶校验码（</a:t>
            </a:r>
            <a:r>
              <a:rPr lang="en-US" altLang="zh-CN" sz="1400" dirty="0"/>
              <a:t>block-level)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5441342" y="3412099"/>
            <a:ext cx="360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RAID-3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1400" dirty="0"/>
              <a:t>带奇偶校验码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dirty="0"/>
              <a:t>(bit-, byte-level)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5441342" y="2880569"/>
            <a:ext cx="360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RAID-2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：带</a:t>
            </a:r>
            <a:r>
              <a:rPr lang="zh-CN" altLang="en-US" sz="1400" dirty="0"/>
              <a:t>海明码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校验（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bit-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byte-level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6293796" y="2266815"/>
            <a:ext cx="27475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RAID-1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：镜像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5441342" y="1826494"/>
            <a:ext cx="360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RAID-0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：并行（条带化）扩容，无冗余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02659" y="1126068"/>
            <a:ext cx="2831544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C</a:t>
            </a:r>
            <a:r>
              <a:rPr lang="en-US" altLang="zh-CN" b="1" dirty="0">
                <a:solidFill>
                  <a:srgbClr val="FFFF00"/>
                </a:solidFill>
              </a:rPr>
              <a:t>: checking disk	</a:t>
            </a:r>
            <a:r>
              <a:rPr lang="en-US" altLang="zh-CN" b="1" dirty="0">
                <a:solidFill>
                  <a:srgbClr val="FFC000"/>
                </a:solidFill>
              </a:rPr>
              <a:t>P</a:t>
            </a:r>
            <a:r>
              <a:rPr lang="en-US" altLang="zh-CN" b="1" dirty="0">
                <a:solidFill>
                  <a:srgbClr val="FFFF00"/>
                </a:solidFill>
              </a:rPr>
              <a:t>: Parity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2571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546752" y="2566131"/>
            <a:ext cx="2772306" cy="1690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en-US" altLang="zh-CN" dirty="0" err="1"/>
              <a:t>ECC</a:t>
            </a:r>
            <a:r>
              <a:rPr lang="en-US" altLang="zh-CN" dirty="0"/>
              <a:t> &amp; </a:t>
            </a:r>
            <a:r>
              <a:rPr lang="zh-CN" altLang="en-US" dirty="0"/>
              <a:t>海明码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分组目标：能唯一确定出错的位编号，且组数最少</a:t>
            </a:r>
            <a:endParaRPr lang="en-US" altLang="zh-CN" dirty="0"/>
          </a:p>
          <a:p>
            <a:pPr lvl="1"/>
            <a:r>
              <a:rPr lang="zh-CN" altLang="en-US" dirty="0"/>
              <a:t>考虑传送</a:t>
            </a:r>
            <a:r>
              <a:rPr lang="en-US" altLang="zh-CN" dirty="0"/>
              <a:t>1bit</a:t>
            </a:r>
            <a:r>
              <a:rPr lang="zh-CN" altLang="en-US" dirty="0"/>
              <a:t>数据，如何分组？至少</a:t>
            </a:r>
            <a:r>
              <a:rPr lang="en-US" altLang="zh-CN" dirty="0"/>
              <a:t>2</a:t>
            </a:r>
            <a:r>
              <a:rPr lang="zh-CN" altLang="en-US" dirty="0"/>
              <a:t>组</a:t>
            </a:r>
            <a:endParaRPr lang="en-US" altLang="zh-CN" dirty="0"/>
          </a:p>
          <a:p>
            <a:pPr lvl="2"/>
            <a:r>
              <a:rPr lang="zh-CN" altLang="en-US" dirty="0"/>
              <a:t>每组：</a:t>
            </a:r>
            <a:r>
              <a:rPr lang="en-US" altLang="zh-CN" dirty="0"/>
              <a:t>1</a:t>
            </a:r>
            <a:r>
              <a:rPr lang="zh-CN" altLang="en-US" dirty="0"/>
              <a:t>数据位</a:t>
            </a:r>
            <a:r>
              <a:rPr lang="en-US" altLang="zh-CN" dirty="0"/>
              <a:t>+1Parity</a:t>
            </a:r>
            <a:r>
              <a:rPr lang="zh-CN" altLang="en-US" dirty="0"/>
              <a:t>位；双保险！！！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152106" y="3220643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118285" y="3220643"/>
            <a:ext cx="72000" cy="72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4" idx="6"/>
            <a:endCxn id="36" idx="2"/>
          </p:cNvCxnSpPr>
          <p:nvPr/>
        </p:nvCxnSpPr>
        <p:spPr>
          <a:xfrm>
            <a:off x="1224106" y="3256643"/>
            <a:ext cx="894179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52106" y="3887393"/>
            <a:ext cx="72000" cy="72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118285" y="3887393"/>
            <a:ext cx="72000" cy="72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45" idx="6"/>
            <a:endCxn id="51" idx="2"/>
          </p:cNvCxnSpPr>
          <p:nvPr/>
        </p:nvCxnSpPr>
        <p:spPr>
          <a:xfrm>
            <a:off x="1224106" y="3923393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76246" y="289800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0000FF"/>
                </a:solidFill>
              </a:rPr>
              <a:t>00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03911" y="38804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2620265" y="34498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11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61" name="直接箭头连接符 60"/>
          <p:cNvCxnSpPr>
            <a:stCxn id="34" idx="4"/>
            <a:endCxn id="45" idx="0"/>
          </p:cNvCxnSpPr>
          <p:nvPr/>
        </p:nvCxnSpPr>
        <p:spPr>
          <a:xfrm>
            <a:off x="1188106" y="3292643"/>
            <a:ext cx="0" cy="59475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6" idx="4"/>
            <a:endCxn id="51" idx="0"/>
          </p:cNvCxnSpPr>
          <p:nvPr/>
        </p:nvCxnSpPr>
        <p:spPr>
          <a:xfrm>
            <a:off x="2154285" y="3292643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1563196" y="2926690"/>
            <a:ext cx="72000" cy="72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529375" y="2926690"/>
            <a:ext cx="72000" cy="72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6"/>
            <a:endCxn id="70" idx="2"/>
          </p:cNvCxnSpPr>
          <p:nvPr/>
        </p:nvCxnSpPr>
        <p:spPr>
          <a:xfrm>
            <a:off x="1635196" y="2962690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1563196" y="3593440"/>
            <a:ext cx="72000" cy="72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2529375" y="3593440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72" idx="6"/>
            <a:endCxn id="73" idx="2"/>
          </p:cNvCxnSpPr>
          <p:nvPr/>
        </p:nvCxnSpPr>
        <p:spPr>
          <a:xfrm>
            <a:off x="1635196" y="3629440"/>
            <a:ext cx="894179" cy="0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9" idx="4"/>
            <a:endCxn id="72" idx="0"/>
          </p:cNvCxnSpPr>
          <p:nvPr/>
        </p:nvCxnSpPr>
        <p:spPr>
          <a:xfrm>
            <a:off x="1599196" y="2998690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0" idx="4"/>
            <a:endCxn id="73" idx="0"/>
          </p:cNvCxnSpPr>
          <p:nvPr/>
        </p:nvCxnSpPr>
        <p:spPr>
          <a:xfrm>
            <a:off x="2565375" y="2998690"/>
            <a:ext cx="0" cy="594750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9" idx="2"/>
            <a:endCxn id="34" idx="0"/>
          </p:cNvCxnSpPr>
          <p:nvPr/>
        </p:nvCxnSpPr>
        <p:spPr>
          <a:xfrm flipH="1">
            <a:off x="1188106" y="2962690"/>
            <a:ext cx="375090" cy="257953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0" idx="3"/>
            <a:endCxn id="36" idx="7"/>
          </p:cNvCxnSpPr>
          <p:nvPr/>
        </p:nvCxnSpPr>
        <p:spPr>
          <a:xfrm flipH="1">
            <a:off x="2179741" y="2988146"/>
            <a:ext cx="360178" cy="243041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4"/>
            <a:endCxn id="51" idx="6"/>
          </p:cNvCxnSpPr>
          <p:nvPr/>
        </p:nvCxnSpPr>
        <p:spPr>
          <a:xfrm flipH="1">
            <a:off x="2190285" y="3665440"/>
            <a:ext cx="375090" cy="257953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2" idx="3"/>
            <a:endCxn id="45" idx="7"/>
          </p:cNvCxnSpPr>
          <p:nvPr/>
        </p:nvCxnSpPr>
        <p:spPr>
          <a:xfrm flipH="1">
            <a:off x="1213562" y="3654896"/>
            <a:ext cx="360178" cy="243041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760896" y="29070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1327312" y="261422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1944572" y="38869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011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2297443" y="26223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1450668" y="35717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110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1733387" y="62379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海明距离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961696" y="3973335"/>
            <a:ext cx="32063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现在可以定位单</a:t>
            </a:r>
            <a:r>
              <a:rPr lang="en-US" altLang="zh-CN" dirty="0">
                <a:solidFill>
                  <a:srgbClr val="FF0000"/>
                </a:solidFill>
              </a:rPr>
              <a:t>bit</a:t>
            </a:r>
            <a:r>
              <a:rPr lang="zh-CN" altLang="en-US" dirty="0">
                <a:solidFill>
                  <a:srgbClr val="FF0000"/>
                </a:solidFill>
              </a:rPr>
              <a:t>差错了吗？</a:t>
            </a:r>
          </a:p>
        </p:txBody>
      </p:sp>
      <p:sp>
        <p:nvSpPr>
          <p:cNvPr id="39" name="矩形 38"/>
          <p:cNvSpPr/>
          <p:nvPr/>
        </p:nvSpPr>
        <p:spPr>
          <a:xfrm>
            <a:off x="3960412" y="2560930"/>
            <a:ext cx="3195432" cy="1398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4600050" y="3012107"/>
            <a:ext cx="1293779" cy="805866"/>
          </a:xfrm>
          <a:prstGeom prst="ellipse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321601" y="3012107"/>
            <a:ext cx="1293779" cy="805866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406084" y="322768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4887337" y="327551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076421" y="330096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032342" y="268209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790784" y="267196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46752" y="4391755"/>
            <a:ext cx="7634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</a:t>
            </a:r>
            <a:r>
              <a:rPr lang="en-US" altLang="zh-CN" dirty="0"/>
              <a:t>D1</a:t>
            </a:r>
            <a:r>
              <a:rPr lang="zh-CN" altLang="en-US" dirty="0"/>
              <a:t>出错、</a:t>
            </a:r>
            <a:r>
              <a:rPr lang="en-US" altLang="zh-CN" dirty="0"/>
              <a:t>P1</a:t>
            </a:r>
            <a:r>
              <a:rPr lang="zh-CN" altLang="en-US" dirty="0"/>
              <a:t>和</a:t>
            </a:r>
            <a:r>
              <a:rPr lang="en-US" altLang="zh-CN" dirty="0"/>
              <a:t>P2</a:t>
            </a:r>
            <a:r>
              <a:rPr lang="zh-CN" altLang="en-US" dirty="0"/>
              <a:t>无错，则两组校验都错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P1</a:t>
            </a:r>
            <a:r>
              <a:rPr lang="zh-CN" altLang="en-US" dirty="0"/>
              <a:t>出错、</a:t>
            </a:r>
            <a:r>
              <a:rPr lang="en-US" altLang="zh-CN" dirty="0"/>
              <a:t>D1</a:t>
            </a:r>
            <a:r>
              <a:rPr lang="zh-CN" altLang="en-US" dirty="0"/>
              <a:t>和</a:t>
            </a:r>
            <a:r>
              <a:rPr lang="en-US" altLang="zh-CN" dirty="0"/>
              <a:t>P2</a:t>
            </a:r>
            <a:r>
              <a:rPr lang="zh-CN" altLang="en-US" dirty="0"/>
              <a:t>无错，则组</a:t>
            </a:r>
            <a:r>
              <a:rPr lang="en-US" altLang="zh-CN" dirty="0"/>
              <a:t>0</a:t>
            </a:r>
            <a:r>
              <a:rPr lang="zh-CN" altLang="en-US" dirty="0"/>
              <a:t>校验出错，组</a:t>
            </a:r>
            <a:r>
              <a:rPr lang="en-US" altLang="zh-CN" dirty="0"/>
              <a:t>1</a:t>
            </a:r>
            <a:r>
              <a:rPr lang="zh-CN" altLang="en-US" dirty="0"/>
              <a:t>校验无错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P2</a:t>
            </a:r>
            <a:r>
              <a:rPr lang="zh-CN" altLang="en-US" dirty="0"/>
              <a:t>出错、</a:t>
            </a:r>
            <a:r>
              <a:rPr lang="en-US" altLang="zh-CN" dirty="0"/>
              <a:t>D1</a:t>
            </a:r>
            <a:r>
              <a:rPr lang="zh-CN" altLang="en-US" dirty="0"/>
              <a:t>和</a:t>
            </a:r>
            <a:r>
              <a:rPr lang="en-US" altLang="zh-CN" dirty="0"/>
              <a:t>P2</a:t>
            </a:r>
            <a:r>
              <a:rPr lang="zh-CN" altLang="en-US" dirty="0"/>
              <a:t>出错，则组</a:t>
            </a:r>
            <a:r>
              <a:rPr lang="en-US" altLang="zh-CN" dirty="0"/>
              <a:t>0</a:t>
            </a:r>
            <a:r>
              <a:rPr lang="zh-CN" altLang="en-US" dirty="0"/>
              <a:t>校验无错，组</a:t>
            </a:r>
            <a:r>
              <a:rPr lang="en-US" altLang="zh-CN" dirty="0"/>
              <a:t>1</a:t>
            </a:r>
            <a:r>
              <a:rPr lang="zh-CN" altLang="en-US" dirty="0"/>
              <a:t>校验出错</a:t>
            </a:r>
            <a:endParaRPr lang="en-US" altLang="zh-CN" dirty="0"/>
          </a:p>
          <a:p>
            <a:r>
              <a:rPr lang="zh-CN" altLang="en-US" dirty="0"/>
              <a:t>反过来，就可以根据两组是否校验出错的不同组合来判定是哪一位出错，因此，</a:t>
            </a:r>
            <a:r>
              <a:rPr lang="zh-CN" altLang="en-US" dirty="0">
                <a:solidFill>
                  <a:srgbClr val="FF0000"/>
                </a:solidFill>
              </a:rPr>
              <a:t>能唯一确定出错的位！！！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392818" y="5636141"/>
            <a:ext cx="423256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结论：对于单</a:t>
            </a:r>
            <a:r>
              <a:rPr lang="en-US" altLang="zh-CN" b="1" dirty="0">
                <a:solidFill>
                  <a:srgbClr val="FF0000"/>
                </a:solidFill>
              </a:rPr>
              <a:t>bit</a:t>
            </a:r>
            <a:r>
              <a:rPr lang="zh-CN" altLang="en-US" b="1" dirty="0">
                <a:solidFill>
                  <a:srgbClr val="FF0000"/>
                </a:solidFill>
              </a:rPr>
              <a:t>出错，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FF00"/>
                </a:solidFill>
              </a:rPr>
              <a:t>只传送</a:t>
            </a:r>
            <a:r>
              <a:rPr lang="en-US" altLang="zh-CN" b="1" dirty="0">
                <a:solidFill>
                  <a:srgbClr val="FFFF00"/>
                </a:solidFill>
              </a:rPr>
              <a:t>1</a:t>
            </a:r>
            <a:r>
              <a:rPr lang="zh-CN" altLang="en-US" b="1" dirty="0">
                <a:solidFill>
                  <a:srgbClr val="FFFF00"/>
                </a:solidFill>
              </a:rPr>
              <a:t>个数据位，至少需要</a:t>
            </a:r>
            <a:r>
              <a:rPr lang="en-US" altLang="zh-CN" b="1" dirty="0">
                <a:solidFill>
                  <a:srgbClr val="FFFF00"/>
                </a:solidFill>
              </a:rPr>
              <a:t>2</a:t>
            </a:r>
            <a:r>
              <a:rPr lang="zh-CN" altLang="en-US" b="1" dirty="0">
                <a:solidFill>
                  <a:srgbClr val="FFFF00"/>
                </a:solidFill>
              </a:rPr>
              <a:t>个</a:t>
            </a:r>
            <a:r>
              <a:rPr lang="en-US" altLang="zh-CN" b="1" dirty="0">
                <a:solidFill>
                  <a:srgbClr val="FFFF00"/>
                </a:solidFill>
              </a:rPr>
              <a:t>Parity</a:t>
            </a:r>
            <a:r>
              <a:rPr lang="zh-CN" altLang="en-US" b="1" dirty="0">
                <a:solidFill>
                  <a:srgbClr val="FFFF00"/>
                </a:solidFill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24196735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en-US" altLang="zh-CN" dirty="0" err="1"/>
              <a:t>ECC</a:t>
            </a:r>
            <a:r>
              <a:rPr lang="en-US" altLang="zh-CN" dirty="0"/>
              <a:t> &amp; </a:t>
            </a:r>
            <a:r>
              <a:rPr lang="zh-CN" altLang="en-US" dirty="0"/>
              <a:t>海明码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如何理解？</a:t>
            </a:r>
            <a:endParaRPr lang="en-US" altLang="zh-CN" dirty="0"/>
          </a:p>
          <a:p>
            <a:pPr lvl="1"/>
            <a:r>
              <a:rPr lang="zh-CN" altLang="en-US" dirty="0"/>
              <a:t>对于单</a:t>
            </a:r>
            <a:r>
              <a:rPr lang="en-US" altLang="zh-CN" dirty="0"/>
              <a:t>bit</a:t>
            </a:r>
            <a:r>
              <a:rPr lang="zh-CN" altLang="en-US" dirty="0"/>
              <a:t>差错，</a:t>
            </a:r>
            <a:r>
              <a:rPr lang="en-US" altLang="zh-CN" dirty="0"/>
              <a:t>ECC</a:t>
            </a:r>
            <a:r>
              <a:rPr lang="zh-CN" altLang="en-US" dirty="0"/>
              <a:t>可以检错纠错</a:t>
            </a:r>
            <a:endParaRPr lang="en-US" altLang="zh-CN" dirty="0"/>
          </a:p>
          <a:p>
            <a:pPr lvl="1"/>
            <a:r>
              <a:rPr lang="zh-CN" altLang="en-US" dirty="0"/>
              <a:t>对于双</a:t>
            </a:r>
            <a:r>
              <a:rPr lang="en-US" altLang="zh-CN" dirty="0"/>
              <a:t>bit</a:t>
            </a:r>
            <a:r>
              <a:rPr lang="zh-CN" altLang="en-US" dirty="0"/>
              <a:t>差错，</a:t>
            </a:r>
            <a:r>
              <a:rPr lang="en-US" altLang="zh-CN" dirty="0"/>
              <a:t>ECC</a:t>
            </a:r>
            <a:r>
              <a:rPr lang="zh-CN" altLang="en-US" dirty="0"/>
              <a:t>只能检错，不能纠错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6240192" y="58308"/>
            <a:ext cx="2903808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绿色点：正确组合</a:t>
            </a:r>
            <a:endParaRPr lang="en-US" altLang="zh-CN" dirty="0"/>
          </a:p>
          <a:p>
            <a:r>
              <a:rPr lang="zh-CN" altLang="en-US" dirty="0"/>
              <a:t>橙色点：</a:t>
            </a:r>
            <a:r>
              <a:rPr lang="en-US" altLang="zh-CN" dirty="0"/>
              <a:t>000</a:t>
            </a:r>
            <a:r>
              <a:rPr lang="zh-CN" altLang="en-US" dirty="0"/>
              <a:t>单</a:t>
            </a:r>
            <a:r>
              <a:rPr lang="en-US" altLang="zh-CN" dirty="0"/>
              <a:t>bit</a:t>
            </a:r>
            <a:r>
              <a:rPr lang="zh-CN" altLang="en-US" dirty="0"/>
              <a:t>出错组合</a:t>
            </a:r>
            <a:endParaRPr lang="en-US" altLang="zh-CN" dirty="0"/>
          </a:p>
          <a:p>
            <a:r>
              <a:rPr lang="zh-CN" altLang="en-US" dirty="0"/>
              <a:t>蓝色点：</a:t>
            </a:r>
            <a:r>
              <a:rPr lang="en-US" altLang="zh-CN" dirty="0"/>
              <a:t>111</a:t>
            </a:r>
            <a:r>
              <a:rPr lang="zh-CN" altLang="en-US" dirty="0"/>
              <a:t>单</a:t>
            </a:r>
            <a:r>
              <a:rPr lang="en-US" altLang="zh-CN" dirty="0"/>
              <a:t>bit</a:t>
            </a:r>
            <a:r>
              <a:rPr lang="zh-CN" altLang="en-US" dirty="0"/>
              <a:t>出错组合</a:t>
            </a:r>
          </a:p>
        </p:txBody>
      </p:sp>
      <p:sp>
        <p:nvSpPr>
          <p:cNvPr id="57" name="矩形 56"/>
          <p:cNvSpPr/>
          <p:nvPr/>
        </p:nvSpPr>
        <p:spPr>
          <a:xfrm>
            <a:off x="2620961" y="2670906"/>
            <a:ext cx="2772306" cy="1690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/>
          <p:cNvSpPr/>
          <p:nvPr/>
        </p:nvSpPr>
        <p:spPr>
          <a:xfrm>
            <a:off x="3226315" y="3325418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192494" y="3325418"/>
            <a:ext cx="72000" cy="72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58" idx="6"/>
            <a:endCxn id="59" idx="2"/>
          </p:cNvCxnSpPr>
          <p:nvPr/>
        </p:nvCxnSpPr>
        <p:spPr>
          <a:xfrm>
            <a:off x="3298315" y="3361418"/>
            <a:ext cx="894179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3226315" y="3992168"/>
            <a:ext cx="72000" cy="72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192494" y="3992168"/>
            <a:ext cx="72000" cy="72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63" idx="6"/>
            <a:endCxn id="64" idx="2"/>
          </p:cNvCxnSpPr>
          <p:nvPr/>
        </p:nvCxnSpPr>
        <p:spPr>
          <a:xfrm>
            <a:off x="3298315" y="4028168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850455" y="300278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0000FF"/>
                </a:solidFill>
              </a:rPr>
              <a:t>00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878120" y="39852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4694474" y="35546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11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89" name="直接箭头连接符 88"/>
          <p:cNvCxnSpPr>
            <a:stCxn id="58" idx="4"/>
            <a:endCxn id="63" idx="0"/>
          </p:cNvCxnSpPr>
          <p:nvPr/>
        </p:nvCxnSpPr>
        <p:spPr>
          <a:xfrm>
            <a:off x="3262315" y="3397418"/>
            <a:ext cx="0" cy="59475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59" idx="4"/>
            <a:endCxn id="64" idx="0"/>
          </p:cNvCxnSpPr>
          <p:nvPr/>
        </p:nvCxnSpPr>
        <p:spPr>
          <a:xfrm>
            <a:off x="4228494" y="3397418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3637405" y="3031465"/>
            <a:ext cx="72000" cy="72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603584" y="3031465"/>
            <a:ext cx="72000" cy="72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>
            <a:stCxn id="99" idx="6"/>
            <a:endCxn id="100" idx="2"/>
          </p:cNvCxnSpPr>
          <p:nvPr/>
        </p:nvCxnSpPr>
        <p:spPr>
          <a:xfrm>
            <a:off x="3709405" y="3067465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3637405" y="3698215"/>
            <a:ext cx="72000" cy="72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4603584" y="3698215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箭头连接符 103"/>
          <p:cNvCxnSpPr>
            <a:stCxn id="102" idx="6"/>
            <a:endCxn id="103" idx="2"/>
          </p:cNvCxnSpPr>
          <p:nvPr/>
        </p:nvCxnSpPr>
        <p:spPr>
          <a:xfrm>
            <a:off x="3709405" y="3734215"/>
            <a:ext cx="894179" cy="0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99" idx="4"/>
            <a:endCxn id="102" idx="0"/>
          </p:cNvCxnSpPr>
          <p:nvPr/>
        </p:nvCxnSpPr>
        <p:spPr>
          <a:xfrm>
            <a:off x="3673405" y="3103465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0" idx="4"/>
            <a:endCxn id="103" idx="0"/>
          </p:cNvCxnSpPr>
          <p:nvPr/>
        </p:nvCxnSpPr>
        <p:spPr>
          <a:xfrm>
            <a:off x="4639584" y="3103465"/>
            <a:ext cx="0" cy="594750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99" idx="2"/>
            <a:endCxn id="58" idx="0"/>
          </p:cNvCxnSpPr>
          <p:nvPr/>
        </p:nvCxnSpPr>
        <p:spPr>
          <a:xfrm flipH="1">
            <a:off x="3262315" y="3067465"/>
            <a:ext cx="375090" cy="257953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00" idx="3"/>
            <a:endCxn id="59" idx="7"/>
          </p:cNvCxnSpPr>
          <p:nvPr/>
        </p:nvCxnSpPr>
        <p:spPr>
          <a:xfrm flipH="1">
            <a:off x="4253950" y="3092921"/>
            <a:ext cx="360178" cy="243041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3" idx="4"/>
            <a:endCxn id="64" idx="6"/>
          </p:cNvCxnSpPr>
          <p:nvPr/>
        </p:nvCxnSpPr>
        <p:spPr>
          <a:xfrm flipH="1">
            <a:off x="4264494" y="3770215"/>
            <a:ext cx="375090" cy="257953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2" idx="3"/>
            <a:endCxn id="63" idx="7"/>
          </p:cNvCxnSpPr>
          <p:nvPr/>
        </p:nvCxnSpPr>
        <p:spPr>
          <a:xfrm flipH="1">
            <a:off x="3287771" y="3759671"/>
            <a:ext cx="360178" cy="243041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3835105" y="30118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3401521" y="2719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4018781" y="399168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011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371652" y="27271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3524877" y="367650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182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en-US" altLang="zh-CN" dirty="0" err="1"/>
              <a:t>ECC</a:t>
            </a:r>
            <a:r>
              <a:rPr lang="en-US" altLang="zh-CN" dirty="0"/>
              <a:t> &amp; </a:t>
            </a:r>
            <a:r>
              <a:rPr lang="zh-CN" altLang="en-US" dirty="0"/>
              <a:t>海明码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分组目标：能唯一确定出错的位编号，且组数最少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52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987061" y="1788694"/>
                <a:ext cx="60612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r>
                  <a:rPr lang="zh-CN" altLang="en-US" dirty="0"/>
                  <a:t>组时：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Parity</a:t>
                </a:r>
                <a:r>
                  <a:rPr lang="zh-CN" altLang="en-US" dirty="0"/>
                  <a:t>位</a:t>
                </a:r>
                <a:endParaRPr lang="en-US" altLang="zh-CN" dirty="0"/>
              </a:p>
              <a:p>
                <a:r>
                  <a:rPr lang="en-US" altLang="zh-CN" dirty="0"/>
                  <a:t>——</a:t>
                </a:r>
                <a:r>
                  <a:rPr lang="zh-CN" altLang="en-US" dirty="0"/>
                  <a:t>两个</a:t>
                </a:r>
                <a:r>
                  <a:rPr lang="en-US" altLang="zh-CN" dirty="0"/>
                  <a:t>Parity</a:t>
                </a:r>
                <a:r>
                  <a:rPr lang="zh-CN" altLang="en-US" dirty="0"/>
                  <a:t>位，校验结果的组合有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4</a:t>
                </a:r>
                <a:r>
                  <a:rPr lang="zh-CN" altLang="en-US" dirty="0"/>
                  <a:t>种，其中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种为正确情况，另外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种为错误情况；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种错误情况，分别定位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个出错位，因此最多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位，数据位最多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位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061" y="1788694"/>
                <a:ext cx="6061259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805" t="-4061" r="-503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矩形 142"/>
          <p:cNvSpPr/>
          <p:nvPr/>
        </p:nvSpPr>
        <p:spPr>
          <a:xfrm>
            <a:off x="361949" y="1748312"/>
            <a:ext cx="2533651" cy="1398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4" name="椭圆 143"/>
          <p:cNvSpPr/>
          <p:nvPr/>
        </p:nvSpPr>
        <p:spPr>
          <a:xfrm>
            <a:off x="606155" y="2199489"/>
            <a:ext cx="1293779" cy="805866"/>
          </a:xfrm>
          <a:prstGeom prst="ellipse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1327706" y="2199489"/>
            <a:ext cx="1293779" cy="805866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/>
          <p:cNvSpPr txBox="1"/>
          <p:nvPr/>
        </p:nvSpPr>
        <p:spPr>
          <a:xfrm>
            <a:off x="1412189" y="241506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147" name="文本框 146"/>
          <p:cNvSpPr txBox="1"/>
          <p:nvPr/>
        </p:nvSpPr>
        <p:spPr>
          <a:xfrm>
            <a:off x="893442" y="246289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148" name="文本框 147"/>
          <p:cNvSpPr txBox="1"/>
          <p:nvPr/>
        </p:nvSpPr>
        <p:spPr>
          <a:xfrm>
            <a:off x="2082526" y="248834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149" name="文本框 148"/>
          <p:cNvSpPr txBox="1"/>
          <p:nvPr/>
        </p:nvSpPr>
        <p:spPr>
          <a:xfrm>
            <a:off x="1038447" y="186947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0" name="文本框 149"/>
          <p:cNvSpPr txBox="1"/>
          <p:nvPr/>
        </p:nvSpPr>
        <p:spPr>
          <a:xfrm>
            <a:off x="1796889" y="185935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6134100" y="3206322"/>
            <a:ext cx="2213993" cy="2326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2" name="椭圆 151"/>
          <p:cNvSpPr/>
          <p:nvPr/>
        </p:nvSpPr>
        <p:spPr>
          <a:xfrm>
            <a:off x="6420598" y="3657499"/>
            <a:ext cx="1080000" cy="1080000"/>
          </a:xfrm>
          <a:prstGeom prst="ellipse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6958370" y="3657499"/>
            <a:ext cx="1080000" cy="1080000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6425852" y="334368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8" name="文本框 157"/>
          <p:cNvSpPr txBox="1"/>
          <p:nvPr/>
        </p:nvSpPr>
        <p:spPr>
          <a:xfrm>
            <a:off x="7453627" y="334368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9" name="椭圆 158"/>
          <p:cNvSpPr/>
          <p:nvPr/>
        </p:nvSpPr>
        <p:spPr>
          <a:xfrm>
            <a:off x="6739082" y="4137870"/>
            <a:ext cx="1080000" cy="1080000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7045285" y="516309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15625" y="3885428"/>
                <a:ext cx="558312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r>
                  <a:rPr lang="zh-CN" altLang="en-US" dirty="0"/>
                  <a:t>组时，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Parity</a:t>
                </a:r>
                <a:r>
                  <a:rPr lang="zh-CN" altLang="en-US" dirty="0"/>
                  <a:t>位</a:t>
                </a:r>
                <a:endParaRPr lang="en-US" altLang="zh-CN" dirty="0"/>
              </a:p>
              <a:p>
                <a:r>
                  <a:rPr lang="zh-CN" altLang="en-US" dirty="0"/>
                  <a:t>校验结果的组合有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8</a:t>
                </a:r>
                <a:r>
                  <a:rPr lang="zh-CN" altLang="en-US" dirty="0"/>
                  <a:t>种，其中</a:t>
                </a:r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种为正确情况，另外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种为错误情况；</a:t>
                </a:r>
                <a:endParaRPr lang="en-US" altLang="zh-CN" dirty="0"/>
              </a:p>
              <a:p>
                <a:r>
                  <a:rPr lang="en-US" altLang="zh-CN" dirty="0"/>
                  <a:t>7</a:t>
                </a:r>
                <a:r>
                  <a:rPr lang="zh-CN" altLang="en-US" dirty="0"/>
                  <a:t>种错误情况分别定位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个出错位，因此最多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位，数据位最多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位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25" y="3885428"/>
                <a:ext cx="5583123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873" t="-3292" r="-873" b="-5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文本框 160"/>
          <p:cNvSpPr txBox="1"/>
          <p:nvPr/>
        </p:nvSpPr>
        <p:spPr>
          <a:xfrm>
            <a:off x="6479330" y="387436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7565837" y="386260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7063423" y="480168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P3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033941" y="376853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6705409" y="43535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D2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370267" y="434139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D3</a:t>
            </a:r>
            <a:endParaRPr lang="zh-CN" altLang="en-US" dirty="0"/>
          </a:p>
        </p:txBody>
      </p:sp>
      <p:sp>
        <p:nvSpPr>
          <p:cNvPr id="167" name="文本框 166"/>
          <p:cNvSpPr txBox="1"/>
          <p:nvPr/>
        </p:nvSpPr>
        <p:spPr>
          <a:xfrm>
            <a:off x="7028573" y="419615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0533" y="3464260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组时，情况如何？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30533" y="5442931"/>
                <a:ext cx="4687309" cy="9264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依此类推：</a:t>
                </a:r>
                <a:endParaRPr lang="en-US" altLang="zh-CN" dirty="0"/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组时，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Parity</a:t>
                </a:r>
                <a:r>
                  <a:rPr lang="zh-CN" altLang="en-US" dirty="0"/>
                  <a:t>位，数据位最多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/>
                  <a:t>-1-4=11</a:t>
                </a:r>
                <a:r>
                  <a:rPr lang="zh-CN" altLang="en-US" dirty="0"/>
                  <a:t>位</a:t>
                </a:r>
                <a:endParaRPr lang="en-US" altLang="zh-CN" dirty="0"/>
              </a:p>
              <a:p>
                <a:r>
                  <a:rPr lang="en-US" altLang="zh-CN" dirty="0"/>
                  <a:t>5</a:t>
                </a:r>
                <a:r>
                  <a:rPr lang="zh-CN" altLang="en-US" dirty="0"/>
                  <a:t>组时，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Parity</a:t>
                </a:r>
                <a:r>
                  <a:rPr lang="zh-CN" altLang="en-US" dirty="0"/>
                  <a:t>位，数据位最多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dirty="0"/>
                  <a:t>-1-5=26</a:t>
                </a:r>
                <a:r>
                  <a:rPr lang="zh-CN" altLang="en-US" dirty="0"/>
                  <a:t>位</a:t>
                </a: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3" y="5442931"/>
                <a:ext cx="4687309" cy="926407"/>
              </a:xfrm>
              <a:prstGeom prst="rect">
                <a:avLst/>
              </a:prstGeom>
              <a:blipFill rotWithShape="0">
                <a:blip r:embed="rId4"/>
                <a:stretch>
                  <a:fillRect l="-1170" t="-5921" r="-390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202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en-US" altLang="zh-CN" dirty="0" err="1"/>
              <a:t>ECC</a:t>
            </a:r>
            <a:r>
              <a:rPr lang="en-US" altLang="zh-CN" dirty="0"/>
              <a:t> &amp; </a:t>
            </a:r>
            <a:r>
              <a:rPr lang="zh-CN" altLang="en-US" dirty="0"/>
              <a:t>海明码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海明码：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奇偶位的位数：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≥3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海明码的位数：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数据位的位数：海明码的位数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/>
                  <a:t>奇偶位的位数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8" t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53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2595520" y="3127915"/>
              <a:ext cx="299459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79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02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16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数据位的位数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95520" y="3127915"/>
              <a:ext cx="299459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7992"/>
                    <a:gridCol w="930212"/>
                    <a:gridCol w="161639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51" t="-13115" r="-57162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020" t="-13115" r="-17647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数据位的位数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26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84846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en-US" altLang="zh-CN" dirty="0" err="1"/>
              <a:t>ECC</a:t>
            </a:r>
            <a:r>
              <a:rPr lang="en-US" altLang="zh-CN" dirty="0"/>
              <a:t> &amp; </a:t>
            </a:r>
            <a:r>
              <a:rPr lang="zh-CN" altLang="en-US" dirty="0"/>
              <a:t>海明码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m=3</a:t>
            </a:r>
            <a:r>
              <a:rPr lang="zh-CN" altLang="en-US" dirty="0"/>
              <a:t>时：</a:t>
            </a:r>
            <a:r>
              <a:rPr lang="en-US" altLang="zh-CN" dirty="0"/>
              <a:t>4+3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54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47138" y="1889682"/>
          <a:ext cx="33248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90093" y="18746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位编号</a:t>
            </a:r>
          </a:p>
        </p:txBody>
      </p:sp>
      <p:sp>
        <p:nvSpPr>
          <p:cNvPr id="8" name="矩形 7"/>
          <p:cNvSpPr/>
          <p:nvPr/>
        </p:nvSpPr>
        <p:spPr>
          <a:xfrm>
            <a:off x="390093" y="224393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位标识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27317" y="2555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97838" y="2555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71495" y="2555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179486" y="2555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327317" y="2771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97838" y="2771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271495" y="2771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79486" y="2772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327317" y="2988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797838" y="2988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27317" y="3205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797838" y="3205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271495" y="2988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271495" y="3205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79486" y="2990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179486" y="3207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271495" y="3422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179486" y="342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271495" y="3638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179486" y="3643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271495" y="3855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271495" y="4072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179486" y="3860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179486" y="4078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271495" y="4289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179486" y="4295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271495" y="4505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179486" y="4513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271495" y="4722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271495" y="4939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179486" y="4731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179486" y="4948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271495" y="5156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179486" y="51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271495" y="5372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3179486" y="5383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2271495" y="5589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271495" y="5819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179486" y="5601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179486" y="5819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797838" y="3422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797838" y="3638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797838" y="3855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1797838" y="4072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1797838" y="4289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1797838" y="4505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1797838" y="4722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1797838" y="4939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797838" y="5156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1797838" y="5372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1797838" y="5589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797838" y="5819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327317" y="5156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327317" y="5372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327317" y="5589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1327317" y="5819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1327317" y="4289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327317" y="4505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1327317" y="4722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1327317" y="4939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1327317" y="3422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1327317" y="3638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327317" y="3855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1327317" y="4072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2754207" y="2555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2754207" y="2771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2754207" y="2988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2754207" y="3205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2754207" y="3422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2754207" y="3638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2754207" y="3855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2754207" y="4072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2754207" y="4289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2754207" y="4505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2754207" y="4722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2754207" y="4939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2754207" y="5156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2754207" y="5372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2754207" y="5589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2754207" y="5819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3666745" y="2555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3666745" y="2772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3666745" y="2990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3666745" y="3207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3666745" y="342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3666745" y="3643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3666745" y="3860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3666745" y="4078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3666745" y="4295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3666745" y="4513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3666745" y="4731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3666745" y="4948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3666745" y="51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3666745" y="5383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3666745" y="5601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3666745" y="5819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170042" y="2555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4170042" y="2772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8" name="文本框 107"/>
          <p:cNvSpPr txBox="1"/>
          <p:nvPr/>
        </p:nvSpPr>
        <p:spPr>
          <a:xfrm>
            <a:off x="4170042" y="2990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4170042" y="3207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4170042" y="342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4170042" y="3643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4170042" y="3860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4170042" y="4078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170042" y="4295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4170042" y="4513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4170042" y="4731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7" name="文本框 116"/>
          <p:cNvSpPr txBox="1"/>
          <p:nvPr/>
        </p:nvSpPr>
        <p:spPr>
          <a:xfrm>
            <a:off x="4170042" y="4948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4170042" y="51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4170042" y="5383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4170042" y="5601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1" name="文本框 120"/>
          <p:cNvSpPr txBox="1"/>
          <p:nvPr/>
        </p:nvSpPr>
        <p:spPr>
          <a:xfrm>
            <a:off x="4170042" y="5819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/>
              <p:cNvSpPr txBox="1"/>
              <p:nvPr/>
            </p:nvSpPr>
            <p:spPr>
              <a:xfrm>
                <a:off x="4982633" y="1320602"/>
                <a:ext cx="40587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只有</a:t>
                </a:r>
                <a:r>
                  <a:rPr lang="en-US" altLang="zh-CN" dirty="0"/>
                  <a:t>16</a:t>
                </a:r>
                <a:r>
                  <a:rPr lang="zh-CN" altLang="en-US" dirty="0"/>
                  <a:t>种数据组合，每种数据组合唯一确定</a:t>
                </a:r>
                <a:r>
                  <a:rPr lang="en-US" altLang="zh-CN" dirty="0"/>
                  <a:t>Parity</a:t>
                </a:r>
                <a:r>
                  <a:rPr lang="zh-CN" altLang="en-US" dirty="0"/>
                  <a:t>位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错误组合：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CN" dirty="0"/>
                  <a:t>-16=128-16=112</a:t>
                </a:r>
                <a:r>
                  <a:rPr lang="zh-CN" altLang="en-US" dirty="0"/>
                  <a:t>种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单</a:t>
                </a:r>
                <a:r>
                  <a:rPr lang="en-US" altLang="zh-CN" dirty="0"/>
                  <a:t>bit</a:t>
                </a:r>
                <a:r>
                  <a:rPr lang="zh-CN" altLang="en-US" dirty="0"/>
                  <a:t>差错：</a:t>
                </a:r>
                <a:r>
                  <a:rPr lang="en-US" altLang="zh-CN" dirty="0"/>
                  <a:t>16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7=112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任意两个正确的组合，海明距离为</a:t>
                </a:r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2" name="文本框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633" y="1320602"/>
                <a:ext cx="4058709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201" t="-2381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6728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766199" y="3801691"/>
            <a:ext cx="108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12709" y="4521691"/>
            <a:ext cx="10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52537" y="4953691"/>
            <a:ext cx="10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58811" y="4179063"/>
            <a:ext cx="10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12709" y="2943497"/>
            <a:ext cx="10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52537" y="3375497"/>
            <a:ext cx="10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52537" y="2571931"/>
            <a:ext cx="10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en-US" altLang="zh-CN" dirty="0" err="1"/>
              <a:t>ECC</a:t>
            </a:r>
            <a:r>
              <a:rPr lang="en-US" altLang="zh-CN" dirty="0"/>
              <a:t> &amp; </a:t>
            </a:r>
            <a:r>
              <a:rPr lang="zh-CN" altLang="en-US" dirty="0"/>
              <a:t>海明码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如何编码？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位的编号（位宽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0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000</a:t>
                </a:r>
                <a:r>
                  <a:rPr lang="zh-CN" altLang="en-US" dirty="0"/>
                  <a:t>：不用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001</a:t>
                </a:r>
                <a:r>
                  <a:rPr lang="zh-CN" altLang="en-US" dirty="0"/>
                  <a:t>：第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组校验位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2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010</a:t>
                </a:r>
                <a:r>
                  <a:rPr lang="zh-CN" altLang="en-US" dirty="0"/>
                  <a:t>：第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组校验位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3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011</a:t>
                </a:r>
              </a:p>
              <a:p>
                <a:pPr lvl="2"/>
                <a:r>
                  <a:rPr lang="en-US" altLang="zh-CN" dirty="0"/>
                  <a:t>4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：第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组校验位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5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101</a:t>
                </a:r>
              </a:p>
              <a:p>
                <a:pPr lvl="2"/>
                <a:r>
                  <a:rPr lang="en-US" altLang="zh-CN" dirty="0"/>
                  <a:t>6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110</a:t>
                </a:r>
              </a:p>
              <a:p>
                <a:pPr lvl="2"/>
                <a:r>
                  <a:rPr lang="en-US" altLang="zh-CN" dirty="0"/>
                  <a:t>7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111</a:t>
                </a:r>
              </a:p>
              <a:p>
                <a:pPr lvl="2"/>
                <a:r>
                  <a:rPr lang="en-US" altLang="zh-CN" dirty="0"/>
                  <a:t>…</a:t>
                </a:r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8" t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55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970587" y="1765171"/>
                <a:ext cx="5288505" cy="34163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对位编号进行交错分组：</a:t>
                </a:r>
                <a:endParaRPr lang="en-US" altLang="zh-CN" dirty="0"/>
              </a:p>
              <a:p>
                <a:r>
                  <a:rPr lang="en-US" altLang="zh-CN" dirty="0"/>
                  <a:t>——</a:t>
                </a:r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位为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，就分入第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组，一共有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组</a:t>
                </a:r>
                <a:endParaRPr lang="en-US" altLang="zh-CN" dirty="0"/>
              </a:p>
              <a:p>
                <a:r>
                  <a:rPr lang="en-US" altLang="zh-CN" dirty="0"/>
                  <a:t>——</a:t>
                </a:r>
                <a:r>
                  <a:rPr lang="zh-CN" altLang="en-US" dirty="0"/>
                  <a:t>特别地，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不在任何分组中，所以位编号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不用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每组包含一个校验位，有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个校验位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每组中最小位编号的位，用作校验位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r>
                  <a:rPr lang="zh-CN" altLang="en-US" dirty="0"/>
                  <a:t>发生单</a:t>
                </a:r>
                <a:r>
                  <a:rPr lang="en-US" altLang="zh-CN" dirty="0"/>
                  <a:t>bit</a:t>
                </a:r>
                <a:r>
                  <a:rPr lang="zh-CN" altLang="en-US" dirty="0"/>
                  <a:t>错误时：</a:t>
                </a:r>
                <a:endParaRPr lang="en-US" altLang="zh-CN" dirty="0"/>
              </a:p>
              <a:p>
                <a:r>
                  <a:rPr lang="en-US" altLang="zh-CN" dirty="0"/>
                  <a:t>——</a:t>
                </a:r>
                <a:r>
                  <a:rPr lang="zh-CN" altLang="en-US" dirty="0"/>
                  <a:t>根据位编号的分组，所属组一定能检测出错误，</a:t>
                </a:r>
                <a:endParaRPr lang="en-US" altLang="zh-CN" dirty="0"/>
              </a:p>
              <a:p>
                <a:r>
                  <a:rPr lang="zh-CN" altLang="en-US" dirty="0"/>
                  <a:t>即对应的校验结果为</a:t>
                </a:r>
                <a:r>
                  <a:rPr lang="en-US" altLang="zh-CN" dirty="0"/>
                  <a:t>1</a:t>
                </a:r>
              </a:p>
              <a:p>
                <a:r>
                  <a:rPr lang="en-US" altLang="zh-CN" dirty="0"/>
                  <a:t>——</a:t>
                </a:r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组错误，则地址的第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位为</a:t>
                </a:r>
                <a:r>
                  <a:rPr lang="en-US" altLang="zh-CN" dirty="0"/>
                  <a:t>1</a:t>
                </a:r>
              </a:p>
              <a:p>
                <a:r>
                  <a:rPr lang="en-US" altLang="zh-CN" dirty="0"/>
                  <a:t>——</a:t>
                </a:r>
                <a:r>
                  <a:rPr lang="zh-CN" altLang="en-US" dirty="0"/>
                  <a:t>组成并得到出错的位编号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587" y="1765171"/>
                <a:ext cx="5288505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922" t="-1607" r="-2995" b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831338" y="5290491"/>
                <a:ext cx="1307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=0</a:t>
                </a:r>
                <a:r>
                  <a:rPr lang="zh-CN" altLang="en-US" dirty="0"/>
                  <a:t>：第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组</a:t>
                </a: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38" y="5290491"/>
                <a:ext cx="130766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5000" r="-3721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831338" y="5534123"/>
                <a:ext cx="1307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=1</a:t>
                </a:r>
                <a:r>
                  <a:rPr lang="zh-CN" altLang="en-US" dirty="0"/>
                  <a:t>：第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组</a:t>
                </a: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38" y="5534123"/>
                <a:ext cx="1307666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5000" r="-3721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831338" y="5777755"/>
                <a:ext cx="1307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=2</a:t>
                </a:r>
                <a:r>
                  <a:rPr lang="zh-CN" altLang="en-US" dirty="0"/>
                  <a:t>：第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组</a:t>
                </a: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38" y="5777755"/>
                <a:ext cx="1307666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5000" r="-3721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肘形连接符 20"/>
          <p:cNvCxnSpPr>
            <a:stCxn id="12" idx="2"/>
            <a:endCxn id="17" idx="1"/>
          </p:cNvCxnSpPr>
          <p:nvPr/>
        </p:nvCxnSpPr>
        <p:spPr>
          <a:xfrm rot="16200000" flipH="1">
            <a:off x="2352204" y="4996023"/>
            <a:ext cx="233466" cy="72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3" idx="2"/>
            <a:endCxn id="18" idx="1"/>
          </p:cNvCxnSpPr>
          <p:nvPr/>
        </p:nvCxnSpPr>
        <p:spPr>
          <a:xfrm rot="16200000" flipH="1">
            <a:off x="2160474" y="5047925"/>
            <a:ext cx="477098" cy="864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5" idx="2"/>
            <a:endCxn id="19" idx="1"/>
          </p:cNvCxnSpPr>
          <p:nvPr/>
        </p:nvCxnSpPr>
        <p:spPr>
          <a:xfrm rot="16200000" flipH="1">
            <a:off x="1965403" y="5096486"/>
            <a:ext cx="720730" cy="1011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608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68984" y="1406660"/>
            <a:ext cx="2789767" cy="3093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zh-CN" altLang="en-US" dirty="0"/>
              <a:t>关于位级分条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660" y="1126068"/>
                <a:ext cx="5566324" cy="522657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位级分条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1</a:t>
                </a:r>
                <a:r>
                  <a:rPr lang="zh-CN" altLang="en-US" dirty="0"/>
                  <a:t>块逻辑磁盘</a:t>
                </a:r>
                <a:r>
                  <a:rPr lang="en-US" altLang="zh-CN" dirty="0"/>
                  <a:t>=N</a:t>
                </a:r>
                <a:r>
                  <a:rPr lang="zh-CN" altLang="en-US" dirty="0"/>
                  <a:t>块物理磁盘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按</a:t>
                </a:r>
                <a:r>
                  <a:rPr lang="en-US" altLang="zh-CN" dirty="0"/>
                  <a:t>bit</a:t>
                </a:r>
                <a:r>
                  <a:rPr lang="zh-CN" altLang="en-US" dirty="0"/>
                  <a:t>流分条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N</a:t>
                </a:r>
                <a:r>
                  <a:rPr lang="zh-CN" altLang="en-US" dirty="0"/>
                  <a:t>可以</a:t>
                </a:r>
                <a:r>
                  <a:rPr lang="en-US" altLang="zh-CN" dirty="0"/>
                  <a:t>4, 8, </a:t>
                </a:r>
                <a:r>
                  <a:rPr lang="zh-CN" altLang="en-US" dirty="0"/>
                  <a:t>等等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【</a:t>
                </a:r>
                <a:r>
                  <a:rPr lang="zh-CN" altLang="en-US" dirty="0"/>
                  <a:t>例</a:t>
                </a:r>
                <a:r>
                  <a:rPr lang="en-US" altLang="zh-CN" dirty="0"/>
                  <a:t>1】8</a:t>
                </a:r>
                <a:r>
                  <a:rPr lang="zh-CN" altLang="en-US" dirty="0"/>
                  <a:t>块磁盘：</a:t>
                </a:r>
                <a:br>
                  <a:rPr lang="en-US" altLang="zh-CN" dirty="0"/>
                </a:br>
                <a:r>
                  <a:rPr lang="zh-CN" altLang="en-US" dirty="0"/>
                  <a:t>每个字节的第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位写入磁盘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【</a:t>
                </a:r>
                <a:r>
                  <a:rPr lang="zh-CN" altLang="en-US" dirty="0"/>
                  <a:t>例</a:t>
                </a:r>
                <a:r>
                  <a:rPr lang="en-US" altLang="zh-CN" dirty="0"/>
                  <a:t>2】4</a:t>
                </a:r>
                <a:r>
                  <a:rPr lang="zh-CN" altLang="en-US" dirty="0"/>
                  <a:t>块磁盘：</a:t>
                </a:r>
                <a:br>
                  <a:rPr lang="en-US" altLang="zh-CN" dirty="0"/>
                </a:br>
                <a:r>
                  <a:rPr lang="zh-CN" altLang="en-US" dirty="0"/>
                  <a:t>每个字节的位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和位</a:t>
                </a:r>
                <a:r>
                  <a:rPr lang="en-US" altLang="zh-CN" dirty="0"/>
                  <a:t>4+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写入磁盘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上</a:t>
                </a:r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60" y="1126068"/>
                <a:ext cx="5566324" cy="5226579"/>
              </a:xfrm>
              <a:blipFill rotWithShape="0">
                <a:blip r:embed="rId2"/>
                <a:stretch>
                  <a:fillRect l="-1972" t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5886082" y="3475089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磁盘 8"/>
          <p:cNvSpPr/>
          <p:nvPr/>
        </p:nvSpPr>
        <p:spPr>
          <a:xfrm>
            <a:off x="6467107" y="3475088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磁盘 10"/>
          <p:cNvSpPr/>
          <p:nvPr/>
        </p:nvSpPr>
        <p:spPr>
          <a:xfrm>
            <a:off x="7632837" y="3475087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08189" y="35867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749052" y="3956097"/>
                <a:ext cx="790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052" y="3956097"/>
                <a:ext cx="79047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356486" y="3956097"/>
                <a:ext cx="785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86" y="3956097"/>
                <a:ext cx="7851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464098" y="3979905"/>
                <a:ext cx="1042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098" y="3979905"/>
                <a:ext cx="104285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>
            <a:endCxn id="8" idx="1"/>
          </p:cNvCxnSpPr>
          <p:nvPr/>
        </p:nvCxnSpPr>
        <p:spPr>
          <a:xfrm>
            <a:off x="5968445" y="3039751"/>
            <a:ext cx="141475" cy="43533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1"/>
          </p:cNvCxnSpPr>
          <p:nvPr/>
        </p:nvCxnSpPr>
        <p:spPr>
          <a:xfrm>
            <a:off x="6412127" y="3039751"/>
            <a:ext cx="278818" cy="435337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1" idx="1"/>
          </p:cNvCxnSpPr>
          <p:nvPr/>
        </p:nvCxnSpPr>
        <p:spPr>
          <a:xfrm>
            <a:off x="7445923" y="3056363"/>
            <a:ext cx="410752" cy="41872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格 28"/>
              <p:cNvGraphicFramePr>
                <a:graphicFrameLocks noGrp="1"/>
              </p:cNvGraphicFramePr>
              <p:nvPr/>
            </p:nvGraphicFramePr>
            <p:xfrm>
              <a:off x="5760866" y="2285565"/>
              <a:ext cx="20194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1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28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71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112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60866" y="2285565"/>
              <a:ext cx="20194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152"/>
                    <a:gridCol w="452882"/>
                    <a:gridCol w="397193"/>
                    <a:gridCol w="71126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667" t="-8065" r="-348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2667" t="-8065" r="-248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85470" t="-8065" r="-341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1" name="文本框 30"/>
          <p:cNvSpPr txBox="1"/>
          <p:nvPr/>
        </p:nvSpPr>
        <p:spPr>
          <a:xfrm>
            <a:off x="5826972" y="2509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        .       …        .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826972" y="257535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        .       …        .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826972" y="2635976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        .       …        .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826972" y="269659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        .       …        .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826972" y="275722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        .       …        .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817147" y="2444957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        .       …        .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377603" y="15447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42" name="下箭头 41"/>
          <p:cNvSpPr/>
          <p:nvPr/>
        </p:nvSpPr>
        <p:spPr>
          <a:xfrm>
            <a:off x="6551536" y="1997285"/>
            <a:ext cx="219075" cy="196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内容占位符 2"/>
          <p:cNvSpPr txBox="1">
            <a:spLocks/>
          </p:cNvSpPr>
          <p:nvPr/>
        </p:nvSpPr>
        <p:spPr>
          <a:xfrm>
            <a:off x="3011432" y="3833264"/>
            <a:ext cx="5612782" cy="522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8332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位级分条的性能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逻辑扇区的访问（读</a:t>
            </a:r>
            <a:r>
              <a:rPr lang="en-US" altLang="zh-CN" dirty="0"/>
              <a:t>/</a:t>
            </a:r>
            <a:r>
              <a:rPr lang="zh-CN" altLang="en-US" dirty="0"/>
              <a:t>写，</a:t>
            </a:r>
            <a:r>
              <a:rPr lang="en-US" altLang="zh-CN" dirty="0"/>
              <a:t>R-M-W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时间：相当（相对于单个物理扇区）</a:t>
            </a:r>
            <a:endParaRPr lang="en-US" altLang="zh-CN" dirty="0"/>
          </a:p>
          <a:p>
            <a:pPr lvl="1"/>
            <a:r>
              <a:rPr lang="zh-CN" altLang="en-US" dirty="0"/>
              <a:t>大小：</a:t>
            </a:r>
            <a:r>
              <a:rPr lang="en-US" altLang="zh-CN" dirty="0"/>
              <a:t>N</a:t>
            </a:r>
            <a:r>
              <a:rPr lang="zh-CN" altLang="en-US" dirty="0"/>
              <a:t>倍（相对于单个物理扇区）</a:t>
            </a:r>
            <a:endParaRPr lang="en-US" altLang="zh-CN" dirty="0"/>
          </a:p>
          <a:p>
            <a:pPr lvl="1"/>
            <a:r>
              <a:rPr lang="zh-CN" altLang="en-US" dirty="0"/>
              <a:t>性能提高</a:t>
            </a:r>
            <a:r>
              <a:rPr lang="en-US" altLang="zh-CN" dirty="0"/>
              <a:t>N</a:t>
            </a:r>
            <a:r>
              <a:rPr lang="zh-CN" altLang="en-US" dirty="0"/>
              <a:t>倍</a:t>
            </a:r>
            <a:endParaRPr lang="en-US" altLang="zh-CN" dirty="0"/>
          </a:p>
          <a:p>
            <a:r>
              <a:rPr lang="zh-CN" altLang="en-US" dirty="0"/>
              <a:t>无论是大数据量还是小数据量，访问时涉及组内所有数据盘</a:t>
            </a:r>
            <a:endParaRPr lang="en-US" altLang="zh-CN" dirty="0"/>
          </a:p>
          <a:p>
            <a:pPr lvl="1"/>
            <a:r>
              <a:rPr lang="zh-CN" altLang="en-US" dirty="0"/>
              <a:t>不利于小数据量请求：</a:t>
            </a:r>
            <a:r>
              <a:rPr lang="en-US" altLang="zh-CN" dirty="0"/>
              <a:t>N</a:t>
            </a:r>
            <a:r>
              <a:rPr lang="zh-CN" altLang="en-US" dirty="0"/>
              <a:t>块物理磁盘只能当作</a:t>
            </a:r>
            <a:r>
              <a:rPr lang="en-US" altLang="zh-CN" dirty="0"/>
              <a:t>1</a:t>
            </a:r>
            <a:r>
              <a:rPr lang="zh-CN" altLang="en-US" dirty="0"/>
              <a:t>块物理磁盘使用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42" name="矩形 441"/>
          <p:cNvSpPr/>
          <p:nvPr/>
        </p:nvSpPr>
        <p:spPr>
          <a:xfrm>
            <a:off x="1735171" y="1553723"/>
            <a:ext cx="5341904" cy="240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zh-CN" altLang="en-US" dirty="0"/>
              <a:t>关于位级分条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43" name="内容占位符 2"/>
          <p:cNvSpPr txBox="1">
            <a:spLocks/>
          </p:cNvSpPr>
          <p:nvPr/>
        </p:nvSpPr>
        <p:spPr>
          <a:xfrm>
            <a:off x="3011432" y="3833264"/>
            <a:ext cx="5612782" cy="522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altLang="zh-CN" dirty="0"/>
          </a:p>
        </p:txBody>
      </p:sp>
      <p:sp>
        <p:nvSpPr>
          <p:cNvPr id="63" name="流程图: 磁盘 62"/>
          <p:cNvSpPr/>
          <p:nvPr/>
        </p:nvSpPr>
        <p:spPr>
          <a:xfrm>
            <a:off x="2347605" y="3188702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028443" y="2357032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364291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443537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524202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604867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690598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776329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856546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936763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364291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443537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2524202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604867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690598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2776329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856546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2936763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2364291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2443537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2524202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604867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690598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776329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2856546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936763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2364291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443537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524202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604867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690598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776329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856546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2936763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连接符 96"/>
          <p:cNvCxnSpPr>
            <a:stCxn id="65" idx="1"/>
          </p:cNvCxnSpPr>
          <p:nvPr/>
        </p:nvCxnSpPr>
        <p:spPr>
          <a:xfrm flipH="1" flipV="1">
            <a:off x="2041143" y="3027835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65" idx="3"/>
          </p:cNvCxnSpPr>
          <p:nvPr/>
        </p:nvCxnSpPr>
        <p:spPr>
          <a:xfrm flipV="1">
            <a:off x="2436291" y="3027835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2043376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2122622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2203287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2283952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2369683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2455414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2535631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2615848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2043376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122622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2203287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2283952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2369683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2455414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2535631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2615848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2043376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2122622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2203287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2283952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2369683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2455414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2535631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2615848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2043376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2122622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2203287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2283952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2369683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2455414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2535631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2615848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2051445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2130691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2211356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2292021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2377752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2463483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2543700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2623917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2043376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2122622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2203287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2283952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2369683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2455414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2535631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2615848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2043376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2122622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2203287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2283952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2369683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2455414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2535631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2615848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流程图: 磁盘 154"/>
          <p:cNvSpPr/>
          <p:nvPr/>
        </p:nvSpPr>
        <p:spPr>
          <a:xfrm>
            <a:off x="3734336" y="3188702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3415174" y="2357032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751022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3830268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3910933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3991598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4077329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4163060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4243277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4323494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3751022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3830268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3910933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3991598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4077329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4163060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4243277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4323494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3751022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3830268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3910933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3991598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4077329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4163060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4243277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4323494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3751022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3830268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3910933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3991598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4077329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4163060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4243277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4323494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连接符 188"/>
          <p:cNvCxnSpPr>
            <a:stCxn id="157" idx="1"/>
          </p:cNvCxnSpPr>
          <p:nvPr/>
        </p:nvCxnSpPr>
        <p:spPr>
          <a:xfrm flipH="1" flipV="1">
            <a:off x="3427874" y="3027835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57" idx="3"/>
          </p:cNvCxnSpPr>
          <p:nvPr/>
        </p:nvCxnSpPr>
        <p:spPr>
          <a:xfrm flipV="1">
            <a:off x="3823022" y="3027835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3430107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3509353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3590018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3670683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/>
          <p:cNvSpPr/>
          <p:nvPr/>
        </p:nvSpPr>
        <p:spPr>
          <a:xfrm>
            <a:off x="3756414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3842145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3922362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4002579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3430107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/>
          <p:cNvSpPr/>
          <p:nvPr/>
        </p:nvSpPr>
        <p:spPr>
          <a:xfrm>
            <a:off x="3509353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3590018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3670683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3756414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3842145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3922362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>
          <a:xfrm>
            <a:off x="4002579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/>
          <p:cNvSpPr/>
          <p:nvPr/>
        </p:nvSpPr>
        <p:spPr>
          <a:xfrm>
            <a:off x="3430107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/>
          <p:cNvSpPr/>
          <p:nvPr/>
        </p:nvSpPr>
        <p:spPr>
          <a:xfrm>
            <a:off x="3509353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/>
          <p:cNvSpPr/>
          <p:nvPr/>
        </p:nvSpPr>
        <p:spPr>
          <a:xfrm>
            <a:off x="3590018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3670683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3756414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3842145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>
          <a:xfrm>
            <a:off x="3922362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4002579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3430107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3509353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3590018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3670683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/>
          <p:cNvSpPr/>
          <p:nvPr/>
        </p:nvSpPr>
        <p:spPr>
          <a:xfrm>
            <a:off x="3756414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3842145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/>
          <p:cNvSpPr/>
          <p:nvPr/>
        </p:nvSpPr>
        <p:spPr>
          <a:xfrm>
            <a:off x="3922362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>
          <a:xfrm>
            <a:off x="4002579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3438176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/>
          <p:cNvSpPr/>
          <p:nvPr/>
        </p:nvSpPr>
        <p:spPr>
          <a:xfrm>
            <a:off x="3517422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3598087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3678752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3764483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3850214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3930431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4010648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3430107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3509353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3590018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3670683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3756414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3842145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3922362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4002579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3430107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3509353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>
            <a:off x="3590018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>
            <a:off x="3670683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>
            <a:off x="3756414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>
            <a:off x="3842145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3922362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4002579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流程图: 磁盘 246"/>
          <p:cNvSpPr/>
          <p:nvPr/>
        </p:nvSpPr>
        <p:spPr>
          <a:xfrm>
            <a:off x="4899694" y="3207752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4580532" y="2376082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4916380" y="34423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4995626" y="34423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5076291" y="34423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5156956" y="34423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5242687" y="34423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5328418" y="34423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>
            <a:off x="5408635" y="34423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>
            <a:off x="5488852" y="34423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4916380" y="35375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4995626" y="35375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5076291" y="35375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>
            <a:off x="5156956" y="35375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>
            <a:off x="5242687" y="35375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>
            <a:off x="5328418" y="35375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5408635" y="35375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488852" y="35375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4916380" y="362761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>
            <a:off x="4995626" y="362761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/>
          <p:cNvSpPr/>
          <p:nvPr/>
        </p:nvSpPr>
        <p:spPr>
          <a:xfrm>
            <a:off x="5076291" y="362761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/>
          <p:cNvSpPr/>
          <p:nvPr/>
        </p:nvSpPr>
        <p:spPr>
          <a:xfrm>
            <a:off x="5156956" y="362761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>
            <a:off x="5242687" y="362761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5328418" y="362761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>
            <a:off x="5408635" y="362761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>
            <a:off x="5488852" y="362761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>
            <a:off x="4916380" y="371285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>
            <a:off x="4995626" y="371285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 274"/>
          <p:cNvSpPr/>
          <p:nvPr/>
        </p:nvSpPr>
        <p:spPr>
          <a:xfrm>
            <a:off x="5076291" y="371285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5156956" y="371285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>
            <a:off x="5242687" y="371285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 277"/>
          <p:cNvSpPr/>
          <p:nvPr/>
        </p:nvSpPr>
        <p:spPr>
          <a:xfrm>
            <a:off x="5328418" y="371285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 278"/>
          <p:cNvSpPr/>
          <p:nvPr/>
        </p:nvSpPr>
        <p:spPr>
          <a:xfrm>
            <a:off x="5408635" y="371285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 279"/>
          <p:cNvSpPr/>
          <p:nvPr/>
        </p:nvSpPr>
        <p:spPr>
          <a:xfrm>
            <a:off x="5488852" y="371285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1" name="直接连接符 280"/>
          <p:cNvCxnSpPr>
            <a:stCxn id="249" idx="1"/>
          </p:cNvCxnSpPr>
          <p:nvPr/>
        </p:nvCxnSpPr>
        <p:spPr>
          <a:xfrm flipH="1" flipV="1">
            <a:off x="4593232" y="3046885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49" idx="3"/>
          </p:cNvCxnSpPr>
          <p:nvPr/>
        </p:nvCxnSpPr>
        <p:spPr>
          <a:xfrm flipV="1">
            <a:off x="4988380" y="3046885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4595465" y="239513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/>
          <p:cNvSpPr/>
          <p:nvPr/>
        </p:nvSpPr>
        <p:spPr>
          <a:xfrm>
            <a:off x="4674711" y="239513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/>
          <p:cNvSpPr/>
          <p:nvPr/>
        </p:nvSpPr>
        <p:spPr>
          <a:xfrm>
            <a:off x="4755376" y="239513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/>
          <p:cNvSpPr/>
          <p:nvPr/>
        </p:nvSpPr>
        <p:spPr>
          <a:xfrm>
            <a:off x="4836041" y="239513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 286"/>
          <p:cNvSpPr/>
          <p:nvPr/>
        </p:nvSpPr>
        <p:spPr>
          <a:xfrm>
            <a:off x="4921772" y="239513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 287"/>
          <p:cNvSpPr/>
          <p:nvPr/>
        </p:nvSpPr>
        <p:spPr>
          <a:xfrm>
            <a:off x="5007503" y="239513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/>
          <p:cNvSpPr/>
          <p:nvPr/>
        </p:nvSpPr>
        <p:spPr>
          <a:xfrm>
            <a:off x="5087720" y="239513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>
            <a:off x="5167937" y="239513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>
            <a:off x="4595465" y="248791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>
            <a:off x="4674711" y="248791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/>
          <p:cNvSpPr/>
          <p:nvPr/>
        </p:nvSpPr>
        <p:spPr>
          <a:xfrm>
            <a:off x="4755376" y="248791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/>
          <p:cNvSpPr/>
          <p:nvPr/>
        </p:nvSpPr>
        <p:spPr>
          <a:xfrm>
            <a:off x="4836041" y="248791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>
            <a:off x="4921772" y="248791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>
            <a:off x="5007503" y="248791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5087720" y="248791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5167937" y="248791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4595465" y="256918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>
            <a:off x="4674711" y="256918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4755376" y="256918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>
            <a:off x="4836041" y="256918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/>
          <p:cNvSpPr/>
          <p:nvPr/>
        </p:nvSpPr>
        <p:spPr>
          <a:xfrm>
            <a:off x="4921772" y="256918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 303"/>
          <p:cNvSpPr/>
          <p:nvPr/>
        </p:nvSpPr>
        <p:spPr>
          <a:xfrm>
            <a:off x="5007503" y="256918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>
            <a:off x="5087720" y="256918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>
            <a:off x="5167937" y="256918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 306"/>
          <p:cNvSpPr/>
          <p:nvPr/>
        </p:nvSpPr>
        <p:spPr>
          <a:xfrm>
            <a:off x="4595465" y="26656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>
            <a:off x="4674711" y="26656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/>
          <p:cNvSpPr/>
          <p:nvPr/>
        </p:nvSpPr>
        <p:spPr>
          <a:xfrm>
            <a:off x="4755376" y="26656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>
            <a:off x="4836041" y="26656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/>
          <p:cNvSpPr/>
          <p:nvPr/>
        </p:nvSpPr>
        <p:spPr>
          <a:xfrm>
            <a:off x="4921772" y="26656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 311"/>
          <p:cNvSpPr/>
          <p:nvPr/>
        </p:nvSpPr>
        <p:spPr>
          <a:xfrm>
            <a:off x="5007503" y="26656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 312"/>
          <p:cNvSpPr/>
          <p:nvPr/>
        </p:nvSpPr>
        <p:spPr>
          <a:xfrm>
            <a:off x="5087720" y="26656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>
            <a:off x="5167937" y="26656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4603534" y="275564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4682780" y="275564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/>
          <p:cNvSpPr/>
          <p:nvPr/>
        </p:nvSpPr>
        <p:spPr>
          <a:xfrm>
            <a:off x="4763445" y="275564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 317"/>
          <p:cNvSpPr/>
          <p:nvPr/>
        </p:nvSpPr>
        <p:spPr>
          <a:xfrm>
            <a:off x="4844110" y="275564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4929841" y="275564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5015572" y="275564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5095789" y="275564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矩形 321"/>
          <p:cNvSpPr/>
          <p:nvPr/>
        </p:nvSpPr>
        <p:spPr>
          <a:xfrm>
            <a:off x="5176006" y="275564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矩形 322"/>
          <p:cNvSpPr/>
          <p:nvPr/>
        </p:nvSpPr>
        <p:spPr>
          <a:xfrm>
            <a:off x="4595465" y="28521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矩形 323"/>
          <p:cNvSpPr/>
          <p:nvPr/>
        </p:nvSpPr>
        <p:spPr>
          <a:xfrm>
            <a:off x="4674711" y="28521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>
            <a:off x="4755376" y="28521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4836041" y="28521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4921772" y="28521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5007503" y="28521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5087720" y="28521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5167937" y="28521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4595465" y="29473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矩形 331"/>
          <p:cNvSpPr/>
          <p:nvPr/>
        </p:nvSpPr>
        <p:spPr>
          <a:xfrm>
            <a:off x="4674711" y="29473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矩形 332"/>
          <p:cNvSpPr/>
          <p:nvPr/>
        </p:nvSpPr>
        <p:spPr>
          <a:xfrm>
            <a:off x="4755376" y="29473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矩形 333"/>
          <p:cNvSpPr/>
          <p:nvPr/>
        </p:nvSpPr>
        <p:spPr>
          <a:xfrm>
            <a:off x="4836041" y="29473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矩形 334"/>
          <p:cNvSpPr/>
          <p:nvPr/>
        </p:nvSpPr>
        <p:spPr>
          <a:xfrm>
            <a:off x="4921772" y="29473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>
            <a:off x="5007503" y="29473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矩形 336"/>
          <p:cNvSpPr/>
          <p:nvPr/>
        </p:nvSpPr>
        <p:spPr>
          <a:xfrm>
            <a:off x="5087720" y="29473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矩形 337"/>
          <p:cNvSpPr/>
          <p:nvPr/>
        </p:nvSpPr>
        <p:spPr>
          <a:xfrm>
            <a:off x="5167937" y="29473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流程图: 磁盘 338"/>
          <p:cNvSpPr/>
          <p:nvPr/>
        </p:nvSpPr>
        <p:spPr>
          <a:xfrm>
            <a:off x="6183366" y="3192221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 339"/>
          <p:cNvSpPr/>
          <p:nvPr/>
        </p:nvSpPr>
        <p:spPr>
          <a:xfrm>
            <a:off x="5864204" y="2360551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矩形 340"/>
          <p:cNvSpPr/>
          <p:nvPr/>
        </p:nvSpPr>
        <p:spPr>
          <a:xfrm>
            <a:off x="6200052" y="342677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矩形 341"/>
          <p:cNvSpPr/>
          <p:nvPr/>
        </p:nvSpPr>
        <p:spPr>
          <a:xfrm>
            <a:off x="6279298" y="342677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矩形 342"/>
          <p:cNvSpPr/>
          <p:nvPr/>
        </p:nvSpPr>
        <p:spPr>
          <a:xfrm>
            <a:off x="6359963" y="342677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343"/>
          <p:cNvSpPr/>
          <p:nvPr/>
        </p:nvSpPr>
        <p:spPr>
          <a:xfrm>
            <a:off x="6440628" y="342677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矩形 344"/>
          <p:cNvSpPr/>
          <p:nvPr/>
        </p:nvSpPr>
        <p:spPr>
          <a:xfrm>
            <a:off x="6526359" y="342677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矩形 345"/>
          <p:cNvSpPr/>
          <p:nvPr/>
        </p:nvSpPr>
        <p:spPr>
          <a:xfrm>
            <a:off x="6612090" y="342677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矩形 346"/>
          <p:cNvSpPr/>
          <p:nvPr/>
        </p:nvSpPr>
        <p:spPr>
          <a:xfrm>
            <a:off x="6692307" y="342677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/>
          <p:cNvSpPr/>
          <p:nvPr/>
        </p:nvSpPr>
        <p:spPr>
          <a:xfrm>
            <a:off x="6772524" y="342677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矩形 348"/>
          <p:cNvSpPr/>
          <p:nvPr/>
        </p:nvSpPr>
        <p:spPr>
          <a:xfrm>
            <a:off x="6200052" y="352202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矩形 349"/>
          <p:cNvSpPr/>
          <p:nvPr/>
        </p:nvSpPr>
        <p:spPr>
          <a:xfrm>
            <a:off x="6279298" y="352202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矩形 350"/>
          <p:cNvSpPr/>
          <p:nvPr/>
        </p:nvSpPr>
        <p:spPr>
          <a:xfrm>
            <a:off x="6359963" y="352202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矩形 351"/>
          <p:cNvSpPr/>
          <p:nvPr/>
        </p:nvSpPr>
        <p:spPr>
          <a:xfrm>
            <a:off x="6440628" y="352202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矩形 352"/>
          <p:cNvSpPr/>
          <p:nvPr/>
        </p:nvSpPr>
        <p:spPr>
          <a:xfrm>
            <a:off x="6526359" y="352202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矩形 353"/>
          <p:cNvSpPr/>
          <p:nvPr/>
        </p:nvSpPr>
        <p:spPr>
          <a:xfrm>
            <a:off x="6612090" y="352202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矩形 354"/>
          <p:cNvSpPr/>
          <p:nvPr/>
        </p:nvSpPr>
        <p:spPr>
          <a:xfrm>
            <a:off x="6692307" y="352202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矩形 355"/>
          <p:cNvSpPr/>
          <p:nvPr/>
        </p:nvSpPr>
        <p:spPr>
          <a:xfrm>
            <a:off x="6772524" y="352202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矩形 356"/>
          <p:cNvSpPr/>
          <p:nvPr/>
        </p:nvSpPr>
        <p:spPr>
          <a:xfrm>
            <a:off x="6200052" y="361208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矩形 357"/>
          <p:cNvSpPr/>
          <p:nvPr/>
        </p:nvSpPr>
        <p:spPr>
          <a:xfrm>
            <a:off x="6279298" y="361208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矩形 358"/>
          <p:cNvSpPr/>
          <p:nvPr/>
        </p:nvSpPr>
        <p:spPr>
          <a:xfrm>
            <a:off x="6359963" y="361208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矩形 359"/>
          <p:cNvSpPr/>
          <p:nvPr/>
        </p:nvSpPr>
        <p:spPr>
          <a:xfrm>
            <a:off x="6440628" y="361208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矩形 360"/>
          <p:cNvSpPr/>
          <p:nvPr/>
        </p:nvSpPr>
        <p:spPr>
          <a:xfrm>
            <a:off x="6526359" y="361208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矩形 361"/>
          <p:cNvSpPr/>
          <p:nvPr/>
        </p:nvSpPr>
        <p:spPr>
          <a:xfrm>
            <a:off x="6612090" y="361208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 362"/>
          <p:cNvSpPr/>
          <p:nvPr/>
        </p:nvSpPr>
        <p:spPr>
          <a:xfrm>
            <a:off x="6692307" y="361208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 363"/>
          <p:cNvSpPr/>
          <p:nvPr/>
        </p:nvSpPr>
        <p:spPr>
          <a:xfrm>
            <a:off x="6772524" y="361208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矩形 364"/>
          <p:cNvSpPr/>
          <p:nvPr/>
        </p:nvSpPr>
        <p:spPr>
          <a:xfrm>
            <a:off x="6200052" y="369732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矩形 365"/>
          <p:cNvSpPr/>
          <p:nvPr/>
        </p:nvSpPr>
        <p:spPr>
          <a:xfrm>
            <a:off x="6279298" y="369732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矩形 366"/>
          <p:cNvSpPr/>
          <p:nvPr/>
        </p:nvSpPr>
        <p:spPr>
          <a:xfrm>
            <a:off x="6359963" y="369732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矩形 367"/>
          <p:cNvSpPr/>
          <p:nvPr/>
        </p:nvSpPr>
        <p:spPr>
          <a:xfrm>
            <a:off x="6440628" y="369732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矩形 368"/>
          <p:cNvSpPr/>
          <p:nvPr/>
        </p:nvSpPr>
        <p:spPr>
          <a:xfrm>
            <a:off x="6526359" y="369732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矩形 369"/>
          <p:cNvSpPr/>
          <p:nvPr/>
        </p:nvSpPr>
        <p:spPr>
          <a:xfrm>
            <a:off x="6612090" y="369732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矩形 370"/>
          <p:cNvSpPr/>
          <p:nvPr/>
        </p:nvSpPr>
        <p:spPr>
          <a:xfrm>
            <a:off x="6692307" y="369732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矩形 371"/>
          <p:cNvSpPr/>
          <p:nvPr/>
        </p:nvSpPr>
        <p:spPr>
          <a:xfrm>
            <a:off x="6772524" y="369732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3" name="直接连接符 372"/>
          <p:cNvCxnSpPr>
            <a:stCxn id="341" idx="1"/>
          </p:cNvCxnSpPr>
          <p:nvPr/>
        </p:nvCxnSpPr>
        <p:spPr>
          <a:xfrm flipH="1" flipV="1">
            <a:off x="5876904" y="3031354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41" idx="3"/>
          </p:cNvCxnSpPr>
          <p:nvPr/>
        </p:nvCxnSpPr>
        <p:spPr>
          <a:xfrm flipV="1">
            <a:off x="6272052" y="3031354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/>
          <p:cNvSpPr/>
          <p:nvPr/>
        </p:nvSpPr>
        <p:spPr>
          <a:xfrm>
            <a:off x="5879137" y="237960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矩形 375"/>
          <p:cNvSpPr/>
          <p:nvPr/>
        </p:nvSpPr>
        <p:spPr>
          <a:xfrm>
            <a:off x="5958383" y="237960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矩形 376"/>
          <p:cNvSpPr/>
          <p:nvPr/>
        </p:nvSpPr>
        <p:spPr>
          <a:xfrm>
            <a:off x="6039048" y="237960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矩形 377"/>
          <p:cNvSpPr/>
          <p:nvPr/>
        </p:nvSpPr>
        <p:spPr>
          <a:xfrm>
            <a:off x="6119713" y="237960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矩形 378"/>
          <p:cNvSpPr/>
          <p:nvPr/>
        </p:nvSpPr>
        <p:spPr>
          <a:xfrm>
            <a:off x="6205444" y="237960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矩形 379"/>
          <p:cNvSpPr/>
          <p:nvPr/>
        </p:nvSpPr>
        <p:spPr>
          <a:xfrm>
            <a:off x="6291175" y="237960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矩形 380"/>
          <p:cNvSpPr/>
          <p:nvPr/>
        </p:nvSpPr>
        <p:spPr>
          <a:xfrm>
            <a:off x="6371392" y="237960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矩形 381"/>
          <p:cNvSpPr/>
          <p:nvPr/>
        </p:nvSpPr>
        <p:spPr>
          <a:xfrm>
            <a:off x="6451609" y="237960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矩形 382"/>
          <p:cNvSpPr/>
          <p:nvPr/>
        </p:nvSpPr>
        <p:spPr>
          <a:xfrm>
            <a:off x="5879137" y="24723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矩形 383"/>
          <p:cNvSpPr/>
          <p:nvPr/>
        </p:nvSpPr>
        <p:spPr>
          <a:xfrm>
            <a:off x="5958383" y="24723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矩形 384"/>
          <p:cNvSpPr/>
          <p:nvPr/>
        </p:nvSpPr>
        <p:spPr>
          <a:xfrm>
            <a:off x="6039048" y="24723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矩形 385"/>
          <p:cNvSpPr/>
          <p:nvPr/>
        </p:nvSpPr>
        <p:spPr>
          <a:xfrm>
            <a:off x="6119713" y="24723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矩形 386"/>
          <p:cNvSpPr/>
          <p:nvPr/>
        </p:nvSpPr>
        <p:spPr>
          <a:xfrm>
            <a:off x="6205444" y="24723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矩形 387"/>
          <p:cNvSpPr/>
          <p:nvPr/>
        </p:nvSpPr>
        <p:spPr>
          <a:xfrm>
            <a:off x="6291175" y="24723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矩形 388"/>
          <p:cNvSpPr/>
          <p:nvPr/>
        </p:nvSpPr>
        <p:spPr>
          <a:xfrm>
            <a:off x="6371392" y="24723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矩形 389"/>
          <p:cNvSpPr/>
          <p:nvPr/>
        </p:nvSpPr>
        <p:spPr>
          <a:xfrm>
            <a:off x="6451609" y="24723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矩形 390"/>
          <p:cNvSpPr/>
          <p:nvPr/>
        </p:nvSpPr>
        <p:spPr>
          <a:xfrm>
            <a:off x="5879137" y="2553657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矩形 391"/>
          <p:cNvSpPr/>
          <p:nvPr/>
        </p:nvSpPr>
        <p:spPr>
          <a:xfrm>
            <a:off x="5958383" y="2553657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矩形 392"/>
          <p:cNvSpPr/>
          <p:nvPr/>
        </p:nvSpPr>
        <p:spPr>
          <a:xfrm>
            <a:off x="6039048" y="2553657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矩形 393"/>
          <p:cNvSpPr/>
          <p:nvPr/>
        </p:nvSpPr>
        <p:spPr>
          <a:xfrm>
            <a:off x="6119713" y="2553657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6205444" y="2553657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矩形 395"/>
          <p:cNvSpPr/>
          <p:nvPr/>
        </p:nvSpPr>
        <p:spPr>
          <a:xfrm>
            <a:off x="6291175" y="2553657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矩形 396"/>
          <p:cNvSpPr/>
          <p:nvPr/>
        </p:nvSpPr>
        <p:spPr>
          <a:xfrm>
            <a:off x="6371392" y="2553657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矩形 397"/>
          <p:cNvSpPr/>
          <p:nvPr/>
        </p:nvSpPr>
        <p:spPr>
          <a:xfrm>
            <a:off x="6451609" y="2553657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矩形 398"/>
          <p:cNvSpPr/>
          <p:nvPr/>
        </p:nvSpPr>
        <p:spPr>
          <a:xfrm>
            <a:off x="5879137" y="265015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矩形 399"/>
          <p:cNvSpPr/>
          <p:nvPr/>
        </p:nvSpPr>
        <p:spPr>
          <a:xfrm>
            <a:off x="5958383" y="265015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矩形 400"/>
          <p:cNvSpPr/>
          <p:nvPr/>
        </p:nvSpPr>
        <p:spPr>
          <a:xfrm>
            <a:off x="6039048" y="265015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矩形 401"/>
          <p:cNvSpPr/>
          <p:nvPr/>
        </p:nvSpPr>
        <p:spPr>
          <a:xfrm>
            <a:off x="6119713" y="265015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矩形 402"/>
          <p:cNvSpPr/>
          <p:nvPr/>
        </p:nvSpPr>
        <p:spPr>
          <a:xfrm>
            <a:off x="6205444" y="265015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矩形 403"/>
          <p:cNvSpPr/>
          <p:nvPr/>
        </p:nvSpPr>
        <p:spPr>
          <a:xfrm>
            <a:off x="6291175" y="265015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矩形 404"/>
          <p:cNvSpPr/>
          <p:nvPr/>
        </p:nvSpPr>
        <p:spPr>
          <a:xfrm>
            <a:off x="6371392" y="265015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矩形 405"/>
          <p:cNvSpPr/>
          <p:nvPr/>
        </p:nvSpPr>
        <p:spPr>
          <a:xfrm>
            <a:off x="6451609" y="265015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矩形 406"/>
          <p:cNvSpPr/>
          <p:nvPr/>
        </p:nvSpPr>
        <p:spPr>
          <a:xfrm>
            <a:off x="5887206" y="274011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矩形 407"/>
          <p:cNvSpPr/>
          <p:nvPr/>
        </p:nvSpPr>
        <p:spPr>
          <a:xfrm>
            <a:off x="5966452" y="274011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" name="矩形 408"/>
          <p:cNvSpPr/>
          <p:nvPr/>
        </p:nvSpPr>
        <p:spPr>
          <a:xfrm>
            <a:off x="6047117" y="274011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矩形 409"/>
          <p:cNvSpPr/>
          <p:nvPr/>
        </p:nvSpPr>
        <p:spPr>
          <a:xfrm>
            <a:off x="6127782" y="274011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矩形 410"/>
          <p:cNvSpPr/>
          <p:nvPr/>
        </p:nvSpPr>
        <p:spPr>
          <a:xfrm>
            <a:off x="6213513" y="274011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矩形 411"/>
          <p:cNvSpPr/>
          <p:nvPr/>
        </p:nvSpPr>
        <p:spPr>
          <a:xfrm>
            <a:off x="6299244" y="274011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矩形 412"/>
          <p:cNvSpPr/>
          <p:nvPr/>
        </p:nvSpPr>
        <p:spPr>
          <a:xfrm>
            <a:off x="6379461" y="274011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矩形 413"/>
          <p:cNvSpPr/>
          <p:nvPr/>
        </p:nvSpPr>
        <p:spPr>
          <a:xfrm>
            <a:off x="6459678" y="274011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/>
          <p:cNvSpPr/>
          <p:nvPr/>
        </p:nvSpPr>
        <p:spPr>
          <a:xfrm>
            <a:off x="5879137" y="28366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矩形 415"/>
          <p:cNvSpPr/>
          <p:nvPr/>
        </p:nvSpPr>
        <p:spPr>
          <a:xfrm>
            <a:off x="5958383" y="28366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矩形 416"/>
          <p:cNvSpPr/>
          <p:nvPr/>
        </p:nvSpPr>
        <p:spPr>
          <a:xfrm>
            <a:off x="6039048" y="28366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8" name="矩形 417"/>
          <p:cNvSpPr/>
          <p:nvPr/>
        </p:nvSpPr>
        <p:spPr>
          <a:xfrm>
            <a:off x="6119713" y="28366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矩形 418"/>
          <p:cNvSpPr/>
          <p:nvPr/>
        </p:nvSpPr>
        <p:spPr>
          <a:xfrm>
            <a:off x="6205444" y="28366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矩形 419"/>
          <p:cNvSpPr/>
          <p:nvPr/>
        </p:nvSpPr>
        <p:spPr>
          <a:xfrm>
            <a:off x="6291175" y="28366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矩形 420"/>
          <p:cNvSpPr/>
          <p:nvPr/>
        </p:nvSpPr>
        <p:spPr>
          <a:xfrm>
            <a:off x="6371392" y="28366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矩形 421"/>
          <p:cNvSpPr/>
          <p:nvPr/>
        </p:nvSpPr>
        <p:spPr>
          <a:xfrm>
            <a:off x="6451609" y="28366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3" name="矩形 422"/>
          <p:cNvSpPr/>
          <p:nvPr/>
        </p:nvSpPr>
        <p:spPr>
          <a:xfrm>
            <a:off x="5879137" y="29318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4" name="矩形 423"/>
          <p:cNvSpPr/>
          <p:nvPr/>
        </p:nvSpPr>
        <p:spPr>
          <a:xfrm>
            <a:off x="5958383" y="29318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5" name="矩形 424"/>
          <p:cNvSpPr/>
          <p:nvPr/>
        </p:nvSpPr>
        <p:spPr>
          <a:xfrm>
            <a:off x="6039048" y="29318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6" name="矩形 425"/>
          <p:cNvSpPr/>
          <p:nvPr/>
        </p:nvSpPr>
        <p:spPr>
          <a:xfrm>
            <a:off x="6119713" y="29318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7" name="矩形 426"/>
          <p:cNvSpPr/>
          <p:nvPr/>
        </p:nvSpPr>
        <p:spPr>
          <a:xfrm>
            <a:off x="6205444" y="29318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8" name="矩形 427"/>
          <p:cNvSpPr/>
          <p:nvPr/>
        </p:nvSpPr>
        <p:spPr>
          <a:xfrm>
            <a:off x="6291175" y="29318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矩形 428"/>
          <p:cNvSpPr/>
          <p:nvPr/>
        </p:nvSpPr>
        <p:spPr>
          <a:xfrm>
            <a:off x="6371392" y="29318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矩形 429"/>
          <p:cNvSpPr/>
          <p:nvPr/>
        </p:nvSpPr>
        <p:spPr>
          <a:xfrm>
            <a:off x="6451609" y="29318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1" name="直接箭头连接符 430"/>
          <p:cNvCxnSpPr>
            <a:endCxn id="99" idx="0"/>
          </p:cNvCxnSpPr>
          <p:nvPr/>
        </p:nvCxnSpPr>
        <p:spPr>
          <a:xfrm flipH="1">
            <a:off x="2079376" y="1775425"/>
            <a:ext cx="2270707" cy="60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箭头连接符 431"/>
          <p:cNvCxnSpPr>
            <a:endCxn id="191" idx="0"/>
          </p:cNvCxnSpPr>
          <p:nvPr/>
        </p:nvCxnSpPr>
        <p:spPr>
          <a:xfrm flipH="1">
            <a:off x="3466107" y="1820305"/>
            <a:ext cx="1191817" cy="55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箭头连接符 432"/>
          <p:cNvCxnSpPr>
            <a:endCxn id="283" idx="0"/>
          </p:cNvCxnSpPr>
          <p:nvPr/>
        </p:nvCxnSpPr>
        <p:spPr>
          <a:xfrm flipH="1">
            <a:off x="4631465" y="1826091"/>
            <a:ext cx="238301" cy="56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箭头连接符 433"/>
          <p:cNvCxnSpPr>
            <a:endCxn id="375" idx="0"/>
          </p:cNvCxnSpPr>
          <p:nvPr/>
        </p:nvCxnSpPr>
        <p:spPr>
          <a:xfrm>
            <a:off x="5159720" y="1815648"/>
            <a:ext cx="755417" cy="56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文本框 434"/>
              <p:cNvSpPr txBox="1"/>
              <p:nvPr/>
            </p:nvSpPr>
            <p:spPr>
              <a:xfrm>
                <a:off x="3509353" y="1496573"/>
                <a:ext cx="1883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数据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5" name="文本框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3" y="1496573"/>
                <a:ext cx="188391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913" t="-15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矩形 438"/>
          <p:cNvSpPr/>
          <p:nvPr/>
        </p:nvSpPr>
        <p:spPr>
          <a:xfrm>
            <a:off x="1982061" y="2312364"/>
            <a:ext cx="4630029" cy="76258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矩形 439"/>
          <p:cNvSpPr/>
          <p:nvPr/>
        </p:nvSpPr>
        <p:spPr>
          <a:xfrm>
            <a:off x="5876904" y="1823657"/>
            <a:ext cx="298831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逻辑扇区</a:t>
            </a:r>
            <a:r>
              <a:rPr lang="en-US" altLang="zh-CN" dirty="0"/>
              <a:t>=N</a:t>
            </a:r>
            <a:r>
              <a:rPr lang="zh-CN" altLang="en-US" dirty="0"/>
              <a:t>倍物理扇区大小</a:t>
            </a:r>
          </a:p>
        </p:txBody>
      </p:sp>
      <p:sp>
        <p:nvSpPr>
          <p:cNvPr id="441" name="矩形 440"/>
          <p:cNvSpPr/>
          <p:nvPr/>
        </p:nvSpPr>
        <p:spPr>
          <a:xfrm>
            <a:off x="6878587" y="3254027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物理扇区</a:t>
            </a:r>
          </a:p>
        </p:txBody>
      </p:sp>
    </p:spTree>
    <p:extLst>
      <p:ext uri="{BB962C8B-B14F-4D97-AF65-F5344CB8AC3E}">
        <p14:creationId xmlns:p14="http://schemas.microsoft.com/office/powerpoint/2010/main" val="402142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</a:t>
            </a:r>
            <a:r>
              <a:rPr lang="zh-CN" altLang="en-US" dirty="0"/>
              <a:t>主要参数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(</a:t>
                </a:r>
                <a:r>
                  <a:rPr lang="zh-CN" altLang="en-US" dirty="0"/>
                  <a:t>部分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主要参数：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D</a:t>
                </a:r>
                <a:r>
                  <a:rPr lang="zh-CN" altLang="en-US" dirty="0"/>
                  <a:t>：数据盘（</a:t>
                </a:r>
                <a:r>
                  <a:rPr lang="en-US" altLang="zh-CN" dirty="0"/>
                  <a:t>Data Disk</a:t>
                </a:r>
                <a:r>
                  <a:rPr lang="zh-CN" altLang="en-US" dirty="0"/>
                  <a:t>）总数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分组（</a:t>
                </a:r>
                <a:r>
                  <a:rPr lang="en-US" altLang="zh-CN" dirty="0"/>
                  <a:t>group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G</a:t>
                </a:r>
                <a:r>
                  <a:rPr lang="zh-CN" altLang="en-US" dirty="0"/>
                  <a:t>：每组数据盘个数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C</a:t>
                </a:r>
                <a:r>
                  <a:rPr lang="zh-CN" altLang="en-US" dirty="0"/>
                  <a:t>：每组中冗余盘（</a:t>
                </a:r>
                <a:r>
                  <a:rPr lang="en-US" altLang="zh-CN" dirty="0"/>
                  <a:t>Checking Disk</a:t>
                </a:r>
                <a:r>
                  <a:rPr lang="zh-CN" altLang="en-US" dirty="0"/>
                  <a:t>）的个数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组数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zh-CN" altLang="en-US" dirty="0"/>
              </a:p>
              <a:p>
                <a:pPr lvl="2"/>
                <a:r>
                  <a:rPr lang="zh-CN" altLang="en-US" dirty="0"/>
                  <a:t>磁盘总数：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8" t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4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RAID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RAID 0</a:t>
            </a:r>
            <a:r>
              <a:rPr lang="zh-CN" altLang="en-US" b="1" dirty="0">
                <a:solidFill>
                  <a:srgbClr val="FF0000"/>
                </a:solidFill>
              </a:rPr>
              <a:t>：非冗余条带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磁盘和阵列的可靠性</a:t>
            </a:r>
            <a:endParaRPr lang="en-US" altLang="zh-CN" dirty="0"/>
          </a:p>
          <a:p>
            <a:r>
              <a:rPr lang="en-US" altLang="zh-CN" dirty="0"/>
              <a:t>RAID 1</a:t>
            </a:r>
          </a:p>
          <a:p>
            <a:r>
              <a:rPr lang="en-US" altLang="zh-CN" dirty="0"/>
              <a:t>RAID 2</a:t>
            </a:r>
          </a:p>
          <a:p>
            <a:r>
              <a:rPr lang="en-US" altLang="zh-CN" dirty="0"/>
              <a:t>RAID 3</a:t>
            </a:r>
          </a:p>
          <a:p>
            <a:r>
              <a:rPr lang="en-US" altLang="zh-CN" dirty="0"/>
              <a:t>RAID 4</a:t>
            </a:r>
          </a:p>
          <a:p>
            <a:r>
              <a:rPr lang="en-US" altLang="zh-CN" dirty="0"/>
              <a:t>RAID 5</a:t>
            </a:r>
          </a:p>
          <a:p>
            <a:r>
              <a:rPr lang="en-US" altLang="zh-CN" dirty="0"/>
              <a:t>RAID 6</a:t>
            </a:r>
          </a:p>
          <a:p>
            <a:r>
              <a:rPr lang="en-US" altLang="zh-CN" dirty="0"/>
              <a:t>RAID 0+1 VS RAID 1+0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3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500456" y="3447337"/>
            <a:ext cx="6159999" cy="25639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RAID0</a:t>
            </a:r>
            <a:r>
              <a:rPr lang="zh-CN" altLang="en-US" dirty="0"/>
              <a:t>：非冗余条带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RAID 0</a:t>
                </a:r>
              </a:p>
              <a:p>
                <a:pPr lvl="1"/>
                <a:r>
                  <a:rPr lang="zh-CN" altLang="en-US" dirty="0"/>
                  <a:t>无冗余，所有磁盘都是数据盘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采用</a:t>
                </a:r>
                <a:r>
                  <a:rPr lang="zh-CN" altLang="en-US" b="1" dirty="0"/>
                  <a:t>块级分条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block-level striping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将文件的块分散在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个磁盘上</a:t>
                </a:r>
              </a:p>
              <a:p>
                <a:pPr lvl="2"/>
                <a:r>
                  <a:rPr lang="zh-CN" altLang="en-US" dirty="0"/>
                  <a:t>文件的块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：存到第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𝑖 𝑚𝑜𝑑 𝑁</a:t>
                </a:r>
                <a:r>
                  <a:rPr lang="en-US" altLang="zh-CN" dirty="0"/>
                  <a:t>)+1</a:t>
                </a:r>
                <a:r>
                  <a:rPr lang="zh-CN" altLang="en-US" dirty="0"/>
                  <a:t>个磁盘上</a:t>
                </a:r>
                <a:endParaRPr lang="en-US" altLang="zh-CN" dirty="0"/>
              </a:p>
              <a:p>
                <a:pPr lvl="3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8" t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RAID</a:t>
            </a:r>
            <a:r>
              <a:rPr lang="zh-CN" altLang="en-US" dirty="0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10522" y="5983315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RAID 0</a:t>
            </a:r>
            <a:r>
              <a:rPr lang="zh-CN" altLang="en-US" dirty="0"/>
              <a:t>：非冗余条带（</a:t>
            </a:r>
            <a:r>
              <a:rPr lang="en-US" altLang="zh-CN" dirty="0"/>
              <a:t>N=4, 1</a:t>
            </a:r>
            <a:r>
              <a:rPr lang="zh-CN" altLang="en-US" dirty="0"/>
              <a:t>组）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流程图: 磁盘 47"/>
              <p:cNvSpPr/>
              <p:nvPr/>
            </p:nvSpPr>
            <p:spPr>
              <a:xfrm>
                <a:off x="659068" y="5198209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流程图: 磁盘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68" y="5198209"/>
                <a:ext cx="1080000" cy="504000"/>
              </a:xfrm>
              <a:prstGeom prst="flowChartMagneticDisk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流程图: 磁盘 48"/>
              <p:cNvSpPr/>
              <p:nvPr/>
            </p:nvSpPr>
            <p:spPr>
              <a:xfrm>
                <a:off x="659068" y="4862755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流程图: 磁盘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68" y="4862755"/>
                <a:ext cx="1080000" cy="504000"/>
              </a:xfrm>
              <a:prstGeom prst="flowChartMagneticDisk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流程图: 磁盘 49"/>
              <p:cNvSpPr/>
              <p:nvPr/>
            </p:nvSpPr>
            <p:spPr>
              <a:xfrm>
                <a:off x="659068" y="4517895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流程图: 磁盘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68" y="4517895"/>
                <a:ext cx="1080000" cy="504000"/>
              </a:xfrm>
              <a:prstGeom prst="flowChartMagneticDisk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流程图: 磁盘 50"/>
              <p:cNvSpPr/>
              <p:nvPr/>
            </p:nvSpPr>
            <p:spPr>
              <a:xfrm>
                <a:off x="659068" y="4174382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" name="流程图: 磁盘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68" y="4174382"/>
                <a:ext cx="1080000" cy="504000"/>
              </a:xfrm>
              <a:prstGeom prst="flowChartMagneticDisk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流程图: 磁盘 51"/>
              <p:cNvSpPr/>
              <p:nvPr/>
            </p:nvSpPr>
            <p:spPr>
              <a:xfrm>
                <a:off x="2070679" y="5198209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流程图: 磁盘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679" y="5198209"/>
                <a:ext cx="1080000" cy="504000"/>
              </a:xfrm>
              <a:prstGeom prst="flowChartMagneticDisk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流程图: 磁盘 52"/>
              <p:cNvSpPr/>
              <p:nvPr/>
            </p:nvSpPr>
            <p:spPr>
              <a:xfrm>
                <a:off x="2070679" y="4862755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流程图: 磁盘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679" y="4862755"/>
                <a:ext cx="1080000" cy="504000"/>
              </a:xfrm>
              <a:prstGeom prst="flowChartMagneticDisk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流程图: 磁盘 53"/>
              <p:cNvSpPr/>
              <p:nvPr/>
            </p:nvSpPr>
            <p:spPr>
              <a:xfrm>
                <a:off x="2070679" y="4517895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流程图: 磁盘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679" y="4517895"/>
                <a:ext cx="1080000" cy="504000"/>
              </a:xfrm>
              <a:prstGeom prst="flowChartMagneticDisk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流程图: 磁盘 54"/>
              <p:cNvSpPr/>
              <p:nvPr/>
            </p:nvSpPr>
            <p:spPr>
              <a:xfrm>
                <a:off x="2070679" y="4174382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流程图: 磁盘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679" y="4174382"/>
                <a:ext cx="1080000" cy="504000"/>
              </a:xfrm>
              <a:prstGeom prst="flowChartMagneticDisk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流程图: 磁盘 55"/>
              <p:cNvSpPr/>
              <p:nvPr/>
            </p:nvSpPr>
            <p:spPr>
              <a:xfrm>
                <a:off x="3487459" y="5198201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流程图: 磁盘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59" y="5198201"/>
                <a:ext cx="1080000" cy="504000"/>
              </a:xfrm>
              <a:prstGeom prst="flowChartMagneticDisk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流程图: 磁盘 56"/>
              <p:cNvSpPr/>
              <p:nvPr/>
            </p:nvSpPr>
            <p:spPr>
              <a:xfrm>
                <a:off x="3487459" y="4862747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流程图: 磁盘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59" y="4862747"/>
                <a:ext cx="1080000" cy="504000"/>
              </a:xfrm>
              <a:prstGeom prst="flowChartMagneticDisk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流程图: 磁盘 57"/>
              <p:cNvSpPr/>
              <p:nvPr/>
            </p:nvSpPr>
            <p:spPr>
              <a:xfrm>
                <a:off x="3487459" y="4517887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流程图: 磁盘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59" y="4517887"/>
                <a:ext cx="1080000" cy="504000"/>
              </a:xfrm>
              <a:prstGeom prst="flowChartMagneticDisk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流程图: 磁盘 58"/>
              <p:cNvSpPr/>
              <p:nvPr/>
            </p:nvSpPr>
            <p:spPr>
              <a:xfrm>
                <a:off x="3487459" y="4174374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流程图: 磁盘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59" y="4174374"/>
                <a:ext cx="1080000" cy="504000"/>
              </a:xfrm>
              <a:prstGeom prst="flowChartMagneticDisk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流程图: 磁盘 59"/>
              <p:cNvSpPr/>
              <p:nvPr/>
            </p:nvSpPr>
            <p:spPr>
              <a:xfrm>
                <a:off x="4895892" y="5198201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流程图: 磁盘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92" y="5198201"/>
                <a:ext cx="1080000" cy="504000"/>
              </a:xfrm>
              <a:prstGeom prst="flowChartMagneticDisk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流程图: 磁盘 60"/>
              <p:cNvSpPr/>
              <p:nvPr/>
            </p:nvSpPr>
            <p:spPr>
              <a:xfrm>
                <a:off x="4895892" y="4862747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流程图: 磁盘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92" y="4862747"/>
                <a:ext cx="1080000" cy="504000"/>
              </a:xfrm>
              <a:prstGeom prst="flowChartMagneticDisk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流程图: 磁盘 61"/>
              <p:cNvSpPr/>
              <p:nvPr/>
            </p:nvSpPr>
            <p:spPr>
              <a:xfrm>
                <a:off x="4895892" y="4517887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流程图: 磁盘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92" y="4517887"/>
                <a:ext cx="1080000" cy="504000"/>
              </a:xfrm>
              <a:prstGeom prst="flowChartMagneticDisk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流程图: 磁盘 62"/>
              <p:cNvSpPr/>
              <p:nvPr/>
            </p:nvSpPr>
            <p:spPr>
              <a:xfrm>
                <a:off x="4895892" y="4174374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流程图: 磁盘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92" y="4174374"/>
                <a:ext cx="1080000" cy="504000"/>
              </a:xfrm>
              <a:prstGeom prst="flowChartMagneticDisk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806493" y="5635415"/>
                <a:ext cx="785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93" y="5635415"/>
                <a:ext cx="785151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2215443" y="5635415"/>
                <a:ext cx="790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443" y="5635415"/>
                <a:ext cx="790473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3632223" y="5635415"/>
                <a:ext cx="790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223" y="5635415"/>
                <a:ext cx="790473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5040656" y="5635415"/>
                <a:ext cx="790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656" y="5635415"/>
                <a:ext cx="790473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 68"/>
          <p:cNvSpPr/>
          <p:nvPr/>
        </p:nvSpPr>
        <p:spPr>
          <a:xfrm>
            <a:off x="611925" y="4353146"/>
            <a:ext cx="5400000" cy="25200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11925" y="4702635"/>
            <a:ext cx="5400000" cy="25200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11925" y="5052124"/>
            <a:ext cx="5400000" cy="25200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11925" y="5401614"/>
            <a:ext cx="5400000" cy="25200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5961225" y="4324660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分条</a:t>
            </a:r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5961225" y="4656620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分条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961225" y="5008847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分条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76" name="文本框 75"/>
          <p:cNvSpPr txBox="1"/>
          <p:nvPr/>
        </p:nvSpPr>
        <p:spPr>
          <a:xfrm>
            <a:off x="5961225" y="5361074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分条</a:t>
            </a:r>
            <a:r>
              <a:rPr lang="en-US" altLang="zh-CN" sz="1600" dirty="0"/>
              <a:t>3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2078387" y="3552111"/>
                <a:ext cx="2818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文件的块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387" y="3552111"/>
                <a:ext cx="2818144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1948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下箭头 78"/>
          <p:cNvSpPr/>
          <p:nvPr/>
        </p:nvSpPr>
        <p:spPr>
          <a:xfrm>
            <a:off x="3150679" y="3910814"/>
            <a:ext cx="574539" cy="205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895892" y="6090164"/>
            <a:ext cx="390645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大</a:t>
            </a:r>
            <a:r>
              <a:rPr lang="en-US" altLang="zh-CN" dirty="0"/>
              <a:t>/</a:t>
            </a:r>
            <a:r>
              <a:rPr lang="zh-CN" altLang="en-US" dirty="0"/>
              <a:t>小数据量访问（读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r>
              <a:rPr lang="en-US" altLang="zh-CN" dirty="0"/>
              <a:t>/R-M-W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/>
              <a:t>——D=N=4</a:t>
            </a:r>
            <a:r>
              <a:rPr lang="zh-CN" altLang="en-US" dirty="0"/>
              <a:t>，共</a:t>
            </a:r>
            <a:r>
              <a:rPr lang="en-US" altLang="zh-CN" dirty="0"/>
              <a:t>1</a:t>
            </a:r>
            <a:r>
              <a:rPr lang="zh-CN" altLang="en-US" dirty="0"/>
              <a:t>组；</a:t>
            </a:r>
            <a:r>
              <a:rPr lang="zh-CN" altLang="en-US" dirty="0">
                <a:solidFill>
                  <a:srgbClr val="FF0000"/>
                </a:solidFill>
              </a:rPr>
              <a:t>性能提升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>
                <a:solidFill>
                  <a:srgbClr val="FF0000"/>
                </a:solidFill>
              </a:rPr>
              <a:t>倍</a:t>
            </a:r>
          </a:p>
        </p:txBody>
      </p:sp>
    </p:spTree>
    <p:extLst>
      <p:ext uri="{BB962C8B-B14F-4D97-AF65-F5344CB8AC3E}">
        <p14:creationId xmlns:p14="http://schemas.microsoft.com/office/powerpoint/2010/main" val="240578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RAID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dirty="0"/>
              <a:t>RAID 0</a:t>
            </a:r>
            <a:r>
              <a:rPr lang="zh-CN" altLang="en-US" dirty="0"/>
              <a:t>：非冗余条带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磁盘和阵列的可靠性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RAID 1</a:t>
            </a:r>
          </a:p>
          <a:p>
            <a:r>
              <a:rPr lang="en-US" altLang="zh-CN" dirty="0"/>
              <a:t>RAID 2</a:t>
            </a:r>
          </a:p>
          <a:p>
            <a:r>
              <a:rPr lang="en-US" altLang="zh-CN" dirty="0"/>
              <a:t>RAID 3</a:t>
            </a:r>
          </a:p>
          <a:p>
            <a:r>
              <a:rPr lang="en-US" altLang="zh-CN" dirty="0"/>
              <a:t>RAID 4</a:t>
            </a:r>
          </a:p>
          <a:p>
            <a:r>
              <a:rPr lang="en-US" altLang="zh-CN" dirty="0"/>
              <a:t>RAID 5</a:t>
            </a:r>
          </a:p>
          <a:p>
            <a:r>
              <a:rPr lang="en-US" altLang="zh-CN" dirty="0"/>
              <a:t>RAID 6</a:t>
            </a:r>
          </a:p>
          <a:p>
            <a:r>
              <a:rPr lang="en-US" altLang="zh-CN" dirty="0"/>
              <a:t>RAID 0+1 VS RAID 1+0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RAID</a:t>
            </a:r>
            <a:r>
              <a:rPr lang="zh-CN" altLang="en-US"/>
              <a:t>专题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41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3971</TotalTime>
  <Words>5473</Words>
  <Application>Microsoft Office PowerPoint</Application>
  <PresentationFormat>全屏显示(4:3)</PresentationFormat>
  <Paragraphs>1124</Paragraphs>
  <Slides>57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微软雅黑</vt:lpstr>
      <vt:lpstr>Arial</vt:lpstr>
      <vt:lpstr>Arial</vt:lpstr>
      <vt:lpstr>Calibri</vt:lpstr>
      <vt:lpstr>Calibri Light</vt:lpstr>
      <vt:lpstr>Cambria Math</vt:lpstr>
      <vt:lpstr>Office 主题</vt:lpstr>
      <vt:lpstr>0117401: Operating System 操作系统原理与设计</vt:lpstr>
      <vt:lpstr>PowerPoint 演示文稿</vt:lpstr>
      <vt:lpstr>outline</vt:lpstr>
      <vt:lpstr>RAID</vt:lpstr>
      <vt:lpstr>RAID的级别</vt:lpstr>
      <vt:lpstr>RAID主要参数</vt:lpstr>
      <vt:lpstr>outline</vt:lpstr>
      <vt:lpstr>RAID0：非冗余条带</vt:lpstr>
      <vt:lpstr>outline</vt:lpstr>
      <vt:lpstr>关于磁盘和阵列的可靠性</vt:lpstr>
      <vt:lpstr>关于磁盘和阵列的可靠性</vt:lpstr>
      <vt:lpstr>关于磁盘和阵列的可靠性</vt:lpstr>
      <vt:lpstr>关于磁盘和阵列的可靠性</vt:lpstr>
      <vt:lpstr>outline</vt:lpstr>
      <vt:lpstr>RAID 1：镜像</vt:lpstr>
      <vt:lpstr>RAID 1：镜像 镜像的可靠性和性能</vt:lpstr>
      <vt:lpstr>RAID 1：镜像 镜像的可靠性和性能</vt:lpstr>
      <vt:lpstr>RAID 1：镜像 镜像的可靠性和性能</vt:lpstr>
      <vt:lpstr>RAID 1：镜像 镜像的缺点</vt:lpstr>
      <vt:lpstr>outline</vt:lpstr>
      <vt:lpstr>RAID2：ECC</vt:lpstr>
      <vt:lpstr>RAID2：ECC 位级分条+ECC</vt:lpstr>
      <vt:lpstr>RAID2：ECC 性能和可靠性</vt:lpstr>
      <vt:lpstr>outline</vt:lpstr>
      <vt:lpstr>RAID3</vt:lpstr>
      <vt:lpstr>outline</vt:lpstr>
      <vt:lpstr>RAID 4</vt:lpstr>
      <vt:lpstr>RAID4 性能和可靠性</vt:lpstr>
      <vt:lpstr>outline</vt:lpstr>
      <vt:lpstr>RAID5</vt:lpstr>
      <vt:lpstr>RAID5 性能和可靠性</vt:lpstr>
      <vt:lpstr>outline</vt:lpstr>
      <vt:lpstr>RAID6</vt:lpstr>
      <vt:lpstr>outline</vt:lpstr>
      <vt:lpstr>RAID 0+1和1+0</vt:lpstr>
      <vt:lpstr>小结</vt:lpstr>
      <vt:lpstr>访问性能分析</vt:lpstr>
      <vt:lpstr>关于分条技术</vt:lpstr>
      <vt:lpstr>关于分条技术</vt:lpstr>
      <vt:lpstr>RAID 0 关于分条技术</vt:lpstr>
      <vt:lpstr>RAID2: ECC</vt:lpstr>
      <vt:lpstr>RAID2：ECC 奇偶校验（Parity Check）</vt:lpstr>
      <vt:lpstr>RAID2：ECC 奇偶校验（Parity Check）</vt:lpstr>
      <vt:lpstr>RAID2：ECC 奇偶校验（Parity Check）</vt:lpstr>
      <vt:lpstr>RAID2：ECC 奇偶校验（Parity Check）</vt:lpstr>
      <vt:lpstr>RAID2：ECC 奇偶校验（Parity Check）</vt:lpstr>
      <vt:lpstr>RAID2：ECC ECC &amp; 海明码</vt:lpstr>
      <vt:lpstr>RAID2：ECC ECC &amp; 海明码</vt:lpstr>
      <vt:lpstr>RAID2：ECC ECC &amp; 海明码</vt:lpstr>
      <vt:lpstr>RAID2：ECC ECC &amp; 海明码</vt:lpstr>
      <vt:lpstr>RAID2：ECC ECC &amp; 海明码</vt:lpstr>
      <vt:lpstr>RAID2：ECC ECC &amp; 海明码</vt:lpstr>
      <vt:lpstr>RAID2：ECC ECC &amp; 海明码</vt:lpstr>
      <vt:lpstr>RAID2：ECC ECC &amp; 海明码</vt:lpstr>
      <vt:lpstr>RAID2：ECC ECC &amp; 海明码</vt:lpstr>
      <vt:lpstr>RAID 2：ECC 关于位级分条</vt:lpstr>
      <vt:lpstr>RAID 2：ECC 关于位级分条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USTC</dc:creator>
  <cp:lastModifiedBy>祥辉 刘</cp:lastModifiedBy>
  <cp:revision>588</cp:revision>
  <cp:lastPrinted>2022-05-31T00:56:28Z</cp:lastPrinted>
  <dcterms:created xsi:type="dcterms:W3CDTF">2022-02-22T08:52:00Z</dcterms:created>
  <dcterms:modified xsi:type="dcterms:W3CDTF">2023-06-11T05:35:32Z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74D13C9975BF45338929CA04D99805F2</vt:lpwstr>
  </property>
  <property fmtid="{D5CDD505-2E9C-101B-9397-08002B2CF9AE}" pid="3" name="KSOProductBuildVer">
    <vt:lpwstr>2052-11.1.0.11365</vt:lpwstr>
  </property>
</Properties>
</file>