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1F51FF"/>
                </a:solidFill>
                <a:latin typeface="Calibri"/>
              </a:defRPr>
            </a:pPr>
            <a:r>
              <a:t>📊 ANÁLISIS Y PREDICCIÓN DE VENTAS EN RETAIL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554480"/>
            <a:ext cx="12801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2C3E50"/>
                </a:solidFill>
                <a:latin typeface="Calibri"/>
              </a:defRPr>
            </a:pPr>
            <a:r>
              <a:t>Machine Learning para Clasificación de Categorías de Venta | Proyecto Core 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286000"/>
            <a:ext cx="6400800" cy="5486400"/>
          </a:xfrm>
          <a:prstGeom prst="rect">
            <a:avLst/>
          </a:prstGeom>
          <a:noFill/>
        </p:spPr>
        <p:txBody>
          <a:bodyPr wrap="none" lIns="182880" rIns="182880" tIns="91440" bIns="91440">
            <a:spAutoFit/>
          </a:bodyPr>
          <a:lstStyle/>
          <a:p/>
          <a:p>
            <a:pPr>
              <a:defRPr sz="1600" b="1">
                <a:solidFill>
                  <a:srgbClr val="1F51FF"/>
                </a:solidFill>
                <a:latin typeface="Calibri"/>
              </a:defRPr>
            </a:pPr>
            <a:r>
              <a:t>📋 DATASET RETAIL SALES</a:t>
            </a:r>
          </a:p>
          <a:p>
            <a:pPr>
              <a:defRPr sz="1200" b="0">
                <a:solidFill>
                  <a:srgbClr val="2C3E50"/>
                </a:solidFill>
                <a:latin typeface="Calibri"/>
              </a:defRPr>
            </a:pPr>
            <a:r>
              <a:t>• 1,000 transacciones de ventas</a:t>
            </a:r>
          </a:p>
          <a:p>
            <a:pPr>
              <a:defRPr sz="1200" b="0">
                <a:solidFill>
                  <a:srgbClr val="2C3E50"/>
                </a:solidFill>
                <a:latin typeface="Calibri"/>
              </a:defRPr>
            </a:pPr>
            <a:r>
              <a:t>• 3 categorías: Beauty, Clothing, Electronics</a:t>
            </a:r>
          </a:p>
          <a:p>
            <a:pPr>
              <a:defRPr sz="1200" b="0">
                <a:solidFill>
                  <a:srgbClr val="2C3E50"/>
                </a:solidFill>
                <a:latin typeface="Calibri"/>
              </a:defRPr>
            </a:pPr>
            <a:r>
              <a:t>• Rango de ventas: $25 - $2,000</a:t>
            </a:r>
          </a:p>
          <a:p>
            <a:pPr>
              <a:defRPr sz="1200" b="0">
                <a:solidFill>
                  <a:srgbClr val="2C3E50"/>
                </a:solidFill>
                <a:latin typeface="Calibri"/>
              </a:defRPr>
            </a:pPr>
            <a:r>
              <a:t>• Variables: Edad, Género, Cantidad, Precio</a:t>
            </a:r>
          </a:p>
          <a:p>
            <a:pPr>
              <a:defRPr sz="800" b="0">
                <a:solidFill>
                  <a:srgbClr val="2C3E50"/>
                </a:solidFill>
                <a:latin typeface="Calibri"/>
              </a:defRPr>
            </a:pPr>
          </a:p>
          <a:p>
            <a:pPr>
              <a:defRPr sz="1600" b="1">
                <a:solidFill>
                  <a:srgbClr val="1F51FF"/>
                </a:solidFill>
                <a:latin typeface="Calibri"/>
              </a:defRPr>
            </a:pPr>
            <a:r>
              <a:t>🔧 METODOLOGÍA</a:t>
            </a:r>
          </a:p>
          <a:p>
            <a:pPr>
              <a:defRPr sz="1200" b="0">
                <a:solidFill>
                  <a:srgbClr val="2C3E50"/>
                </a:solidFill>
                <a:latin typeface="Calibri"/>
              </a:defRPr>
            </a:pPr>
            <a:r>
              <a:t>• EDA completo con visualizaciones avanzadas</a:t>
            </a:r>
          </a:p>
          <a:p>
            <a:pPr>
              <a:defRPr sz="1200" b="0">
                <a:solidFill>
                  <a:srgbClr val="2C3E50"/>
                </a:solidFill>
                <a:latin typeface="Calibri"/>
              </a:defRPr>
            </a:pPr>
            <a:r>
              <a:t>• Pipelines de preprocesamiento:</a:t>
            </a:r>
          </a:p>
          <a:p>
            <a:pPr>
              <a:defRPr sz="1100" b="0">
                <a:solidFill>
                  <a:srgbClr val="2C3E50"/>
                </a:solidFill>
                <a:latin typeface="Calibri"/>
              </a:defRPr>
            </a:pPr>
            <a:r>
              <a:t>  - StandardScaler + OneHotEncoder</a:t>
            </a:r>
          </a:p>
          <a:p>
            <a:pPr>
              <a:defRPr sz="1100" b="0">
                <a:solidFill>
                  <a:srgbClr val="2C3E50"/>
                </a:solidFill>
                <a:latin typeface="Calibri"/>
              </a:defRPr>
            </a:pPr>
            <a:r>
              <a:t>  - MinMaxScaler + OneHotEncoder</a:t>
            </a:r>
          </a:p>
          <a:p>
            <a:pPr>
              <a:defRPr sz="1100" b="0">
                <a:solidFill>
                  <a:srgbClr val="2C3E50"/>
                </a:solidFill>
                <a:latin typeface="Calibri"/>
              </a:defRPr>
            </a:pPr>
            <a:r>
              <a:t>  - RobustScaler + OrdinalEncoder</a:t>
            </a:r>
          </a:p>
          <a:p>
            <a:pPr>
              <a:defRPr sz="1200" b="0">
                <a:solidFill>
                  <a:srgbClr val="2C3E50"/>
                </a:solidFill>
                <a:latin typeface="Calibri"/>
              </a:defRPr>
            </a:pPr>
            <a:r>
              <a:t>• Validación cruzada estratificada (5-fold)</a:t>
            </a:r>
          </a:p>
          <a:p>
            <a:pPr>
              <a:defRPr sz="800" b="0">
                <a:solidFill>
                  <a:srgbClr val="2C3E50"/>
                </a:solidFill>
                <a:latin typeface="Calibri"/>
              </a:defRPr>
            </a:pPr>
          </a:p>
          <a:p>
            <a:pPr>
              <a:defRPr sz="1600" b="1">
                <a:solidFill>
                  <a:srgbClr val="1F51FF"/>
                </a:solidFill>
                <a:latin typeface="Calibri"/>
              </a:defRPr>
            </a:pPr>
            <a:r>
              <a:t>🎯 CLASIFICACIÓN DE VENTAS</a:t>
            </a:r>
          </a:p>
          <a:p>
            <a:pPr>
              <a:defRPr sz="1200" b="0">
                <a:solidFill>
                  <a:srgbClr val="2C3E50"/>
                </a:solidFill>
                <a:latin typeface="Calibri"/>
              </a:defRPr>
            </a:pPr>
            <a:r>
              <a:t>• Alta: ≥ $1,000 (20.0%)</a:t>
            </a:r>
          </a:p>
          <a:p>
            <a:pPr>
              <a:defRPr sz="1200" b="0">
                <a:solidFill>
                  <a:srgbClr val="2C3E50"/>
                </a:solidFill>
                <a:latin typeface="Calibri"/>
              </a:defRPr>
            </a:pPr>
            <a:r>
              <a:t>• Media: $300-$999 (30.1%)</a:t>
            </a:r>
          </a:p>
          <a:p>
            <a:pPr>
              <a:defRPr sz="1200" b="0">
                <a:solidFill>
                  <a:srgbClr val="2C3E50"/>
                </a:solidFill>
                <a:latin typeface="Calibri"/>
              </a:defRPr>
            </a:pPr>
            <a:r>
              <a:t>• Baja: &lt; $300 (49.9%)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72400" y="2286000"/>
            <a:ext cx="6400800" cy="5486400"/>
          </a:xfrm>
          <a:prstGeom prst="rect">
            <a:avLst/>
          </a:prstGeom>
          <a:noFill/>
        </p:spPr>
        <p:txBody>
          <a:bodyPr wrap="none" lIns="182880" rIns="182880" tIns="91440" bIns="91440">
            <a:spAutoFit/>
          </a:bodyPr>
          <a:lstStyle/>
          <a:p/>
          <a:p>
            <a:pPr>
              <a:defRPr sz="1600" b="1">
                <a:solidFill>
                  <a:srgbClr val="1F51FF"/>
                </a:solidFill>
                <a:latin typeface="Calibri"/>
              </a:defRPr>
            </a:pPr>
            <a:r>
              <a:t>🤖 MODELOS EVALUADOS</a:t>
            </a:r>
          </a:p>
          <a:p>
            <a:pPr>
              <a:defRPr sz="1200" b="0">
                <a:solidFill>
                  <a:srgbClr val="2C3E50"/>
                </a:solidFill>
                <a:latin typeface="Calibri"/>
              </a:defRPr>
            </a:pPr>
            <a:r>
              <a:t>• Logistic Regression</a:t>
            </a:r>
          </a:p>
          <a:p>
            <a:pPr>
              <a:defRPr sz="1200" b="0">
                <a:solidFill>
                  <a:srgbClr val="2C3E50"/>
                </a:solidFill>
                <a:latin typeface="Calibri"/>
              </a:defRPr>
            </a:pPr>
            <a:r>
              <a:t>• K-Nearest Neighbors</a:t>
            </a:r>
          </a:p>
          <a:p>
            <a:pPr>
              <a:defRPr sz="1200" b="0">
                <a:solidFill>
                  <a:srgbClr val="2C3E50"/>
                </a:solidFill>
                <a:latin typeface="Calibri"/>
              </a:defRPr>
            </a:pPr>
            <a:r>
              <a:t>• Decision Tree</a:t>
            </a:r>
          </a:p>
          <a:p>
            <a:pPr>
              <a:defRPr sz="1200" b="0">
                <a:solidFill>
                  <a:srgbClr val="2C3E50"/>
                </a:solidFill>
                <a:latin typeface="Calibri"/>
              </a:defRPr>
            </a:pPr>
            <a:r>
              <a:t>• Random Forest</a:t>
            </a:r>
          </a:p>
          <a:p>
            <a:pPr>
              <a:defRPr sz="1200" b="0">
                <a:solidFill>
                  <a:srgbClr val="2C3E50"/>
                </a:solidFill>
                <a:latin typeface="Calibri"/>
              </a:defRPr>
            </a:pPr>
            <a:r>
              <a:t>• Support Vector Machine</a:t>
            </a:r>
          </a:p>
          <a:p>
            <a:pPr>
              <a:defRPr sz="1200" b="0">
                <a:solidFill>
                  <a:srgbClr val="2C3E50"/>
                </a:solidFill>
                <a:latin typeface="Calibri"/>
              </a:defRPr>
            </a:pPr>
            <a:r>
              <a:t>• Naive Bayes</a:t>
            </a:r>
          </a:p>
          <a:p>
            <a:pPr>
              <a:defRPr sz="800" b="0">
                <a:solidFill>
                  <a:srgbClr val="2C3E50"/>
                </a:solidFill>
                <a:latin typeface="Calibri"/>
              </a:defRPr>
            </a:pPr>
          </a:p>
          <a:p>
            <a:pPr>
              <a:defRPr sz="1600" b="1">
                <a:solidFill>
                  <a:srgbClr val="FF5757"/>
                </a:solidFill>
                <a:latin typeface="Calibri"/>
              </a:defRPr>
            </a:pPr>
            <a:r>
              <a:t>🏆 MEJOR MODELO: DECISION TREE</a:t>
            </a:r>
          </a:p>
          <a:p>
            <a:pPr>
              <a:defRPr sz="1300" b="1">
                <a:solidFill>
                  <a:srgbClr val="2C3E50"/>
                </a:solidFill>
                <a:latin typeface="Calibri"/>
              </a:defRPr>
            </a:pPr>
            <a:r>
              <a:t>• Accuracy: 100.0%</a:t>
            </a:r>
          </a:p>
          <a:p>
            <a:pPr>
              <a:defRPr sz="1300" b="1">
                <a:solidFill>
                  <a:srgbClr val="2C3E50"/>
                </a:solidFill>
                <a:latin typeface="Calibri"/>
              </a:defRPr>
            </a:pPr>
            <a:r>
              <a:t>• F1-Score (macro): 100.0%</a:t>
            </a:r>
          </a:p>
          <a:p>
            <a:pPr>
              <a:defRPr sz="1300" b="1">
                <a:solidFill>
                  <a:srgbClr val="2C3E50"/>
                </a:solidFill>
                <a:latin typeface="Calibri"/>
              </a:defRPr>
            </a:pPr>
            <a:r>
              <a:t>• Precision (macro): 100.0%</a:t>
            </a:r>
          </a:p>
          <a:p>
            <a:pPr>
              <a:defRPr sz="1200" b="0">
                <a:solidFill>
                  <a:srgbClr val="2C3E50"/>
                </a:solidFill>
                <a:latin typeface="Calibri"/>
              </a:defRPr>
            </a:pPr>
            <a:r>
              <a:t>• Tiempo entrenamiento: 0.096s</a:t>
            </a:r>
          </a:p>
          <a:p>
            <a:pPr>
              <a:defRPr sz="800" b="0">
                <a:solidFill>
                  <a:srgbClr val="2C3E50"/>
                </a:solidFill>
                <a:latin typeface="Calibri"/>
              </a:defRPr>
            </a:pPr>
          </a:p>
          <a:p>
            <a:pPr>
              <a:defRPr sz="1600" b="1">
                <a:solidFill>
                  <a:srgbClr val="1F51FF"/>
                </a:solidFill>
                <a:latin typeface="Calibri"/>
              </a:defRPr>
            </a:pPr>
            <a:r>
              <a:t>📊 RENDIMIENTO POR CLASE</a:t>
            </a:r>
          </a:p>
          <a:p>
            <a:pPr>
              <a:defRPr sz="1200" b="0">
                <a:solidFill>
                  <a:srgbClr val="2C3E50"/>
                </a:solidFill>
                <a:latin typeface="Calibri"/>
              </a:defRPr>
            </a:pPr>
            <a:r>
              <a:t>• Alta: F1=1.00, Support=40</a:t>
            </a:r>
          </a:p>
          <a:p>
            <a:pPr>
              <a:defRPr sz="1200" b="0">
                <a:solidFill>
                  <a:srgbClr val="2C3E50"/>
                </a:solidFill>
                <a:latin typeface="Calibri"/>
              </a:defRPr>
            </a:pPr>
            <a:r>
              <a:t>• Baja: F1=1.00, Support=121</a:t>
            </a:r>
          </a:p>
          <a:p>
            <a:pPr>
              <a:defRPr sz="1200" b="0">
                <a:solidFill>
                  <a:srgbClr val="2C3E50"/>
                </a:solidFill>
                <a:latin typeface="Calibri"/>
              </a:defRPr>
            </a:pPr>
            <a:r>
              <a:t>• Media: F1=1.00, Support=39</a:t>
            </a:r>
          </a:p>
          <a:p>
            <a:pPr>
              <a:defRPr sz="800" b="0">
                <a:solidFill>
                  <a:srgbClr val="2C3E50"/>
                </a:solidFill>
                <a:latin typeface="Calibri"/>
              </a:defRPr>
            </a:pPr>
          </a:p>
          <a:p>
            <a:pPr>
              <a:defRPr sz="1600" b="1">
                <a:solidFill>
                  <a:srgbClr val="2ECC71"/>
                </a:solidFill>
                <a:latin typeface="Calibri"/>
              </a:defRPr>
            </a:pPr>
            <a:r>
              <a:t>💡 INSIGHTS CLAVE</a:t>
            </a:r>
          </a:p>
          <a:p>
            <a:pPr>
              <a:defRPr sz="1200" b="0">
                <a:solidFill>
                  <a:srgbClr val="2C3E50"/>
                </a:solidFill>
                <a:latin typeface="Calibri"/>
              </a:defRPr>
            </a:pPr>
            <a:r>
              <a:t>• Dataset balanceado (ratio 1.7:1)</a:t>
            </a:r>
          </a:p>
          <a:p>
            <a:pPr>
              <a:defRPr sz="1200" b="0">
                <a:solidFill>
                  <a:srgbClr val="2C3E50"/>
                </a:solidFill>
                <a:latin typeface="Calibri"/>
              </a:defRPr>
            </a:pPr>
            <a:r>
              <a:t>• Clasificación perfecta lograda</a:t>
            </a:r>
          </a:p>
          <a:p>
            <a:pPr>
              <a:defRPr sz="1200" b="0">
                <a:solidFill>
                  <a:srgbClr val="2C3E50"/>
                </a:solidFill>
                <a:latin typeface="Calibri"/>
              </a:defRPr>
            </a:pPr>
            <a:r>
              <a:t>• Modelo óptimo para producción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7498079"/>
            <a:ext cx="12801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6C757D"/>
                </a:solidFill>
                <a:latin typeface="Calibri"/>
              </a:defRPr>
            </a:pPr>
            <a:r>
              <a:t>🔬 Tecnologías: Python | Pandas | Scikit-learn | Matplotlib | Seaborn | 📈 Validación Cruzada | Matriz Confusión | Curvas ROC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