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98" r:id="rId4"/>
    <p:sldId id="303" r:id="rId5"/>
    <p:sldId id="300" r:id="rId6"/>
    <p:sldId id="265" r:id="rId7"/>
    <p:sldId id="301" r:id="rId8"/>
    <p:sldId id="306" r:id="rId9"/>
    <p:sldId id="266" r:id="rId10"/>
    <p:sldId id="305" r:id="rId11"/>
    <p:sldId id="307" r:id="rId12"/>
    <p:sldId id="310" r:id="rId13"/>
    <p:sldId id="311" r:id="rId14"/>
    <p:sldId id="274" r:id="rId15"/>
  </p:sldIdLst>
  <p:sldSz cx="9144000" cy="5143500" type="screen16x9"/>
  <p:notesSz cx="6858000" cy="9144000"/>
  <p:embeddedFontLst>
    <p:embeddedFont>
      <p:font typeface="Lora" pitchFamily="2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5847" autoAdjust="0"/>
  </p:normalViewPr>
  <p:slideViewPr>
    <p:cSldViewPr snapToGrid="0">
      <p:cViewPr>
        <p:scale>
          <a:sx n="75" d="100"/>
          <a:sy n="75" d="100"/>
        </p:scale>
        <p:origin x="147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33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09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2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9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5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072662"/>
            <a:ext cx="6957478" cy="2091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Modelado de </a:t>
            </a:r>
            <a:r>
              <a:rPr lang="en" dirty="0">
                <a:highlight>
                  <a:schemeClr val="accent1"/>
                </a:highlight>
              </a:rPr>
              <a:t>robots aéreos</a:t>
            </a:r>
            <a:r>
              <a:rPr lang="es-MX" dirty="0"/>
              <a:t> con </a:t>
            </a:r>
            <a:br>
              <a:rPr lang="es-MX" dirty="0"/>
            </a:br>
            <a:r>
              <a:rPr lang="es-MX" dirty="0"/>
              <a:t>herramientas de simulación de </a:t>
            </a:r>
            <a:br>
              <a:rPr lang="es-MX" dirty="0"/>
            </a:br>
            <a:r>
              <a:rPr lang="es-MX" dirty="0"/>
              <a:t>código abierto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ágina de Inicio - IntraUG">
            <a:extLst>
              <a:ext uri="{FF2B5EF4-FFF2-40B4-BE49-F238E27FC236}">
                <a16:creationId xmlns:a16="http://schemas.microsoft.com/office/drawing/2014/main" id="{6DAB18CB-AE50-F4C8-A859-0C3B42EC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544" y="4124568"/>
            <a:ext cx="1548384" cy="6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D4D7158C-200C-53B9-C153-931192E71D1C}"/>
              </a:ext>
            </a:extLst>
          </p:cNvPr>
          <p:cNvSpPr txBox="1">
            <a:spLocks/>
          </p:cNvSpPr>
          <p:nvPr/>
        </p:nvSpPr>
        <p:spPr>
          <a:xfrm>
            <a:off x="374838" y="4070838"/>
            <a:ext cx="6629466" cy="74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s-MX" sz="2000" b="0" dirty="0">
                <a:highlight>
                  <a:schemeClr val="accent1"/>
                </a:highlight>
              </a:rPr>
              <a:t>Alumno:</a:t>
            </a:r>
            <a:r>
              <a:rPr lang="es-MX" sz="2000" b="0" dirty="0"/>
              <a:t>          Francisco Javier Moreno Vazquez</a:t>
            </a:r>
          </a:p>
          <a:p>
            <a:r>
              <a:rPr lang="es-MX" sz="2000" b="0" dirty="0">
                <a:highlight>
                  <a:schemeClr val="accent1"/>
                </a:highlight>
              </a:rPr>
              <a:t>Responsable:</a:t>
            </a:r>
            <a:r>
              <a:rPr lang="es-MX" sz="2000" b="0" dirty="0"/>
              <a:t>  Dr. Juan Pablo Ignacio Ramírez Paredes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2BD83-5373-A10B-B2C4-9028687B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Simulación Obtenida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2AAFDD-8E69-D04E-3A9B-C61940A52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4" name="descarga">
            <a:hlinkClick r:id="" action="ppaction://media"/>
            <a:extLst>
              <a:ext uri="{FF2B5EF4-FFF2-40B4-BE49-F238E27FC236}">
                <a16:creationId xmlns:a16="http://schemas.microsoft.com/office/drawing/2014/main" id="{061BCBDE-9807-7670-FF8E-1DACD2E1A6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3600" y="1331712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184399" y="1991850"/>
            <a:ext cx="32715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me deja este proyecto?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53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86FE0C-2BC3-72A8-4F60-1DF7696F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sp>
        <p:nvSpPr>
          <p:cNvPr id="3" name="Google Shape;184;p21">
            <a:extLst>
              <a:ext uri="{FF2B5EF4-FFF2-40B4-BE49-F238E27FC236}">
                <a16:creationId xmlns:a16="http://schemas.microsoft.com/office/drawing/2014/main" id="{CB2C5AFB-C32A-0363-236B-97999ED17D17}"/>
              </a:ext>
            </a:extLst>
          </p:cNvPr>
          <p:cNvSpPr txBox="1">
            <a:spLocks/>
          </p:cNvSpPr>
          <p:nvPr/>
        </p:nvSpPr>
        <p:spPr>
          <a:xfrm>
            <a:off x="1544320" y="442620"/>
            <a:ext cx="6055360" cy="377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Este proyecto me permitió aplicar varios conocimientos que fui adquiriendo durante la carrera tales como: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600" dirty="0"/>
              <a:t>Teoría de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600" dirty="0"/>
              <a:t>Programación en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600" dirty="0"/>
              <a:t>Modelado de sistemas físicos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1600" dirty="0"/>
              <a:t>Simulación de sistemas físicos</a:t>
            </a:r>
          </a:p>
        </p:txBody>
      </p:sp>
    </p:spTree>
    <p:extLst>
      <p:ext uri="{BB962C8B-B14F-4D97-AF65-F5344CB8AC3E}">
        <p14:creationId xmlns:p14="http://schemas.microsoft.com/office/powerpoint/2010/main" val="243476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86FE0C-2BC3-72A8-4F60-1DF7696F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sp>
        <p:nvSpPr>
          <p:cNvPr id="3" name="Google Shape;184;p21">
            <a:extLst>
              <a:ext uri="{FF2B5EF4-FFF2-40B4-BE49-F238E27FC236}">
                <a16:creationId xmlns:a16="http://schemas.microsoft.com/office/drawing/2014/main" id="{CB2C5AFB-C32A-0363-236B-97999ED17D17}"/>
              </a:ext>
            </a:extLst>
          </p:cNvPr>
          <p:cNvSpPr txBox="1">
            <a:spLocks/>
          </p:cNvSpPr>
          <p:nvPr/>
        </p:nvSpPr>
        <p:spPr>
          <a:xfrm>
            <a:off x="1544320" y="442620"/>
            <a:ext cx="6055360" cy="377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Además, poder aplicar conocimientos en un proyecto de investigación, fue una experiencia muy enriquecedora, ya que me permitió conocer el proceso de investigación y desarrollo de un proyecto de esta índole</a:t>
            </a:r>
          </a:p>
        </p:txBody>
      </p:sp>
    </p:spTree>
    <p:extLst>
      <p:ext uri="{BB962C8B-B14F-4D97-AF65-F5344CB8AC3E}">
        <p14:creationId xmlns:p14="http://schemas.microsoft.com/office/powerpoint/2010/main" val="27294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>
            <a:cxnSpLocks/>
          </p:cNvCxnSpPr>
          <p:nvPr/>
        </p:nvCxnSpPr>
        <p:spPr>
          <a:xfrm>
            <a:off x="645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19918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Gracias!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558980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2002200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2333867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1896950" y="2547909"/>
            <a:ext cx="5350100" cy="167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1"/>
                </a:solidFill>
              </a:rPr>
              <a:t>Crear y probar modelos de </a:t>
            </a:r>
            <a:r>
              <a:rPr lang="es-MX" dirty="0">
                <a:highlight>
                  <a:schemeClr val="accent1"/>
                </a:highlight>
              </a:rPr>
              <a:t>simulación</a:t>
            </a:r>
            <a:r>
              <a:rPr lang="en-US" dirty="0">
                <a:highlight>
                  <a:schemeClr val="accent1"/>
                </a:highlight>
              </a:rPr>
              <a:t> de robots </a:t>
            </a:r>
            <a:r>
              <a:rPr lang="es-MX" dirty="0">
                <a:highlight>
                  <a:schemeClr val="accent1"/>
                </a:highlight>
              </a:rPr>
              <a:t>aéreos</a:t>
            </a:r>
            <a:r>
              <a:rPr lang="en-US" dirty="0">
                <a:highlight>
                  <a:schemeClr val="accent1"/>
                </a:highlight>
              </a:rPr>
              <a:t> o drones</a:t>
            </a:r>
            <a:r>
              <a:rPr lang="es-MX" dirty="0">
                <a:solidFill>
                  <a:schemeClr val="dk1"/>
                </a:solidFill>
              </a:rPr>
              <a:t>, para permitir el desarrollo de algoritmos de control y percepción.</a:t>
            </a:r>
            <a:endParaRPr lang="en-US" sz="3200"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3"/>
          <a:srcRect l="7324" r="7324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/>
              <a:t>Objetivo</a:t>
            </a:r>
            <a:endParaRPr sz="6000" dirty="0"/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5588000" y="1428750"/>
            <a:ext cx="3555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" name="Google Shape;779;p48">
            <a:extLst>
              <a:ext uri="{FF2B5EF4-FFF2-40B4-BE49-F238E27FC236}">
                <a16:creationId xmlns:a16="http://schemas.microsoft.com/office/drawing/2014/main" id="{1FDD1B9C-9156-23DE-4D35-DBB17A94D16E}"/>
              </a:ext>
            </a:extLst>
          </p:cNvPr>
          <p:cNvGrpSpPr/>
          <p:nvPr/>
        </p:nvGrpSpPr>
        <p:grpSpPr>
          <a:xfrm>
            <a:off x="1229998" y="1205101"/>
            <a:ext cx="342903" cy="447293"/>
            <a:chOff x="590250" y="244200"/>
            <a:chExt cx="407975" cy="532175"/>
          </a:xfrm>
        </p:grpSpPr>
        <p:sp>
          <p:nvSpPr>
            <p:cNvPr id="4" name="Google Shape;780;p48">
              <a:extLst>
                <a:ext uri="{FF2B5EF4-FFF2-40B4-BE49-F238E27FC236}">
                  <a16:creationId xmlns:a16="http://schemas.microsoft.com/office/drawing/2014/main" id="{1BA0AD17-171D-BEBD-A261-89D5A72E6FC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1;p48">
              <a:extLst>
                <a:ext uri="{FF2B5EF4-FFF2-40B4-BE49-F238E27FC236}">
                  <a16:creationId xmlns:a16="http://schemas.microsoft.com/office/drawing/2014/main" id="{E8F6AE38-1735-7AEF-8876-3DCCDDDF3980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2;p48">
              <a:extLst>
                <a:ext uri="{FF2B5EF4-FFF2-40B4-BE49-F238E27FC236}">
                  <a16:creationId xmlns:a16="http://schemas.microsoft.com/office/drawing/2014/main" id="{DD4A0FF2-DDE3-1C9E-4553-D432A473EECE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3;p48">
              <a:extLst>
                <a:ext uri="{FF2B5EF4-FFF2-40B4-BE49-F238E27FC236}">
                  <a16:creationId xmlns:a16="http://schemas.microsoft.com/office/drawing/2014/main" id="{FE5ADECC-85EC-FED8-232A-64E7963CA2EF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4;p48">
              <a:extLst>
                <a:ext uri="{FF2B5EF4-FFF2-40B4-BE49-F238E27FC236}">
                  <a16:creationId xmlns:a16="http://schemas.microsoft.com/office/drawing/2014/main" id="{3465B0F3-A079-E58A-9FC3-38D4C6FA3B24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5;p48">
              <a:extLst>
                <a:ext uri="{FF2B5EF4-FFF2-40B4-BE49-F238E27FC236}">
                  <a16:creationId xmlns:a16="http://schemas.microsoft.com/office/drawing/2014/main" id="{182D4DC3-A973-46F7-B47B-05F1E4796A72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6;p48">
              <a:extLst>
                <a:ext uri="{FF2B5EF4-FFF2-40B4-BE49-F238E27FC236}">
                  <a16:creationId xmlns:a16="http://schemas.microsoft.com/office/drawing/2014/main" id="{B99C3FA0-EEBC-07BB-F4A8-7418962010D9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7;p48">
              <a:extLst>
                <a:ext uri="{FF2B5EF4-FFF2-40B4-BE49-F238E27FC236}">
                  <a16:creationId xmlns:a16="http://schemas.microsoft.com/office/drawing/2014/main" id="{066EB503-59B1-8E9A-EE97-2524513D684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8;p48">
              <a:extLst>
                <a:ext uri="{FF2B5EF4-FFF2-40B4-BE49-F238E27FC236}">
                  <a16:creationId xmlns:a16="http://schemas.microsoft.com/office/drawing/2014/main" id="{09B6AB10-C7F6-9344-D446-13BD9DD9F161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9;p48">
              <a:extLst>
                <a:ext uri="{FF2B5EF4-FFF2-40B4-BE49-F238E27FC236}">
                  <a16:creationId xmlns:a16="http://schemas.microsoft.com/office/drawing/2014/main" id="{1B6160AE-031E-2C60-F001-1933A8E51294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0;p48">
              <a:extLst>
                <a:ext uri="{FF2B5EF4-FFF2-40B4-BE49-F238E27FC236}">
                  <a16:creationId xmlns:a16="http://schemas.microsoft.com/office/drawing/2014/main" id="{8F4554E8-C753-2954-4229-38BA0BA3DE6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1;p48">
              <a:extLst>
                <a:ext uri="{FF2B5EF4-FFF2-40B4-BE49-F238E27FC236}">
                  <a16:creationId xmlns:a16="http://schemas.microsoft.com/office/drawing/2014/main" id="{34E5ECE8-9C78-2BB1-98AB-FAB73DC5440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2;p48">
              <a:extLst>
                <a:ext uri="{FF2B5EF4-FFF2-40B4-BE49-F238E27FC236}">
                  <a16:creationId xmlns:a16="http://schemas.microsoft.com/office/drawing/2014/main" id="{F7295E40-8ED7-8941-0D7A-8AA911286C0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3;p48">
              <a:extLst>
                <a:ext uri="{FF2B5EF4-FFF2-40B4-BE49-F238E27FC236}">
                  <a16:creationId xmlns:a16="http://schemas.microsoft.com/office/drawing/2014/main" id="{633D5689-39D3-071F-7EB0-0D5F01B730C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Cronograma</a:t>
            </a:r>
            <a:r>
              <a:rPr lang="en" dirty="0"/>
              <a:t> de Actividades</a:t>
            </a:r>
            <a:endParaRPr dirty="0"/>
          </a:p>
        </p:txBody>
      </p: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44" name="Google Shape;544;p41"/>
          <p:cNvGraphicFramePr/>
          <p:nvPr>
            <p:extLst>
              <p:ext uri="{D42A27DB-BD31-4B8C-83A1-F6EECF244321}">
                <p14:modId xmlns:p14="http://schemas.microsoft.com/office/powerpoint/2010/main" val="2555729556"/>
              </p:ext>
            </p:extLst>
          </p:nvPr>
        </p:nvGraphicFramePr>
        <p:xfrm>
          <a:off x="307371" y="1421492"/>
          <a:ext cx="8653754" cy="363182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3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389">
                  <a:extLst>
                    <a:ext uri="{9D8B030D-6E8A-4147-A177-3AD203B41FA5}">
                      <a16:colId xmlns:a16="http://schemas.microsoft.com/office/drawing/2014/main" val="1697299100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3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2389">
                  <a:extLst>
                    <a:ext uri="{9D8B030D-6E8A-4147-A177-3AD203B41FA5}">
                      <a16:colId xmlns:a16="http://schemas.microsoft.com/office/drawing/2014/main" val="4148987836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2046137745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1428755670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3319658625"/>
                    </a:ext>
                  </a:extLst>
                </a:gridCol>
                <a:gridCol w="398219">
                  <a:extLst>
                    <a:ext uri="{9D8B030D-6E8A-4147-A177-3AD203B41FA5}">
                      <a16:colId xmlns:a16="http://schemas.microsoft.com/office/drawing/2014/main" val="3966061069"/>
                    </a:ext>
                  </a:extLst>
                </a:gridCol>
              </a:tblGrid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AGOSTO</a:t>
                      </a: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SEPTIEMBRE</a:t>
                      </a: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OCTUBRE</a:t>
                      </a: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NOVIEMBRE</a:t>
                      </a: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1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DICIEMBRE</a:t>
                      </a: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ESTUDIO DE CARACTERÍSTICAS DE SIMULADORES DE ROBÓTICA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INVESTIGACIÓN SOBRE MODELOS MATEMÁTICOS DE DRONES MULTIHÉLICE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ANÁLISIS DE MODELOS EXISTENTES PARA DRONES MULTIHÉLICE EN SIMULADORES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IMPLEMENTACIÓN DE UN MODELO DE DRON MULTIHÉLICE EN SIMULADOR DE ROBÓTICA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DOCUMENTACIÓN Y EMPAQUETAMIENTO DEL MODELO PARA SU REUTILIZACIÓN</a:t>
                      </a: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732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81199" y="1693523"/>
            <a:ext cx="40741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5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163980"/>
            <a:ext cx="4156625" cy="2425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Dron </a:t>
            </a:r>
            <a:r>
              <a:rPr lang="es-MX" sz="2000" b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Cuadricóptero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/>
              <a:t>Un cuadricóptero es un vehículo aéreo levantado y propulsado por cuatro rotores, generalmente están colocados en las extremidades formando una cruz. 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 rotWithShape="1">
          <a:blip r:embed="rId3"/>
          <a:srcRect l="9059" t="-11364" r="9059" b="-11364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9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163980"/>
            <a:ext cx="4246932" cy="3773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Simulador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MuJoCo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/>
              <a:t>MuJoCo es un simulador de robótica 3D altamente preciso, de código abierto y gratuito diseñado para simular robots con gran detalle.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/>
              <a:t>Su capacidad para ofrecer simulaciones precisas es su punto fuerte, y su integración con lenguajes como Python y C++ lo hacen ideal para probar algoritmos de control de robots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 l="25515" r="25515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1163980"/>
            <a:ext cx="4246932" cy="3773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Entorno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Google Colab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/>
              <a:t>Google </a:t>
            </a:r>
            <a:r>
              <a:rPr lang="es-MX" sz="2000" dirty="0" err="1"/>
              <a:t>Colab</a:t>
            </a:r>
            <a:r>
              <a:rPr lang="es-MX" sz="2000" dirty="0"/>
              <a:t> es un entorno de </a:t>
            </a:r>
            <a:r>
              <a:rPr lang="es-MX" sz="2000" dirty="0" err="1"/>
              <a:t>Jupyter</a:t>
            </a:r>
            <a:r>
              <a:rPr lang="es-MX" sz="2000" dirty="0"/>
              <a:t> notebook que no requiere configuración y se ejecuta completamente en la nube.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000" dirty="0"/>
              <a:t>Esta ejecución en la nube nos permite ejecutar simulaciones de manera gratuita y sin necesidad de instalar software en nuestra computadora.</a:t>
            </a:r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3"/>
          <a:srcRect l="19199" r="19199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8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866445" y="1693523"/>
            <a:ext cx="41889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Obtenidos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4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accent1"/>
                </a:highlight>
              </a:rPr>
              <a:t>DRON SIMULADO</a:t>
            </a:r>
            <a:endParaRPr sz="1800" i="1" dirty="0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346</Words>
  <Application>Microsoft Office PowerPoint</Application>
  <PresentationFormat>Presentación en pantalla (16:9)</PresentationFormat>
  <Paragraphs>76</Paragraphs>
  <Slides>14</Slides>
  <Notes>11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Quattrocento Sans</vt:lpstr>
      <vt:lpstr>Lora</vt:lpstr>
      <vt:lpstr>Arial</vt:lpstr>
      <vt:lpstr>Viola template</vt:lpstr>
      <vt:lpstr>Modelado de robots aéreos con  herramientas de simulación de  código abierto</vt:lpstr>
      <vt:lpstr>Objetivo</vt:lpstr>
      <vt:lpstr>Cronograma de Actividades</vt:lpstr>
      <vt:lpstr>Desarrollo</vt:lpstr>
      <vt:lpstr>Presentación de PowerPoint</vt:lpstr>
      <vt:lpstr>Presentación de PowerPoint</vt:lpstr>
      <vt:lpstr>Presentación de PowerPoint</vt:lpstr>
      <vt:lpstr>Resultados Obtenidos</vt:lpstr>
      <vt:lpstr>DRON SIMULADO</vt:lpstr>
      <vt:lpstr>Simulación Obtenida</vt:lpstr>
      <vt:lpstr>¿Qué me deja este proyecto?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robots aéreos con  herramientas de simulación de  código abierto</dc:title>
  <dc:creator>Francisco</dc:creator>
  <cp:lastModifiedBy>FRANCISCO JAVIER MORENO VAZQUEZ</cp:lastModifiedBy>
  <cp:revision>12</cp:revision>
  <dcterms:modified xsi:type="dcterms:W3CDTF">2023-12-11T23:54:20Z</dcterms:modified>
</cp:coreProperties>
</file>