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2D710E-1701-4894-9A4D-3E7A651734A3}"/>
              </a:ext>
            </a:extLst>
          </p:cNvPr>
          <p:cNvSpPr>
            <a:spLocks noGrp="1"/>
          </p:cNvSpPr>
          <p:nvPr>
            <p:ph type="ctrTitle"/>
          </p:nvPr>
        </p:nvSpPr>
        <p:spPr/>
        <p:txBody>
          <a:bodyPr>
            <a:noAutofit/>
          </a:bodyPr>
          <a:lstStyle/>
          <a:p>
            <a:r>
              <a:rPr lang="en-US" sz="4800" b="1" dirty="0"/>
              <a:t>Analyzing Median House Prices and School Ratings for Scarborough Canada for Immigrants</a:t>
            </a:r>
            <a:endParaRPr lang="es-CL" sz="4800" dirty="0"/>
          </a:p>
        </p:txBody>
      </p:sp>
      <p:sp>
        <p:nvSpPr>
          <p:cNvPr id="3" name="Subtítulo 2">
            <a:extLst>
              <a:ext uri="{FF2B5EF4-FFF2-40B4-BE49-F238E27FC236}">
                <a16:creationId xmlns:a16="http://schemas.microsoft.com/office/drawing/2014/main" id="{74193E25-708A-4105-987E-F6902B7297DE}"/>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69440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BBEFE-3798-4969-8218-1C61D16B3B22}"/>
              </a:ext>
            </a:extLst>
          </p:cNvPr>
          <p:cNvSpPr>
            <a:spLocks noGrp="1"/>
          </p:cNvSpPr>
          <p:nvPr>
            <p:ph type="title"/>
          </p:nvPr>
        </p:nvSpPr>
        <p:spPr>
          <a:xfrm>
            <a:off x="685799" y="764373"/>
            <a:ext cx="3977639" cy="1600200"/>
          </a:xfrm>
        </p:spPr>
        <p:txBody>
          <a:bodyPr anchor="b">
            <a:normAutofit/>
          </a:bodyPr>
          <a:lstStyle/>
          <a:p>
            <a:pPr algn="l"/>
            <a:r>
              <a:rPr lang="en-US" sz="3200" b="1"/>
              <a:t>NEIGHBORHOOD SCHOOL RATINGS</a:t>
            </a:r>
            <a:endParaRPr lang="es-CL" sz="3200"/>
          </a:p>
        </p:txBody>
      </p:sp>
      <p:sp>
        <p:nvSpPr>
          <p:cNvPr id="3" name="Marcador de contenido 2">
            <a:extLst>
              <a:ext uri="{FF2B5EF4-FFF2-40B4-BE49-F238E27FC236}">
                <a16:creationId xmlns:a16="http://schemas.microsoft.com/office/drawing/2014/main" id="{6D159E84-8E99-4F45-A690-61D442102121}"/>
              </a:ext>
            </a:extLst>
          </p:cNvPr>
          <p:cNvSpPr>
            <a:spLocks noGrp="1"/>
          </p:cNvSpPr>
          <p:nvPr>
            <p:ph idx="1"/>
          </p:nvPr>
        </p:nvSpPr>
        <p:spPr>
          <a:xfrm>
            <a:off x="685800" y="2364573"/>
            <a:ext cx="3977639" cy="3854112"/>
          </a:xfrm>
        </p:spPr>
        <p:txBody>
          <a:bodyPr>
            <a:normAutofit/>
          </a:bodyPr>
          <a:lstStyle/>
          <a:p>
            <a:endParaRPr lang="es-CL" sz="1600"/>
          </a:p>
        </p:txBody>
      </p:sp>
      <p:sp useBgFill="1">
        <p:nvSpPr>
          <p:cNvPr id="13" name="Rectangle 8">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DCFC8C0-4D3A-4AD0-8581-4A8A039980F8}"/>
              </a:ext>
            </a:extLst>
          </p:cNvPr>
          <p:cNvPicPr/>
          <p:nvPr/>
        </p:nvPicPr>
        <p:blipFill rotWithShape="1">
          <a:blip r:embed="rId2"/>
          <a:srcRect b="14871"/>
          <a:stretch/>
        </p:blipFill>
        <p:spPr>
          <a:xfrm>
            <a:off x="5304147" y="10"/>
            <a:ext cx="6887853" cy="6857990"/>
          </a:xfrm>
          <a:prstGeom prst="rect">
            <a:avLst/>
          </a:prstGeom>
        </p:spPr>
      </p:pic>
    </p:spTree>
    <p:extLst>
      <p:ext uri="{BB962C8B-B14F-4D97-AF65-F5344CB8AC3E}">
        <p14:creationId xmlns:p14="http://schemas.microsoft.com/office/powerpoint/2010/main" val="286695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B13F5-829E-4D90-8353-A162EC605D55}"/>
              </a:ext>
            </a:extLst>
          </p:cNvPr>
          <p:cNvSpPr>
            <a:spLocks noGrp="1"/>
          </p:cNvSpPr>
          <p:nvPr>
            <p:ph type="title"/>
          </p:nvPr>
        </p:nvSpPr>
        <p:spPr/>
        <p:txBody>
          <a:bodyPr/>
          <a:lstStyle/>
          <a:p>
            <a:r>
              <a:rPr lang="es-CL" dirty="0" err="1"/>
              <a:t>conclusion</a:t>
            </a:r>
            <a:endParaRPr lang="es-CL" dirty="0"/>
          </a:p>
        </p:txBody>
      </p:sp>
      <p:sp>
        <p:nvSpPr>
          <p:cNvPr id="3" name="Marcador de contenido 2">
            <a:extLst>
              <a:ext uri="{FF2B5EF4-FFF2-40B4-BE49-F238E27FC236}">
                <a16:creationId xmlns:a16="http://schemas.microsoft.com/office/drawing/2014/main" id="{B1C03180-FFE1-486C-86CB-F34163522ABA}"/>
              </a:ext>
            </a:extLst>
          </p:cNvPr>
          <p:cNvSpPr>
            <a:spLocks noGrp="1"/>
          </p:cNvSpPr>
          <p:nvPr>
            <p:ph idx="1"/>
          </p:nvPr>
        </p:nvSpPr>
        <p:spPr/>
        <p:txBody>
          <a:bodyPr/>
          <a:lstStyle/>
          <a:p>
            <a:r>
              <a:rPr lang="en-US" sz="2400" dirty="0">
                <a:latin typeface="Tw Cen MT" panose="020B0602020104020603"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s-CL" dirty="0"/>
          </a:p>
        </p:txBody>
      </p:sp>
    </p:spTree>
    <p:extLst>
      <p:ext uri="{BB962C8B-B14F-4D97-AF65-F5344CB8AC3E}">
        <p14:creationId xmlns:p14="http://schemas.microsoft.com/office/powerpoint/2010/main" val="145968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3897E-087E-4981-98DD-55A4F7E126DB}"/>
              </a:ext>
            </a:extLst>
          </p:cNvPr>
          <p:cNvSpPr>
            <a:spLocks noGrp="1"/>
          </p:cNvSpPr>
          <p:nvPr>
            <p:ph type="title"/>
          </p:nvPr>
        </p:nvSpPr>
        <p:spPr/>
        <p:txBody>
          <a:bodyPr/>
          <a:lstStyle/>
          <a:p>
            <a:r>
              <a:rPr lang="en-US" b="1" dirty="0"/>
              <a:t>Problem Description</a:t>
            </a:r>
            <a:endParaRPr lang="es-CL" dirty="0"/>
          </a:p>
        </p:txBody>
      </p:sp>
      <p:sp>
        <p:nvSpPr>
          <p:cNvPr id="3" name="Marcador de contenido 2">
            <a:extLst>
              <a:ext uri="{FF2B5EF4-FFF2-40B4-BE49-F238E27FC236}">
                <a16:creationId xmlns:a16="http://schemas.microsoft.com/office/drawing/2014/main" id="{9E135AF5-2E7C-48A6-B623-EBBEDD87F02C}"/>
              </a:ext>
            </a:extLst>
          </p:cNvPr>
          <p:cNvSpPr>
            <a:spLocks noGrp="1"/>
          </p:cNvSpPr>
          <p:nvPr>
            <p:ph idx="1"/>
          </p:nvPr>
        </p:nvSpPr>
        <p:spPr/>
        <p:txBody>
          <a:bodyPr/>
          <a:lstStyle/>
          <a:p>
            <a:r>
              <a:rPr lang="en-US" sz="24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s-CL" dirty="0"/>
          </a:p>
        </p:txBody>
      </p:sp>
    </p:spTree>
    <p:extLst>
      <p:ext uri="{BB962C8B-B14F-4D97-AF65-F5344CB8AC3E}">
        <p14:creationId xmlns:p14="http://schemas.microsoft.com/office/powerpoint/2010/main" val="249535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DE720885-C72B-4EE6-B029-FFF378F6C1CA}"/>
              </a:ext>
            </a:extLst>
          </p:cNvPr>
          <p:cNvSpPr>
            <a:spLocks noGrp="1"/>
          </p:cNvSpPr>
          <p:nvPr>
            <p:ph type="title"/>
          </p:nvPr>
        </p:nvSpPr>
        <p:spPr>
          <a:xfrm>
            <a:off x="685799" y="764373"/>
            <a:ext cx="3977639" cy="1600200"/>
          </a:xfrm>
        </p:spPr>
        <p:txBody>
          <a:bodyPr anchor="b">
            <a:normAutofit/>
          </a:bodyPr>
          <a:lstStyle/>
          <a:p>
            <a:pPr algn="l"/>
            <a:r>
              <a:rPr lang="es-CL" sz="3200"/>
              <a:t>DATA</a:t>
            </a:r>
          </a:p>
        </p:txBody>
      </p:sp>
      <p:sp>
        <p:nvSpPr>
          <p:cNvPr id="3" name="Marcador de contenido 2">
            <a:extLst>
              <a:ext uri="{FF2B5EF4-FFF2-40B4-BE49-F238E27FC236}">
                <a16:creationId xmlns:a16="http://schemas.microsoft.com/office/drawing/2014/main" id="{030F4941-9567-4959-9EA0-117948128D39}"/>
              </a:ext>
            </a:extLst>
          </p:cNvPr>
          <p:cNvSpPr>
            <a:spLocks noGrp="1"/>
          </p:cNvSpPr>
          <p:nvPr>
            <p:ph idx="1"/>
          </p:nvPr>
        </p:nvSpPr>
        <p:spPr>
          <a:xfrm>
            <a:off x="685800" y="2364573"/>
            <a:ext cx="3977639" cy="3854112"/>
          </a:xfrm>
        </p:spPr>
        <p:txBody>
          <a:bodyPr>
            <a:normAutofit/>
          </a:bodyPr>
          <a:lstStyle/>
          <a:p>
            <a:r>
              <a:rPr lang="en-US" sz="1600" b="1">
                <a:latin typeface="Tw Cen MT" panose="020B0602020104020603" pitchFamily="34" charset="0"/>
              </a:rPr>
              <a:t>Longitude and Latitude Data:</a:t>
            </a:r>
            <a:endParaRPr lang="en-US" sz="1600">
              <a:latin typeface="Tw Cen MT" panose="020B0602020104020603" pitchFamily="34" charset="0"/>
            </a:endParaRPr>
          </a:p>
          <a:p>
            <a:r>
              <a:rPr lang="en-US" sz="1600">
                <a:latin typeface="Tw Cen MT" panose="020B0602020104020603" pitchFamily="34" charset="0"/>
              </a:rPr>
              <a:t>We will need geo-locational information about that specific borough and the neighborhoods in that borough. It is "Scarborough" in Toronto. </a:t>
            </a:r>
          </a:p>
          <a:p>
            <a:r>
              <a:rPr lang="en-US" sz="1600">
                <a:latin typeface="Tw Cen MT" panose="020B0602020104020603" pitchFamily="34" charset="0"/>
              </a:rPr>
              <a:t>Dataset comprising latitude and longitude, zipcodes is already available through the previous notebook. The location of Scarborough would be filtered using the same:</a:t>
            </a:r>
          </a:p>
          <a:p>
            <a:pPr marL="0" indent="0">
              <a:buNone/>
            </a:pPr>
            <a:endParaRPr lang="es-CL" sz="1600"/>
          </a:p>
        </p:txBody>
      </p:sp>
      <p:pic>
        <p:nvPicPr>
          <p:cNvPr id="4" name="Picture 3">
            <a:extLst>
              <a:ext uri="{FF2B5EF4-FFF2-40B4-BE49-F238E27FC236}">
                <a16:creationId xmlns:a16="http://schemas.microsoft.com/office/drawing/2014/main" id="{126E0E73-B23C-4E63-802E-098FDA953E00}"/>
              </a:ext>
            </a:extLst>
          </p:cNvPr>
          <p:cNvPicPr>
            <a:picLocks noChangeAspect="1"/>
          </p:cNvPicPr>
          <p:nvPr/>
        </p:nvPicPr>
        <p:blipFill>
          <a:blip r:embed="rId3"/>
          <a:stretch>
            <a:fillRect/>
          </a:stretch>
        </p:blipFill>
        <p:spPr>
          <a:xfrm>
            <a:off x="4972699" y="1930698"/>
            <a:ext cx="6533501" cy="3103413"/>
          </a:xfrm>
          <a:prstGeom prst="rect">
            <a:avLst/>
          </a:prstGeom>
        </p:spPr>
      </p:pic>
    </p:spTree>
    <p:extLst>
      <p:ext uri="{BB962C8B-B14F-4D97-AF65-F5344CB8AC3E}">
        <p14:creationId xmlns:p14="http://schemas.microsoft.com/office/powerpoint/2010/main" val="211411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ED1C4-4082-4701-A899-BF4129C3F075}"/>
              </a:ext>
            </a:extLst>
          </p:cNvPr>
          <p:cNvSpPr>
            <a:spLocks noGrp="1"/>
          </p:cNvSpPr>
          <p:nvPr>
            <p:ph type="title"/>
          </p:nvPr>
        </p:nvSpPr>
        <p:spPr/>
        <p:txBody>
          <a:bodyPr/>
          <a:lstStyle/>
          <a:p>
            <a:r>
              <a:rPr lang="es-CL" dirty="0" err="1"/>
              <a:t>Fsq</a:t>
            </a:r>
            <a:r>
              <a:rPr lang="es-CL" dirty="0"/>
              <a:t> api</a:t>
            </a:r>
          </a:p>
        </p:txBody>
      </p:sp>
      <p:sp>
        <p:nvSpPr>
          <p:cNvPr id="3" name="Marcador de contenido 2">
            <a:extLst>
              <a:ext uri="{FF2B5EF4-FFF2-40B4-BE49-F238E27FC236}">
                <a16:creationId xmlns:a16="http://schemas.microsoft.com/office/drawing/2014/main" id="{AB8FB413-8F53-4756-A0B3-A465899EE00D}"/>
              </a:ext>
            </a:extLst>
          </p:cNvPr>
          <p:cNvSpPr>
            <a:spLocks noGrp="1"/>
          </p:cNvSpPr>
          <p:nvPr>
            <p:ph idx="1"/>
          </p:nvPr>
        </p:nvSpPr>
        <p:spPr/>
        <p:txBody>
          <a:bodyPr/>
          <a:lstStyle/>
          <a:p>
            <a:pPr algn="just"/>
            <a:r>
              <a:rPr lang="en-US" sz="2400" dirty="0">
                <a:latin typeface="Tw Cen MT" panose="020B0602020104020603" pitchFamily="34" charset="0"/>
              </a:rPr>
              <a:t>Connecting to Foursquare and Retrieving Locational Data for Each Venue in Every Neighborhood</a:t>
            </a:r>
          </a:p>
          <a:p>
            <a:pPr marL="0" indent="0" algn="just">
              <a:buNone/>
            </a:pPr>
            <a:r>
              <a:rPr lang="en-US" sz="24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a:p>
            <a:endParaRPr lang="es-CL" dirty="0"/>
          </a:p>
        </p:txBody>
      </p:sp>
    </p:spTree>
    <p:extLst>
      <p:ext uri="{BB962C8B-B14F-4D97-AF65-F5344CB8AC3E}">
        <p14:creationId xmlns:p14="http://schemas.microsoft.com/office/powerpoint/2010/main" val="109236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CC9A83EC-15AB-4591-BC58-BEBCEE7F9802}"/>
              </a:ext>
            </a:extLst>
          </p:cNvPr>
          <p:cNvSpPr>
            <a:spLocks noGrp="1"/>
          </p:cNvSpPr>
          <p:nvPr>
            <p:ph type="title"/>
          </p:nvPr>
        </p:nvSpPr>
        <p:spPr>
          <a:xfrm>
            <a:off x="685799" y="764373"/>
            <a:ext cx="3977639" cy="1600200"/>
          </a:xfrm>
        </p:spPr>
        <p:txBody>
          <a:bodyPr anchor="b">
            <a:normAutofit/>
          </a:bodyPr>
          <a:lstStyle/>
          <a:p>
            <a:pPr algn="l"/>
            <a:r>
              <a:rPr lang="es-CL" sz="3200"/>
              <a:t>dataframe</a:t>
            </a:r>
          </a:p>
        </p:txBody>
      </p:sp>
      <p:sp>
        <p:nvSpPr>
          <p:cNvPr id="3" name="Marcador de contenido 2">
            <a:extLst>
              <a:ext uri="{FF2B5EF4-FFF2-40B4-BE49-F238E27FC236}">
                <a16:creationId xmlns:a16="http://schemas.microsoft.com/office/drawing/2014/main" id="{A088D1FD-8F4B-4264-AE78-2D465060727C}"/>
              </a:ext>
            </a:extLst>
          </p:cNvPr>
          <p:cNvSpPr>
            <a:spLocks noGrp="1"/>
          </p:cNvSpPr>
          <p:nvPr>
            <p:ph idx="1"/>
          </p:nvPr>
        </p:nvSpPr>
        <p:spPr>
          <a:xfrm>
            <a:off x="685800" y="2364573"/>
            <a:ext cx="3977639" cy="3854112"/>
          </a:xfrm>
        </p:spPr>
        <p:txBody>
          <a:bodyPr>
            <a:normAutofit/>
          </a:bodyPr>
          <a:lstStyle/>
          <a:p>
            <a:r>
              <a:rPr lang="en-US" sz="1600">
                <a:latin typeface="Tw Cen MT" panose="020B0602020104020603" pitchFamily="34" charset="0"/>
              </a:rPr>
              <a:t>Processing the Retrieved Data and Creating a DataFrome for All the Venues inside the Scarborough</a:t>
            </a:r>
          </a:p>
          <a:p>
            <a:endParaRPr lang="es-CL" sz="1600"/>
          </a:p>
        </p:txBody>
      </p:sp>
      <p:pic>
        <p:nvPicPr>
          <p:cNvPr id="4" name="Picture 3">
            <a:extLst>
              <a:ext uri="{FF2B5EF4-FFF2-40B4-BE49-F238E27FC236}">
                <a16:creationId xmlns:a16="http://schemas.microsoft.com/office/drawing/2014/main" id="{904739E9-2453-4C6E-B403-B0DBA5714A5A}"/>
              </a:ext>
            </a:extLst>
          </p:cNvPr>
          <p:cNvPicPr>
            <a:picLocks noChangeAspect="1"/>
          </p:cNvPicPr>
          <p:nvPr/>
        </p:nvPicPr>
        <p:blipFill>
          <a:blip r:embed="rId3"/>
          <a:stretch>
            <a:fillRect/>
          </a:stretch>
        </p:blipFill>
        <p:spPr>
          <a:xfrm>
            <a:off x="4972699" y="2298208"/>
            <a:ext cx="6533501" cy="2368394"/>
          </a:xfrm>
          <a:prstGeom prst="rect">
            <a:avLst/>
          </a:prstGeom>
        </p:spPr>
      </p:pic>
    </p:spTree>
    <p:extLst>
      <p:ext uri="{BB962C8B-B14F-4D97-AF65-F5344CB8AC3E}">
        <p14:creationId xmlns:p14="http://schemas.microsoft.com/office/powerpoint/2010/main" val="124829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0DC63-2E05-49B2-A19D-8BB0D23106E3}"/>
              </a:ext>
            </a:extLst>
          </p:cNvPr>
          <p:cNvSpPr>
            <a:spLocks noGrp="1"/>
          </p:cNvSpPr>
          <p:nvPr>
            <p:ph type="title"/>
          </p:nvPr>
        </p:nvSpPr>
        <p:spPr>
          <a:xfrm>
            <a:off x="2895600" y="764373"/>
            <a:ext cx="8610600" cy="1293028"/>
          </a:xfrm>
        </p:spPr>
        <p:txBody>
          <a:bodyPr/>
          <a:lstStyle/>
          <a:p>
            <a:r>
              <a:rPr lang="es-CL" dirty="0"/>
              <a:t>Machine </a:t>
            </a:r>
            <a:r>
              <a:rPr lang="es-CL" dirty="0" err="1"/>
              <a:t>learning</a:t>
            </a:r>
            <a:r>
              <a:rPr lang="es-CL" dirty="0"/>
              <a:t> </a:t>
            </a:r>
            <a:r>
              <a:rPr lang="es-CL" dirty="0" err="1"/>
              <a:t>techniques</a:t>
            </a:r>
            <a:endParaRPr lang="es-CL" dirty="0"/>
          </a:p>
        </p:txBody>
      </p:sp>
      <p:pic>
        <p:nvPicPr>
          <p:cNvPr id="4" name="Picture 3">
            <a:extLst>
              <a:ext uri="{FF2B5EF4-FFF2-40B4-BE49-F238E27FC236}">
                <a16:creationId xmlns:a16="http://schemas.microsoft.com/office/drawing/2014/main" id="{CA6071BD-D2ED-4005-8858-3CF7D060ADC2}"/>
              </a:ext>
            </a:extLst>
          </p:cNvPr>
          <p:cNvPicPr>
            <a:picLocks noGrp="1" noChangeAspect="1"/>
          </p:cNvPicPr>
          <p:nvPr>
            <p:ph idx="1"/>
          </p:nvPr>
        </p:nvPicPr>
        <p:blipFill>
          <a:blip r:embed="rId2"/>
          <a:stretch>
            <a:fillRect/>
          </a:stretch>
        </p:blipFill>
        <p:spPr>
          <a:xfrm>
            <a:off x="1141411" y="2114053"/>
            <a:ext cx="9479697" cy="2009767"/>
          </a:xfrm>
          <a:prstGeom prst="rect">
            <a:avLst/>
          </a:prstGeom>
        </p:spPr>
      </p:pic>
      <p:pic>
        <p:nvPicPr>
          <p:cNvPr id="5" name="Picture 5">
            <a:extLst>
              <a:ext uri="{FF2B5EF4-FFF2-40B4-BE49-F238E27FC236}">
                <a16:creationId xmlns:a16="http://schemas.microsoft.com/office/drawing/2014/main" id="{46B41145-1274-41F1-B403-03DF07D2396D}"/>
              </a:ext>
            </a:extLst>
          </p:cNvPr>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86254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89814-8C42-478B-BEE4-709227E8BB90}"/>
              </a:ext>
            </a:extLst>
          </p:cNvPr>
          <p:cNvSpPr>
            <a:spLocks noGrp="1"/>
          </p:cNvSpPr>
          <p:nvPr>
            <p:ph type="title"/>
          </p:nvPr>
        </p:nvSpPr>
        <p:spPr/>
        <p:txBody>
          <a:bodyPr/>
          <a:lstStyle/>
          <a:p>
            <a:r>
              <a:rPr lang="es-CL" dirty="0" err="1"/>
              <a:t>Most</a:t>
            </a:r>
            <a:r>
              <a:rPr lang="es-CL" dirty="0"/>
              <a:t> </a:t>
            </a:r>
            <a:r>
              <a:rPr lang="es-CL" dirty="0" err="1"/>
              <a:t>common</a:t>
            </a:r>
            <a:r>
              <a:rPr lang="es-CL" dirty="0"/>
              <a:t> </a:t>
            </a:r>
            <a:r>
              <a:rPr lang="es-CL" dirty="0" err="1"/>
              <a:t>venues</a:t>
            </a:r>
            <a:endParaRPr lang="es-CL" dirty="0"/>
          </a:p>
        </p:txBody>
      </p:sp>
      <p:pic>
        <p:nvPicPr>
          <p:cNvPr id="4" name="Picture 3">
            <a:extLst>
              <a:ext uri="{FF2B5EF4-FFF2-40B4-BE49-F238E27FC236}">
                <a16:creationId xmlns:a16="http://schemas.microsoft.com/office/drawing/2014/main" id="{18FC43A3-D2EE-4BAC-9693-5A3DF6BC4DA0}"/>
              </a:ext>
            </a:extLst>
          </p:cNvPr>
          <p:cNvPicPr>
            <a:picLocks noGrp="1" noChangeAspect="1"/>
          </p:cNvPicPr>
          <p:nvPr>
            <p:ph idx="1"/>
          </p:nvPr>
        </p:nvPicPr>
        <p:blipFill>
          <a:blip r:embed="rId2"/>
          <a:stretch>
            <a:fillRect/>
          </a:stretch>
        </p:blipFill>
        <p:spPr>
          <a:xfrm>
            <a:off x="1700212" y="2239169"/>
            <a:ext cx="8791575" cy="3933825"/>
          </a:xfrm>
          <a:prstGeom prst="rect">
            <a:avLst/>
          </a:prstGeom>
        </p:spPr>
      </p:pic>
    </p:spTree>
    <p:extLst>
      <p:ext uri="{BB962C8B-B14F-4D97-AF65-F5344CB8AC3E}">
        <p14:creationId xmlns:p14="http://schemas.microsoft.com/office/powerpoint/2010/main" val="230907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62AA0-8388-4B73-84BD-F48D617211A5}"/>
              </a:ext>
            </a:extLst>
          </p:cNvPr>
          <p:cNvSpPr>
            <a:spLocks noGrp="1"/>
          </p:cNvSpPr>
          <p:nvPr>
            <p:ph type="title"/>
          </p:nvPr>
        </p:nvSpPr>
        <p:spPr/>
        <p:txBody>
          <a:bodyPr/>
          <a:lstStyle/>
          <a:p>
            <a:r>
              <a:rPr lang="es-CL" dirty="0" err="1"/>
              <a:t>clustering</a:t>
            </a:r>
            <a:endParaRPr lang="es-CL" dirty="0"/>
          </a:p>
        </p:txBody>
      </p:sp>
      <p:sp>
        <p:nvSpPr>
          <p:cNvPr id="3" name="Marcador de contenido 2">
            <a:extLst>
              <a:ext uri="{FF2B5EF4-FFF2-40B4-BE49-F238E27FC236}">
                <a16:creationId xmlns:a16="http://schemas.microsoft.com/office/drawing/2014/main" id="{276DEB67-3580-44E8-A75A-8CF64BDF3D9D}"/>
              </a:ext>
            </a:extLst>
          </p:cNvPr>
          <p:cNvSpPr>
            <a:spLocks noGrp="1"/>
          </p:cNvSpPr>
          <p:nvPr>
            <p:ph idx="1"/>
          </p:nvPr>
        </p:nvSpPr>
        <p:spPr/>
        <p:txBody>
          <a:bodyPr/>
          <a:lstStyle/>
          <a:p>
            <a:endParaRPr lang="es-CL"/>
          </a:p>
        </p:txBody>
      </p:sp>
      <p:pic>
        <p:nvPicPr>
          <p:cNvPr id="4" name="Picture 3">
            <a:extLst>
              <a:ext uri="{FF2B5EF4-FFF2-40B4-BE49-F238E27FC236}">
                <a16:creationId xmlns:a16="http://schemas.microsoft.com/office/drawing/2014/main" id="{99CBDD8C-55D7-43DA-9458-44B319D60F10}"/>
              </a:ext>
            </a:extLst>
          </p:cNvPr>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18858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E7C7324E-6EF5-4926-BD22-EBCADAE669CA}"/>
              </a:ext>
            </a:extLst>
          </p:cNvPr>
          <p:cNvSpPr>
            <a:spLocks noGrp="1"/>
          </p:cNvSpPr>
          <p:nvPr>
            <p:ph type="title"/>
          </p:nvPr>
        </p:nvSpPr>
        <p:spPr>
          <a:xfrm>
            <a:off x="685799" y="764373"/>
            <a:ext cx="3977639" cy="1600200"/>
          </a:xfrm>
        </p:spPr>
        <p:txBody>
          <a:bodyPr anchor="b">
            <a:normAutofit/>
          </a:bodyPr>
          <a:lstStyle/>
          <a:p>
            <a:pPr algn="l"/>
            <a:r>
              <a:rPr lang="en-US" sz="3200" b="1"/>
              <a:t>NEIGHBORHOOD MEDIAN HOUSING PRICES</a:t>
            </a:r>
            <a:endParaRPr lang="es-CL" sz="3200"/>
          </a:p>
        </p:txBody>
      </p:sp>
      <p:sp>
        <p:nvSpPr>
          <p:cNvPr id="10" name="Content Placeholder 9">
            <a:extLst>
              <a:ext uri="{FF2B5EF4-FFF2-40B4-BE49-F238E27FC236}">
                <a16:creationId xmlns:a16="http://schemas.microsoft.com/office/drawing/2014/main" id="{E56CCF5D-EA96-4637-8662-15451C087A36}"/>
              </a:ext>
            </a:extLst>
          </p:cNvPr>
          <p:cNvSpPr>
            <a:spLocks noGrp="1"/>
          </p:cNvSpPr>
          <p:nvPr>
            <p:ph idx="1"/>
          </p:nvPr>
        </p:nvSpPr>
        <p:spPr>
          <a:xfrm>
            <a:off x="685800" y="2364573"/>
            <a:ext cx="3977639" cy="3854112"/>
          </a:xfrm>
        </p:spPr>
        <p:txBody>
          <a:bodyPr>
            <a:normAutofit/>
          </a:bodyPr>
          <a:lstStyle/>
          <a:p>
            <a:endParaRPr lang="en-US" sz="1600"/>
          </a:p>
        </p:txBody>
      </p:sp>
      <p:pic>
        <p:nvPicPr>
          <p:cNvPr id="6" name="Picture 4">
            <a:extLst>
              <a:ext uri="{FF2B5EF4-FFF2-40B4-BE49-F238E27FC236}">
                <a16:creationId xmlns:a16="http://schemas.microsoft.com/office/drawing/2014/main" id="{7CB067A7-C4B8-49D1-B4C9-1CF796E20C65}"/>
              </a:ext>
            </a:extLst>
          </p:cNvPr>
          <p:cNvPicPr>
            <a:picLocks/>
          </p:cNvPicPr>
          <p:nvPr/>
        </p:nvPicPr>
        <p:blipFill>
          <a:blip r:embed="rId3"/>
          <a:stretch>
            <a:fillRect/>
          </a:stretch>
        </p:blipFill>
        <p:spPr>
          <a:xfrm>
            <a:off x="6084630" y="746126"/>
            <a:ext cx="4309639" cy="5472558"/>
          </a:xfrm>
          <a:prstGeom prst="rect">
            <a:avLst/>
          </a:prstGeom>
        </p:spPr>
      </p:pic>
    </p:spTree>
    <p:extLst>
      <p:ext uri="{BB962C8B-B14F-4D97-AF65-F5344CB8AC3E}">
        <p14:creationId xmlns:p14="http://schemas.microsoft.com/office/powerpoint/2010/main" val="976135719"/>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TotalTime>
  <Words>288</Words>
  <Application>Microsoft Office PowerPoint</Application>
  <PresentationFormat>Panorámica</PresentationFormat>
  <Paragraphs>19</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Tw Cen MT</vt:lpstr>
      <vt:lpstr>Estela de condensación</vt:lpstr>
      <vt:lpstr>Analyzing Median House Prices and School Ratings for Scarborough Canada for Immigrants</vt:lpstr>
      <vt:lpstr>Problem Description</vt:lpstr>
      <vt:lpstr>DATA</vt:lpstr>
      <vt:lpstr>Fsq api</vt:lpstr>
      <vt:lpstr>dataframe</vt:lpstr>
      <vt:lpstr>Machine learning techniques</vt:lpstr>
      <vt:lpstr>Most common venues</vt:lpstr>
      <vt:lpstr>clustering</vt:lpstr>
      <vt:lpstr>NEIGHBORHOOD MEDIAN HOUSING PRICES</vt:lpstr>
      <vt:lpstr>NEIGHBORHOOD SCHOOL RATINGS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Median House Prices and School Ratings for Scarborough Canada for Immigrants</dc:title>
  <dc:creator>Felipe</dc:creator>
  <cp:lastModifiedBy>Felipe</cp:lastModifiedBy>
  <cp:revision>1</cp:revision>
  <dcterms:created xsi:type="dcterms:W3CDTF">2019-08-25T18:30:29Z</dcterms:created>
  <dcterms:modified xsi:type="dcterms:W3CDTF">2019-08-25T18:31:39Z</dcterms:modified>
</cp:coreProperties>
</file>