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Lst>
  <p:notesMasterIdLst>
    <p:notesMasterId r:id="rId20"/>
  </p:notesMasterIdLst>
  <p:handoutMasterIdLst>
    <p:handoutMasterId r:id="rId21"/>
  </p:handoutMasterIdLst>
  <p:sldIdLst>
    <p:sldId id="256" r:id="rId2"/>
    <p:sldId id="295" r:id="rId3"/>
    <p:sldId id="292" r:id="rId4"/>
    <p:sldId id="260" r:id="rId5"/>
    <p:sldId id="289" r:id="rId6"/>
    <p:sldId id="259" r:id="rId7"/>
    <p:sldId id="291" r:id="rId8"/>
    <p:sldId id="288" r:id="rId9"/>
    <p:sldId id="298" r:id="rId10"/>
    <p:sldId id="293" r:id="rId11"/>
    <p:sldId id="267" r:id="rId12"/>
    <p:sldId id="300" r:id="rId13"/>
    <p:sldId id="302" r:id="rId14"/>
    <p:sldId id="301" r:id="rId15"/>
    <p:sldId id="287" r:id="rId16"/>
    <p:sldId id="279" r:id="rId17"/>
    <p:sldId id="265" r:id="rId18"/>
    <p:sldId id="285" r:id="rId19"/>
  </p:sldIdLst>
  <p:sldSz cx="9144000" cy="5143500" type="screen16x9"/>
  <p:notesSz cx="6858000" cy="9144000"/>
  <p:embeddedFontLst>
    <p:embeddedFont>
      <p:font typeface="Dosis Light" panose="020B0604020202020204" charset="0"/>
      <p:regular r:id="rId22"/>
      <p:bold r:id="rId23"/>
    </p:embeddedFont>
    <p:embeddedFont>
      <p:font typeface="Titillium Web Light" panose="020B0604020202020204" charset="0"/>
      <p:regular r:id="rId24"/>
      <p:bold r:id="rId25"/>
      <p:italic r:id="rId26"/>
      <p:boldItalic r:id="rId27"/>
    </p:embeddedFont>
    <p:embeddedFont>
      <p:font typeface="Titillium Web" panose="020B0604020202020204" charset="0"/>
      <p:regular r:id="rId28"/>
      <p:bold r:id="rId29"/>
      <p:italic r:id="rId30"/>
      <p:boldItalic r:id="rId31"/>
    </p:embeddedFont>
    <p:embeddedFont>
      <p:font typeface="Dosis"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FB7"/>
    <a:srgbClr val="01597F"/>
    <a:srgbClr val="0B87A1"/>
    <a:srgbClr val="D3EBD5"/>
    <a:srgbClr val="003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4A4E65-F4B9-4493-83DC-402B77DEB32C}">
  <a:tblStyle styleId="{484A4E65-F4B9-4493-83DC-402B77DEB3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3" autoAdjust="0"/>
    <p:restoredTop sz="63773" autoAdjust="0"/>
  </p:normalViewPr>
  <p:slideViewPr>
    <p:cSldViewPr snapToGrid="0">
      <p:cViewPr varScale="1">
        <p:scale>
          <a:sx n="97" d="100"/>
          <a:sy n="97" d="100"/>
        </p:scale>
        <p:origin x="1134" y="84"/>
      </p:cViewPr>
      <p:guideLst/>
    </p:cSldViewPr>
  </p:slideViewPr>
  <p:outlineViewPr>
    <p:cViewPr>
      <p:scale>
        <a:sx n="33" d="100"/>
        <a:sy n="33" d="100"/>
      </p:scale>
      <p:origin x="0" y="-264"/>
    </p:cViewPr>
  </p:outlineViewPr>
  <p:notesTextViewPr>
    <p:cViewPr>
      <p:scale>
        <a:sx n="1" d="1"/>
        <a:sy n="1" d="1"/>
      </p:scale>
      <p:origin x="0" y="0"/>
    </p:cViewPr>
  </p:notesTextViewPr>
  <p:notesViewPr>
    <p:cSldViewPr snapToGrid="0">
      <p:cViewPr varScale="1">
        <p:scale>
          <a:sx n="88" d="100"/>
          <a:sy n="88" d="100"/>
        </p:scale>
        <p:origin x="301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73813A-4400-48A5-8671-073ADD685A5C}" type="datetimeFigureOut">
              <a:rPr lang="fr-FR" smtClean="0"/>
              <a:t>12/06/2018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E4B5E4-BDBE-4FE1-AF87-E330F6B506F6}" type="slidenum">
              <a:rPr lang="fr-FR" smtClean="0"/>
              <a:t>‹N°›</a:t>
            </a:fld>
            <a:endParaRPr lang="fr-FR"/>
          </a:p>
        </p:txBody>
      </p:sp>
    </p:spTree>
    <p:extLst>
      <p:ext uri="{BB962C8B-B14F-4D97-AF65-F5344CB8AC3E}">
        <p14:creationId xmlns:p14="http://schemas.microsoft.com/office/powerpoint/2010/main" val="64831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414993" y="206829"/>
            <a:ext cx="4102908" cy="230777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380850" y="2623457"/>
            <a:ext cx="6096300" cy="6106885"/>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
        <p:nvSpPr>
          <p:cNvPr id="2" name="Espace réservé du pied de page 1"/>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François Conza – 13/06/2018</a:t>
            </a:r>
            <a:endParaRPr lang="en-US" dirty="0"/>
          </a:p>
        </p:txBody>
      </p:sp>
    </p:spTree>
    <p:extLst>
      <p:ext uri="{BB962C8B-B14F-4D97-AF65-F5344CB8AC3E}">
        <p14:creationId xmlns:p14="http://schemas.microsoft.com/office/powerpoint/2010/main" val="15264120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195263"/>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3865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Shape 3874"/>
          <p:cNvSpPr>
            <a:spLocks noGrp="1" noRot="1" noChangeAspect="1"/>
          </p:cNvSpPr>
          <p:nvPr>
            <p:ph type="sldImg" idx="2"/>
          </p:nvPr>
        </p:nvSpPr>
        <p:spPr>
          <a:xfrm>
            <a:off x="1444625" y="293688"/>
            <a:ext cx="3968750" cy="22320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5" name="Shape 3875"/>
          <p:cNvSpPr txBox="1">
            <a:spLocks noGrp="1"/>
          </p:cNvSpPr>
          <p:nvPr>
            <p:ph type="body" idx="1"/>
          </p:nvPr>
        </p:nvSpPr>
        <p:spPr>
          <a:xfrm>
            <a:off x="685800" y="2732314"/>
            <a:ext cx="5486400" cy="390797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What is </a:t>
            </a:r>
            <a:r>
              <a:rPr lang="en-US" dirty="0" err="1" smtClean="0"/>
              <a:t>hyperconvergence</a:t>
            </a:r>
            <a:r>
              <a:rPr lang="en-US" dirty="0" smtClean="0"/>
              <a:t>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We already said that is an</a:t>
            </a:r>
            <a:r>
              <a:rPr lang="en-US" baseline="0" dirty="0" smtClean="0"/>
              <a:t> evolution of Infrastructure convergence</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US" dirty="0" smtClean="0"/>
              <a:t>Fundamentally, </a:t>
            </a:r>
            <a:r>
              <a:rPr lang="en-US" dirty="0" err="1" smtClean="0"/>
              <a:t>hyperconvergence</a:t>
            </a:r>
            <a:r>
              <a:rPr lang="en-US" dirty="0" smtClean="0"/>
              <a:t> is a way of constructing private data centers that seeks to emulate public cloud consumption in terms of its operational simplicity, economic model, and scaling granularity. </a:t>
            </a:r>
          </a:p>
          <a:p>
            <a:pPr marL="0" lvl="0" indent="0">
              <a:spcBef>
                <a:spcPts val="0"/>
              </a:spcBef>
              <a:spcAft>
                <a:spcPts val="0"/>
              </a:spcAft>
              <a:buNone/>
            </a:pPr>
            <a:endParaRPr lang="en-US" dirty="0"/>
          </a:p>
          <a:p>
            <a:pPr marL="0" lvl="0" indent="0">
              <a:spcBef>
                <a:spcPts val="0"/>
              </a:spcBef>
              <a:spcAft>
                <a:spcPts val="0"/>
              </a:spcAft>
              <a:buNone/>
            </a:pPr>
            <a:r>
              <a:rPr lang="en-US" dirty="0" smtClean="0"/>
              <a:t>And it provides all of this, of course, without sacrificing the performance, reliability, and workload availability that businesses today rely on.</a:t>
            </a:r>
            <a:endParaRPr dirty="0"/>
          </a:p>
        </p:txBody>
      </p:sp>
    </p:spTree>
    <p:extLst>
      <p:ext uri="{BB962C8B-B14F-4D97-AF65-F5344CB8AC3E}">
        <p14:creationId xmlns:p14="http://schemas.microsoft.com/office/powerpoint/2010/main" val="614253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4"/>
        <p:cNvGrpSpPr/>
        <p:nvPr/>
      </p:nvGrpSpPr>
      <p:grpSpPr>
        <a:xfrm>
          <a:off x="0" y="0"/>
          <a:ext cx="0" cy="0"/>
          <a:chOff x="0" y="0"/>
          <a:chExt cx="0" cy="0"/>
        </a:xfrm>
      </p:grpSpPr>
      <p:sp>
        <p:nvSpPr>
          <p:cNvPr id="3925" name="Shape 3925"/>
          <p:cNvSpPr>
            <a:spLocks noGrp="1" noRot="1" noChangeAspect="1"/>
          </p:cNvSpPr>
          <p:nvPr>
            <p:ph type="sldImg" idx="2"/>
          </p:nvPr>
        </p:nvSpPr>
        <p:spPr>
          <a:xfrm>
            <a:off x="1746250" y="206375"/>
            <a:ext cx="3365500" cy="18938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6" name="Shape 3926"/>
          <p:cNvSpPr txBox="1">
            <a:spLocks noGrp="1"/>
          </p:cNvSpPr>
          <p:nvPr>
            <p:ph type="body" idx="1"/>
          </p:nvPr>
        </p:nvSpPr>
        <p:spPr>
          <a:xfrm>
            <a:off x="261257" y="2209799"/>
            <a:ext cx="6237513" cy="66838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000" b="1" u="sng" dirty="0" smtClean="0"/>
              <a:t>Compute Virtualization</a:t>
            </a:r>
          </a:p>
          <a:p>
            <a:pPr marL="0" lvl="0" indent="0">
              <a:spcBef>
                <a:spcPts val="0"/>
              </a:spcBef>
              <a:spcAft>
                <a:spcPts val="0"/>
              </a:spcAft>
              <a:buNone/>
            </a:pPr>
            <a:endParaRPr lang="en-US" sz="1000" dirty="0" smtClean="0"/>
          </a:p>
          <a:p>
            <a:pPr marL="0" lvl="0" indent="0">
              <a:spcBef>
                <a:spcPts val="0"/>
              </a:spcBef>
              <a:spcAft>
                <a:spcPts val="0"/>
              </a:spcAft>
              <a:buNone/>
            </a:pPr>
            <a:r>
              <a:rPr lang="en-US" sz="1000" dirty="0" smtClean="0"/>
              <a:t>Hypervisor and Virtual Machine are now the standard on all</a:t>
            </a:r>
            <a:r>
              <a:rPr lang="en-US" sz="1000" baseline="0" dirty="0" smtClean="0"/>
              <a:t> Datacenter. The Hypervisor is a key of HCI. </a:t>
            </a:r>
          </a:p>
          <a:p>
            <a:pPr marL="0" lvl="0" indent="0">
              <a:spcBef>
                <a:spcPts val="0"/>
              </a:spcBef>
              <a:spcAft>
                <a:spcPts val="0"/>
              </a:spcAft>
              <a:buNone/>
            </a:pPr>
            <a:r>
              <a:rPr lang="en-US" sz="1000" baseline="0" dirty="0" smtClean="0"/>
              <a:t>A performant Hypervisor integrated SDS and SDN reducing latency and increasing performance of the whole infrastructure.</a:t>
            </a:r>
          </a:p>
          <a:p>
            <a:pPr marL="0" lvl="0" indent="0">
              <a:spcBef>
                <a:spcPts val="0"/>
              </a:spcBef>
              <a:spcAft>
                <a:spcPts val="0"/>
              </a:spcAft>
              <a:buNone/>
            </a:pPr>
            <a:r>
              <a:rPr lang="en-US" sz="1000" baseline="0" dirty="0" smtClean="0"/>
              <a:t>When is not possible SDN and SDS are run on Virtual Machine but this use more resources and is less efficient.</a:t>
            </a:r>
          </a:p>
          <a:p>
            <a:pPr marL="0" lvl="0" indent="0">
              <a:spcBef>
                <a:spcPts val="0"/>
              </a:spcBef>
              <a:spcAft>
                <a:spcPts val="0"/>
              </a:spcAft>
              <a:buNone/>
            </a:pPr>
            <a:endParaRPr lang="en-US" sz="1000" dirty="0" smtClean="0"/>
          </a:p>
          <a:p>
            <a:pPr marL="0" lvl="0" indent="0">
              <a:spcBef>
                <a:spcPts val="0"/>
              </a:spcBef>
              <a:spcAft>
                <a:spcPts val="0"/>
              </a:spcAft>
              <a:buNone/>
            </a:pPr>
            <a:r>
              <a:rPr lang="en-US" sz="1000" b="1" u="sng" dirty="0" smtClean="0"/>
              <a:t>Software Defined Network (SDN)</a:t>
            </a:r>
          </a:p>
          <a:p>
            <a:pPr marL="0" lvl="0" indent="0">
              <a:spcBef>
                <a:spcPts val="0"/>
              </a:spcBef>
              <a:spcAft>
                <a:spcPts val="0"/>
              </a:spcAft>
              <a:buNone/>
            </a:pPr>
            <a:endParaRPr lang="en-US" sz="1000" dirty="0" smtClean="0"/>
          </a:p>
          <a:p>
            <a:pPr marL="0" lvl="0" indent="0">
              <a:spcBef>
                <a:spcPts val="0"/>
              </a:spcBef>
              <a:spcAft>
                <a:spcPts val="0"/>
              </a:spcAft>
              <a:buNone/>
            </a:pPr>
            <a:r>
              <a:rPr lang="en-US" sz="1000" dirty="0" smtClean="0"/>
              <a:t>With the rise of the cloud and the grow of internet usage, specially with smart-phone, big actor of the market push and develop SDN and now this technology is mature, sure and heavily </a:t>
            </a:r>
            <a:r>
              <a:rPr lang="en-US" sz="1000" dirty="0" smtClean="0"/>
              <a:t>deployed in production. </a:t>
            </a:r>
            <a:endParaRPr lang="en-US" sz="1000" dirty="0" smtClean="0"/>
          </a:p>
          <a:p>
            <a:pPr marL="0" lvl="0" indent="0">
              <a:spcBef>
                <a:spcPts val="0"/>
              </a:spcBef>
              <a:spcAft>
                <a:spcPts val="0"/>
              </a:spcAft>
              <a:buNone/>
            </a:pPr>
            <a:r>
              <a:rPr lang="en-US" sz="1000" dirty="0" smtClean="0"/>
              <a:t>We can do anything now with SDN, switching, routing, firewalling, load balancing VPN, QOS, etc. and everything is made programmatically </a:t>
            </a:r>
          </a:p>
          <a:p>
            <a:pPr marL="0" lvl="0" indent="0">
              <a:spcBef>
                <a:spcPts val="0"/>
              </a:spcBef>
              <a:spcAft>
                <a:spcPts val="0"/>
              </a:spcAft>
              <a:buNone/>
            </a:pPr>
            <a:endParaRPr lang="en-US" sz="1000" dirty="0" smtClean="0"/>
          </a:p>
          <a:p>
            <a:pPr marL="0" lvl="0" indent="0">
              <a:spcBef>
                <a:spcPts val="0"/>
              </a:spcBef>
              <a:spcAft>
                <a:spcPts val="0"/>
              </a:spcAft>
              <a:buNone/>
            </a:pPr>
            <a:r>
              <a:rPr lang="en-US" sz="1000" b="1" u="sng" dirty="0" smtClean="0"/>
              <a:t>Software Defined Storage</a:t>
            </a:r>
          </a:p>
          <a:p>
            <a:pPr marL="0" lvl="0" indent="0">
              <a:spcBef>
                <a:spcPts val="0"/>
              </a:spcBef>
              <a:spcAft>
                <a:spcPts val="0"/>
              </a:spcAft>
              <a:buNone/>
            </a:pPr>
            <a:endParaRPr lang="en-US" sz="1000" dirty="0" smtClean="0"/>
          </a:p>
          <a:p>
            <a:pPr marL="0" lvl="0" indent="0">
              <a:spcBef>
                <a:spcPts val="0"/>
              </a:spcBef>
              <a:spcAft>
                <a:spcPts val="0"/>
              </a:spcAft>
              <a:buNone/>
            </a:pPr>
            <a:r>
              <a:rPr lang="en-US" sz="1000" dirty="0" smtClean="0"/>
              <a:t>Big change for existing storage infrastructure that was built for the past. Current storage array are great to protect data, manage it and store it but are all segregate, in silos, not talking each over. Some vendors try to mix services like NAS/block, object but</a:t>
            </a:r>
            <a:r>
              <a:rPr lang="en-US" sz="1000" baseline="0" dirty="0" smtClean="0"/>
              <a:t> they still suffer on</a:t>
            </a:r>
            <a:r>
              <a:rPr lang="en-US" sz="1000" dirty="0" smtClean="0"/>
              <a:t> :</a:t>
            </a:r>
          </a:p>
          <a:p>
            <a:pPr marL="0" lvl="0" indent="0">
              <a:spcBef>
                <a:spcPts val="0"/>
              </a:spcBef>
              <a:spcAft>
                <a:spcPts val="0"/>
              </a:spcAft>
              <a:buNone/>
            </a:pPr>
            <a:r>
              <a:rPr lang="en-US" sz="1000" baseline="0" dirty="0" smtClean="0"/>
              <a:t>  </a:t>
            </a:r>
            <a:r>
              <a:rPr lang="en-US" sz="1000" dirty="0" smtClean="0"/>
              <a:t>- Each array has it own specialized functionality and operational procedures =&gt; need specialist, no standard</a:t>
            </a:r>
          </a:p>
          <a:p>
            <a:pPr marL="0" lvl="0" indent="0">
              <a:spcBef>
                <a:spcPts val="0"/>
              </a:spcBef>
              <a:spcAft>
                <a:spcPts val="0"/>
              </a:spcAft>
              <a:buNone/>
            </a:pPr>
            <a:r>
              <a:rPr lang="en-US" sz="1000" baseline="0" dirty="0" smtClean="0"/>
              <a:t>  </a:t>
            </a:r>
            <a:r>
              <a:rPr lang="en-US" sz="1000" dirty="0" smtClean="0"/>
              <a:t>- Application/VM needs and storage service aren't aligned	     =&gt; not best performance</a:t>
            </a:r>
          </a:p>
          <a:p>
            <a:pPr marL="0" lvl="0" indent="0">
              <a:spcBef>
                <a:spcPts val="0"/>
              </a:spcBef>
              <a:spcAft>
                <a:spcPts val="0"/>
              </a:spcAft>
              <a:buNone/>
            </a:pPr>
            <a:r>
              <a:rPr lang="en-US" sz="1000" baseline="0" dirty="0" smtClean="0"/>
              <a:t>  </a:t>
            </a:r>
            <a:r>
              <a:rPr lang="en-US" sz="1000" dirty="0" smtClean="0"/>
              <a:t>- Operational workflow, are stove-piped between storage, application and virtualization teams =&gt; time consuming</a:t>
            </a:r>
          </a:p>
          <a:p>
            <a:pPr marL="0" lvl="0" indent="0">
              <a:spcBef>
                <a:spcPts val="0"/>
              </a:spcBef>
              <a:spcAft>
                <a:spcPts val="0"/>
              </a:spcAft>
              <a:buNone/>
            </a:pPr>
            <a:endParaRPr lang="en-US" sz="1000" dirty="0" smtClean="0"/>
          </a:p>
          <a:p>
            <a:pPr marL="0" lvl="0" indent="0">
              <a:spcBef>
                <a:spcPts val="0"/>
              </a:spcBef>
              <a:spcAft>
                <a:spcPts val="0"/>
              </a:spcAft>
              <a:buNone/>
            </a:pPr>
            <a:r>
              <a:rPr lang="en-US" sz="1000" dirty="0" smtClean="0"/>
              <a:t>SDS address theses constraint by abstracting and pooling storage attached to the x86 servers part of the HCI and incorporating them as part of the virtualized environment.</a:t>
            </a:r>
          </a:p>
          <a:p>
            <a:pPr marL="0" lvl="0" indent="0">
              <a:spcBef>
                <a:spcPts val="0"/>
              </a:spcBef>
              <a:spcAft>
                <a:spcPts val="0"/>
              </a:spcAft>
              <a:buNone/>
            </a:pPr>
            <a:r>
              <a:rPr lang="en-US" sz="1000" dirty="0" smtClean="0"/>
              <a:t>SDS advantage are :</a:t>
            </a:r>
          </a:p>
          <a:p>
            <a:pPr marL="0" lvl="0" indent="0">
              <a:spcBef>
                <a:spcPts val="0"/>
              </a:spcBef>
              <a:spcAft>
                <a:spcPts val="0"/>
              </a:spcAft>
              <a:buNone/>
            </a:pPr>
            <a:r>
              <a:rPr lang="en-US" sz="1000" dirty="0" smtClean="0"/>
              <a:t>   - it enable application-</a:t>
            </a:r>
            <a:r>
              <a:rPr lang="en-US" sz="1000" dirty="0" err="1" smtClean="0"/>
              <a:t>centrix</a:t>
            </a:r>
            <a:r>
              <a:rPr lang="en-US" sz="1000" dirty="0" smtClean="0"/>
              <a:t> storage service, as the storage is software driven, the application can interact with</a:t>
            </a:r>
          </a:p>
          <a:p>
            <a:pPr marL="0" lvl="0" indent="0">
              <a:spcBef>
                <a:spcPts val="0"/>
              </a:spcBef>
              <a:spcAft>
                <a:spcPts val="0"/>
              </a:spcAft>
              <a:buNone/>
            </a:pPr>
            <a:r>
              <a:rPr lang="en-US" sz="1000" baseline="0" dirty="0" smtClean="0"/>
              <a:t>   </a:t>
            </a:r>
            <a:r>
              <a:rPr lang="en-US" sz="1000" dirty="0" smtClean="0"/>
              <a:t>- it enable policy-drive automation</a:t>
            </a:r>
          </a:p>
          <a:p>
            <a:pPr marL="0" lvl="0" indent="0">
              <a:spcBef>
                <a:spcPts val="0"/>
              </a:spcBef>
              <a:spcAft>
                <a:spcPts val="0"/>
              </a:spcAft>
              <a:buNone/>
            </a:pPr>
            <a:r>
              <a:rPr lang="en-US" sz="1000" dirty="0" smtClean="0"/>
              <a:t>   - it enables dynamic storage services</a:t>
            </a:r>
          </a:p>
          <a:p>
            <a:pPr marL="0" lvl="0" indent="0">
              <a:spcBef>
                <a:spcPts val="0"/>
              </a:spcBef>
              <a:spcAft>
                <a:spcPts val="0"/>
              </a:spcAft>
              <a:buNone/>
            </a:pPr>
            <a:r>
              <a:rPr lang="en-US" sz="1000" dirty="0" smtClean="0"/>
              <a:t>   - it supports conventional storage array (making actual</a:t>
            </a:r>
            <a:r>
              <a:rPr lang="en-US" sz="1000" baseline="0" dirty="0" smtClean="0"/>
              <a:t> investment not wasted)</a:t>
            </a:r>
          </a:p>
          <a:p>
            <a:pPr marL="0" lvl="0" indent="0">
              <a:spcBef>
                <a:spcPts val="0"/>
              </a:spcBef>
              <a:spcAft>
                <a:spcPts val="0"/>
              </a:spcAft>
              <a:buNone/>
            </a:pPr>
            <a:endParaRPr lang="en-US" sz="1000" baseline="0" dirty="0" smtClean="0"/>
          </a:p>
          <a:p>
            <a:pPr marL="0" lvl="0" indent="0">
              <a:spcBef>
                <a:spcPts val="0"/>
              </a:spcBef>
              <a:spcAft>
                <a:spcPts val="0"/>
              </a:spcAft>
              <a:buNone/>
            </a:pPr>
            <a:r>
              <a:rPr lang="en-US" sz="1000" baseline="0" dirty="0" smtClean="0"/>
              <a:t>to gain performance in this area the utilization of Flash (or SSD) is mandatory. Having less hop (this include all network hop and switch) between the CPU and the storage will also increase the overall performance.</a:t>
            </a:r>
          </a:p>
          <a:p>
            <a:pPr marL="0" lvl="0" indent="0">
              <a:spcBef>
                <a:spcPts val="0"/>
              </a:spcBef>
              <a:spcAft>
                <a:spcPts val="0"/>
              </a:spcAft>
              <a:buNone/>
            </a:pPr>
            <a:endParaRPr lang="en-US" sz="1000" baseline="0" dirty="0" smtClean="0"/>
          </a:p>
          <a:p>
            <a:pPr marL="0" lvl="0" indent="0">
              <a:spcBef>
                <a:spcPts val="0"/>
              </a:spcBef>
              <a:spcAft>
                <a:spcPts val="0"/>
              </a:spcAft>
              <a:buNone/>
            </a:pPr>
            <a:r>
              <a:rPr lang="en-US" sz="1000" baseline="0" dirty="0" smtClean="0"/>
              <a:t>More closely is the storage more performance you gain. Putting the Storage along the Compute reach this goal and this is the reason why HCI adopted early the Software Defined Storage</a:t>
            </a:r>
          </a:p>
          <a:p>
            <a:pPr marL="0" lvl="0" indent="0">
              <a:spcBef>
                <a:spcPts val="0"/>
              </a:spcBef>
              <a:spcAft>
                <a:spcPts val="0"/>
              </a:spcAft>
              <a:buNone/>
            </a:pPr>
            <a:endParaRPr lang="en-US" sz="1000" baseline="0" dirty="0" smtClean="0"/>
          </a:p>
          <a:p>
            <a:pPr marL="0" lvl="0" indent="0">
              <a:spcBef>
                <a:spcPts val="0"/>
              </a:spcBef>
              <a:spcAft>
                <a:spcPts val="0"/>
              </a:spcAft>
              <a:buNone/>
            </a:pPr>
            <a:r>
              <a:rPr lang="en-US" sz="1000" baseline="0" dirty="0" smtClean="0"/>
              <a:t>Another advantage of the HCI, that is based on x86 servers, and the performance of x86 CPU are still grow-up. Another advantage is x86 hardware including flash memory, are in general shipper than compared storage arrays.</a:t>
            </a:r>
          </a:p>
          <a:p>
            <a:pPr marL="0" lvl="0" indent="0">
              <a:spcBef>
                <a:spcPts val="0"/>
              </a:spcBef>
              <a:spcAft>
                <a:spcPts val="0"/>
              </a:spcAft>
              <a:buNone/>
            </a:pPr>
            <a:endParaRPr lang="en-US" sz="800" dirty="0" smtClean="0"/>
          </a:p>
        </p:txBody>
      </p:sp>
    </p:spTree>
    <p:extLst>
      <p:ext uri="{BB962C8B-B14F-4D97-AF65-F5344CB8AC3E}">
        <p14:creationId xmlns:p14="http://schemas.microsoft.com/office/powerpoint/2010/main" val="68104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Shape 3894"/>
          <p:cNvSpPr>
            <a:spLocks noGrp="1" noRot="1" noChangeAspect="1"/>
          </p:cNvSpPr>
          <p:nvPr>
            <p:ph type="sldImg" idx="2"/>
          </p:nvPr>
        </p:nvSpPr>
        <p:spPr>
          <a:xfrm>
            <a:off x="1522413" y="250825"/>
            <a:ext cx="3813175" cy="214471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5" name="Shape 3895"/>
          <p:cNvSpPr txBox="1">
            <a:spLocks noGrp="1"/>
          </p:cNvSpPr>
          <p:nvPr>
            <p:ph type="body" idx="1"/>
          </p:nvPr>
        </p:nvSpPr>
        <p:spPr>
          <a:xfrm>
            <a:off x="685800" y="2558143"/>
            <a:ext cx="5486400" cy="6172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u="sng" noProof="0" dirty="0" smtClean="0"/>
              <a:t>Cost effective : </a:t>
            </a:r>
          </a:p>
          <a:p>
            <a:pPr marL="0" lvl="0" indent="0">
              <a:spcBef>
                <a:spcPts val="0"/>
              </a:spcBef>
              <a:spcAft>
                <a:spcPts val="0"/>
              </a:spcAft>
              <a:buNone/>
            </a:pPr>
            <a:r>
              <a:rPr lang="en-US" noProof="0" dirty="0" smtClean="0"/>
              <a:t>Start with</a:t>
            </a:r>
            <a:r>
              <a:rPr lang="en-US" baseline="0" noProof="0" dirty="0" smtClean="0"/>
              <a:t> few nodes and grow as you need, not necessary to pay for a big Storage array at day one.</a:t>
            </a:r>
          </a:p>
          <a:p>
            <a:pPr marL="0" lvl="0" indent="0">
              <a:buNone/>
            </a:pPr>
            <a:r>
              <a:rPr lang="en-US" dirty="0"/>
              <a:t>The result is a system that is a whole new kind of simple, which leads to operational efficiencies and a reduction in OPEX spending because the same number of personnel can accomplish more than they previously could thanks to the simplicity. </a:t>
            </a:r>
          </a:p>
          <a:p>
            <a:pPr marL="0" lvl="0" indent="0">
              <a:buNone/>
            </a:pPr>
            <a:r>
              <a:rPr lang="en-US" dirty="0"/>
              <a:t>Adopters also see CAPEX savings in that the initial purchase can be as small as a couple of servers (as opposed to an entire rack packed full of gear). As the infrastructure expands and more resources are needed, businesses buy only what they currently need</a:t>
            </a:r>
          </a:p>
          <a:p>
            <a:pPr marL="0" lvl="0" indent="0">
              <a:spcBef>
                <a:spcPts val="0"/>
              </a:spcBef>
              <a:spcAft>
                <a:spcPts val="0"/>
              </a:spcAft>
              <a:buNone/>
            </a:pPr>
            <a:endParaRPr lang="en-US" baseline="0" noProof="0" dirty="0" smtClean="0"/>
          </a:p>
          <a:p>
            <a:pPr marL="0" lvl="0" indent="0">
              <a:spcBef>
                <a:spcPts val="0"/>
              </a:spcBef>
              <a:spcAft>
                <a:spcPts val="0"/>
              </a:spcAft>
              <a:buNone/>
            </a:pPr>
            <a:endParaRPr lang="en-US" noProof="0" dirty="0" smtClean="0"/>
          </a:p>
          <a:p>
            <a:pPr marL="0" lvl="0" indent="0">
              <a:spcBef>
                <a:spcPts val="0"/>
              </a:spcBef>
              <a:spcAft>
                <a:spcPts val="0"/>
              </a:spcAft>
              <a:buNone/>
            </a:pPr>
            <a:r>
              <a:rPr lang="en-US" b="1" u="sng" noProof="0" dirty="0" smtClean="0"/>
              <a:t>Scalability : </a:t>
            </a:r>
          </a:p>
          <a:p>
            <a:pPr marL="0" lvl="0" indent="0">
              <a:spcBef>
                <a:spcPts val="0"/>
              </a:spcBef>
              <a:spcAft>
                <a:spcPts val="0"/>
              </a:spcAft>
              <a:buNone/>
            </a:pPr>
            <a:r>
              <a:rPr lang="en-US" noProof="0" dirty="0" smtClean="0"/>
              <a:t>it</a:t>
            </a:r>
            <a:r>
              <a:rPr lang="en-US" baseline="0" noProof="0" dirty="0" smtClean="0"/>
              <a:t> is resumed</a:t>
            </a:r>
            <a:r>
              <a:rPr lang="en-US" noProof="0" dirty="0" smtClean="0"/>
              <a:t> by</a:t>
            </a:r>
            <a:r>
              <a:rPr lang="en-US" baseline="0" noProof="0" dirty="0" smtClean="0"/>
              <a:t> racking another tiny x86 servers, and connect it to the rest of the HCI cluster</a:t>
            </a:r>
          </a:p>
          <a:p>
            <a:pPr marL="0" lvl="0" indent="0">
              <a:spcBef>
                <a:spcPts val="0"/>
              </a:spcBef>
              <a:spcAft>
                <a:spcPts val="0"/>
              </a:spcAft>
              <a:buNone/>
            </a:pPr>
            <a:endParaRPr lang="en-US" noProof="0" dirty="0" smtClean="0"/>
          </a:p>
          <a:p>
            <a:pPr marL="0" lvl="0" indent="0">
              <a:spcBef>
                <a:spcPts val="0"/>
              </a:spcBef>
              <a:spcAft>
                <a:spcPts val="0"/>
              </a:spcAft>
              <a:buNone/>
            </a:pPr>
            <a:r>
              <a:rPr lang="en-US" b="1" u="sng" noProof="0" dirty="0" smtClean="0"/>
              <a:t>Data Protection :</a:t>
            </a:r>
            <a:r>
              <a:rPr lang="en-US" b="1" u="sng" baseline="0" noProof="0" dirty="0" smtClean="0"/>
              <a:t> </a:t>
            </a:r>
          </a:p>
          <a:p>
            <a:pPr marL="0" lvl="0" indent="0">
              <a:spcBef>
                <a:spcPts val="0"/>
              </a:spcBef>
              <a:spcAft>
                <a:spcPts val="0"/>
              </a:spcAft>
              <a:buNone/>
            </a:pPr>
            <a:r>
              <a:rPr lang="en-US" baseline="0" noProof="0" dirty="0" smtClean="0"/>
              <a:t>Data are split across all nodes and a failure of one or more nodes didn't impact on the data availability (depend on the configuration).</a:t>
            </a:r>
          </a:p>
          <a:p>
            <a:pPr marL="0" lvl="0" indent="0">
              <a:spcBef>
                <a:spcPts val="0"/>
              </a:spcBef>
              <a:spcAft>
                <a:spcPts val="0"/>
              </a:spcAft>
              <a:buNone/>
            </a:pPr>
            <a:r>
              <a:rPr lang="en-US" dirty="0" smtClean="0"/>
              <a:t>Snapshot, data replication, </a:t>
            </a:r>
            <a:r>
              <a:rPr lang="en-US" dirty="0" err="1" smtClean="0"/>
              <a:t>etc</a:t>
            </a:r>
            <a:r>
              <a:rPr lang="en-US" dirty="0" smtClean="0"/>
              <a:t> there is a lot of software protection implemented now.</a:t>
            </a:r>
            <a:endParaRPr lang="en-US" baseline="0" noProof="0" dirty="0" smtClean="0"/>
          </a:p>
          <a:p>
            <a:pPr marL="0" lvl="0" indent="0">
              <a:spcBef>
                <a:spcPts val="0"/>
              </a:spcBef>
              <a:spcAft>
                <a:spcPts val="0"/>
              </a:spcAft>
              <a:buNone/>
            </a:pPr>
            <a:endParaRPr lang="en-US" noProof="0" dirty="0" smtClean="0"/>
          </a:p>
          <a:p>
            <a:pPr marL="0" lvl="0" indent="0">
              <a:spcBef>
                <a:spcPts val="0"/>
              </a:spcBef>
              <a:spcAft>
                <a:spcPts val="0"/>
              </a:spcAft>
              <a:buNone/>
            </a:pPr>
            <a:r>
              <a:rPr lang="en-US" b="1" u="sng" noProof="0" dirty="0" smtClean="0"/>
              <a:t>High performance : </a:t>
            </a:r>
          </a:p>
          <a:p>
            <a:pPr marL="0" lvl="0" indent="0">
              <a:spcBef>
                <a:spcPts val="0"/>
              </a:spcBef>
              <a:spcAft>
                <a:spcPts val="0"/>
              </a:spcAft>
              <a:buNone/>
            </a:pPr>
            <a:r>
              <a:rPr lang="en-US" dirty="0" smtClean="0"/>
              <a:t>Whit</a:t>
            </a:r>
            <a:r>
              <a:rPr lang="en-US" noProof="0" dirty="0" smtClean="0"/>
              <a:t> SSD,</a:t>
            </a:r>
            <a:r>
              <a:rPr lang="en-US" baseline="0" noProof="0" dirty="0" smtClean="0"/>
              <a:t> flash module and 10Ge link we reach the same performance than fiber channel and bigger Storage Array</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1" u="sng" baseline="0" noProof="0" dirty="0" smtClean="0"/>
              <a:t>Efficiency :</a:t>
            </a:r>
            <a:endParaRPr lang="en-US" baseline="0" noProof="0" dirty="0" smtClean="0"/>
          </a:p>
          <a:p>
            <a:pPr marL="0" lvl="0" indent="0">
              <a:spcBef>
                <a:spcPts val="0"/>
              </a:spcBef>
              <a:spcAft>
                <a:spcPts val="0"/>
              </a:spcAft>
              <a:buNone/>
            </a:pPr>
            <a:r>
              <a:rPr lang="en-US" dirty="0" smtClean="0"/>
              <a:t>Less </a:t>
            </a:r>
            <a:r>
              <a:rPr lang="en-US" baseline="0" noProof="0" dirty="0" smtClean="0"/>
              <a:t>time spent between teams to provide resource</a:t>
            </a:r>
            <a:r>
              <a:rPr lang="en-US" noProof="0" dirty="0" smtClean="0"/>
              <a:t> or applications for the company or other IT services (developer)</a:t>
            </a:r>
            <a:endParaRPr lang="en-US" baseline="0" noProof="0" dirty="0" smtClean="0"/>
          </a:p>
          <a:p>
            <a:pPr marL="0" lvl="0" indent="0">
              <a:spcBef>
                <a:spcPts val="0"/>
              </a:spcBef>
              <a:spcAft>
                <a:spcPts val="0"/>
              </a:spcAft>
              <a:buNone/>
            </a:pPr>
            <a:endParaRPr lang="en-US" baseline="0" noProof="0" dirty="0" smtClean="0"/>
          </a:p>
          <a:p>
            <a:pPr marL="0" lvl="0" indent="0">
              <a:spcBef>
                <a:spcPts val="0"/>
              </a:spcBef>
              <a:spcAft>
                <a:spcPts val="0"/>
              </a:spcAft>
              <a:buNone/>
            </a:pPr>
            <a:r>
              <a:rPr lang="en-US" b="1" u="sng" baseline="0" noProof="0" dirty="0" smtClean="0"/>
              <a:t>Agility :</a:t>
            </a:r>
            <a:endParaRPr lang="en-US" baseline="0" noProof="0" dirty="0" smtClean="0"/>
          </a:p>
          <a:p>
            <a:pPr marL="0" lvl="0" indent="0">
              <a:spcBef>
                <a:spcPts val="0"/>
              </a:spcBef>
              <a:spcAft>
                <a:spcPts val="0"/>
              </a:spcAft>
              <a:buNone/>
            </a:pPr>
            <a:r>
              <a:rPr lang="en-US" dirty="0" smtClean="0"/>
              <a:t>D</a:t>
            </a:r>
            <a:r>
              <a:rPr lang="en-US" baseline="0" noProof="0" dirty="0" err="1" smtClean="0"/>
              <a:t>oes</a:t>
            </a:r>
            <a:r>
              <a:rPr lang="en-US" baseline="0" noProof="0" dirty="0" smtClean="0"/>
              <a:t> everything from one interface and often one team improve agility and response time to over services of the company</a:t>
            </a:r>
            <a:endParaRPr lang="en-US" noProof="0" dirty="0"/>
          </a:p>
        </p:txBody>
      </p:sp>
    </p:spTree>
    <p:extLst>
      <p:ext uri="{BB962C8B-B14F-4D97-AF65-F5344CB8AC3E}">
        <p14:creationId xmlns:p14="http://schemas.microsoft.com/office/powerpoint/2010/main" val="76443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As</a:t>
            </a:r>
            <a:r>
              <a:rPr lang="en-US" baseline="0" dirty="0" smtClean="0"/>
              <a:t> we see before HCI provide at least 3 of </a:t>
            </a:r>
            <a:r>
              <a:rPr lang="en-US" baseline="0" dirty="0" smtClean="0"/>
              <a:t>5 </a:t>
            </a:r>
            <a:r>
              <a:rPr lang="en-US" baseline="0" dirty="0" smtClean="0"/>
              <a:t>requirement to implement a SDDC.</a:t>
            </a:r>
          </a:p>
          <a:p>
            <a:pPr marL="0" lvl="0" indent="0">
              <a:spcBef>
                <a:spcPts val="0"/>
              </a:spcBef>
              <a:spcAft>
                <a:spcPts val="0"/>
              </a:spcAft>
              <a:buNone/>
            </a:pPr>
            <a:endParaRPr lang="en-US" baseline="0" dirty="0" smtClean="0"/>
          </a:p>
          <a:p>
            <a:pPr marL="0" lvl="0" indent="0">
              <a:spcBef>
                <a:spcPts val="0"/>
              </a:spcBef>
              <a:spcAft>
                <a:spcPts val="0"/>
              </a:spcAft>
              <a:buNone/>
            </a:pPr>
            <a:r>
              <a:rPr lang="en-US" baseline="0" dirty="0" smtClean="0"/>
              <a:t>Automation can be done by HCI or by a tier application but it will use and benefit of the single interface, or API, of the HCI </a:t>
            </a:r>
            <a:r>
              <a:rPr lang="en-US" baseline="0" dirty="0" err="1" smtClean="0"/>
              <a:t>plateform</a:t>
            </a:r>
            <a:endParaRPr lang="en-US" baseline="0" dirty="0" smtClean="0"/>
          </a:p>
          <a:p>
            <a:pPr marL="0" lvl="0" indent="0">
              <a:spcBef>
                <a:spcPts val="0"/>
              </a:spcBef>
              <a:spcAft>
                <a:spcPts val="0"/>
              </a:spcAft>
              <a:buNone/>
            </a:pPr>
            <a:endParaRPr lang="en-US" baseline="0" dirty="0" smtClean="0"/>
          </a:p>
          <a:p>
            <a:pPr marL="0" lvl="0" indent="0">
              <a:spcBef>
                <a:spcPts val="0"/>
              </a:spcBef>
              <a:spcAft>
                <a:spcPts val="0"/>
              </a:spcAft>
              <a:buNone/>
            </a:pPr>
            <a:r>
              <a:rPr lang="en-US" baseline="0" dirty="0" smtClean="0"/>
              <a:t>The Conclusion is that Implementing </a:t>
            </a:r>
            <a:r>
              <a:rPr lang="en-US" baseline="0" dirty="0" smtClean="0"/>
              <a:t>an HCI is </a:t>
            </a:r>
            <a:r>
              <a:rPr lang="en-US" baseline="0" dirty="0" smtClean="0"/>
              <a:t>the </a:t>
            </a:r>
            <a:r>
              <a:rPr lang="en-US" baseline="0" dirty="0" smtClean="0"/>
              <a:t>easy way to obtain a SDDC. </a:t>
            </a:r>
            <a:endParaRPr lang="en-US" baseline="0" dirty="0" smtClean="0"/>
          </a:p>
          <a:p>
            <a:pPr marL="0" lvl="0" indent="0">
              <a:spcBef>
                <a:spcPts val="0"/>
              </a:spcBef>
              <a:spcAft>
                <a:spcPts val="0"/>
              </a:spcAft>
              <a:buNone/>
            </a:pPr>
            <a:endParaRPr lang="en-US" baseline="0" dirty="0" smtClean="0"/>
          </a:p>
          <a:p>
            <a:pPr marL="0" lvl="0" indent="0">
              <a:spcBef>
                <a:spcPts val="0"/>
              </a:spcBef>
              <a:spcAft>
                <a:spcPts val="0"/>
              </a:spcAft>
              <a:buNone/>
            </a:pPr>
            <a:r>
              <a:rPr lang="en-US" baseline="0" dirty="0" smtClean="0"/>
              <a:t>It’s </a:t>
            </a:r>
            <a:r>
              <a:rPr lang="en-US" baseline="0" dirty="0" smtClean="0"/>
              <a:t>More painful is if you try to implement it from traditional or converged Infrastructure, just think about the traditional datacenter and the effort to make all these components working together, it will become quickly a nightmare.</a:t>
            </a:r>
          </a:p>
          <a:p>
            <a:pPr marL="0" lvl="0" indent="0">
              <a:spcBef>
                <a:spcPts val="0"/>
              </a:spcBef>
              <a:spcAft>
                <a:spcPts val="0"/>
              </a:spcAft>
              <a:buNone/>
            </a:pPr>
            <a:endParaRPr lang="en-US" baseline="0" dirty="0" smtClean="0"/>
          </a:p>
          <a:p>
            <a:pPr marL="0" lvl="0" indent="0">
              <a:spcBef>
                <a:spcPts val="0"/>
              </a:spcBef>
              <a:spcAft>
                <a:spcPts val="0"/>
              </a:spcAft>
              <a:buNone/>
            </a:pPr>
            <a:r>
              <a:rPr lang="en-US" dirty="0" smtClean="0"/>
              <a:t>Once HCI is in place, Adding automation for provisioning and implementing policy (for placement, creation of resources) will allow us to create our full SDDC.</a:t>
            </a:r>
            <a:endParaRPr dirty="0"/>
          </a:p>
        </p:txBody>
      </p:sp>
    </p:spTree>
    <p:extLst>
      <p:ext uri="{BB962C8B-B14F-4D97-AF65-F5344CB8AC3E}">
        <p14:creationId xmlns:p14="http://schemas.microsoft.com/office/powerpoint/2010/main" val="130059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6433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1562100" y="185738"/>
            <a:ext cx="2955925" cy="16621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217714" y="1992086"/>
            <a:ext cx="6400800" cy="691242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000" dirty="0" smtClean="0"/>
              <a:t>To resume all benefits using HCI for an SDDC implementation are :</a:t>
            </a:r>
          </a:p>
          <a:p>
            <a:pPr marL="0" lvl="0" indent="0">
              <a:spcBef>
                <a:spcPts val="0"/>
              </a:spcBef>
              <a:spcAft>
                <a:spcPts val="0"/>
              </a:spcAft>
              <a:buNone/>
            </a:pPr>
            <a:endParaRPr lang="en-US" sz="1000" dirty="0" smtClean="0"/>
          </a:p>
          <a:p>
            <a:pPr marL="0" lvl="0" indent="0">
              <a:spcBef>
                <a:spcPts val="0"/>
              </a:spcBef>
              <a:spcAft>
                <a:spcPts val="0"/>
              </a:spcAft>
              <a:buNone/>
            </a:pPr>
            <a:r>
              <a:rPr lang="en-US" sz="1000" b="1" u="sng" dirty="0" smtClean="0"/>
              <a:t>Time Savings</a:t>
            </a:r>
          </a:p>
          <a:p>
            <a:pPr marL="0" lvl="0" indent="0">
              <a:spcBef>
                <a:spcPts val="0"/>
              </a:spcBef>
              <a:spcAft>
                <a:spcPts val="0"/>
              </a:spcAft>
              <a:buNone/>
            </a:pPr>
            <a:r>
              <a:rPr lang="en-US" sz="1000" dirty="0" smtClean="0"/>
              <a:t>Because SDDC managers can configure, monitor and maintain their systems from a centralized interface, they no longer have to walk around and physically touch the actual hardware in order to accomplish most of their day-to-day tasks. Automation handles many jobs that would otherwise need to be done manually. As a result, managers spend much less time on these activities, freeing them up for other responsibilities. And time is money.</a:t>
            </a:r>
          </a:p>
          <a:p>
            <a:pPr marL="0" lvl="0" indent="0">
              <a:spcBef>
                <a:spcPts val="0"/>
              </a:spcBef>
              <a:spcAft>
                <a:spcPts val="0"/>
              </a:spcAft>
              <a:buNone/>
            </a:pPr>
            <a:endParaRPr lang="en-US" sz="1000" dirty="0" smtClean="0"/>
          </a:p>
          <a:p>
            <a:pPr marL="0" indent="0">
              <a:buNone/>
            </a:pPr>
            <a:r>
              <a:rPr lang="en-US" sz="1000" b="1" u="sng" dirty="0" smtClean="0"/>
              <a:t>Cost Savings</a:t>
            </a:r>
            <a:endParaRPr lang="en-US" sz="1000" b="1" u="sng" dirty="0"/>
          </a:p>
          <a:p>
            <a:pPr marL="0" lvl="0" indent="0">
              <a:spcBef>
                <a:spcPts val="0"/>
              </a:spcBef>
              <a:spcAft>
                <a:spcPts val="0"/>
              </a:spcAft>
              <a:buNone/>
            </a:pPr>
            <a:r>
              <a:rPr lang="en-US" sz="1000" dirty="0" smtClean="0"/>
              <a:t>SDDC architecture save money both in terms of capital expenditures and operational expenditures. </a:t>
            </a:r>
          </a:p>
          <a:p>
            <a:pPr marL="0" lvl="0" indent="0">
              <a:spcBef>
                <a:spcPts val="0"/>
              </a:spcBef>
              <a:spcAft>
                <a:spcPts val="0"/>
              </a:spcAft>
              <a:buNone/>
            </a:pPr>
            <a:r>
              <a:rPr lang="en-US" sz="1000" dirty="0" smtClean="0"/>
              <a:t>On the CAPEX side, SDDC</a:t>
            </a:r>
            <a:r>
              <a:rPr lang="en-US" sz="1000" baseline="0" dirty="0" smtClean="0"/>
              <a:t> </a:t>
            </a:r>
            <a:r>
              <a:rPr lang="en-US" sz="1000" dirty="0" smtClean="0"/>
              <a:t>can run on commodity hardware, which in general is less expensive than proprietary systems. In addition, resources like compute, storage and networking are pooled together</a:t>
            </a:r>
            <a:r>
              <a:rPr lang="en-US" sz="1000" dirty="0" smtClean="0"/>
              <a:t>.</a:t>
            </a:r>
            <a:endParaRPr lang="en-US" sz="1000" dirty="0" smtClean="0"/>
          </a:p>
          <a:p>
            <a:pPr marL="0" lvl="0" indent="0">
              <a:spcBef>
                <a:spcPts val="0"/>
              </a:spcBef>
              <a:spcAft>
                <a:spcPts val="0"/>
              </a:spcAft>
              <a:buNone/>
            </a:pPr>
            <a:r>
              <a:rPr lang="en-US" sz="1000" dirty="0" smtClean="0"/>
              <a:t>In terms of OPEX, as already mentioned, the automation in an SDDC reduces the amount of time that staff spend maintaining the systems, which helps reduce total cost of ownership (TCO). In addition, because many organizations deploy </a:t>
            </a:r>
            <a:r>
              <a:rPr lang="en-US" sz="1000" dirty="0" err="1" smtClean="0"/>
              <a:t>hyperconverged</a:t>
            </a:r>
            <a:r>
              <a:rPr lang="en-US" sz="1000" dirty="0" smtClean="0"/>
              <a:t> </a:t>
            </a:r>
            <a:r>
              <a:rPr lang="en-US" sz="1000" dirty="0" smtClean="0"/>
              <a:t>infrastructure in their SDDCs, they also frequently save on real estate and energy costs as well. </a:t>
            </a:r>
          </a:p>
          <a:p>
            <a:pPr marL="0" lvl="0" indent="0">
              <a:spcBef>
                <a:spcPts val="0"/>
              </a:spcBef>
              <a:spcAft>
                <a:spcPts val="0"/>
              </a:spcAft>
              <a:buNone/>
            </a:pPr>
            <a:endParaRPr lang="en-US" sz="1000" dirty="0" smtClean="0"/>
          </a:p>
          <a:p>
            <a:pPr marL="0" lvl="0" indent="0">
              <a:spcBef>
                <a:spcPts val="0"/>
              </a:spcBef>
              <a:spcAft>
                <a:spcPts val="0"/>
              </a:spcAft>
              <a:buNone/>
            </a:pPr>
            <a:r>
              <a:rPr lang="en-US" sz="1000" b="1" u="sng" dirty="0" smtClean="0"/>
              <a:t>Flexibility and Agility</a:t>
            </a:r>
          </a:p>
          <a:p>
            <a:pPr marL="0" lvl="0" indent="0">
              <a:spcBef>
                <a:spcPts val="0"/>
              </a:spcBef>
              <a:spcAft>
                <a:spcPts val="0"/>
              </a:spcAft>
              <a:buNone/>
            </a:pPr>
            <a:r>
              <a:rPr lang="en-US" sz="1000" dirty="0" smtClean="0"/>
              <a:t> Markets are constantly changing, and businesses shift in response in order to take advantage of new opportunities. Often this requires corresponding changes in IT infrastructure, and SDDC architecture allows organizations to make these alterations much more quickly than would traditionally be the case. Instead of needing weeks or months to provision servers and storage for a new application, IT with an SDDC can often perform the task in just minutes.</a:t>
            </a:r>
          </a:p>
          <a:p>
            <a:pPr marL="0" lvl="0" indent="0">
              <a:spcBef>
                <a:spcPts val="0"/>
              </a:spcBef>
              <a:spcAft>
                <a:spcPts val="0"/>
              </a:spcAft>
              <a:buNone/>
            </a:pPr>
            <a:endParaRPr lang="en-US" sz="1000" dirty="0" smtClean="0"/>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sz="1000" b="1" u="sng" dirty="0" smtClean="0"/>
              <a:t>Simplify operation</a:t>
            </a:r>
          </a:p>
          <a:p>
            <a:pPr marL="0" lvl="0" indent="0">
              <a:spcBef>
                <a:spcPts val="0"/>
              </a:spcBef>
              <a:spcAft>
                <a:spcPts val="0"/>
              </a:spcAft>
              <a:buFontTx/>
              <a:buNone/>
            </a:pPr>
            <a:r>
              <a:rPr lang="en-US" sz="1000" dirty="0" smtClean="0"/>
              <a:t>Advanced Monitoring, Single-Pane-of-Glass Management, Taking Operations Down to the Virtual Machine Level, Automation Driven by Policies</a:t>
            </a:r>
          </a:p>
          <a:p>
            <a:pPr marL="0" lvl="0" indent="0">
              <a:spcBef>
                <a:spcPts val="0"/>
              </a:spcBef>
              <a:spcAft>
                <a:spcPts val="0"/>
              </a:spcAft>
              <a:buFontTx/>
              <a:buNone/>
            </a:pPr>
            <a:endParaRPr lang="en-US" sz="1000" dirty="0" smtClean="0"/>
          </a:p>
          <a:p>
            <a:pPr marL="0" lvl="0" indent="0">
              <a:spcBef>
                <a:spcPts val="0"/>
              </a:spcBef>
              <a:spcAft>
                <a:spcPts val="0"/>
              </a:spcAft>
              <a:buNone/>
            </a:pPr>
            <a:r>
              <a:rPr lang="en-US" sz="1000" b="1" u="sng" dirty="0" smtClean="0"/>
              <a:t>Analytics and Insights</a:t>
            </a:r>
          </a:p>
          <a:p>
            <a:pPr marL="0" lvl="0" indent="0">
              <a:spcBef>
                <a:spcPts val="0"/>
              </a:spcBef>
              <a:spcAft>
                <a:spcPts val="0"/>
              </a:spcAft>
              <a:buNone/>
            </a:pPr>
            <a:r>
              <a:rPr lang="en-US" sz="1000" dirty="0" smtClean="0"/>
              <a:t> In an SDDC, monitoring tools are constantly collecting log data about the performance of various systems. That opens up the possibility of using modern analytics tools to comb through the data for insights that can help optimize the systems for more efficient and cost-effective operation.</a:t>
            </a:r>
          </a:p>
          <a:p>
            <a:pPr marL="0" lvl="0" indent="0">
              <a:spcBef>
                <a:spcPts val="0"/>
              </a:spcBef>
              <a:spcAft>
                <a:spcPts val="0"/>
              </a:spcAft>
              <a:buFontTx/>
              <a:buNone/>
            </a:pPr>
            <a:endParaRPr lang="en-US" sz="1000" dirty="0" smtClean="0"/>
          </a:p>
          <a:p>
            <a:pPr marL="0" lvl="0" indent="0">
              <a:spcBef>
                <a:spcPts val="0"/>
              </a:spcBef>
              <a:spcAft>
                <a:spcPts val="0"/>
              </a:spcAft>
              <a:buNone/>
            </a:pPr>
            <a:r>
              <a:rPr lang="en-US" sz="1000" b="1" u="sng" dirty="0" err="1" smtClean="0"/>
              <a:t>Scalabiility</a:t>
            </a:r>
            <a:r>
              <a:rPr lang="en-US" sz="1000" b="1" u="sng" dirty="0" smtClean="0"/>
              <a:t> &amp; Reliability</a:t>
            </a:r>
          </a:p>
          <a:p>
            <a:pPr marL="0" lvl="0" indent="0">
              <a:spcBef>
                <a:spcPts val="0"/>
              </a:spcBef>
              <a:spcAft>
                <a:spcPts val="0"/>
              </a:spcAft>
              <a:buNone/>
            </a:pPr>
            <a:r>
              <a:rPr lang="en-US" sz="1000" dirty="0" smtClean="0"/>
              <a:t>Because resources are pooled and workloads can be shifted as necessary, an SDDC is also more resilient than a traditional data center. If a particular piece of hardware fails, the management software can simply move the workload to a functioning piece of infrastructure — often without the need for manual intervention. In addition, the most advanced SDDC management software may include analytics capabilities that can alert staff in advance when problems are likely to occur so that they can take action proactively.</a:t>
            </a:r>
          </a:p>
          <a:p>
            <a:pPr marL="0" lvl="0" indent="0">
              <a:spcBef>
                <a:spcPts val="0"/>
              </a:spcBef>
              <a:spcAft>
                <a:spcPts val="0"/>
              </a:spcAft>
              <a:buNone/>
            </a:pPr>
            <a:r>
              <a:rPr lang="en-US" sz="1000" dirty="0" smtClean="0"/>
              <a:t>Scalability is improved, it just consist to add more x86 servers. You can start with low and grow as you need</a:t>
            </a:r>
          </a:p>
          <a:p>
            <a:pPr marL="0" lvl="0" indent="0">
              <a:spcBef>
                <a:spcPts val="0"/>
              </a:spcBef>
              <a:spcAft>
                <a:spcPts val="0"/>
              </a:spcAft>
              <a:buNone/>
            </a:pPr>
            <a:endParaRPr lang="en-US" sz="1000" dirty="0" smtClean="0"/>
          </a:p>
        </p:txBody>
      </p:sp>
    </p:spTree>
    <p:extLst>
      <p:ext uri="{BB962C8B-B14F-4D97-AF65-F5344CB8AC3E}">
        <p14:creationId xmlns:p14="http://schemas.microsoft.com/office/powerpoint/2010/main" val="2323634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Shape 40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6" name="Shape 40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4717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Shape 39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2" name="Shape 39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1" i="0" u="none" strike="noStrike" cap="none" baseline="0" dirty="0" smtClean="0">
                <a:solidFill>
                  <a:srgbClr val="000000"/>
                </a:solidFill>
                <a:latin typeface="Arial"/>
                <a:ea typeface="Arial"/>
                <a:cs typeface="Arial"/>
                <a:sym typeface="Arial"/>
              </a:rPr>
              <a:t>2/3 </a:t>
            </a:r>
            <a:r>
              <a:rPr lang="en-US" sz="1100" b="0" i="0" u="none" strike="noStrike" cap="none" baseline="0" dirty="0" smtClean="0">
                <a:solidFill>
                  <a:srgbClr val="000000"/>
                </a:solidFill>
                <a:latin typeface="Arial"/>
                <a:ea typeface="Arial"/>
                <a:cs typeface="Arial"/>
                <a:sym typeface="Arial"/>
              </a:rPr>
              <a:t>of DU Is Created </a:t>
            </a:r>
            <a:r>
              <a:rPr lang="en-US" sz="1100" b="1" i="0" u="none" strike="noStrike" cap="none" baseline="0" dirty="0" smtClean="0">
                <a:solidFill>
                  <a:srgbClr val="000000"/>
                </a:solidFill>
                <a:latin typeface="Arial"/>
                <a:ea typeface="Arial"/>
                <a:cs typeface="Arial"/>
                <a:sym typeface="Arial"/>
              </a:rPr>
              <a:t>by Consumers, </a:t>
            </a:r>
            <a:r>
              <a:rPr lang="en-US" sz="1100" b="0" i="0" u="none" strike="noStrike" cap="none" baseline="0" dirty="0" smtClean="0">
                <a:solidFill>
                  <a:srgbClr val="000000"/>
                </a:solidFill>
                <a:latin typeface="Arial"/>
                <a:ea typeface="Arial"/>
                <a:cs typeface="Arial"/>
                <a:sym typeface="Arial"/>
              </a:rPr>
              <a:t>but </a:t>
            </a:r>
            <a:r>
              <a:rPr lang="en-US" sz="1100" b="1" i="0" u="none" strike="noStrike" cap="none" baseline="0" dirty="0" smtClean="0">
                <a:solidFill>
                  <a:srgbClr val="000000"/>
                </a:solidFill>
                <a:latin typeface="Arial"/>
                <a:ea typeface="Arial"/>
                <a:cs typeface="Arial"/>
                <a:sym typeface="Arial"/>
              </a:rPr>
              <a:t>Enterprises </a:t>
            </a:r>
            <a:r>
              <a:rPr lang="en-US" sz="1100" b="0" i="0" u="none" strike="noStrike" cap="none" baseline="0" dirty="0" smtClean="0">
                <a:solidFill>
                  <a:srgbClr val="000000"/>
                </a:solidFill>
                <a:latin typeface="Arial"/>
                <a:ea typeface="Arial"/>
                <a:cs typeface="Arial"/>
                <a:sym typeface="Arial"/>
              </a:rPr>
              <a:t>Are Responsible for </a:t>
            </a:r>
            <a:r>
              <a:rPr lang="en-US" sz="1100" b="1" i="0" u="none" strike="noStrike" cap="none" baseline="0" dirty="0" smtClean="0">
                <a:solidFill>
                  <a:srgbClr val="000000"/>
                </a:solidFill>
                <a:latin typeface="Arial"/>
                <a:ea typeface="Arial"/>
                <a:cs typeface="Arial"/>
                <a:sym typeface="Arial"/>
              </a:rPr>
              <a:t>85% </a:t>
            </a:r>
            <a:r>
              <a:rPr lang="en-US" sz="1100" b="0" i="0" u="none" strike="noStrike" cap="none" baseline="0" dirty="0" smtClean="0">
                <a:solidFill>
                  <a:srgbClr val="000000"/>
                </a:solidFill>
                <a:latin typeface="Arial"/>
                <a:ea typeface="Arial"/>
                <a:cs typeface="Arial"/>
                <a:sym typeface="Arial"/>
              </a:rPr>
              <a:t>of This</a:t>
            </a:r>
          </a:p>
          <a:p>
            <a:pPr marL="139700" indent="0">
              <a:buNone/>
            </a:pPr>
            <a:endParaRPr lang="en-US" sz="1100" b="0" i="0" u="none" strike="noStrike" cap="none" baseline="0" dirty="0" smtClean="0">
              <a:solidFill>
                <a:srgbClr val="000000"/>
              </a:solidFill>
              <a:latin typeface="Arial"/>
              <a:cs typeface="Arial"/>
              <a:sym typeface="Arial"/>
            </a:endParaRPr>
          </a:p>
          <a:p>
            <a:pPr marL="139700" indent="0">
              <a:buNone/>
            </a:pPr>
            <a:r>
              <a:rPr lang="en-US" sz="1100" b="0" i="0" u="none" strike="noStrike" cap="none" baseline="0" dirty="0" smtClean="0">
                <a:solidFill>
                  <a:srgbClr val="000000"/>
                </a:solidFill>
                <a:latin typeface="Arial"/>
                <a:cs typeface="Arial"/>
                <a:sym typeface="Arial"/>
              </a:rPr>
              <a:t>Why ?</a:t>
            </a:r>
          </a:p>
          <a:p>
            <a:pPr marL="139700" indent="0">
              <a:buNone/>
            </a:pPr>
            <a:r>
              <a:rPr lang="en-US" sz="1100" b="0" i="0" u="none" strike="noStrike" cap="none" baseline="0" dirty="0" smtClean="0">
                <a:solidFill>
                  <a:srgbClr val="000000"/>
                </a:solidFill>
                <a:latin typeface="Arial"/>
                <a:ea typeface="Arial"/>
                <a:cs typeface="Arial"/>
                <a:sym typeface="Arial"/>
              </a:rPr>
              <a:t>New business models --</a:t>
            </a:r>
            <a:endParaRPr lang="en-US" sz="1100" b="0" i="0" u="none" strike="noStrike" cap="none" baseline="0" dirty="0" smtClean="0">
              <a:solidFill>
                <a:srgbClr val="000000"/>
              </a:solidFill>
              <a:latin typeface="Arial"/>
              <a:cs typeface="Arial"/>
              <a:sym typeface="Arial"/>
            </a:endParaRPr>
          </a:p>
          <a:p>
            <a:pPr marL="139700" indent="0">
              <a:buNone/>
            </a:pPr>
            <a:r>
              <a:rPr lang="en-US" sz="1100" b="0" i="0" u="none" strike="noStrike" cap="none" baseline="0" dirty="0" smtClean="0">
                <a:solidFill>
                  <a:srgbClr val="000000"/>
                </a:solidFill>
                <a:latin typeface="Arial"/>
                <a:ea typeface="Arial"/>
                <a:cs typeface="Arial"/>
                <a:sym typeface="Arial"/>
              </a:rPr>
              <a:t>The </a:t>
            </a:r>
            <a:r>
              <a:rPr lang="en-US" sz="1100" b="0" i="0" u="none" strike="noStrike" cap="none" baseline="0" dirty="0" err="1" smtClean="0">
                <a:solidFill>
                  <a:srgbClr val="000000"/>
                </a:solidFill>
                <a:latin typeface="Arial"/>
                <a:ea typeface="Arial"/>
                <a:cs typeface="Arial"/>
                <a:sym typeface="Arial"/>
              </a:rPr>
              <a:t>IoT</a:t>
            </a:r>
            <a:r>
              <a:rPr lang="en-US" sz="1100" b="0" i="0" u="none" strike="noStrike" cap="none" baseline="0" dirty="0" smtClean="0">
                <a:solidFill>
                  <a:srgbClr val="000000"/>
                </a:solidFill>
                <a:latin typeface="Arial"/>
                <a:ea typeface="Arial"/>
                <a:cs typeface="Arial"/>
                <a:sym typeface="Arial"/>
              </a:rPr>
              <a:t> will help companies create new value streams for customers, speed time to market, and respond more rapidly to customer needs.</a:t>
            </a:r>
          </a:p>
          <a:p>
            <a:pPr marL="139700" indent="0">
              <a:buNone/>
            </a:pPr>
            <a:endParaRPr lang="en-US" sz="1100" b="0" i="0" u="none" strike="noStrike" cap="none" baseline="0" dirty="0" smtClean="0">
              <a:solidFill>
                <a:srgbClr val="000000"/>
              </a:solidFill>
              <a:latin typeface="Arial"/>
              <a:cs typeface="Arial"/>
              <a:sym typeface="Arial"/>
            </a:endParaRPr>
          </a:p>
          <a:p>
            <a:pPr marL="139700" indent="0">
              <a:buNone/>
            </a:pPr>
            <a:r>
              <a:rPr lang="en-US" dirty="0" smtClean="0"/>
              <a:t>Real-time information on mission-critical systems –</a:t>
            </a:r>
          </a:p>
          <a:p>
            <a:pPr marL="139700" indent="0">
              <a:buNone/>
            </a:pPr>
            <a:r>
              <a:rPr lang="en-US" dirty="0" smtClean="0"/>
              <a:t>Enterprises can capture more data about processes and products more quickly and radically improve market agility.</a:t>
            </a:r>
            <a:endParaRPr lang="fr-FR" dirty="0" smtClean="0"/>
          </a:p>
          <a:p>
            <a:pPr marL="139700" indent="0">
              <a:buNone/>
            </a:pPr>
            <a:endParaRPr dirty="0"/>
          </a:p>
        </p:txBody>
      </p:sp>
    </p:spTree>
    <p:extLst>
      <p:ext uri="{BB962C8B-B14F-4D97-AF65-F5344CB8AC3E}">
        <p14:creationId xmlns:p14="http://schemas.microsoft.com/office/powerpoint/2010/main" val="248978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749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Shape 39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2" name="Shape 39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noProof="0" dirty="0" smtClean="0"/>
              <a:t>The Agenda </a:t>
            </a:r>
            <a:r>
              <a:rPr lang="en-US" noProof="0" dirty="0" smtClean="0"/>
              <a:t>today</a:t>
            </a:r>
            <a:r>
              <a:rPr lang="en-US" baseline="0" noProof="0" dirty="0" smtClean="0"/>
              <a:t>.</a:t>
            </a:r>
          </a:p>
          <a:p>
            <a:pPr marL="0" lvl="0" indent="0">
              <a:spcBef>
                <a:spcPts val="0"/>
              </a:spcBef>
              <a:spcAft>
                <a:spcPts val="0"/>
              </a:spcAft>
              <a:buNone/>
            </a:pPr>
            <a:r>
              <a:rPr lang="en-US" baseline="0" noProof="0" dirty="0" smtClean="0"/>
              <a:t>We </a:t>
            </a:r>
            <a:r>
              <a:rPr lang="en-US" baseline="0" noProof="0" dirty="0" smtClean="0"/>
              <a:t>will stare with </a:t>
            </a:r>
            <a:r>
              <a:rPr lang="en-US" baseline="0" noProof="0" dirty="0" smtClean="0"/>
              <a:t>a short introduction of SDDC, followed by an overview </a:t>
            </a:r>
            <a:r>
              <a:rPr lang="en-US" baseline="0" noProof="0" dirty="0" smtClean="0"/>
              <a:t>of the different type of Datacenter </a:t>
            </a:r>
            <a:r>
              <a:rPr lang="en-US" baseline="0" noProof="0" dirty="0" smtClean="0"/>
              <a:t>Infrastructure. </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We will make focus </a:t>
            </a:r>
            <a:r>
              <a:rPr lang="en-US" baseline="0" noProof="0" dirty="0" smtClean="0"/>
              <a:t>on </a:t>
            </a:r>
            <a:r>
              <a:rPr lang="en-US" baseline="0" noProof="0" dirty="0" smtClean="0"/>
              <a:t>the </a:t>
            </a:r>
            <a:r>
              <a:rPr lang="en-US" baseline="0" noProof="0" dirty="0" err="1" smtClean="0"/>
              <a:t>Hyperconverged</a:t>
            </a:r>
            <a:r>
              <a:rPr lang="en-US" baseline="0" noProof="0" dirty="0" smtClean="0"/>
              <a:t> infrastructure and We </a:t>
            </a:r>
            <a:r>
              <a:rPr lang="en-US" baseline="0" noProof="0" dirty="0" smtClean="0"/>
              <a:t>will </a:t>
            </a:r>
            <a:r>
              <a:rPr lang="en-US" baseline="0" noProof="0" dirty="0" smtClean="0"/>
              <a:t>finish </a:t>
            </a:r>
            <a:r>
              <a:rPr lang="en-US" baseline="0" noProof="0" dirty="0" smtClean="0"/>
              <a:t>what is SDDC and these impact</a:t>
            </a:r>
            <a:endParaRPr lang="en-US" noProof="0" dirty="0"/>
          </a:p>
        </p:txBody>
      </p:sp>
    </p:spTree>
    <p:extLst>
      <p:ext uri="{BB962C8B-B14F-4D97-AF65-F5344CB8AC3E}">
        <p14:creationId xmlns:p14="http://schemas.microsoft.com/office/powerpoint/2010/main" val="349525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7243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1382713" y="414338"/>
            <a:ext cx="3875087" cy="217963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2721429"/>
            <a:ext cx="5486400" cy="573677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A short definition of what</a:t>
            </a:r>
            <a:r>
              <a:rPr lang="en-US" baseline="0" dirty="0" smtClean="0"/>
              <a:t> is it</a:t>
            </a:r>
            <a:r>
              <a:rPr lang="en-US" dirty="0" smtClean="0"/>
              <a:t> </a:t>
            </a:r>
          </a:p>
          <a:p>
            <a:pPr marL="0" lvl="0" indent="0">
              <a:spcBef>
                <a:spcPts val="0"/>
              </a:spcBef>
              <a:spcAft>
                <a:spcPts val="0"/>
              </a:spcAft>
              <a:buNone/>
            </a:pPr>
            <a:r>
              <a:rPr lang="en-US" dirty="0" smtClean="0"/>
              <a:t>…..</a:t>
            </a:r>
          </a:p>
          <a:p>
            <a:pPr marL="0" lvl="0" indent="0">
              <a:spcBef>
                <a:spcPts val="0"/>
              </a:spcBef>
              <a:spcAft>
                <a:spcPts val="0"/>
              </a:spcAft>
              <a:buNone/>
            </a:pPr>
            <a:r>
              <a:rPr lang="en-US" dirty="0" smtClean="0"/>
              <a:t>In </a:t>
            </a:r>
            <a:r>
              <a:rPr lang="en-US" dirty="0" smtClean="0"/>
              <a:t>other words, the software is abstracted away from the hardware, which allows organizations to manage their compute, storage and networking resources as virtual pools. </a:t>
            </a:r>
          </a:p>
          <a:p>
            <a:pPr marL="0" lvl="0" indent="0">
              <a:spcBef>
                <a:spcPts val="0"/>
              </a:spcBef>
              <a:spcAft>
                <a:spcPts val="0"/>
              </a:spcAft>
              <a:buNone/>
            </a:pPr>
            <a:r>
              <a:rPr lang="en-US" dirty="0" smtClean="0"/>
              <a:t>Instead of having to configure hardware manually, staff can control their infrastructure from one central software interface.</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This type of architecture not only saves IT staff time, it also gives organizations more flexibility.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In addition, it makes it easier to use inexpensive, commodity hardware rather than integrated solutions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Datacenter are "static", inflexible, inefficient. SDDC tends to optimize, make </a:t>
            </a:r>
            <a:r>
              <a:rPr lang="en-US" dirty="0" err="1" smtClean="0"/>
              <a:t>agil</a:t>
            </a:r>
            <a:r>
              <a:rPr lang="en-US" dirty="0" smtClean="0"/>
              <a:t> and dynamic the datacenter part of the </a:t>
            </a:r>
            <a:r>
              <a:rPr lang="en-US" dirty="0" err="1" smtClean="0"/>
              <a:t>ITTo</a:t>
            </a:r>
            <a:r>
              <a:rPr lang="en-US" dirty="0" smtClean="0"/>
              <a:t> archive these goals everything should be virtualize as resources. </a:t>
            </a:r>
          </a:p>
          <a:p>
            <a:pPr marL="0" lvl="0" indent="0">
              <a:spcBef>
                <a:spcPts val="0"/>
              </a:spcBef>
              <a:spcAft>
                <a:spcPts val="0"/>
              </a:spcAft>
              <a:buNone/>
            </a:pPr>
            <a:r>
              <a:rPr lang="en-US" dirty="0" smtClean="0"/>
              <a:t>With SDDC Resources will be automatically </a:t>
            </a:r>
            <a:r>
              <a:rPr lang="en-US" dirty="0" err="1" smtClean="0"/>
              <a:t>provisionned</a:t>
            </a:r>
            <a:r>
              <a:rPr lang="en-US" dirty="0" smtClean="0"/>
              <a:t> with the less human footprint and managed with </a:t>
            </a:r>
            <a:r>
              <a:rPr lang="en-US" dirty="0" err="1" smtClean="0"/>
              <a:t>predifned</a:t>
            </a:r>
            <a:r>
              <a:rPr lang="en-US" dirty="0" smtClean="0"/>
              <a:t> policy that incorporate the business logic.</a:t>
            </a:r>
          </a:p>
          <a:p>
            <a:pPr marL="0" lvl="0" indent="0">
              <a:spcBef>
                <a:spcPts val="0"/>
              </a:spcBef>
              <a:spcAft>
                <a:spcPts val="0"/>
              </a:spcAft>
              <a:buNone/>
            </a:pPr>
            <a:r>
              <a:rPr lang="en-US" dirty="0" smtClean="0"/>
              <a:t>Doing this result on provisioning infrastructure to support new App in minute not Weeks making very happy business executives.</a:t>
            </a:r>
            <a:endParaRPr dirty="0"/>
          </a:p>
        </p:txBody>
      </p:sp>
    </p:spTree>
    <p:extLst>
      <p:ext uri="{BB962C8B-B14F-4D97-AF65-F5344CB8AC3E}">
        <p14:creationId xmlns:p14="http://schemas.microsoft.com/office/powerpoint/2010/main" val="276139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30916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smtClean="0"/>
              <a:t>So </a:t>
            </a:r>
            <a:r>
              <a:rPr lang="fr-FR" dirty="0" err="1" smtClean="0"/>
              <a:t>we</a:t>
            </a:r>
            <a:r>
              <a:rPr lang="fr-FR" dirty="0" smtClean="0"/>
              <a:t> have </a:t>
            </a:r>
            <a:r>
              <a:rPr lang="fr-FR" dirty="0" err="1" smtClean="0"/>
              <a:t>introduced</a:t>
            </a:r>
            <a:r>
              <a:rPr lang="fr-FR" dirty="0" smtClean="0"/>
              <a:t> </a:t>
            </a:r>
            <a:r>
              <a:rPr lang="fr-FR" dirty="0" err="1" smtClean="0"/>
              <a:t>what</a:t>
            </a:r>
            <a:r>
              <a:rPr lang="fr-FR" dirty="0" smtClean="0"/>
              <a:t> </a:t>
            </a:r>
            <a:r>
              <a:rPr lang="fr-FR" dirty="0" err="1" smtClean="0"/>
              <a:t>is</a:t>
            </a:r>
            <a:r>
              <a:rPr lang="fr-FR" dirty="0" smtClean="0"/>
              <a:t> a software </a:t>
            </a:r>
            <a:r>
              <a:rPr lang="fr-FR" dirty="0" err="1" smtClean="0"/>
              <a:t>defined</a:t>
            </a:r>
            <a:r>
              <a:rPr lang="fr-FR" dirty="0" smtClean="0"/>
              <a:t> </a:t>
            </a:r>
            <a:r>
              <a:rPr lang="fr-FR" dirty="0" err="1" smtClean="0"/>
              <a:t>datacenter</a:t>
            </a:r>
            <a:r>
              <a:rPr lang="fr-FR" dirty="0" smtClean="0"/>
              <a:t>.  </a:t>
            </a:r>
            <a:r>
              <a:rPr lang="fr-FR" dirty="0" err="1" smtClean="0"/>
              <a:t>Now</a:t>
            </a:r>
            <a:r>
              <a:rPr lang="fr-FR" dirty="0" smtClean="0"/>
              <a:t> </a:t>
            </a:r>
            <a:r>
              <a:rPr lang="fr-FR" dirty="0" err="1" smtClean="0"/>
              <a:t>we</a:t>
            </a:r>
            <a:r>
              <a:rPr lang="fr-FR" dirty="0" smtClean="0"/>
              <a:t> </a:t>
            </a:r>
            <a:r>
              <a:rPr lang="fr-FR" dirty="0" err="1" smtClean="0"/>
              <a:t>quickly</a:t>
            </a:r>
            <a:r>
              <a:rPr lang="fr-FR" baseline="0" dirty="0" smtClean="0"/>
              <a:t> </a:t>
            </a:r>
            <a:r>
              <a:rPr lang="fr-FR" baseline="0" dirty="0" err="1" smtClean="0"/>
              <a:t>review</a:t>
            </a:r>
            <a:r>
              <a:rPr lang="fr-FR" baseline="0" dirty="0" smtClean="0"/>
              <a:t> the </a:t>
            </a:r>
            <a:r>
              <a:rPr lang="fr-FR" baseline="0" dirty="0" err="1" smtClean="0"/>
              <a:t>different</a:t>
            </a:r>
            <a:r>
              <a:rPr lang="fr-FR" baseline="0" dirty="0" smtClean="0"/>
              <a:t> type infrastructures</a:t>
            </a:r>
            <a:endParaRPr dirty="0"/>
          </a:p>
        </p:txBody>
      </p:sp>
    </p:spTree>
    <p:extLst>
      <p:ext uri="{BB962C8B-B14F-4D97-AF65-F5344CB8AC3E}">
        <p14:creationId xmlns:p14="http://schemas.microsoft.com/office/powerpoint/2010/main" val="2212442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50963" y="239713"/>
            <a:ext cx="3851275" cy="2166937"/>
          </a:xfrm>
        </p:spPr>
      </p:sp>
      <p:sp>
        <p:nvSpPr>
          <p:cNvPr id="3" name="Espace réservé des commentaires 2"/>
          <p:cNvSpPr>
            <a:spLocks noGrp="1"/>
          </p:cNvSpPr>
          <p:nvPr>
            <p:ph type="body" idx="1"/>
          </p:nvPr>
        </p:nvSpPr>
        <p:spPr/>
        <p:txBody>
          <a:bodyPr/>
          <a:lstStyle/>
          <a:p>
            <a:pPr marL="139700" indent="0">
              <a:buNone/>
            </a:pPr>
            <a:endParaRPr lang="en-US" baseline="0" dirty="0" smtClean="0"/>
          </a:p>
          <a:p>
            <a:pPr marL="139700" indent="0">
              <a:buNone/>
            </a:pPr>
            <a:endParaRPr lang="en-US" baseline="0" dirty="0" smtClean="0"/>
          </a:p>
          <a:p>
            <a:pPr marL="139700" indent="0">
              <a:buNone/>
            </a:pPr>
            <a:endParaRPr lang="en-US" baseline="0" dirty="0" smtClean="0"/>
          </a:p>
          <a:p>
            <a:pPr marL="139700" indent="0">
              <a:buNone/>
            </a:pPr>
            <a:endParaRPr lang="en-US" baseline="0" dirty="0" smtClean="0"/>
          </a:p>
          <a:p>
            <a:endParaRPr lang="en-US" dirty="0"/>
          </a:p>
        </p:txBody>
      </p:sp>
    </p:spTree>
    <p:extLst>
      <p:ext uri="{BB962C8B-B14F-4D97-AF65-F5344CB8AC3E}">
        <p14:creationId xmlns:p14="http://schemas.microsoft.com/office/powerpoint/2010/main" val="1279779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Shape 3911"/>
          <p:cNvSpPr>
            <a:spLocks noGrp="1" noRot="1" noChangeAspect="1"/>
          </p:cNvSpPr>
          <p:nvPr>
            <p:ph type="sldImg" idx="2"/>
          </p:nvPr>
        </p:nvSpPr>
        <p:spPr>
          <a:xfrm>
            <a:off x="1566863" y="119063"/>
            <a:ext cx="3724275" cy="20955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2" name="Shape 3912"/>
          <p:cNvSpPr txBox="1">
            <a:spLocks noGrp="1"/>
          </p:cNvSpPr>
          <p:nvPr>
            <p:ph type="body" idx="1"/>
          </p:nvPr>
        </p:nvSpPr>
        <p:spPr>
          <a:xfrm>
            <a:off x="685800" y="2318657"/>
            <a:ext cx="5486400" cy="613954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noProof="0" dirty="0" smtClean="0"/>
              <a:t>Let’s start with The traditional Datacenter.</a:t>
            </a:r>
            <a:r>
              <a:rPr lang="en-US" baseline="0" noProof="0" dirty="0" smtClean="0"/>
              <a:t> It‘s</a:t>
            </a:r>
            <a:r>
              <a:rPr lang="en-US" noProof="0" dirty="0" smtClean="0"/>
              <a:t> composed of different type of hardware and Vendors.</a:t>
            </a:r>
            <a:r>
              <a:rPr lang="en-US" baseline="0" noProof="0" dirty="0" smtClean="0"/>
              <a:t> </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It’s most of the time organized in Silo, the Storage team, the network team, the </a:t>
            </a:r>
            <a:r>
              <a:rPr lang="en-US" baseline="0" noProof="0" dirty="0" err="1" smtClean="0"/>
              <a:t>unix</a:t>
            </a:r>
            <a:r>
              <a:rPr lang="en-US" baseline="0" noProof="0" dirty="0" smtClean="0"/>
              <a:t> team, the windows team, and so:</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It needs to have dedicated specialist per domain because is not common to have people having all knowledge for all of type of IT components.</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noProof="0" dirty="0" smtClean="0"/>
              <a:t>This</a:t>
            </a:r>
            <a:r>
              <a:rPr lang="en-US" baseline="0" noProof="0" dirty="0" smtClean="0"/>
              <a:t> imply the usage of multiple management interface and not facilitate the interaction between them.</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We also see waste of resources, CPU used for storage silo could be under used while Servers CPU are </a:t>
            </a:r>
            <a:r>
              <a:rPr lang="en-US" dirty="0" smtClean="0"/>
              <a:t>over</a:t>
            </a:r>
            <a:r>
              <a:rPr lang="en-US" baseline="0" noProof="0" dirty="0" smtClean="0"/>
              <a:t>loaded. </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Hard to maintain due to the number of actors/vendors/teams involved, automation also suffer from this diversity of technology</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In another word, there are a lot of improvement to make and of course a lot of money to save.</a:t>
            </a:r>
          </a:p>
          <a:p>
            <a:pPr marL="0" lvl="0" indent="0">
              <a:spcBef>
                <a:spcPts val="0"/>
              </a:spcBef>
              <a:spcAft>
                <a:spcPts val="0"/>
              </a:spcAft>
              <a:buNone/>
            </a:pPr>
            <a:endParaRPr lang="en-US" baseline="0" noProof="0" dirty="0" smtClean="0"/>
          </a:p>
        </p:txBody>
      </p:sp>
    </p:spTree>
    <p:extLst>
      <p:ext uri="{BB962C8B-B14F-4D97-AF65-F5344CB8AC3E}">
        <p14:creationId xmlns:p14="http://schemas.microsoft.com/office/powerpoint/2010/main" val="238608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55738" y="250825"/>
            <a:ext cx="3946525" cy="2220913"/>
          </a:xfrm>
        </p:spPr>
      </p:sp>
      <p:sp>
        <p:nvSpPr>
          <p:cNvPr id="3" name="Espace réservé des commentaires 2"/>
          <p:cNvSpPr>
            <a:spLocks noGrp="1"/>
          </p:cNvSpPr>
          <p:nvPr>
            <p:ph type="body" idx="1"/>
          </p:nvPr>
        </p:nvSpPr>
        <p:spPr/>
        <p:txBody>
          <a:bodyPr/>
          <a:lstStyle/>
          <a:p>
            <a:pPr marL="457200" indent="-317500"/>
            <a:r>
              <a:rPr lang="en-US" sz="1000" baseline="0" dirty="0" smtClean="0"/>
              <a:t>Converged</a:t>
            </a:r>
          </a:p>
          <a:p>
            <a:pPr marL="139700" indent="0">
              <a:buNone/>
            </a:pPr>
            <a:r>
              <a:rPr lang="en-US" sz="1000" baseline="0" dirty="0" smtClean="0"/>
              <a:t>Often only one vendor with an integrated solution of different hardware, putting on the same rack network, storage. Dedicated and specialized hardware are packaged but still needs different knowledge</a:t>
            </a:r>
            <a:r>
              <a:rPr lang="en-US" sz="1000" dirty="0" smtClean="0"/>
              <a:t> and </a:t>
            </a:r>
            <a:r>
              <a:rPr lang="en-US" sz="1000" dirty="0"/>
              <a:t>still remain the overall complexity of management </a:t>
            </a:r>
            <a:r>
              <a:rPr lang="en-US" sz="1000" dirty="0" smtClean="0"/>
              <a:t>system</a:t>
            </a:r>
          </a:p>
          <a:p>
            <a:pPr marL="139700" indent="0">
              <a:buNone/>
            </a:pPr>
            <a:r>
              <a:rPr lang="en-US" sz="1000" baseline="0" dirty="0" smtClean="0"/>
              <a:t>More efficient than traditional Infrastructure but it still have some limitations; </a:t>
            </a:r>
          </a:p>
          <a:p>
            <a:pPr marL="139700" indent="0">
              <a:buNone/>
            </a:pPr>
            <a:r>
              <a:rPr lang="en-US" sz="1000" dirty="0"/>
              <a:t> </a:t>
            </a:r>
            <a:r>
              <a:rPr lang="en-US" sz="1000" dirty="0" smtClean="0"/>
              <a:t> </a:t>
            </a:r>
            <a:r>
              <a:rPr lang="en-US" sz="1000" baseline="0" dirty="0" smtClean="0"/>
              <a:t>- high cost due to the underline hardware (storage array still exist, </a:t>
            </a:r>
            <a:r>
              <a:rPr lang="en-US" sz="1000" baseline="0" dirty="0" err="1" smtClean="0"/>
              <a:t>etc</a:t>
            </a:r>
            <a:r>
              <a:rPr lang="en-US" sz="1000" baseline="0" dirty="0" smtClean="0"/>
              <a:t>) what need to be purchase upfront ;</a:t>
            </a:r>
          </a:p>
          <a:p>
            <a:pPr marL="139700" indent="0">
              <a:buNone/>
            </a:pPr>
            <a:r>
              <a:rPr lang="en-US" sz="1000" baseline="0" dirty="0" smtClean="0"/>
              <a:t>  - operations and maintenance are managed differently in function of the hardware, </a:t>
            </a:r>
          </a:p>
          <a:p>
            <a:pPr marL="139700" indent="0">
              <a:buNone/>
            </a:pPr>
            <a:r>
              <a:rPr lang="en-US" sz="1000" baseline="0" dirty="0" smtClean="0"/>
              <a:t>  - compatibility stack between them; - </a:t>
            </a:r>
            <a:r>
              <a:rPr lang="en-US" sz="1000" baseline="0" dirty="0" err="1" smtClean="0"/>
              <a:t>etc</a:t>
            </a:r>
            <a:r>
              <a:rPr lang="en-US" sz="1000" baseline="0" dirty="0" smtClean="0"/>
              <a:t>; </a:t>
            </a:r>
          </a:p>
          <a:p>
            <a:pPr marL="139700" indent="0">
              <a:buNone/>
            </a:pPr>
            <a:r>
              <a:rPr lang="en-US" sz="1000" baseline="0" dirty="0" smtClean="0"/>
              <a:t>  - Cost, As </a:t>
            </a:r>
            <a:r>
              <a:rPr lang="en-US" sz="1000" baseline="0" dirty="0" smtClean="0"/>
              <a:t>helpful as convergence was, it was largely inapplicable to the mid-market and below because converged infrastructure orders are placed on the order of racks and rows and the buy in starts at hundreds of thousands of dollars. A more granular approach was needed for the rest of the market</a:t>
            </a:r>
            <a:r>
              <a:rPr lang="en-US" sz="1000" baseline="0" dirty="0" smtClean="0"/>
              <a:t>.</a:t>
            </a:r>
          </a:p>
          <a:p>
            <a:pPr marL="139700" indent="0">
              <a:buNone/>
            </a:pPr>
            <a:endParaRPr lang="en-US" sz="1000" baseline="0" dirty="0" smtClean="0"/>
          </a:p>
          <a:p>
            <a:pPr marL="139700" indent="0">
              <a:buNone/>
            </a:pPr>
            <a:r>
              <a:rPr lang="en-US" sz="1000" baseline="0" dirty="0" smtClean="0"/>
              <a:t>As well, the combination of existing technologies eased the procurement and deployment burden, but did nothing to address the ongoing operation complexity that plagued many organizations (think about Normal Datacenter common weakness). To address that, an entirely new model was needed.</a:t>
            </a:r>
          </a:p>
          <a:p>
            <a:pPr marL="139700" indent="0">
              <a:buNone/>
            </a:pPr>
            <a:endParaRPr lang="en-US" sz="1000" baseline="0" dirty="0" smtClean="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000" dirty="0" err="1" smtClean="0"/>
              <a:t>Hyperconvergence</a:t>
            </a:r>
            <a:r>
              <a:rPr lang="en-US" sz="1000" dirty="0" smtClean="0"/>
              <a:t>, as an evolution of convergence. It addressed those challenges by rethinking all the services and hardware that make up a modern infrastructure.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000" dirty="0" err="1" smtClean="0"/>
              <a:t>Hyperconvergence</a:t>
            </a:r>
            <a:r>
              <a:rPr lang="en-US" sz="1000" dirty="0" smtClean="0"/>
              <a:t> really builds a unique solution without disparate pieces.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0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000" baseline="0" dirty="0" smtClean="0"/>
              <a:t>Running everything in top of Hypervisor allow us to grow-up and </a:t>
            </a:r>
            <a:r>
              <a:rPr lang="en-US" sz="1000" baseline="0" dirty="0" err="1" smtClean="0"/>
              <a:t>scallout</a:t>
            </a:r>
            <a:r>
              <a:rPr lang="en-US" sz="1000" baseline="0" dirty="0" smtClean="0"/>
              <a:t>, it also permit the integration of Network and Storage.</a:t>
            </a:r>
          </a:p>
          <a:p>
            <a:pPr marL="0" lvl="0" indent="0">
              <a:spcBef>
                <a:spcPts val="0"/>
              </a:spcBef>
              <a:spcAft>
                <a:spcPts val="0"/>
              </a:spcAft>
              <a:buNone/>
            </a:pPr>
            <a:endParaRPr lang="en-US" sz="1000" dirty="0" smtClean="0"/>
          </a:p>
          <a:p>
            <a:pPr marL="139700" indent="0">
              <a:buNone/>
            </a:pPr>
            <a:endParaRPr lang="en-US" sz="1000" baseline="0" dirty="0" smtClean="0"/>
          </a:p>
          <a:p>
            <a:endParaRPr lang="en-US" sz="1000" dirty="0"/>
          </a:p>
        </p:txBody>
      </p:sp>
    </p:spTree>
    <p:extLst>
      <p:ext uri="{BB962C8B-B14F-4D97-AF65-F5344CB8AC3E}">
        <p14:creationId xmlns:p14="http://schemas.microsoft.com/office/powerpoint/2010/main" val="3323680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r>
              <a:rPr lang="fr-FR" smtClean="0"/>
              <a:t>Modifiez le style du titre</a:t>
            </a:r>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6" name="Shape 8"/>
          <p:cNvSpPr txBox="1">
            <a:spLocks/>
          </p:cNvSpPr>
          <p:nvPr/>
        </p:nvSpPr>
        <p:spPr>
          <a:xfrm>
            <a:off x="2974774" y="4750909"/>
            <a:ext cx="2177994"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9pPr>
          </a:lstStyle>
          <a:p>
            <a:r>
              <a:rPr lang="fr-FR" dirty="0" smtClean="0"/>
              <a:t>François CONZA – 11</a:t>
            </a:r>
            <a:r>
              <a:rPr lang="fr-FR" baseline="0" dirty="0" smtClean="0"/>
              <a:t> / 06 / 2018</a:t>
            </a:r>
            <a:endParaRPr lang="fr-FR" dirty="0"/>
          </a:p>
        </p:txBody>
      </p:sp>
      <p:sp>
        <p:nvSpPr>
          <p:cNvPr id="527" name="Shape 8"/>
          <p:cNvSpPr txBox="1">
            <a:spLocks/>
          </p:cNvSpPr>
          <p:nvPr userDrawn="1"/>
        </p:nvSpPr>
        <p:spPr>
          <a:xfrm>
            <a:off x="2974774" y="4750909"/>
            <a:ext cx="2177994"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9pPr>
          </a:lstStyle>
          <a:p>
            <a:r>
              <a:rPr lang="fr-FR" dirty="0" smtClean="0"/>
              <a:t>François CONZA – 11</a:t>
            </a:r>
            <a:r>
              <a:rPr lang="fr-FR" baseline="0" dirty="0" smtClean="0"/>
              <a:t> / 06 / 2018</a:t>
            </a:r>
            <a:endParaRPr lang="fr-FR" dirty="0"/>
          </a:p>
        </p:txBody>
      </p:sp>
    </p:spTree>
    <p:extLst>
      <p:ext uri="{BB962C8B-B14F-4D97-AF65-F5344CB8AC3E}">
        <p14:creationId xmlns:p14="http://schemas.microsoft.com/office/powerpoint/2010/main" val="1212480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fr-FR" smtClean="0"/>
              <a:t>Modifiez le style du titre</a:t>
            </a:r>
            <a:endParaRPr/>
          </a:p>
        </p:txBody>
      </p:sp>
      <p:sp>
        <p:nvSpPr>
          <p:cNvPr id="528" name="Shape 528"/>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r>
              <a:rPr lang="fr-FR" smtClean="0"/>
              <a:t>Modifiez le style des sous-titres du masque</a:t>
            </a:r>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198402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0B87A1"/>
        </a:solidFill>
        <a:effectLst/>
      </p:bgPr>
    </p:bg>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pPr lvl="0"/>
            <a:r>
              <a:rPr lang="fr-FR" smtClean="0"/>
              <a:t>Modifiez les styles du texte du masque</a:t>
            </a:r>
          </a:p>
        </p:txBody>
      </p:sp>
      <p:sp>
        <p:nvSpPr>
          <p:cNvPr id="1046" name="Shape 1046"/>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Shape 1049"/>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0" name="Shape 1050"/>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1" name="Shape 1051"/>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Shape 1052"/>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Shape 1053"/>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Shape 1054"/>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Shape 1055"/>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6" name="Shape 1056"/>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7" name="Shape 1057"/>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Shape 1058"/>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9" name="Shape 1059"/>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0" name="Shape 1060"/>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Shape 1061"/>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Shape 1062"/>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Shape 1063"/>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Shape 1064"/>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5" name="Shape 1065"/>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6" name="Shape 1066"/>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7" name="Shape 1067"/>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Shape 1068"/>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9" name="Shape 1069"/>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0" name="Shape 1070"/>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Shape 1071"/>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Shape 1072"/>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Shape 1073"/>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4" name="Shape 1074"/>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5" name="Shape 1075"/>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6" name="Shape 1076"/>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Shape 1077"/>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Shape 1078"/>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9" name="Shape 1079"/>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0" name="Shape 1080"/>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Shape 1081"/>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Shape 1082"/>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3" name="Shape 1083"/>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Shape 1084"/>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Shape 1085"/>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6" name="Shape 1086"/>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7" name="Shape 1087"/>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Shape 1088"/>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Shape 1089"/>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0" name="Shape 1090"/>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1" name="Shape 1091"/>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2" name="Shape 1092"/>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Shape 1093"/>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Shape 1094"/>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5" name="Shape 1095"/>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6" name="Shape 1096"/>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7" name="Shape 1097"/>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Shape 1098"/>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Shape 1099"/>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Shape 1100"/>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Shape 1101"/>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2" name="Shape 1102"/>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3" name="Shape 1103"/>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Shape 1104"/>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Shape 1105"/>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6" name="Shape 1106"/>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7" name="Shape 1107"/>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Shape 1108"/>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Shape 1109"/>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0" name="Shape 1110"/>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1" name="Shape 1111"/>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Shape 1112"/>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Shape 1113"/>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Shape 1114"/>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Shape 1115"/>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6" name="Shape 1116"/>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7" name="Shape 1117"/>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Shape 1118"/>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Shape 1119"/>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Shape 1120"/>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Shape 1121"/>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2" name="Shape 1122"/>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3" name="Shape 1123"/>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Shape 1124"/>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5" name="Shape 1125"/>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6" name="Shape 1126"/>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Shape 1127"/>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Shape 1130"/>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Shape 1131"/>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2" name="Shape 1132"/>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3" name="Shape 1133"/>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4" name="Shape 1134"/>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Shape 1135"/>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Shape 1136"/>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Shape 1137"/>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Shape 1138"/>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9" name="Shape 1139"/>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0" name="Shape 1140"/>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1" name="Shape 1141"/>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2" name="Shape 1142"/>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3" name="Shape 1143"/>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4" name="Shape 1144"/>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Shape 1145"/>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6" name="Shape 1146"/>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7" name="Shape 1147"/>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8" name="Shape 1148"/>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Shape 1149"/>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0" name="Shape 1150"/>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Shape 1151"/>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2" name="Shape 1152"/>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3" name="Shape 1153"/>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4" name="Shape 1154"/>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5" name="Shape 1155"/>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6" name="Shape 1156"/>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7" name="Shape 1157"/>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8" name="Shape 1158"/>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9" name="Shape 1159"/>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0" name="Shape 1160"/>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1" name="Shape 1161"/>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2" name="Shape 1162"/>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3" name="Shape 1163"/>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4" name="Shape 1164"/>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5" name="Shape 1165"/>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6" name="Shape 1166"/>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7" name="Shape 1167"/>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8" name="Shape 1168"/>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9" name="Shape 1169"/>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0" name="Shape 1170"/>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1" name="Shape 1171"/>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2" name="Shape 1172"/>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3" name="Shape 1173"/>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4" name="Shape 1174"/>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5" name="Shape 1175"/>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6" name="Shape 1176"/>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7" name="Shape 1177"/>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8" name="Shape 1178"/>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9" name="Shape 1179"/>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0" name="Shape 1180"/>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1" name="Shape 1181"/>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2" name="Shape 1182"/>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3" name="Shape 1183"/>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4" name="Shape 1184"/>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5" name="Shape 1185"/>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6" name="Shape 1186"/>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7" name="Shape 1187"/>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8" name="Shape 1188"/>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9" name="Shape 1189"/>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0" name="Shape 1190"/>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1" name="Shape 1191"/>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2" name="Shape 1192"/>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3" name="Shape 1193"/>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4" name="Shape 1194"/>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5" name="Shape 1195"/>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6" name="Shape 1196"/>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7" name="Shape 1197"/>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8" name="Shape 1198"/>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9" name="Shape 1199"/>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0" name="Shape 1200"/>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1" name="Shape 1201"/>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2" name="Shape 1202"/>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3" name="Shape 1203"/>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4" name="Shape 1204"/>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5" name="Shape 1205"/>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6" name="Shape 1206"/>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7" name="Shape 1207"/>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8" name="Shape 1208"/>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9" name="Shape 1209"/>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0" name="Shape 1210"/>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1" name="Shape 1211"/>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2" name="Shape 1212"/>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3" name="Shape 1213"/>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4" name="Shape 1214"/>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5" name="Shape 1215"/>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6" name="Shape 1216"/>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7" name="Shape 1217"/>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8" name="Shape 1218"/>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9" name="Shape 1219"/>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0" name="Shape 1220"/>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1" name="Shape 1221"/>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2" name="Shape 1222"/>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3" name="Shape 1223"/>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4" name="Shape 1224"/>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5" name="Shape 1225"/>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6" name="Shape 1226"/>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7" name="Shape 1227"/>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8" name="Shape 1228"/>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9" name="Shape 1229"/>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0" name="Shape 1230"/>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1" name="Shape 1231"/>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2" name="Shape 1232"/>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3" name="Shape 1233"/>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4" name="Shape 1234"/>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5" name="Shape 1235"/>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6" name="Shape 1236"/>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7" name="Shape 1237"/>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8" name="Shape 1238"/>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9" name="Shape 1239"/>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0" name="Shape 1240"/>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1" name="Shape 1241"/>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2" name="Shape 1242"/>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3" name="Shape 1243"/>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4" name="Shape 1244"/>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5" name="Shape 1245"/>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6" name="Shape 1246"/>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7" name="Shape 1247"/>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0" name="Shape 1250"/>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1" name="Shape 1251"/>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2" name="Shape 1252"/>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3" name="Shape 1253"/>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4" name="Shape 1254"/>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5" name="Shape 1255"/>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6" name="Shape 1256"/>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7" name="Shape 1257"/>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8" name="Shape 1258"/>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9" name="Shape 1259"/>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0" name="Shape 1260"/>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1" name="Shape 1261"/>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2" name="Shape 1262"/>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3" name="Shape 1263"/>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4" name="Shape 1264"/>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5" name="Shape 1265"/>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6" name="Shape 1266"/>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7" name="Shape 1267"/>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8" name="Shape 1268"/>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9" name="Shape 1269"/>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0" name="Shape 1270"/>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1" name="Shape 1271"/>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2" name="Shape 1272"/>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3" name="Shape 1273"/>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4" name="Shape 1274"/>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5" name="Shape 1275"/>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6" name="Shape 1276"/>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7" name="Shape 1277"/>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8" name="Shape 1278"/>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9" name="Shape 1279"/>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0" name="Shape 1280"/>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1" name="Shape 1281"/>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2" name="Shape 1282"/>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3" name="Shape 1283"/>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4" name="Shape 1284"/>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5" name="Shape 1285"/>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6" name="Shape 1286"/>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7" name="Shape 1287"/>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8" name="Shape 1288"/>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9" name="Shape 1289"/>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0" name="Shape 1290"/>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1" name="Shape 1291"/>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2" name="Shape 1292"/>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3" name="Shape 1293"/>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4" name="Shape 1294"/>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5" name="Shape 1295"/>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6" name="Shape 1296"/>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7" name="Shape 1297"/>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8" name="Shape 1298"/>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9" name="Shape 1299"/>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0" name="Shape 1300"/>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1" name="Shape 1301"/>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2" name="Shape 1302"/>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3" name="Shape 1303"/>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4" name="Shape 1304"/>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5" name="Shape 1305"/>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6" name="Shape 1306"/>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7" name="Shape 1307"/>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8" name="Shape 1308"/>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9" name="Shape 1309"/>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0" name="Shape 1310"/>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1" name="Shape 1311"/>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2" name="Shape 1312"/>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3" name="Shape 1313"/>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4" name="Shape 1314"/>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5" name="Shape 1315"/>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6" name="Shape 1316"/>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7" name="Shape 1317"/>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8" name="Shape 1318"/>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9" name="Shape 1319"/>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0" name="Shape 1320"/>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1" name="Shape 1321"/>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2" name="Shape 1322"/>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3" name="Shape 1323"/>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4" name="Shape 1324"/>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5" name="Shape 1325"/>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6" name="Shape 1326"/>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7" name="Shape 1327"/>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8" name="Shape 1328"/>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9" name="Shape 1329"/>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0" name="Shape 1330"/>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1" name="Shape 1331"/>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2" name="Shape 1332"/>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3" name="Shape 1333"/>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4" name="Shape 1334"/>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5" name="Shape 1335"/>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6" name="Shape 1336"/>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7" name="Shape 1337"/>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8" name="Shape 1338"/>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9" name="Shape 1339"/>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0" name="Shape 1340"/>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1" name="Shape 1341"/>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2" name="Shape 1342"/>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3" name="Shape 1343"/>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4" name="Shape 1344"/>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5" name="Shape 1345"/>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6" name="Shape 1346"/>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7" name="Shape 1347"/>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8" name="Shape 1348"/>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9" name="Shape 1349"/>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0" name="Shape 1350"/>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1" name="Shape 1351"/>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2" name="Shape 1352"/>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3" name="Shape 1353"/>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4" name="Shape 1354"/>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5" name="Shape 1355"/>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6" name="Shape 1356"/>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7" name="Shape 1357"/>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8" name="Shape 1358"/>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9" name="Shape 1359"/>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0" name="Shape 1360"/>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1" name="Shape 1361"/>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2" name="Shape 1362"/>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3" name="Shape 1363"/>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4" name="Shape 1364"/>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5" name="Shape 1365"/>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6" name="Shape 1366"/>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7" name="Shape 1367"/>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8" name="Shape 1368"/>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9" name="Shape 1369"/>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0" name="Shape 1370"/>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1" name="Shape 1371"/>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2" name="Shape 1372"/>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3" name="Shape 1373"/>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4" name="Shape 1374"/>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5" name="Shape 1375"/>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6" name="Shape 1376"/>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7" name="Shape 1377"/>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8" name="Shape 1378"/>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9" name="Shape 1379"/>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0" name="Shape 1380"/>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1" name="Shape 1381"/>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2" name="Shape 1382"/>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3" name="Shape 1383"/>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4" name="Shape 1384"/>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5" name="Shape 1385"/>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6" name="Shape 1386"/>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7" name="Shape 1387"/>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8" name="Shape 1388"/>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9" name="Shape 1389"/>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0" name="Shape 1390"/>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1" name="Shape 1391"/>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2" name="Shape 1392"/>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3" name="Shape 1393"/>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4" name="Shape 1394"/>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5" name="Shape 1395"/>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6" name="Shape 1396"/>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7" name="Shape 1397"/>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8" name="Shape 1398"/>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9" name="Shape 1399"/>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0" name="Shape 1400"/>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1" name="Shape 1401"/>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2" name="Shape 1402"/>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3" name="Shape 1403"/>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4" name="Shape 1404"/>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5" name="Shape 1405"/>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6" name="Shape 1406"/>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7" name="Shape 1407"/>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8" name="Shape 1408"/>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9" name="Shape 1409"/>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0" name="Shape 1410"/>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1" name="Shape 1411"/>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2" name="Shape 1412"/>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3" name="Shape 1413"/>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4" name="Shape 1414"/>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5" name="Shape 1415"/>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6" name="Shape 1416"/>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7" name="Shape 1417"/>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8" name="Shape 1418"/>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9" name="Shape 1419"/>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0" name="Shape 1420"/>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1" name="Shape 1421"/>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2" name="Shape 1422"/>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3" name="Shape 1423"/>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4" name="Shape 1424"/>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5" name="Shape 1425"/>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6" name="Shape 1426"/>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7" name="Shape 1427"/>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8" name="Shape 1428"/>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9" name="Shape 1429"/>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0" name="Shape 1430"/>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1" name="Shape 1431"/>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2" name="Shape 1432"/>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3" name="Shape 1433"/>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4" name="Shape 1434"/>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5" name="Shape 1435"/>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6" name="Shape 1436"/>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7" name="Shape 1437"/>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8" name="Shape 1438"/>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9" name="Shape 1439"/>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0" name="Shape 1440"/>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1" name="Shape 1441"/>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2" name="Shape 1442"/>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3" name="Shape 1443"/>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4" name="Shape 1444"/>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5" name="Shape 1445"/>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6" name="Shape 1446"/>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7" name="Shape 1447"/>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8" name="Shape 1448"/>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9" name="Shape 1449"/>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0" name="Shape 1450"/>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1" name="Shape 1451"/>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2" name="Shape 1452"/>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3" name="Shape 1453"/>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4" name="Shape 1454"/>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5" name="Shape 1455"/>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6" name="Shape 1456"/>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7" name="Shape 1457"/>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0" name="Shape 1460"/>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1" name="Shape 1461"/>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2" name="Shape 1462"/>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3" name="Shape 1463"/>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4" name="Shape 1464"/>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5" name="Shape 1465"/>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6" name="Shape 1466"/>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7" name="Shape 1467"/>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8" name="Shape 1468"/>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9" name="Shape 1469"/>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0" name="Shape 1470"/>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1" name="Shape 1471"/>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2" name="Shape 1472"/>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3" name="Shape 1473"/>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4" name="Shape 1474"/>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5" name="Shape 1475"/>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6" name="Shape 1476"/>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7" name="Shape 1477"/>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8" name="Shape 1478"/>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9" name="Shape 1479"/>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0" name="Shape 1480"/>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1" name="Shape 1481"/>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2" name="Shape 1482"/>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3" name="Shape 1483"/>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4" name="Shape 1484"/>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5" name="Shape 1485"/>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6" name="Shape 1486"/>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7" name="Shape 1487"/>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8" name="Shape 1488"/>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9" name="Shape 1489"/>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0" name="Shape 1490"/>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1" name="Shape 1491"/>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2" name="Shape 1492"/>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3" name="Shape 1493"/>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4" name="Shape 1494"/>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5" name="Shape 1495"/>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6" name="Shape 1496"/>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7" name="Shape 1497"/>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8" name="Shape 1498"/>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9" name="Shape 1499"/>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0" name="Shape 1500"/>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1" name="Shape 1501"/>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2" name="Shape 1502"/>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3" name="Shape 1503"/>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4" name="Shape 1504"/>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5" name="Shape 1505"/>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6" name="Shape 1506"/>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7" name="Shape 1507"/>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8" name="Shape 1508"/>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9" name="Shape 1509"/>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0" name="Shape 1510"/>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1" name="Shape 1511"/>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2" name="Shape 1512"/>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3" name="Shape 1513"/>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4" name="Shape 1514"/>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5" name="Shape 1515"/>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6" name="Shape 1516"/>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7" name="Shape 1517"/>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8" name="Shape 1518"/>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9" name="Shape 1519"/>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0" name="Shape 1520"/>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1" name="Shape 1521"/>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2" name="Shape 1522"/>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3" name="Shape 1523"/>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4" name="Shape 1524"/>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5" name="Shape 1525"/>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6" name="Shape 1526"/>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7" name="Shape 1527"/>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8" name="Shape 1528"/>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9" name="Shape 1529"/>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0" name="Shape 1530"/>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1" name="Shape 1531"/>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2" name="Shape 1532"/>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3" name="Shape 1533"/>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4" name="Shape 1534"/>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5" name="Shape 1535"/>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6" name="Shape 1536"/>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7" name="Shape 1537"/>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8" name="Shape 1538"/>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9" name="Shape 1539"/>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0" name="Shape 1540"/>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1" name="Shape 1541"/>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2" name="Shape 1542"/>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3" name="Shape 1543"/>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4" name="Shape 1544"/>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5" name="Shape 1545"/>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6" name="Shape 1546"/>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7" name="Shape 1547"/>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8" name="Shape 1548"/>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9" name="Shape 1549"/>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0" name="Shape 1550"/>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1" name="Shape 1551"/>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2" name="Shape 1552"/>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3" name="Shape 1553"/>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4" name="Shape 1554"/>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5" name="Shape 1555"/>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6" name="Shape 1556"/>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7" name="Shape 1557"/>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8" name="Shape 1558"/>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9" name="Shape 1559"/>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0" name="Shape 1560"/>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1" name="Shape 1561"/>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62" name="Shape 1562"/>
          <p:cNvSpPr txBox="1">
            <a:spLocks noGrp="1"/>
          </p:cNvSpPr>
          <p:nvPr>
            <p:ph type="sldNum" idx="12"/>
          </p:nvPr>
        </p:nvSpPr>
        <p:spPr>
          <a:xfrm>
            <a:off x="91530" y="4720201"/>
            <a:ext cx="2256253"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28215863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fr-FR" smtClean="0"/>
              <a:t>Modifiez le style du titre</a:t>
            </a:r>
            <a:endParaRPr/>
          </a:p>
        </p:txBody>
      </p:sp>
      <p:sp>
        <p:nvSpPr>
          <p:cNvPr id="1565" name="Shape 156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fr-FR" smtClean="0"/>
              <a:t>Modifiez les styles du texte du masque</a:t>
            </a:r>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40" name="Shape 1840"/>
          <p:cNvSpPr txBox="1">
            <a:spLocks noGrp="1"/>
          </p:cNvSpPr>
          <p:nvPr>
            <p:ph type="sldNum" idx="12"/>
          </p:nvPr>
        </p:nvSpPr>
        <p:spPr>
          <a:xfrm>
            <a:off x="91531" y="4720201"/>
            <a:ext cx="2213004"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r>
              <a:rPr lang="fr-FR" smtClean="0"/>
              <a:t> - François CONZA – 11/06/2018</a:t>
            </a:r>
          </a:p>
          <a:p>
            <a:endParaRPr lang="fr-FR" dirty="0"/>
          </a:p>
        </p:txBody>
      </p:sp>
    </p:spTree>
    <p:extLst>
      <p:ext uri="{BB962C8B-B14F-4D97-AF65-F5344CB8AC3E}">
        <p14:creationId xmlns:p14="http://schemas.microsoft.com/office/powerpoint/2010/main" val="39229596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fr-FR" smtClean="0"/>
              <a:t>Modifiez le style du titre</a:t>
            </a:r>
            <a:endParaRPr/>
          </a:p>
        </p:txBody>
      </p:sp>
      <p:sp>
        <p:nvSpPr>
          <p:cNvPr id="1843" name="Shape 1843"/>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fr-FR" smtClean="0"/>
              <a:t>Modifiez les styles du texte du masque</a:t>
            </a:r>
          </a:p>
        </p:txBody>
      </p:sp>
      <p:sp>
        <p:nvSpPr>
          <p:cNvPr id="1844" name="Shape 1844"/>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fr-FR" smtClean="0"/>
              <a:t>Modifiez les styles du texte du masque</a:t>
            </a: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19" name="Shape 2119"/>
          <p:cNvSpPr txBox="1">
            <a:spLocks noGrp="1"/>
          </p:cNvSpPr>
          <p:nvPr>
            <p:ph type="sldNum" idx="12"/>
          </p:nvPr>
        </p:nvSpPr>
        <p:spPr>
          <a:xfrm>
            <a:off x="91531" y="4720201"/>
            <a:ext cx="2694918"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28074234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00"/>
        <p:cNvGrpSpPr/>
        <p:nvPr/>
      </p:nvGrpSpPr>
      <p:grpSpPr>
        <a:xfrm>
          <a:off x="0" y="0"/>
          <a:ext cx="0" cy="0"/>
          <a:chOff x="0" y="0"/>
          <a:chExt cx="0" cy="0"/>
        </a:xfrm>
      </p:grpSpPr>
      <p:sp>
        <p:nvSpPr>
          <p:cNvPr id="2401" name="Shape 240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fr-FR" smtClean="0"/>
              <a:t>Modifiez le style du titre</a:t>
            </a:r>
            <a:endParaRPr/>
          </a:p>
        </p:txBody>
      </p:sp>
      <p:grpSp>
        <p:nvGrpSpPr>
          <p:cNvPr id="2402" name="Shape 2402"/>
          <p:cNvGrpSpPr/>
          <p:nvPr/>
        </p:nvGrpSpPr>
        <p:grpSpPr>
          <a:xfrm rot="10800000">
            <a:off x="8851487" y="28707"/>
            <a:ext cx="264012" cy="5086302"/>
            <a:chOff x="5307800" y="238125"/>
            <a:chExt cx="271925" cy="5238750"/>
          </a:xfrm>
        </p:grpSpPr>
        <p:sp>
          <p:nvSpPr>
            <p:cNvPr id="2403" name="Shape 2403"/>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4" name="Shape 2404"/>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5" name="Shape 2405"/>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6" name="Shape 2406"/>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7" name="Shape 2407"/>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8" name="Shape 2408"/>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9" name="Shape 2409"/>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0" name="Shape 2410"/>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1" name="Shape 2411"/>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2" name="Shape 2412"/>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3" name="Shape 2413"/>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4" name="Shape 2414"/>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5" name="Shape 2415"/>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6" name="Shape 2416"/>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7" name="Shape 2417"/>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8" name="Shape 2418"/>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9" name="Shape 2419"/>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0" name="Shape 2420"/>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1" name="Shape 2421"/>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2" name="Shape 2422"/>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3" name="Shape 2423"/>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4" name="Shape 2424"/>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5" name="Shape 2425"/>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6" name="Shape 2426"/>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7" name="Shape 2427"/>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8" name="Shape 2428"/>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9" name="Shape 2429"/>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0" name="Shape 2430"/>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1" name="Shape 2431"/>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2" name="Shape 2432"/>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3" name="Shape 2433"/>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4" name="Shape 2434"/>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5" name="Shape 2435"/>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6" name="Shape 2436"/>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7" name="Shape 2437"/>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8" name="Shape 2438"/>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9" name="Shape 2439"/>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0" name="Shape 2440"/>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1" name="Shape 2441"/>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2" name="Shape 2442"/>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3" name="Shape 2443"/>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4" name="Shape 2444"/>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5" name="Shape 2445"/>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6" name="Shape 2446"/>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7" name="Shape 2447"/>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8" name="Shape 2448"/>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9" name="Shape 2449"/>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0" name="Shape 2450"/>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1" name="Shape 2451"/>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2" name="Shape 2452"/>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3" name="Shape 2453"/>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4" name="Shape 2454"/>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5" name="Shape 2455"/>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6" name="Shape 2456"/>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7" name="Shape 2457"/>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8" name="Shape 2458"/>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9" name="Shape 2459"/>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60" name="Shape 2460"/>
          <p:cNvGrpSpPr/>
          <p:nvPr/>
        </p:nvGrpSpPr>
        <p:grpSpPr>
          <a:xfrm rot="10800000">
            <a:off x="7828571" y="28707"/>
            <a:ext cx="1140783" cy="5086302"/>
            <a:chOff x="5458325" y="238125"/>
            <a:chExt cx="1174975" cy="5238750"/>
          </a:xfrm>
        </p:grpSpPr>
        <p:sp>
          <p:nvSpPr>
            <p:cNvPr id="2461" name="Shape 2461"/>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2" name="Shape 2462"/>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3" name="Shape 2463"/>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4" name="Shape 2464"/>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5" name="Shape 2465"/>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6" name="Shape 2466"/>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7" name="Shape 2467"/>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8" name="Shape 2468"/>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9" name="Shape 2469"/>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0" name="Shape 2470"/>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1" name="Shape 2471"/>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2" name="Shape 2472"/>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3" name="Shape 2473"/>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4" name="Shape 2474"/>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5" name="Shape 2475"/>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6" name="Shape 2476"/>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7" name="Shape 2477"/>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8" name="Shape 2478"/>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9" name="Shape 2479"/>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0" name="Shape 2480"/>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1" name="Shape 2481"/>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2" name="Shape 2482"/>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3" name="Shape 2483"/>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4" name="Shape 2484"/>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5" name="Shape 2485"/>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6" name="Shape 2486"/>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7" name="Shape 2487"/>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8" name="Shape 2488"/>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9" name="Shape 2489"/>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0" name="Shape 2490"/>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1" name="Shape 2491"/>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2" name="Shape 2492"/>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3" name="Shape 2493"/>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4" name="Shape 2494"/>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5" name="Shape 2495"/>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6" name="Shape 2496"/>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7" name="Shape 2497"/>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8" name="Shape 2498"/>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9" name="Shape 2499"/>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0" name="Shape 2500"/>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1" name="Shape 2501"/>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2" name="Shape 2502"/>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3" name="Shape 2503"/>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4" name="Shape 2504"/>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5" name="Shape 2505"/>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6" name="Shape 2506"/>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7" name="Shape 2507"/>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8" name="Shape 2508"/>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9" name="Shape 2509"/>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0" name="Shape 2510"/>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1" name="Shape 2511"/>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2" name="Shape 2512"/>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3" name="Shape 2513"/>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4" name="Shape 2514"/>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5" name="Shape 2515"/>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6" name="Shape 2516"/>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7" name="Shape 2517"/>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8" name="Shape 2518"/>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9" name="Shape 2519"/>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0" name="Shape 2520"/>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1" name="Shape 2521"/>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2" name="Shape 2522"/>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23" name="Shape 2523"/>
          <p:cNvGrpSpPr/>
          <p:nvPr/>
        </p:nvGrpSpPr>
        <p:grpSpPr>
          <a:xfrm rot="10800000">
            <a:off x="7682451" y="28707"/>
            <a:ext cx="994639" cy="4940182"/>
            <a:chOff x="5759350" y="388625"/>
            <a:chExt cx="1024450" cy="5088250"/>
          </a:xfrm>
        </p:grpSpPr>
        <p:sp>
          <p:nvSpPr>
            <p:cNvPr id="2524" name="Shape 2524"/>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5" name="Shape 2525"/>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6" name="Shape 2526"/>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7" name="Shape 2527"/>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8" name="Shape 2528"/>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9" name="Shape 2529"/>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0" name="Shape 2530"/>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1" name="Shape 2531"/>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2" name="Shape 2532"/>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3" name="Shape 2533"/>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4" name="Shape 2534"/>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5" name="Shape 2535"/>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6" name="Shape 2536"/>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7" name="Shape 2537"/>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8" name="Shape 2538"/>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9" name="Shape 2539"/>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0" name="Shape 2540"/>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1" name="Shape 2541"/>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2" name="Shape 2542"/>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3" name="Shape 2543"/>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4" name="Shape 2544"/>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5" name="Shape 2545"/>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6" name="Shape 2546"/>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7" name="Shape 2547"/>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8" name="Shape 2548"/>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9" name="Shape 2549"/>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0" name="Shape 2550"/>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1" name="Shape 2551"/>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2" name="Shape 2552"/>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3" name="Shape 2553"/>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4" name="Shape 2554"/>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5" name="Shape 2555"/>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6" name="Shape 2556"/>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7" name="Shape 2557"/>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8" name="Shape 2558"/>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9" name="Shape 2559"/>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0" name="Shape 2560"/>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1" name="Shape 2561"/>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2" name="Shape 2562"/>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3" name="Shape 2563"/>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4" name="Shape 2564"/>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5" name="Shape 2565"/>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6" name="Shape 2566"/>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7" name="Shape 2567"/>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8" name="Shape 2568"/>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9" name="Shape 2569"/>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0" name="Shape 2570"/>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1" name="Shape 2571"/>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2" name="Shape 2572"/>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3" name="Shape 2573"/>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4" name="Shape 2574"/>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5" name="Shape 2575"/>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6" name="Shape 2576"/>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7" name="Shape 2577"/>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8" name="Shape 2578"/>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9" name="Shape 2579"/>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0" name="Shape 2580"/>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1" name="Shape 2581"/>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2" name="Shape 2582"/>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3" name="Shape 2583"/>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4" name="Shape 2584"/>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5" name="Shape 2585"/>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6" name="Shape 2586"/>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7" name="Shape 2587"/>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8" name="Shape 2588"/>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9" name="Shape 2589"/>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0" name="Shape 2590"/>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1" name="Shape 2591"/>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2" name="Shape 2592"/>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3" name="Shape 2593"/>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4" name="Shape 2594"/>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5" name="Shape 2595"/>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6" name="Shape 2596"/>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7" name="Shape 2597"/>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8" name="Shape 2598"/>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9" name="Shape 2599"/>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0" name="Shape 2600"/>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1" name="Shape 2601"/>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2" name="Shape 2602"/>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3" name="Shape 2603"/>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4" name="Shape 2604"/>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5" name="Shape 2605"/>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6" name="Shape 2606"/>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7" name="Shape 2607"/>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8" name="Shape 2608"/>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9" name="Shape 2609"/>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0" name="Shape 2610"/>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1" name="Shape 2611"/>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2" name="Shape 2612"/>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3" name="Shape 2613"/>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4" name="Shape 2614"/>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5" name="Shape 2615"/>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6" name="Shape 2616"/>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7" name="Shape 2617"/>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8" name="Shape 2618"/>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9" name="Shape 2619"/>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0" name="Shape 2620"/>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1" name="Shape 2621"/>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2" name="Shape 2622"/>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3" name="Shape 2623"/>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4" name="Shape 2624"/>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25" name="Shape 2625"/>
          <p:cNvGrpSpPr/>
          <p:nvPr/>
        </p:nvGrpSpPr>
        <p:grpSpPr>
          <a:xfrm rot="10800000">
            <a:off x="7682451" y="28707"/>
            <a:ext cx="1140783" cy="5086302"/>
            <a:chOff x="5608825" y="238125"/>
            <a:chExt cx="1174975" cy="5238750"/>
          </a:xfrm>
        </p:grpSpPr>
        <p:sp>
          <p:nvSpPr>
            <p:cNvPr id="2626" name="Shape 2626"/>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7" name="Shape 2627"/>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8" name="Shape 2628"/>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9" name="Shape 2629"/>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0" name="Shape 2630"/>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1" name="Shape 2631"/>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2" name="Shape 2632"/>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3" name="Shape 2633"/>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4" name="Shape 2634"/>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5" name="Shape 2635"/>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6" name="Shape 2636"/>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7" name="Shape 2637"/>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8" name="Shape 2638"/>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9" name="Shape 2639"/>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0" name="Shape 2640"/>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1" name="Shape 2641"/>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2" name="Shape 2642"/>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3" name="Shape 2643"/>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4" name="Shape 2644"/>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5" name="Shape 2645"/>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6" name="Shape 2646"/>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7" name="Shape 2647"/>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8" name="Shape 2648"/>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9" name="Shape 2649"/>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0" name="Shape 2650"/>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1" name="Shape 2651"/>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2" name="Shape 2652"/>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3" name="Shape 2653"/>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4" name="Shape 2654"/>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5" name="Shape 2655"/>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6" name="Shape 2656"/>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7" name="Shape 2657"/>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8" name="Shape 2658"/>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9" name="Shape 2659"/>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0" name="Shape 2660"/>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1" name="Shape 2661"/>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2" name="Shape 2662"/>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3" name="Shape 2663"/>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4" name="Shape 2664"/>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5" name="Shape 2665"/>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6" name="Shape 2666"/>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7" name="Shape 2667"/>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8" name="Shape 2668"/>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9" name="Shape 2669"/>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0" name="Shape 2670"/>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1" name="Shape 2671"/>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2" name="Shape 2672"/>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3" name="Shape 2673"/>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4" name="Shape 2674"/>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5" name="Shape 2675"/>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76" name="Shape 2676"/>
          <p:cNvSpPr txBox="1">
            <a:spLocks noGrp="1"/>
          </p:cNvSpPr>
          <p:nvPr>
            <p:ph type="sldNum" idx="12"/>
          </p:nvPr>
        </p:nvSpPr>
        <p:spPr>
          <a:xfrm>
            <a:off x="91531" y="4720201"/>
            <a:ext cx="2731988"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35310294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29" name="Shape 3229"/>
          <p:cNvSpPr txBox="1">
            <a:spLocks noGrp="1"/>
          </p:cNvSpPr>
          <p:nvPr>
            <p:ph type="sldNum" idx="12"/>
          </p:nvPr>
        </p:nvSpPr>
        <p:spPr>
          <a:xfrm>
            <a:off x="91530" y="4720201"/>
            <a:ext cx="3115047"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136210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rgbClr val="01597F"/>
        </a:solidFill>
        <a:effectLst/>
      </p:bgPr>
    </p:bg>
    <p:spTree>
      <p:nvGrpSpPr>
        <p:cNvPr id="1"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3" name="Shape 3233"/>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4" name="Shape 3234"/>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5" name="Shape 3235"/>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6" name="Shape 3236"/>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7" name="Shape 323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8" name="Shape 3238"/>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9" name="Shape 3239"/>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0" name="Shape 324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1" name="Shape 324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2" name="Shape 3242"/>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3" name="Shape 3243"/>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4" name="Shape 3244"/>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5" name="Shape 3245"/>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6" name="Shape 3246"/>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7" name="Shape 324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8" name="Shape 3248"/>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9" name="Shape 3249"/>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0" name="Shape 325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1" name="Shape 325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2" name="Shape 3252"/>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3" name="Shape 3253"/>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4" name="Shape 3254"/>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5" name="Shape 3255"/>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6" name="Shape 3256"/>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7" name="Shape 325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8" name="Shape 3258"/>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9" name="Shape 3259"/>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0" name="Shape 326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1" name="Shape 326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2" name="Shape 3262"/>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3" name="Shape 3263"/>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4" name="Shape 3264"/>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5" name="Shape 3265"/>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6" name="Shape 3266"/>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7" name="Shape 326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8" name="Shape 3268"/>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9" name="Shape 3269"/>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0" name="Shape 327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1" name="Shape 327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2" name="Shape 3272"/>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3" name="Shape 3273"/>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4" name="Shape 3274"/>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5" name="Shape 3275"/>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6" name="Shape 3276"/>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7" name="Shape 327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8" name="Shape 3278"/>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9" name="Shape 3279"/>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0" name="Shape 328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1" name="Shape 328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2" name="Shape 3282"/>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3" name="Shape 3283"/>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4" name="Shape 3284"/>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5" name="Shape 3285"/>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6" name="Shape 3286"/>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7" name="Shape 328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8" name="Shape 3288"/>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1" name="Shape 329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2" name="Shape 3292"/>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3" name="Shape 3293"/>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4" name="Shape 3294"/>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5" name="Shape 3295"/>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6" name="Shape 3296"/>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7" name="Shape 329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8" name="Shape 3298"/>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9" name="Shape 3299"/>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0" name="Shape 330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1" name="Shape 330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2" name="Shape 3302"/>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3" name="Shape 3303"/>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4" name="Shape 3304"/>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5" name="Shape 3305"/>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6" name="Shape 3306"/>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7" name="Shape 330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8" name="Shape 3308"/>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9" name="Shape 3309"/>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0" name="Shape 331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1" name="Shape 331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2" name="Shape 3312"/>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3" name="Shape 3313"/>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4" name="Shape 3314"/>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5" name="Shape 3315"/>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6" name="Shape 3316"/>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7" name="Shape 331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8" name="Shape 3318"/>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9" name="Shape 3319"/>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0" name="Shape 332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1" name="Shape 332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2" name="Shape 3322"/>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3" name="Shape 3323"/>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4" name="Shape 3324"/>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5" name="Shape 3325"/>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6" name="Shape 3326"/>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7" name="Shape 332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8" name="Shape 3328"/>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9" name="Shape 3329"/>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0" name="Shape 333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1" name="Shape 333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2" name="Shape 3332"/>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3" name="Shape 3333"/>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4" name="Shape 3334"/>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5" name="Shape 3335"/>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6" name="Shape 3336"/>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7" name="Shape 333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8" name="Shape 3338"/>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9" name="Shape 3339"/>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0" name="Shape 334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1" name="Shape 334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2" name="Shape 3342"/>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3" name="Shape 3343"/>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4" name="Shape 3344"/>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5" name="Shape 3345"/>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6" name="Shape 3346"/>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7" name="Shape 334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8" name="Shape 3348"/>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9" name="Shape 3349"/>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0" name="Shape 335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1" name="Shape 335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4" name="Shape 3354"/>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5" name="Shape 3355"/>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6" name="Shape 3356"/>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7" name="Shape 335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8" name="Shape 3358"/>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9" name="Shape 3359"/>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0" name="Shape 336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1" name="Shape 336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2" name="Shape 3362"/>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3" name="Shape 3363"/>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4" name="Shape 3364"/>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5" name="Shape 3365"/>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6" name="Shape 3366"/>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7" name="Shape 336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8" name="Shape 3368"/>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9" name="Shape 3369"/>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0" name="Shape 337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1" name="Shape 337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2" name="Shape 3372"/>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3" name="Shape 3373"/>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4" name="Shape 3374"/>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5" name="Shape 3375"/>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6" name="Shape 3376"/>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7" name="Shape 337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8" name="Shape 3378"/>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9" name="Shape 3379"/>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0" name="Shape 338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1" name="Shape 338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2" name="Shape 3382"/>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3" name="Shape 3383"/>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4" name="Shape 3384"/>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5" name="Shape 3385"/>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6" name="Shape 3386"/>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7" name="Shape 338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8" name="Shape 3388"/>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9" name="Shape 3389"/>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0" name="Shape 339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1" name="Shape 339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2" name="Shape 3392"/>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3" name="Shape 3393"/>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4" name="Shape 3394"/>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5" name="Shape 3395"/>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6" name="Shape 3396"/>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7" name="Shape 339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8" name="Shape 3398"/>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9" name="Shape 3399"/>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0" name="Shape 340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1" name="Shape 340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2" name="Shape 3402"/>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3" name="Shape 3403"/>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4" name="Shape 3404"/>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5" name="Shape 3405"/>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6" name="Shape 3406"/>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7" name="Shape 340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8" name="Shape 3408"/>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9" name="Shape 3409"/>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0" name="Shape 341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1" name="Shape 341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2" name="Shape 3412"/>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3" name="Shape 3413"/>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4" name="Shape 3414"/>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5" name="Shape 3415"/>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6" name="Shape 3416"/>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7" name="Shape 341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8" name="Shape 3418"/>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9" name="Shape 3419"/>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0" name="Shape 342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1" name="Shape 342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2" name="Shape 3422"/>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3" name="Shape 3423"/>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4" name="Shape 3424"/>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5" name="Shape 3425"/>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6" name="Shape 3426"/>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7" name="Shape 342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8" name="Shape 3428"/>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9" name="Shape 3429"/>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0" name="Shape 343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1" name="Shape 343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2" name="Shape 3432"/>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3" name="Shape 3433"/>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4" name="Shape 3434"/>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5" name="Shape 3435"/>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6" name="Shape 3436"/>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7" name="Shape 343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8" name="Shape 3438"/>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9" name="Shape 3439"/>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0" name="Shape 344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1" name="Shape 344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2" name="Shape 3442"/>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3" name="Shape 3443"/>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4" name="Shape 3444"/>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5" name="Shape 3445"/>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6" name="Shape 3446"/>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7" name="Shape 344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8" name="Shape 3448"/>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9" name="Shape 3449"/>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0" name="Shape 345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1" name="Shape 345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2" name="Shape 3452"/>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3" name="Shape 3453"/>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6" name="Shape 3456"/>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7" name="Shape 345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8" name="Shape 3458"/>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9" name="Shape 3459"/>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0" name="Shape 346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1" name="Shape 346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2" name="Shape 3462"/>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3" name="Shape 3463"/>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4" name="Shape 3464"/>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5" name="Shape 3465"/>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6" name="Shape 3466"/>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7" name="Shape 346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8" name="Shape 3468"/>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9" name="Shape 3469"/>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0" name="Shape 347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1" name="Shape 347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2" name="Shape 3472"/>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3" name="Shape 3473"/>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4" name="Shape 3474"/>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5" name="Shape 3475"/>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6" name="Shape 3476"/>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7" name="Shape 347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8" name="Shape 3478"/>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9" name="Shape 3479"/>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0" name="Shape 348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1" name="Shape 348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2" name="Shape 3482"/>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3" name="Shape 3483"/>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4" name="Shape 3484"/>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5" name="Shape 3485"/>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6" name="Shape 3486"/>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7" name="Shape 348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8" name="Shape 3488"/>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9" name="Shape 3489"/>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0" name="Shape 349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1" name="Shape 349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2" name="Shape 3492"/>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3" name="Shape 3493"/>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4" name="Shape 3494"/>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5" name="Shape 3495"/>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6" name="Shape 3496"/>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7" name="Shape 349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8" name="Shape 3498"/>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9" name="Shape 3499"/>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0" name="Shape 350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1" name="Shape 350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2" name="Shape 3502"/>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3" name="Shape 3503"/>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4" name="Shape 3504"/>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05" name="Shape 3505"/>
          <p:cNvSpPr txBox="1">
            <a:spLocks noGrp="1"/>
          </p:cNvSpPr>
          <p:nvPr>
            <p:ph type="sldNum" idx="12"/>
          </p:nvPr>
        </p:nvSpPr>
        <p:spPr>
          <a:xfrm>
            <a:off x="91531" y="4720201"/>
            <a:ext cx="2929696"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2022402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0" y="4720201"/>
            <a:ext cx="2472375"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fld id="{00000000-1234-1234-1234-123412341234}" type="slidenum">
              <a:rPr lang="fr-FR" smtClean="0"/>
              <a:pPr/>
              <a:t>‹N°›</a:t>
            </a:fld>
            <a:r>
              <a:rPr lang="fr-FR" dirty="0" smtClean="0"/>
              <a:t>François CONZA – 11/06/2018</a:t>
            </a:r>
          </a:p>
          <a:p>
            <a:endParaRPr lang="fr-FR" dirty="0"/>
          </a:p>
        </p:txBody>
      </p:sp>
    </p:spTree>
    <p:extLst>
      <p:ext uri="{BB962C8B-B14F-4D97-AF65-F5344CB8AC3E}">
        <p14:creationId xmlns:p14="http://schemas.microsoft.com/office/powerpoint/2010/main" val="312889842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9" r:id="rId6"/>
    <p:sldLayoutId id="2147483681" r:id="rId7"/>
    <p:sldLayoutId id="2147483682" r:id="rId8"/>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296030" y="696425"/>
            <a:ext cx="6144242" cy="1159800"/>
          </a:xfrm>
          <a:prstGeom prst="rect">
            <a:avLst/>
          </a:prstGeom>
        </p:spPr>
        <p:txBody>
          <a:bodyPr spcFirstLastPara="1" wrap="square" lIns="91425" tIns="91425" rIns="91425" bIns="91425" anchor="t" anchorCtr="0">
            <a:noAutofit/>
          </a:bodyPr>
          <a:lstStyle/>
          <a:p>
            <a:pPr lvl="0"/>
            <a:r>
              <a:rPr lang="en-US" dirty="0" smtClean="0"/>
              <a:t>SDDC</a:t>
            </a:r>
            <a:br>
              <a:rPr lang="en-US" dirty="0" smtClean="0"/>
            </a:br>
            <a:r>
              <a:rPr lang="en-US" sz="4000" dirty="0" smtClean="0"/>
              <a:t>Hyper Converged and</a:t>
            </a:r>
            <a:br>
              <a:rPr lang="en-US" sz="4000" dirty="0" smtClean="0"/>
            </a:br>
            <a:r>
              <a:rPr lang="en-US" sz="4000" dirty="0" smtClean="0"/>
              <a:t>Hyper Scale infrastructure </a:t>
            </a: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en-US" sz="2000" dirty="0" smtClean="0"/>
              <a:t>Impacts on DC concepts operations today and in the future</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92" name="Shape 389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10</a:t>
            </a:fld>
            <a:endParaRPr/>
          </a:p>
        </p:txBody>
      </p:sp>
      <p:sp>
        <p:nvSpPr>
          <p:cNvPr id="3877" name="Shape 3877"/>
          <p:cNvSpPr txBox="1">
            <a:spLocks noGrp="1"/>
          </p:cNvSpPr>
          <p:nvPr>
            <p:ph type="ctrTitle" idx="4294967295"/>
          </p:nvPr>
        </p:nvSpPr>
        <p:spPr>
          <a:xfrm>
            <a:off x="0" y="2649538"/>
            <a:ext cx="7075714" cy="116046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D3EBD5"/>
                </a:solidFill>
              </a:rPr>
              <a:t>3</a:t>
            </a:r>
            <a:r>
              <a:rPr lang="en" sz="7200" dirty="0" smtClean="0">
                <a:solidFill>
                  <a:srgbClr val="D3EBD5"/>
                </a:solidFill>
              </a:rPr>
              <a:t>.</a:t>
            </a:r>
            <a:r>
              <a:rPr lang="en" sz="7200" dirty="0" smtClean="0">
                <a:solidFill>
                  <a:srgbClr val="D3EBD5"/>
                </a:solidFill>
              </a:rPr>
              <a:t/>
            </a:r>
            <a:br>
              <a:rPr lang="en" sz="7200" dirty="0" smtClean="0">
                <a:solidFill>
                  <a:srgbClr val="D3EBD5"/>
                </a:solidFill>
              </a:rPr>
            </a:br>
            <a:r>
              <a:rPr lang="en" sz="7200" dirty="0" smtClean="0">
                <a:solidFill>
                  <a:srgbClr val="D3EBD5"/>
                </a:solidFill>
              </a:rPr>
              <a:t>Hyperconvergence</a:t>
            </a:r>
            <a:endParaRPr sz="7200" dirty="0">
              <a:solidFill>
                <a:srgbClr val="D3EBD5"/>
              </a:solidFill>
            </a:endParaRPr>
          </a:p>
        </p:txBody>
      </p:sp>
      <p:sp>
        <p:nvSpPr>
          <p:cNvPr id="3878" name="Shape 3878"/>
          <p:cNvSpPr txBox="1">
            <a:spLocks noGrp="1"/>
          </p:cNvSpPr>
          <p:nvPr>
            <p:ph type="subTitle" idx="4294967295"/>
          </p:nvPr>
        </p:nvSpPr>
        <p:spPr>
          <a:xfrm>
            <a:off x="5592" y="3810000"/>
            <a:ext cx="5494338" cy="784225"/>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dirty="0" smtClean="0">
                <a:solidFill>
                  <a:srgbClr val="80BFB7"/>
                </a:solidFill>
              </a:rPr>
              <a:t>HCI, the </a:t>
            </a:r>
            <a:r>
              <a:rPr lang="fr-FR" dirty="0" err="1" smtClean="0">
                <a:solidFill>
                  <a:srgbClr val="80BFB7"/>
                </a:solidFill>
              </a:rPr>
              <a:t>easy</a:t>
            </a:r>
            <a:r>
              <a:rPr lang="fr-FR" dirty="0" smtClean="0">
                <a:solidFill>
                  <a:srgbClr val="80BFB7"/>
                </a:solidFill>
              </a:rPr>
              <a:t> </a:t>
            </a:r>
            <a:r>
              <a:rPr lang="fr-FR" dirty="0" err="1" smtClean="0">
                <a:solidFill>
                  <a:srgbClr val="80BFB7"/>
                </a:solidFill>
              </a:rPr>
              <a:t>path</a:t>
            </a:r>
            <a:r>
              <a:rPr lang="fr-FR" dirty="0" smtClean="0">
                <a:solidFill>
                  <a:srgbClr val="80BFB7"/>
                </a:solidFill>
              </a:rPr>
              <a:t> to SDDC</a:t>
            </a:r>
            <a:endParaRPr dirty="0">
              <a:solidFill>
                <a:srgbClr val="80BFB7"/>
              </a:solidFill>
            </a:endParaRPr>
          </a:p>
        </p:txBody>
      </p:sp>
      <p:sp>
        <p:nvSpPr>
          <p:cNvPr id="3879" name="Shape 3879"/>
          <p:cNvSpPr/>
          <p:nvPr/>
        </p:nvSpPr>
        <p:spPr>
          <a:xfrm>
            <a:off x="6010717" y="2198094"/>
            <a:ext cx="270850" cy="25861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80" name="Shape 3880"/>
          <p:cNvGrpSpPr/>
          <p:nvPr/>
        </p:nvGrpSpPr>
        <p:grpSpPr>
          <a:xfrm>
            <a:off x="5674679" y="746063"/>
            <a:ext cx="1160371" cy="1160688"/>
            <a:chOff x="6654650" y="3665275"/>
            <a:chExt cx="409100" cy="409125"/>
          </a:xfrm>
        </p:grpSpPr>
        <p:sp>
          <p:nvSpPr>
            <p:cNvPr id="3881" name="Shape 3881"/>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2" name="Shape 3882"/>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883" name="Shape 3883"/>
          <p:cNvGrpSpPr/>
          <p:nvPr/>
        </p:nvGrpSpPr>
        <p:grpSpPr>
          <a:xfrm rot="1057001">
            <a:off x="4555887" y="1658771"/>
            <a:ext cx="766645" cy="766759"/>
            <a:chOff x="570875" y="4322250"/>
            <a:chExt cx="443300" cy="443325"/>
          </a:xfrm>
        </p:grpSpPr>
        <p:sp>
          <p:nvSpPr>
            <p:cNvPr id="3884" name="Shape 3884"/>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5" name="Shape 3885"/>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6" name="Shape 3886"/>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7" name="Shape 3887"/>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88" name="Shape 3888"/>
          <p:cNvSpPr/>
          <p:nvPr/>
        </p:nvSpPr>
        <p:spPr>
          <a:xfrm rot="2466991">
            <a:off x="4642272" y="970766"/>
            <a:ext cx="376301" cy="35930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9" name="Shape 3889"/>
          <p:cNvSpPr/>
          <p:nvPr/>
        </p:nvSpPr>
        <p:spPr>
          <a:xfrm rot="-1609377">
            <a:off x="5192636" y="1196838"/>
            <a:ext cx="270839" cy="25860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0" name="Shape 3890"/>
          <p:cNvSpPr/>
          <p:nvPr/>
        </p:nvSpPr>
        <p:spPr>
          <a:xfrm rot="2925705">
            <a:off x="6834667" y="1401694"/>
            <a:ext cx="202799" cy="1936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1" name="Shape 3891"/>
          <p:cNvSpPr/>
          <p:nvPr/>
        </p:nvSpPr>
        <p:spPr>
          <a:xfrm rot="-1609197">
            <a:off x="5798495" y="436938"/>
            <a:ext cx="182676" cy="17442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410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7"/>
        <p:cNvGrpSpPr/>
        <p:nvPr/>
      </p:nvGrpSpPr>
      <p:grpSpPr>
        <a:xfrm>
          <a:off x="0" y="0"/>
          <a:ext cx="0" cy="0"/>
          <a:chOff x="0" y="0"/>
          <a:chExt cx="0" cy="0"/>
        </a:xfrm>
      </p:grpSpPr>
      <p:sp>
        <p:nvSpPr>
          <p:cNvPr id="3928" name="Shape 3928"/>
          <p:cNvSpPr txBox="1">
            <a:spLocks noGrp="1"/>
          </p:cNvSpPr>
          <p:nvPr>
            <p:ph type="title"/>
          </p:nvPr>
        </p:nvSpPr>
        <p:spPr>
          <a:xfrm>
            <a:off x="288994" y="0"/>
            <a:ext cx="6839169" cy="857400"/>
          </a:xfrm>
          <a:prstGeom prst="rect">
            <a:avLst/>
          </a:prstGeom>
        </p:spPr>
        <p:txBody>
          <a:bodyPr spcFirstLastPara="1" wrap="square" lIns="91425" tIns="91425" rIns="91425" bIns="91425" anchor="b" anchorCtr="0">
            <a:noAutofit/>
          </a:bodyPr>
          <a:lstStyle/>
          <a:p>
            <a:pPr lvl="0"/>
            <a:r>
              <a:rPr lang="en" dirty="0"/>
              <a:t>Hyperconverged </a:t>
            </a:r>
            <a:r>
              <a:rPr lang="en" dirty="0" smtClean="0"/>
              <a:t>Infrastructure Provide</a:t>
            </a:r>
            <a:endParaRPr dirty="0"/>
          </a:p>
        </p:txBody>
      </p:sp>
      <p:sp>
        <p:nvSpPr>
          <p:cNvPr id="3932" name="Shape 39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11</a:t>
            </a:fld>
            <a:endParaRPr/>
          </a:p>
        </p:txBody>
      </p:sp>
      <p:sp>
        <p:nvSpPr>
          <p:cNvPr id="3929" name="Shape 3929"/>
          <p:cNvSpPr/>
          <p:nvPr/>
        </p:nvSpPr>
        <p:spPr>
          <a:xfrm>
            <a:off x="2164342" y="2445890"/>
            <a:ext cx="2133000" cy="2133000"/>
          </a:xfrm>
          <a:prstGeom prst="ellipse">
            <a:avLst/>
          </a:prstGeom>
          <a:noFill/>
          <a:ln w="76200" cap="flat" cmpd="sng">
            <a:solidFill>
              <a:srgbClr val="80BFB7"/>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sz="1800" dirty="0" smtClean="0">
                <a:solidFill>
                  <a:srgbClr val="FF0000"/>
                </a:solidFill>
                <a:latin typeface="Titillium Web Light"/>
                <a:ea typeface="Titillium Web Light"/>
                <a:cs typeface="Titillium Web Light"/>
                <a:sym typeface="Titillium Web Light"/>
              </a:rPr>
              <a:t>S</a:t>
            </a:r>
            <a:r>
              <a:rPr lang="en" sz="1800" dirty="0" smtClean="0">
                <a:solidFill>
                  <a:srgbClr val="003B55"/>
                </a:solidFill>
                <a:latin typeface="Titillium Web Light"/>
                <a:ea typeface="Titillium Web Light"/>
                <a:cs typeface="Titillium Web Light"/>
                <a:sym typeface="Titillium Web Light"/>
              </a:rPr>
              <a:t>oftware </a:t>
            </a:r>
            <a:r>
              <a:rPr lang="en" sz="1800" dirty="0" smtClean="0">
                <a:solidFill>
                  <a:srgbClr val="FF0000"/>
                </a:solidFill>
                <a:latin typeface="Titillium Web Light"/>
                <a:ea typeface="Titillium Web Light"/>
                <a:cs typeface="Titillium Web Light"/>
                <a:sym typeface="Titillium Web Light"/>
              </a:rPr>
              <a:t>D</a:t>
            </a:r>
            <a:r>
              <a:rPr lang="en" sz="1800" dirty="0" smtClean="0">
                <a:solidFill>
                  <a:srgbClr val="003B55"/>
                </a:solidFill>
                <a:latin typeface="Titillium Web Light"/>
                <a:ea typeface="Titillium Web Light"/>
                <a:cs typeface="Titillium Web Light"/>
                <a:sym typeface="Titillium Web Light"/>
              </a:rPr>
              <a:t>efined </a:t>
            </a:r>
            <a:r>
              <a:rPr lang="en" sz="1800" dirty="0" smtClean="0">
                <a:solidFill>
                  <a:srgbClr val="FF0000"/>
                </a:solidFill>
                <a:latin typeface="Titillium Web Light"/>
                <a:ea typeface="Titillium Web Light"/>
                <a:cs typeface="Titillium Web Light"/>
                <a:sym typeface="Titillium Web Light"/>
              </a:rPr>
              <a:t>S</a:t>
            </a:r>
            <a:r>
              <a:rPr lang="en" sz="1800" dirty="0" smtClean="0">
                <a:solidFill>
                  <a:srgbClr val="003B55"/>
                </a:solidFill>
                <a:latin typeface="Titillium Web Light"/>
                <a:ea typeface="Titillium Web Light"/>
                <a:cs typeface="Titillium Web Light"/>
                <a:sym typeface="Titillium Web Light"/>
              </a:rPr>
              <a:t>torage</a:t>
            </a:r>
            <a:endParaRPr sz="1800" dirty="0">
              <a:solidFill>
                <a:srgbClr val="003B55"/>
              </a:solidFill>
              <a:latin typeface="Titillium Web Light"/>
              <a:ea typeface="Titillium Web Light"/>
              <a:cs typeface="Titillium Web Light"/>
              <a:sym typeface="Titillium Web Light"/>
            </a:endParaRPr>
          </a:p>
        </p:txBody>
      </p:sp>
      <p:sp>
        <p:nvSpPr>
          <p:cNvPr id="3930" name="Shape 3930"/>
          <p:cNvSpPr/>
          <p:nvPr/>
        </p:nvSpPr>
        <p:spPr>
          <a:xfrm>
            <a:off x="3109069" y="828685"/>
            <a:ext cx="2133000" cy="2133000"/>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solidFill>
                  <a:srgbClr val="003B55"/>
                </a:solidFill>
                <a:latin typeface="Titillium Web Light"/>
                <a:ea typeface="Titillium Web Light"/>
                <a:cs typeface="Titillium Web Light"/>
                <a:sym typeface="Titillium Web Light"/>
              </a:rPr>
              <a:t>Compute Virtualization</a:t>
            </a:r>
            <a:endParaRPr sz="1800" dirty="0">
              <a:solidFill>
                <a:srgbClr val="003B55"/>
              </a:solidFill>
              <a:latin typeface="Titillium Web Light"/>
              <a:ea typeface="Titillium Web Light"/>
              <a:cs typeface="Titillium Web Light"/>
              <a:sym typeface="Titillium Web Light"/>
            </a:endParaRPr>
          </a:p>
        </p:txBody>
      </p:sp>
      <p:sp>
        <p:nvSpPr>
          <p:cNvPr id="3931" name="Shape 3931"/>
          <p:cNvSpPr/>
          <p:nvPr/>
        </p:nvSpPr>
        <p:spPr>
          <a:xfrm>
            <a:off x="4055291" y="2445890"/>
            <a:ext cx="2133000" cy="2133000"/>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solidFill>
                  <a:srgbClr val="FF0000"/>
                </a:solidFill>
                <a:latin typeface="Titillium Web Light"/>
                <a:ea typeface="Titillium Web Light"/>
                <a:cs typeface="Titillium Web Light"/>
                <a:sym typeface="Titillium Web Light"/>
              </a:rPr>
              <a:t>S</a:t>
            </a:r>
            <a:r>
              <a:rPr lang="en" sz="1800" dirty="0" smtClean="0">
                <a:solidFill>
                  <a:srgbClr val="003B55"/>
                </a:solidFill>
                <a:latin typeface="Titillium Web Light"/>
                <a:ea typeface="Titillium Web Light"/>
                <a:cs typeface="Titillium Web Light"/>
                <a:sym typeface="Titillium Web Light"/>
              </a:rPr>
              <a:t>oftware </a:t>
            </a:r>
            <a:r>
              <a:rPr lang="en" sz="1800" dirty="0" smtClean="0">
                <a:solidFill>
                  <a:srgbClr val="FF0000"/>
                </a:solidFill>
                <a:latin typeface="Titillium Web Light"/>
                <a:ea typeface="Titillium Web Light"/>
                <a:cs typeface="Titillium Web Light"/>
                <a:sym typeface="Titillium Web Light"/>
              </a:rPr>
              <a:t>D</a:t>
            </a:r>
            <a:r>
              <a:rPr lang="en" sz="1800" dirty="0" smtClean="0">
                <a:solidFill>
                  <a:srgbClr val="003B55"/>
                </a:solidFill>
                <a:latin typeface="Titillium Web Light"/>
                <a:ea typeface="Titillium Web Light"/>
                <a:cs typeface="Titillium Web Light"/>
                <a:sym typeface="Titillium Web Light"/>
              </a:rPr>
              <a:t>efined </a:t>
            </a:r>
            <a:r>
              <a:rPr lang="en" sz="1800" dirty="0" smtClean="0">
                <a:solidFill>
                  <a:srgbClr val="FF0000"/>
                </a:solidFill>
                <a:latin typeface="Titillium Web Light"/>
                <a:ea typeface="Titillium Web Light"/>
                <a:cs typeface="Titillium Web Light"/>
                <a:sym typeface="Titillium Web Light"/>
              </a:rPr>
              <a:t>N</a:t>
            </a:r>
            <a:r>
              <a:rPr lang="en" sz="1800" dirty="0" smtClean="0">
                <a:solidFill>
                  <a:srgbClr val="003B55"/>
                </a:solidFill>
                <a:latin typeface="Titillium Web Light"/>
                <a:ea typeface="Titillium Web Light"/>
                <a:cs typeface="Titillium Web Light"/>
                <a:sym typeface="Titillium Web Light"/>
              </a:rPr>
              <a:t>etwork</a:t>
            </a:r>
            <a:endParaRPr sz="1800" dirty="0">
              <a:solidFill>
                <a:srgbClr val="003B55"/>
              </a:solidFill>
              <a:latin typeface="Titillium Web Light"/>
              <a:ea typeface="Titillium Web Light"/>
              <a:cs typeface="Titillium Web Light"/>
              <a:sym typeface="Titillium Web Light"/>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416" y="1874087"/>
            <a:ext cx="609809" cy="609809"/>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0610" y="3737505"/>
            <a:ext cx="630494" cy="630494"/>
          </a:xfrm>
          <a:prstGeom prst="rect">
            <a:avLst/>
          </a:prstGeom>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559" y="3733204"/>
            <a:ext cx="634795" cy="634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30"/>
                                        </p:tgtEl>
                                        <p:attrNameLst>
                                          <p:attrName>style.visibility</p:attrName>
                                        </p:attrNameLst>
                                      </p:cBhvr>
                                      <p:to>
                                        <p:strVal val="visible"/>
                                      </p:to>
                                    </p:set>
                                    <p:anim calcmode="lin" valueType="num">
                                      <p:cBhvr additive="base">
                                        <p:cTn id="7" dur="500" fill="hold"/>
                                        <p:tgtEl>
                                          <p:spTgt spid="3930"/>
                                        </p:tgtEl>
                                        <p:attrNameLst>
                                          <p:attrName>ppt_x</p:attrName>
                                        </p:attrNameLst>
                                      </p:cBhvr>
                                      <p:tavLst>
                                        <p:tav tm="0">
                                          <p:val>
                                            <p:strVal val="#ppt_x"/>
                                          </p:val>
                                        </p:tav>
                                        <p:tav tm="100000">
                                          <p:val>
                                            <p:strVal val="#ppt_x"/>
                                          </p:val>
                                        </p:tav>
                                      </p:tavLst>
                                    </p:anim>
                                    <p:anim calcmode="lin" valueType="num">
                                      <p:cBhvr additive="base">
                                        <p:cTn id="8" dur="500" fill="hold"/>
                                        <p:tgtEl>
                                          <p:spTgt spid="39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31"/>
                                        </p:tgtEl>
                                        <p:attrNameLst>
                                          <p:attrName>style.visibility</p:attrName>
                                        </p:attrNameLst>
                                      </p:cBhvr>
                                      <p:to>
                                        <p:strVal val="visible"/>
                                      </p:to>
                                    </p:set>
                                    <p:anim calcmode="lin" valueType="num">
                                      <p:cBhvr additive="base">
                                        <p:cTn id="17" dur="500" fill="hold"/>
                                        <p:tgtEl>
                                          <p:spTgt spid="3931"/>
                                        </p:tgtEl>
                                        <p:attrNameLst>
                                          <p:attrName>ppt_x</p:attrName>
                                        </p:attrNameLst>
                                      </p:cBhvr>
                                      <p:tavLst>
                                        <p:tav tm="0">
                                          <p:val>
                                            <p:strVal val="#ppt_x"/>
                                          </p:val>
                                        </p:tav>
                                        <p:tav tm="100000">
                                          <p:val>
                                            <p:strVal val="#ppt_x"/>
                                          </p:val>
                                        </p:tav>
                                      </p:tavLst>
                                    </p:anim>
                                    <p:anim calcmode="lin" valueType="num">
                                      <p:cBhvr additive="base">
                                        <p:cTn id="18" dur="500" fill="hold"/>
                                        <p:tgtEl>
                                          <p:spTgt spid="39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929"/>
                                        </p:tgtEl>
                                        <p:attrNameLst>
                                          <p:attrName>style.visibility</p:attrName>
                                        </p:attrNameLst>
                                      </p:cBhvr>
                                      <p:to>
                                        <p:strVal val="visible"/>
                                      </p:to>
                                    </p:set>
                                    <p:anim calcmode="lin" valueType="num">
                                      <p:cBhvr additive="base">
                                        <p:cTn id="27" dur="500" fill="hold"/>
                                        <p:tgtEl>
                                          <p:spTgt spid="3929"/>
                                        </p:tgtEl>
                                        <p:attrNameLst>
                                          <p:attrName>ppt_x</p:attrName>
                                        </p:attrNameLst>
                                      </p:cBhvr>
                                      <p:tavLst>
                                        <p:tav tm="0">
                                          <p:val>
                                            <p:strVal val="#ppt_x"/>
                                          </p:val>
                                        </p:tav>
                                        <p:tav tm="100000">
                                          <p:val>
                                            <p:strVal val="#ppt_x"/>
                                          </p:val>
                                        </p:tav>
                                      </p:tavLst>
                                    </p:anim>
                                    <p:anim calcmode="lin" valueType="num">
                                      <p:cBhvr additive="base">
                                        <p:cTn id="28" dur="500" fill="hold"/>
                                        <p:tgtEl>
                                          <p:spTgt spid="39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9" grpId="0" animBg="1"/>
      <p:bldP spid="3930" grpId="0" animBg="1"/>
      <p:bldP spid="39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Shape 3898"/>
          <p:cNvSpPr txBox="1">
            <a:spLocks noGrp="1"/>
          </p:cNvSpPr>
          <p:nvPr>
            <p:ph type="title"/>
          </p:nvPr>
        </p:nvSpPr>
        <p:spPr>
          <a:xfrm>
            <a:off x="256184" y="0"/>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HCI help IT</a:t>
            </a:r>
            <a:endParaRPr dirty="0"/>
          </a:p>
        </p:txBody>
      </p:sp>
      <p:sp>
        <p:nvSpPr>
          <p:cNvPr id="3897" name="Shape 3897"/>
          <p:cNvSpPr txBox="1">
            <a:spLocks noGrp="1"/>
          </p:cNvSpPr>
          <p:nvPr>
            <p:ph type="body" idx="1"/>
          </p:nvPr>
        </p:nvSpPr>
        <p:spPr>
          <a:xfrm>
            <a:off x="501445" y="1054728"/>
            <a:ext cx="3381186" cy="153115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t>Consolidate</a:t>
            </a:r>
            <a:endParaRPr b="1" dirty="0" smtClean="0"/>
          </a:p>
          <a:p>
            <a:pPr marL="285750" indent="-285750"/>
            <a:r>
              <a:rPr lang="en-US" dirty="0"/>
              <a:t>Server compute </a:t>
            </a:r>
          </a:p>
          <a:p>
            <a:pPr marL="285750" indent="-285750"/>
            <a:r>
              <a:rPr lang="en-US" dirty="0"/>
              <a:t>Storage</a:t>
            </a:r>
          </a:p>
          <a:p>
            <a:pPr marL="285750" indent="-285750"/>
            <a:r>
              <a:rPr lang="en-US" dirty="0"/>
              <a:t>Network </a:t>
            </a:r>
            <a:r>
              <a:rPr lang="en-US" dirty="0" smtClean="0"/>
              <a:t>switch</a:t>
            </a:r>
            <a:endParaRPr dirty="0"/>
          </a:p>
        </p:txBody>
      </p:sp>
      <p:sp>
        <p:nvSpPr>
          <p:cNvPr id="3899" name="Shape 3899"/>
          <p:cNvSpPr txBox="1">
            <a:spLocks noGrp="1"/>
          </p:cNvSpPr>
          <p:nvPr>
            <p:ph type="body" idx="2"/>
          </p:nvPr>
        </p:nvSpPr>
        <p:spPr>
          <a:xfrm>
            <a:off x="3882631" y="1054728"/>
            <a:ext cx="3903406" cy="222924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t>Benefits</a:t>
            </a:r>
            <a:endParaRPr b="1" dirty="0" smtClean="0"/>
          </a:p>
          <a:p>
            <a:pPr marL="285750" indent="-285750"/>
            <a:r>
              <a:rPr lang="en-US" sz="1600" dirty="0"/>
              <a:t>Cost effective : pay as you grow</a:t>
            </a:r>
          </a:p>
          <a:p>
            <a:pPr marL="285750" indent="-285750"/>
            <a:r>
              <a:rPr lang="en-US" sz="1600" dirty="0" smtClean="0"/>
              <a:t>Scalability </a:t>
            </a:r>
            <a:r>
              <a:rPr lang="en-US" sz="1600" dirty="0"/>
              <a:t>: easy to scale </a:t>
            </a:r>
            <a:r>
              <a:rPr lang="en-US" sz="1600" dirty="0" smtClean="0"/>
              <a:t>up and out</a:t>
            </a:r>
            <a:endParaRPr lang="en-US" sz="1600" dirty="0"/>
          </a:p>
          <a:p>
            <a:pPr marL="285750" indent="-285750"/>
            <a:r>
              <a:rPr lang="en-US" sz="1600" dirty="0"/>
              <a:t>High </a:t>
            </a:r>
            <a:r>
              <a:rPr lang="en-US" sz="1600" dirty="0" smtClean="0"/>
              <a:t>performance</a:t>
            </a:r>
          </a:p>
          <a:p>
            <a:pPr marL="285750" indent="-285750"/>
            <a:r>
              <a:rPr lang="en-US" sz="1600" dirty="0" smtClean="0"/>
              <a:t>Increase </a:t>
            </a:r>
            <a:r>
              <a:rPr lang="en-US" sz="1600" dirty="0"/>
              <a:t>efficiency </a:t>
            </a:r>
          </a:p>
          <a:p>
            <a:pPr marL="285750" indent="-285750"/>
            <a:r>
              <a:rPr lang="en-US" sz="1600" dirty="0" smtClean="0"/>
              <a:t>Improve </a:t>
            </a:r>
            <a:r>
              <a:rPr lang="en-US" sz="1600" dirty="0"/>
              <a:t>agility</a:t>
            </a:r>
            <a:endParaRPr sz="1600" dirty="0"/>
          </a:p>
        </p:txBody>
      </p:sp>
      <p:sp>
        <p:nvSpPr>
          <p:cNvPr id="3900" name="Shape 390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12</a:t>
            </a:fld>
            <a:endParaRPr/>
          </a:p>
        </p:txBody>
      </p:sp>
      <p:sp>
        <p:nvSpPr>
          <p:cNvPr id="6" name="Shape 3897"/>
          <p:cNvSpPr txBox="1">
            <a:spLocks/>
          </p:cNvSpPr>
          <p:nvPr/>
        </p:nvSpPr>
        <p:spPr>
          <a:xfrm>
            <a:off x="501445" y="2725556"/>
            <a:ext cx="3381186" cy="1531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60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1pPr>
            <a:lvl2pPr marL="914400" marR="0" lvl="1"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2pPr>
            <a:lvl3pPr marL="1371600" marR="0" lvl="2"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3pPr>
            <a:lvl4pPr marL="1828800" marR="0" lvl="3"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4pPr>
            <a:lvl5pPr marL="2286000" marR="0" lvl="4"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5pPr>
            <a:lvl6pPr marL="2743200" marR="0" lvl="5"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6pPr>
            <a:lvl7pPr marL="3200400" marR="0" lvl="6"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7pPr>
            <a:lvl8pPr marL="3657600" marR="0" lvl="7"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8pPr>
            <a:lvl9pPr marL="4114800" marR="0" lvl="8"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9pPr>
          </a:lstStyle>
          <a:p>
            <a:pPr marL="0" indent="0">
              <a:buFont typeface="Titillium Web Light"/>
              <a:buNone/>
            </a:pPr>
            <a:r>
              <a:rPr lang="en-US" b="1" dirty="0" smtClean="0"/>
              <a:t>Ease</a:t>
            </a:r>
          </a:p>
          <a:p>
            <a:pPr marL="285750" indent="-285750"/>
            <a:r>
              <a:rPr lang="en-US" dirty="0" smtClean="0"/>
              <a:t>Data protection</a:t>
            </a:r>
          </a:p>
          <a:p>
            <a:pPr marL="285750" indent="-285750"/>
            <a:r>
              <a:rPr lang="en-US" dirty="0" smtClean="0"/>
              <a:t>Global management</a:t>
            </a:r>
          </a:p>
          <a:p>
            <a:pPr marL="285750" indent="-285750"/>
            <a:r>
              <a:rPr lang="en-US" dirty="0" smtClean="0"/>
              <a:t>Installation and deployment</a:t>
            </a:r>
            <a:endParaRPr lang="en-US" dirty="0"/>
          </a:p>
        </p:txBody>
      </p:sp>
    </p:spTree>
    <p:extLst>
      <p:ext uri="{BB962C8B-B14F-4D97-AF65-F5344CB8AC3E}">
        <p14:creationId xmlns:p14="http://schemas.microsoft.com/office/powerpoint/2010/main" val="310908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715391"/>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SDDC Requirement</a:t>
            </a:r>
            <a:endParaRPr dirty="0"/>
          </a:p>
        </p:txBody>
      </p:sp>
      <p:sp>
        <p:nvSpPr>
          <p:cNvPr id="3871" name="Shape 3871"/>
          <p:cNvSpPr txBox="1">
            <a:spLocks noGrp="1"/>
          </p:cNvSpPr>
          <p:nvPr>
            <p:ph type="body" idx="1"/>
          </p:nvPr>
        </p:nvSpPr>
        <p:spPr>
          <a:xfrm>
            <a:off x="210063" y="1596775"/>
            <a:ext cx="4612881" cy="2980500"/>
          </a:xfrm>
          <a:prstGeom prst="rect">
            <a:avLst/>
          </a:prstGeom>
        </p:spPr>
        <p:txBody>
          <a:bodyPr spcFirstLastPara="1" wrap="square" lIns="91425" tIns="91425" rIns="91425" bIns="91425" anchor="t" anchorCtr="0">
            <a:noAutofit/>
          </a:bodyPr>
          <a:lstStyle/>
          <a:p>
            <a:pPr marL="457200" lvl="0" indent="-381000" rtl="0">
              <a:spcBef>
                <a:spcPts val="600"/>
              </a:spcBef>
              <a:spcAft>
                <a:spcPts val="0"/>
              </a:spcAft>
              <a:buSzPts val="2400"/>
              <a:buChar char="▪"/>
            </a:pPr>
            <a:r>
              <a:rPr lang="fr-FR" dirty="0" smtClean="0">
                <a:solidFill>
                  <a:srgbClr val="FF0000"/>
                </a:solidFill>
              </a:rPr>
              <a:t>S</a:t>
            </a:r>
            <a:r>
              <a:rPr lang="fr-FR" dirty="0" smtClean="0"/>
              <a:t>oftware </a:t>
            </a:r>
            <a:r>
              <a:rPr lang="fr-FR" dirty="0" err="1" smtClean="0">
                <a:solidFill>
                  <a:srgbClr val="FF0000"/>
                </a:solidFill>
              </a:rPr>
              <a:t>D</a:t>
            </a:r>
            <a:r>
              <a:rPr lang="fr-FR" dirty="0" err="1" smtClean="0"/>
              <a:t>efined</a:t>
            </a:r>
            <a:r>
              <a:rPr lang="fr-FR" dirty="0" smtClean="0"/>
              <a:t> </a:t>
            </a:r>
            <a:r>
              <a:rPr lang="fr-FR" dirty="0" smtClean="0">
                <a:solidFill>
                  <a:srgbClr val="FF0000"/>
                </a:solidFill>
              </a:rPr>
              <a:t>S</a:t>
            </a:r>
            <a:r>
              <a:rPr lang="fr-FR" dirty="0" smtClean="0"/>
              <a:t>torage</a:t>
            </a:r>
          </a:p>
          <a:p>
            <a:r>
              <a:rPr lang="fr-FR" dirty="0">
                <a:solidFill>
                  <a:srgbClr val="FF0000"/>
                </a:solidFill>
              </a:rPr>
              <a:t>S</a:t>
            </a:r>
            <a:r>
              <a:rPr lang="fr-FR" dirty="0"/>
              <a:t>oftware </a:t>
            </a:r>
            <a:r>
              <a:rPr lang="fr-FR" dirty="0" err="1">
                <a:solidFill>
                  <a:srgbClr val="FF0000"/>
                </a:solidFill>
              </a:rPr>
              <a:t>D</a:t>
            </a:r>
            <a:r>
              <a:rPr lang="fr-FR" dirty="0" err="1"/>
              <a:t>efined</a:t>
            </a:r>
            <a:r>
              <a:rPr lang="fr-FR" dirty="0"/>
              <a:t> </a:t>
            </a:r>
            <a:r>
              <a:rPr lang="fr-FR" dirty="0" smtClean="0">
                <a:solidFill>
                  <a:srgbClr val="FF0000"/>
                </a:solidFill>
              </a:rPr>
              <a:t>N</a:t>
            </a:r>
            <a:r>
              <a:rPr lang="fr-FR" dirty="0" smtClean="0"/>
              <a:t>etwork</a:t>
            </a:r>
          </a:p>
          <a:p>
            <a:r>
              <a:rPr lang="fr-FR" dirty="0" err="1" smtClean="0"/>
              <a:t>Compute</a:t>
            </a:r>
            <a:r>
              <a:rPr lang="fr-FR" dirty="0" smtClean="0"/>
              <a:t> </a:t>
            </a:r>
            <a:r>
              <a:rPr lang="fr-FR" dirty="0" err="1" smtClean="0"/>
              <a:t>Virtualization</a:t>
            </a:r>
            <a:endParaRPr lang="fr-FR" dirty="0" smtClean="0"/>
          </a:p>
          <a:p>
            <a:r>
              <a:rPr lang="fr-FR" dirty="0" smtClean="0"/>
              <a:t>Automation</a:t>
            </a:r>
          </a:p>
          <a:p>
            <a:r>
              <a:rPr lang="fr-FR" dirty="0" smtClean="0"/>
              <a:t>Policy</a:t>
            </a:r>
            <a:endParaRPr lang="fr-FR" dirty="0"/>
          </a:p>
          <a:p>
            <a:pPr marL="457200" lvl="0" indent="-381000" rtl="0">
              <a:spcBef>
                <a:spcPts val="600"/>
              </a:spcBef>
              <a:spcAft>
                <a:spcPts val="0"/>
              </a:spcAft>
              <a:buSzPts val="2400"/>
              <a:buChar char="▪"/>
            </a:pPr>
            <a:endParaRPr lang="fr-FR" dirty="0" smtClean="0"/>
          </a:p>
        </p:txBody>
      </p:sp>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13</a:t>
            </a:fld>
            <a:endParaRPr/>
          </a:p>
        </p:txBody>
      </p:sp>
      <p:grpSp>
        <p:nvGrpSpPr>
          <p:cNvPr id="5" name="Shape 4080"/>
          <p:cNvGrpSpPr/>
          <p:nvPr/>
        </p:nvGrpSpPr>
        <p:grpSpPr>
          <a:xfrm>
            <a:off x="4406121" y="1989217"/>
            <a:ext cx="833645" cy="779041"/>
            <a:chOff x="4636075" y="261925"/>
            <a:chExt cx="401800" cy="475050"/>
          </a:xfrm>
        </p:grpSpPr>
        <p:sp>
          <p:nvSpPr>
            <p:cNvPr id="6" name="Shape 4081"/>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4082"/>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4083"/>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4084"/>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ZoneTexte 1"/>
          <p:cNvSpPr txBox="1"/>
          <p:nvPr/>
        </p:nvSpPr>
        <p:spPr>
          <a:xfrm>
            <a:off x="5397557" y="1596776"/>
            <a:ext cx="2570519" cy="1290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81000" eaLnBrk="1" hangingPunct="1">
              <a:spcBef>
                <a:spcPts val="60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pPr marL="76200" indent="0">
              <a:buNone/>
            </a:pPr>
            <a:r>
              <a:rPr lang="en-US" b="1" dirty="0" smtClean="0"/>
              <a:t>H</a:t>
            </a:r>
            <a:r>
              <a:rPr lang="en-US" dirty="0" smtClean="0"/>
              <a:t>yper</a:t>
            </a:r>
          </a:p>
          <a:p>
            <a:pPr marL="76200" indent="0">
              <a:buNone/>
            </a:pPr>
            <a:r>
              <a:rPr lang="en-US" b="1" dirty="0" smtClean="0"/>
              <a:t>C</a:t>
            </a:r>
            <a:r>
              <a:rPr lang="en-US" dirty="0" smtClean="0"/>
              <a:t>onverged </a:t>
            </a:r>
            <a:r>
              <a:rPr lang="en-US" b="1" dirty="0"/>
              <a:t>I</a:t>
            </a:r>
            <a:r>
              <a:rPr lang="en-US" dirty="0"/>
              <a:t>nfrastructure</a:t>
            </a:r>
          </a:p>
        </p:txBody>
      </p:sp>
    </p:spTree>
    <p:extLst>
      <p:ext uri="{BB962C8B-B14F-4D97-AF65-F5344CB8AC3E}">
        <p14:creationId xmlns:p14="http://schemas.microsoft.com/office/powerpoint/2010/main" val="362885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4.</a:t>
            </a:r>
            <a:endParaRPr dirty="0" smtClean="0"/>
          </a:p>
          <a:p>
            <a:pPr marL="0" lvl="0" indent="0" rtl="0">
              <a:spcBef>
                <a:spcPts val="0"/>
              </a:spcBef>
              <a:spcAft>
                <a:spcPts val="0"/>
              </a:spcAft>
              <a:buNone/>
            </a:pPr>
            <a:r>
              <a:rPr lang="en" dirty="0" smtClean="0"/>
              <a:t>SDDC</a:t>
            </a:r>
            <a:r>
              <a:rPr lang="en" dirty="0" smtClean="0"/>
              <a:t/>
            </a:r>
            <a:br>
              <a:rPr lang="en" dirty="0" smtClean="0"/>
            </a:br>
            <a:r>
              <a:rPr lang="en" dirty="0" smtClean="0"/>
              <a:t>Benefits</a:t>
            </a:r>
            <a:endParaRPr dirty="0"/>
          </a:p>
        </p:txBody>
      </p:sp>
      <p:sp>
        <p:nvSpPr>
          <p:cNvPr id="3859" name="Shape 385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smtClean="0"/>
              <a:t>Not </a:t>
            </a:r>
            <a:r>
              <a:rPr lang="fr-FR" dirty="0" err="1" smtClean="0"/>
              <a:t>only</a:t>
            </a:r>
            <a:r>
              <a:rPr lang="fr-FR" dirty="0" smtClean="0"/>
              <a:t> for IT</a:t>
            </a:r>
            <a:endParaRPr dirty="0"/>
          </a:p>
        </p:txBody>
      </p:sp>
    </p:spTree>
    <p:extLst>
      <p:ext uri="{BB962C8B-B14F-4D97-AF65-F5344CB8AC3E}">
        <p14:creationId xmlns:p14="http://schemas.microsoft.com/office/powerpoint/2010/main" val="3893050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201674" y="97764"/>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smtClean="0"/>
              <a:t>SDDC </a:t>
            </a:r>
            <a:r>
              <a:rPr lang="en-US" dirty="0" smtClean="0"/>
              <a:t>Benefits </a:t>
            </a:r>
            <a:r>
              <a:rPr lang="en-US" dirty="0" smtClean="0"/>
              <a:t>using HCI</a:t>
            </a:r>
            <a:endParaRPr lang="en-US" dirty="0"/>
          </a:p>
        </p:txBody>
      </p:sp>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15</a:t>
            </a:fld>
            <a:endParaRPr/>
          </a:p>
        </p:txBody>
      </p:sp>
      <p:sp>
        <p:nvSpPr>
          <p:cNvPr id="9" name="Shape 4222"/>
          <p:cNvSpPr/>
          <p:nvPr/>
        </p:nvSpPr>
        <p:spPr>
          <a:xfrm>
            <a:off x="294541" y="2850741"/>
            <a:ext cx="661472" cy="509158"/>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 name="Shape 4243"/>
          <p:cNvGrpSpPr/>
          <p:nvPr/>
        </p:nvGrpSpPr>
        <p:grpSpPr>
          <a:xfrm>
            <a:off x="4164879" y="2833477"/>
            <a:ext cx="657862" cy="393428"/>
            <a:chOff x="3936375" y="3703750"/>
            <a:chExt cx="453050" cy="332175"/>
          </a:xfrm>
        </p:grpSpPr>
        <p:sp>
          <p:nvSpPr>
            <p:cNvPr id="11" name="Shape 4244"/>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245"/>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4246"/>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4247"/>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4248"/>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 name="Shape 4249"/>
          <p:cNvGrpSpPr/>
          <p:nvPr/>
        </p:nvGrpSpPr>
        <p:grpSpPr>
          <a:xfrm>
            <a:off x="4164879" y="3997708"/>
            <a:ext cx="569588" cy="403642"/>
            <a:chOff x="4610450" y="3703750"/>
            <a:chExt cx="453050" cy="332175"/>
          </a:xfrm>
        </p:grpSpPr>
        <p:sp>
          <p:nvSpPr>
            <p:cNvPr id="17" name="Shape 4250"/>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4251"/>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 name="Shape 3871"/>
          <p:cNvSpPr txBox="1">
            <a:spLocks/>
          </p:cNvSpPr>
          <p:nvPr/>
        </p:nvSpPr>
        <p:spPr>
          <a:xfrm>
            <a:off x="165552" y="956406"/>
            <a:ext cx="991592" cy="614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Time Savings</a:t>
            </a:r>
          </a:p>
        </p:txBody>
      </p:sp>
      <p:sp>
        <p:nvSpPr>
          <p:cNvPr id="20" name="Shape 3871"/>
          <p:cNvSpPr txBox="1">
            <a:spLocks/>
          </p:cNvSpPr>
          <p:nvPr/>
        </p:nvSpPr>
        <p:spPr>
          <a:xfrm>
            <a:off x="194961" y="2188300"/>
            <a:ext cx="865240" cy="57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Cost Savings</a:t>
            </a:r>
          </a:p>
        </p:txBody>
      </p:sp>
      <p:sp>
        <p:nvSpPr>
          <p:cNvPr id="42" name="Shape 3871"/>
          <p:cNvSpPr txBox="1">
            <a:spLocks/>
          </p:cNvSpPr>
          <p:nvPr/>
        </p:nvSpPr>
        <p:spPr>
          <a:xfrm>
            <a:off x="83690" y="3484130"/>
            <a:ext cx="1063866" cy="3483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Flexibility</a:t>
            </a:r>
          </a:p>
        </p:txBody>
      </p:sp>
      <p:grpSp>
        <p:nvGrpSpPr>
          <p:cNvPr id="43" name="Shape 4215"/>
          <p:cNvGrpSpPr/>
          <p:nvPr/>
        </p:nvGrpSpPr>
        <p:grpSpPr>
          <a:xfrm>
            <a:off x="320687" y="3930653"/>
            <a:ext cx="695599" cy="509308"/>
            <a:chOff x="5255200" y="3006475"/>
            <a:chExt cx="511700" cy="378575"/>
          </a:xfrm>
        </p:grpSpPr>
        <p:sp>
          <p:nvSpPr>
            <p:cNvPr id="44" name="Shape 4216"/>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217"/>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3871"/>
          <p:cNvSpPr txBox="1">
            <a:spLocks/>
          </p:cNvSpPr>
          <p:nvPr/>
        </p:nvSpPr>
        <p:spPr>
          <a:xfrm>
            <a:off x="3852620" y="2125341"/>
            <a:ext cx="1251857" cy="606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Analytics and Insights</a:t>
            </a:r>
          </a:p>
        </p:txBody>
      </p:sp>
      <p:sp>
        <p:nvSpPr>
          <p:cNvPr id="47" name="Shape 3871"/>
          <p:cNvSpPr txBox="1">
            <a:spLocks/>
          </p:cNvSpPr>
          <p:nvPr/>
        </p:nvSpPr>
        <p:spPr>
          <a:xfrm>
            <a:off x="3876578" y="3359899"/>
            <a:ext cx="1208313" cy="642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a:t>Better </a:t>
            </a:r>
            <a:r>
              <a:rPr lang="en-US" sz="1600" dirty="0" smtClean="0"/>
              <a:t>Scalability</a:t>
            </a:r>
            <a:endParaRPr lang="en-US" sz="1600" dirty="0"/>
          </a:p>
        </p:txBody>
      </p:sp>
      <p:grpSp>
        <p:nvGrpSpPr>
          <p:cNvPr id="48" name="Shape 4107"/>
          <p:cNvGrpSpPr/>
          <p:nvPr/>
        </p:nvGrpSpPr>
        <p:grpSpPr>
          <a:xfrm>
            <a:off x="320687" y="1643960"/>
            <a:ext cx="512366" cy="450978"/>
            <a:chOff x="6660750" y="298550"/>
            <a:chExt cx="396900" cy="396300"/>
          </a:xfrm>
        </p:grpSpPr>
        <p:sp>
          <p:nvSpPr>
            <p:cNvPr id="49" name="Shape 4108"/>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4109"/>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 name="Shape 4318"/>
          <p:cNvGrpSpPr/>
          <p:nvPr/>
        </p:nvGrpSpPr>
        <p:grpSpPr>
          <a:xfrm>
            <a:off x="4100149" y="1681408"/>
            <a:ext cx="557932" cy="417822"/>
            <a:chOff x="5241175" y="4959100"/>
            <a:chExt cx="539775" cy="517775"/>
          </a:xfrm>
        </p:grpSpPr>
        <p:sp>
          <p:nvSpPr>
            <p:cNvPr id="56" name="Shape 431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432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432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432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432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432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2" name="Shape 3871"/>
          <p:cNvSpPr txBox="1">
            <a:spLocks/>
          </p:cNvSpPr>
          <p:nvPr/>
        </p:nvSpPr>
        <p:spPr>
          <a:xfrm>
            <a:off x="3852620" y="1067810"/>
            <a:ext cx="1139522" cy="576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Simplify operations</a:t>
            </a:r>
          </a:p>
        </p:txBody>
      </p:sp>
      <p:sp>
        <p:nvSpPr>
          <p:cNvPr id="4" name="Triangle isocèle 3"/>
          <p:cNvSpPr/>
          <p:nvPr/>
        </p:nvSpPr>
        <p:spPr>
          <a:xfrm rot="5400000">
            <a:off x="1079213" y="1179151"/>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p:cNvSpPr txBox="1"/>
          <p:nvPr/>
        </p:nvSpPr>
        <p:spPr>
          <a:xfrm>
            <a:off x="1308662" y="1132846"/>
            <a:ext cx="2462096" cy="769441"/>
          </a:xfrm>
          <a:prstGeom prst="rect">
            <a:avLst/>
          </a:prstGeom>
          <a:noFill/>
        </p:spPr>
        <p:txBody>
          <a:bodyPr wrap="square" rtlCol="0">
            <a:spAutoFit/>
          </a:bodyPr>
          <a:lstStyle/>
          <a:p>
            <a:r>
              <a:rPr lang="en-US" sz="1100" dirty="0" smtClean="0">
                <a:latin typeface="Titillium Web" panose="020B0604020202020204" charset="0"/>
              </a:rPr>
              <a:t>Centralized </a:t>
            </a:r>
            <a:r>
              <a:rPr lang="en-US" sz="1100" dirty="0">
                <a:latin typeface="Titillium Web" panose="020B0604020202020204" charset="0"/>
              </a:rPr>
              <a:t>Interface, no longer have to walk around and physically touch the actual hardware in order to accomplish most of their d2d task</a:t>
            </a:r>
          </a:p>
        </p:txBody>
      </p:sp>
      <p:sp>
        <p:nvSpPr>
          <p:cNvPr id="63" name="Triangle isocèle 62"/>
          <p:cNvSpPr/>
          <p:nvPr/>
        </p:nvSpPr>
        <p:spPr>
          <a:xfrm rot="5400000">
            <a:off x="1090363" y="2367543"/>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riangle isocèle 63"/>
          <p:cNvSpPr/>
          <p:nvPr/>
        </p:nvSpPr>
        <p:spPr>
          <a:xfrm rot="5400000">
            <a:off x="1101251" y="3656965"/>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riangle isocèle 64"/>
          <p:cNvSpPr/>
          <p:nvPr/>
        </p:nvSpPr>
        <p:spPr>
          <a:xfrm rot="5400000">
            <a:off x="5027700" y="1165529"/>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iangle isocèle 65"/>
          <p:cNvSpPr/>
          <p:nvPr/>
        </p:nvSpPr>
        <p:spPr>
          <a:xfrm rot="5400000">
            <a:off x="5027701" y="2367545"/>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isocèle 66"/>
          <p:cNvSpPr/>
          <p:nvPr/>
        </p:nvSpPr>
        <p:spPr>
          <a:xfrm rot="5400000">
            <a:off x="5038587" y="3678005"/>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ZoneTexte 67"/>
          <p:cNvSpPr txBox="1"/>
          <p:nvPr/>
        </p:nvSpPr>
        <p:spPr>
          <a:xfrm>
            <a:off x="1287320" y="2321238"/>
            <a:ext cx="2652655" cy="1107996"/>
          </a:xfrm>
          <a:prstGeom prst="rect">
            <a:avLst/>
          </a:prstGeom>
          <a:noFill/>
        </p:spPr>
        <p:txBody>
          <a:bodyPr wrap="square" rtlCol="0">
            <a:spAutoFit/>
          </a:bodyPr>
          <a:lstStyle/>
          <a:p>
            <a:r>
              <a:rPr lang="en-US" sz="1100" dirty="0" smtClean="0">
                <a:latin typeface="Titillium Web" panose="020B0604020202020204" charset="0"/>
              </a:rPr>
              <a:t>Run on commodity hardware.</a:t>
            </a:r>
          </a:p>
          <a:p>
            <a:r>
              <a:rPr lang="en-US" sz="1100" dirty="0" smtClean="0">
                <a:latin typeface="Titillium Web" panose="020B0604020202020204" charset="0"/>
              </a:rPr>
              <a:t>Resources are pooled together and consolidated. </a:t>
            </a:r>
          </a:p>
          <a:p>
            <a:r>
              <a:rPr lang="en-US" sz="1100" dirty="0" smtClean="0">
                <a:latin typeface="Titillium Web" panose="020B0604020202020204" charset="0"/>
              </a:rPr>
              <a:t>Pay as you grow</a:t>
            </a:r>
          </a:p>
          <a:p>
            <a:r>
              <a:rPr lang="en-US" sz="1100" dirty="0" smtClean="0">
                <a:latin typeface="Titillium Web" panose="020B0604020202020204" charset="0"/>
              </a:rPr>
              <a:t>Reducing operational time reduce the TCO.</a:t>
            </a:r>
          </a:p>
          <a:p>
            <a:r>
              <a:rPr lang="en-US" sz="1100" dirty="0" smtClean="0">
                <a:latin typeface="Titillium Web" panose="020B0604020202020204" charset="0"/>
              </a:rPr>
              <a:t>Energy efficient system</a:t>
            </a:r>
            <a:endParaRPr lang="en-US" sz="1100" dirty="0">
              <a:latin typeface="Titillium Web" panose="020B0604020202020204" charset="0"/>
            </a:endParaRPr>
          </a:p>
        </p:txBody>
      </p:sp>
      <p:sp>
        <p:nvSpPr>
          <p:cNvPr id="69" name="ZoneTexte 68"/>
          <p:cNvSpPr txBox="1"/>
          <p:nvPr/>
        </p:nvSpPr>
        <p:spPr>
          <a:xfrm>
            <a:off x="1304587" y="3610660"/>
            <a:ext cx="2635388" cy="769441"/>
          </a:xfrm>
          <a:prstGeom prst="rect">
            <a:avLst/>
          </a:prstGeom>
          <a:noFill/>
        </p:spPr>
        <p:txBody>
          <a:bodyPr wrap="square" rtlCol="0">
            <a:spAutoFit/>
          </a:bodyPr>
          <a:lstStyle/>
          <a:p>
            <a:r>
              <a:rPr lang="en-US" sz="1100" dirty="0" smtClean="0">
                <a:latin typeface="Titillium Web" panose="020B0604020202020204" charset="0"/>
              </a:rPr>
              <a:t>Quick response to the market and business change.</a:t>
            </a:r>
          </a:p>
          <a:p>
            <a:r>
              <a:rPr lang="en-US" sz="1100" dirty="0" smtClean="0">
                <a:latin typeface="Titillium Web" panose="020B0604020202020204" charset="0"/>
              </a:rPr>
              <a:t>Provisioning task are perform on minutes instead of days or weeks</a:t>
            </a:r>
            <a:endParaRPr lang="en-US" sz="1100" dirty="0">
              <a:latin typeface="Titillium Web" panose="020B0604020202020204" charset="0"/>
            </a:endParaRPr>
          </a:p>
        </p:txBody>
      </p:sp>
      <p:sp>
        <p:nvSpPr>
          <p:cNvPr id="70" name="ZoneTexte 69"/>
          <p:cNvSpPr txBox="1"/>
          <p:nvPr/>
        </p:nvSpPr>
        <p:spPr>
          <a:xfrm>
            <a:off x="5207943" y="1065485"/>
            <a:ext cx="2364299" cy="600164"/>
          </a:xfrm>
          <a:prstGeom prst="rect">
            <a:avLst/>
          </a:prstGeom>
          <a:noFill/>
        </p:spPr>
        <p:txBody>
          <a:bodyPr wrap="square" rtlCol="0">
            <a:spAutoFit/>
          </a:bodyPr>
          <a:lstStyle/>
          <a:p>
            <a:r>
              <a:rPr lang="en-US" sz="1100" dirty="0" smtClean="0">
                <a:latin typeface="Titillium Web" panose="020B0604020202020204" charset="0"/>
              </a:rPr>
              <a:t>Centralized management, Automation and deep integration  of all resources simplify the d2d activity</a:t>
            </a:r>
            <a:endParaRPr lang="en-US" sz="1100" dirty="0">
              <a:latin typeface="Titillium Web" panose="020B0604020202020204" charset="0"/>
            </a:endParaRPr>
          </a:p>
        </p:txBody>
      </p:sp>
      <p:sp>
        <p:nvSpPr>
          <p:cNvPr id="71" name="ZoneTexte 70"/>
          <p:cNvSpPr txBox="1"/>
          <p:nvPr/>
        </p:nvSpPr>
        <p:spPr>
          <a:xfrm>
            <a:off x="5261888" y="2321238"/>
            <a:ext cx="2364299" cy="938719"/>
          </a:xfrm>
          <a:prstGeom prst="rect">
            <a:avLst/>
          </a:prstGeom>
          <a:noFill/>
        </p:spPr>
        <p:txBody>
          <a:bodyPr wrap="square" rtlCol="0">
            <a:spAutoFit/>
          </a:bodyPr>
          <a:lstStyle/>
          <a:p>
            <a:r>
              <a:rPr lang="en-US" sz="1100" dirty="0" smtClean="0">
                <a:latin typeface="Titillium Web" panose="020B0604020202020204" charset="0"/>
              </a:rPr>
              <a:t>Monitoring  of all integrated components opens up the possibility of using modern analytics tools to help to optimize the system for more efficient and cost-effective operation</a:t>
            </a:r>
            <a:endParaRPr lang="en-US" sz="1100" dirty="0">
              <a:latin typeface="Titillium Web" panose="020B0604020202020204" charset="0"/>
            </a:endParaRPr>
          </a:p>
        </p:txBody>
      </p:sp>
      <p:sp>
        <p:nvSpPr>
          <p:cNvPr id="72" name="ZoneTexte 71"/>
          <p:cNvSpPr txBox="1"/>
          <p:nvPr/>
        </p:nvSpPr>
        <p:spPr>
          <a:xfrm>
            <a:off x="5261888" y="3610660"/>
            <a:ext cx="2364299" cy="1446550"/>
          </a:xfrm>
          <a:prstGeom prst="rect">
            <a:avLst/>
          </a:prstGeom>
          <a:noFill/>
        </p:spPr>
        <p:txBody>
          <a:bodyPr wrap="square" rtlCol="0">
            <a:spAutoFit/>
          </a:bodyPr>
          <a:lstStyle/>
          <a:p>
            <a:r>
              <a:rPr lang="en-US" sz="1100" dirty="0" smtClean="0">
                <a:latin typeface="Titillium Web" panose="020B0604020202020204" charset="0"/>
              </a:rPr>
              <a:t>Just add more simple and ship x86 Server to increase the total power and capacity of your datacenter</a:t>
            </a:r>
          </a:p>
          <a:p>
            <a:r>
              <a:rPr lang="en-US" sz="1100" dirty="0" smtClean="0">
                <a:latin typeface="Titillium Web" panose="020B0604020202020204" charset="0"/>
              </a:rPr>
              <a:t>No more need to  shutdown your infrastructure to migrate to newer system.</a:t>
            </a:r>
          </a:p>
          <a:p>
            <a:r>
              <a:rPr lang="en-US" sz="1100" dirty="0" smtClean="0">
                <a:latin typeface="Titillium Web" panose="020B0604020202020204" charset="0"/>
              </a:rPr>
              <a:t>Highly performance using SDD/HDD and Flash</a:t>
            </a:r>
            <a:endParaRPr lang="en-US" sz="1100" dirty="0">
              <a:latin typeface="Titillium Web" panose="020B0604020202020204" charset="0"/>
            </a:endParaRPr>
          </a:p>
        </p:txBody>
      </p:sp>
    </p:spTree>
    <p:extLst>
      <p:ext uri="{BB962C8B-B14F-4D97-AF65-F5344CB8AC3E}">
        <p14:creationId xmlns:p14="http://schemas.microsoft.com/office/powerpoint/2010/main" val="1000032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41" name="Shape 404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16</a:t>
            </a:fld>
            <a:endParaRPr/>
          </a:p>
        </p:txBody>
      </p:sp>
      <p:sp>
        <p:nvSpPr>
          <p:cNvPr id="4038" name="Shape 4038"/>
          <p:cNvSpPr txBox="1">
            <a:spLocks noGrp="1"/>
          </p:cNvSpPr>
          <p:nvPr>
            <p:ph type="ctrTitle" idx="4294967295"/>
          </p:nvPr>
        </p:nvSpPr>
        <p:spPr>
          <a:xfrm>
            <a:off x="0" y="744538"/>
            <a:ext cx="4864100" cy="116046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80BFB7"/>
                </a:solidFill>
              </a:rPr>
              <a:t>THANKS!</a:t>
            </a:r>
            <a:endParaRPr sz="6000">
              <a:solidFill>
                <a:srgbClr val="80BFB7"/>
              </a:solidFill>
            </a:endParaRPr>
          </a:p>
        </p:txBody>
      </p:sp>
      <p:sp>
        <p:nvSpPr>
          <p:cNvPr id="4039" name="Shape 4039"/>
          <p:cNvSpPr txBox="1">
            <a:spLocks noGrp="1"/>
          </p:cNvSpPr>
          <p:nvPr>
            <p:ph type="subTitle" idx="4294967295"/>
          </p:nvPr>
        </p:nvSpPr>
        <p:spPr>
          <a:xfrm>
            <a:off x="0" y="1944688"/>
            <a:ext cx="4864100" cy="784225"/>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Shape 3914"/>
          <p:cNvSpPr txBox="1">
            <a:spLocks noGrp="1"/>
          </p:cNvSpPr>
          <p:nvPr>
            <p:ph type="title"/>
          </p:nvPr>
        </p:nvSpPr>
        <p:spPr>
          <a:xfrm>
            <a:off x="2762865" y="409394"/>
            <a:ext cx="4672360" cy="12919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Data Doubles every </a:t>
            </a:r>
            <a:br>
              <a:rPr lang="en" dirty="0" smtClean="0"/>
            </a:br>
            <a:r>
              <a:rPr lang="en" dirty="0" smtClean="0"/>
              <a:t>two years</a:t>
            </a:r>
            <a:endParaRPr dirty="0"/>
          </a:p>
        </p:txBody>
      </p:sp>
      <p:sp>
        <p:nvSpPr>
          <p:cNvPr id="3915" name="Shape 3915"/>
          <p:cNvSpPr txBox="1">
            <a:spLocks noGrp="1"/>
          </p:cNvSpPr>
          <p:nvPr>
            <p:ph type="body" idx="1"/>
          </p:nvPr>
        </p:nvSpPr>
        <p:spPr>
          <a:xfrm>
            <a:off x="2847475" y="1956621"/>
            <a:ext cx="4792190" cy="268364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dirty="0" smtClean="0"/>
              <a:t>From 2013 to 2020, the digital universe will grow by a factor of 10, from 4,4ZB to 44 ZB*</a:t>
            </a:r>
          </a:p>
          <a:p>
            <a:pPr marL="0" lvl="0" indent="0" rtl="0">
              <a:spcBef>
                <a:spcPts val="600"/>
              </a:spcBef>
              <a:spcAft>
                <a:spcPts val="0"/>
              </a:spcAft>
              <a:buNone/>
            </a:pPr>
            <a:endParaRPr lang="en" sz="1800" dirty="0"/>
          </a:p>
          <a:p>
            <a:pPr marL="76200" indent="0">
              <a:buNone/>
            </a:pPr>
            <a:r>
              <a:rPr lang="en-US" sz="1800" b="1" dirty="0"/>
              <a:t>2/3 </a:t>
            </a:r>
            <a:r>
              <a:rPr lang="en-US" sz="1800" dirty="0"/>
              <a:t>of </a:t>
            </a:r>
            <a:r>
              <a:rPr lang="en-US" sz="1800" dirty="0" smtClean="0"/>
              <a:t>Data </a:t>
            </a:r>
            <a:r>
              <a:rPr lang="en-US" sz="1800" dirty="0"/>
              <a:t>Is Created </a:t>
            </a:r>
            <a:r>
              <a:rPr lang="en-US" sz="1800" b="1" dirty="0"/>
              <a:t>by Consumers</a:t>
            </a:r>
            <a:r>
              <a:rPr lang="en-US" sz="1800" b="1" dirty="0" smtClean="0"/>
              <a:t>, </a:t>
            </a:r>
            <a:r>
              <a:rPr lang="en-US" sz="1800" dirty="0" smtClean="0"/>
              <a:t>but  </a:t>
            </a:r>
            <a:r>
              <a:rPr lang="en-US" sz="1800" b="1" dirty="0" smtClean="0"/>
              <a:t>Enterprises </a:t>
            </a:r>
            <a:r>
              <a:rPr lang="en-US" sz="1800" dirty="0" smtClean="0"/>
              <a:t>Are Responsible for </a:t>
            </a:r>
            <a:r>
              <a:rPr lang="en-US" sz="1800" b="1" dirty="0"/>
              <a:t>85% </a:t>
            </a:r>
            <a:r>
              <a:rPr lang="en-US" sz="1800" dirty="0"/>
              <a:t>of This</a:t>
            </a:r>
            <a:endParaRPr lang="en" sz="1800" dirty="0" smtClean="0"/>
          </a:p>
          <a:p>
            <a:pPr marL="0" lvl="0" indent="0" rtl="0">
              <a:spcBef>
                <a:spcPts val="600"/>
              </a:spcBef>
              <a:spcAft>
                <a:spcPts val="0"/>
              </a:spcAft>
              <a:buNone/>
            </a:pPr>
            <a:endParaRPr lang="en" sz="1800" dirty="0"/>
          </a:p>
          <a:p>
            <a:pPr marL="0" lvl="0" indent="0" rtl="0">
              <a:spcBef>
                <a:spcPts val="600"/>
              </a:spcBef>
              <a:spcAft>
                <a:spcPts val="0"/>
              </a:spcAft>
              <a:buNone/>
            </a:pPr>
            <a:r>
              <a:rPr lang="en" sz="1800" dirty="0" smtClean="0"/>
              <a:t>IT needs to adapt their infrastructure to address the storage challenge</a:t>
            </a:r>
            <a:endParaRPr sz="1800" dirty="0"/>
          </a:p>
        </p:txBody>
      </p:sp>
      <p:sp>
        <p:nvSpPr>
          <p:cNvPr id="3917" name="Shape 39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17</a:t>
            </a:fld>
            <a:endParaRPr/>
          </a:p>
        </p:txBody>
      </p:sp>
      <p:pic>
        <p:nvPicPr>
          <p:cNvPr id="3" name="Image 2"/>
          <p:cNvPicPr>
            <a:picLocks noChangeAspect="1"/>
          </p:cNvPicPr>
          <p:nvPr/>
        </p:nvPicPr>
        <p:blipFill>
          <a:blip r:embed="rId3"/>
          <a:stretch>
            <a:fillRect/>
          </a:stretch>
        </p:blipFill>
        <p:spPr>
          <a:xfrm>
            <a:off x="0" y="272143"/>
            <a:ext cx="2544537" cy="2035629"/>
          </a:xfrm>
          <a:prstGeom prst="rect">
            <a:avLst/>
          </a:prstGeom>
        </p:spPr>
      </p:pic>
      <p:pic>
        <p:nvPicPr>
          <p:cNvPr id="4" name="Image 3"/>
          <p:cNvPicPr>
            <a:picLocks noChangeAspect="1"/>
          </p:cNvPicPr>
          <p:nvPr/>
        </p:nvPicPr>
        <p:blipFill>
          <a:blip r:embed="rId4"/>
          <a:stretch>
            <a:fillRect/>
          </a:stretch>
        </p:blipFill>
        <p:spPr>
          <a:xfrm>
            <a:off x="0" y="2307772"/>
            <a:ext cx="2544535" cy="2332490"/>
          </a:xfrm>
          <a:prstGeom prst="rect">
            <a:avLst/>
          </a:prstGeom>
        </p:spPr>
      </p:pic>
      <p:sp>
        <p:nvSpPr>
          <p:cNvPr id="9" name="Shape 3859"/>
          <p:cNvSpPr txBox="1">
            <a:spLocks/>
          </p:cNvSpPr>
          <p:nvPr/>
        </p:nvSpPr>
        <p:spPr>
          <a:xfrm>
            <a:off x="4345858" y="4768798"/>
            <a:ext cx="3543494" cy="345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Font typeface="Titillium Web Light"/>
              <a:buNone/>
            </a:pPr>
            <a:r>
              <a:rPr lang="fr-FR" sz="1050" dirty="0" smtClean="0"/>
              <a:t>*Source IDC 2014</a:t>
            </a:r>
            <a:r>
              <a:rPr lang="fr-FR" sz="1050" dirty="0" smtClean="0">
                <a:sym typeface="Wingdings" panose="05000000000000000000" pitchFamily="2" charset="2"/>
              </a:rPr>
              <a:t> The digital </a:t>
            </a:r>
            <a:r>
              <a:rPr lang="fr-FR" sz="1050" dirty="0" err="1" smtClean="0">
                <a:sym typeface="Wingdings" panose="05000000000000000000" pitchFamily="2" charset="2"/>
              </a:rPr>
              <a:t>Universe</a:t>
            </a:r>
            <a:r>
              <a:rPr lang="fr-FR" sz="1050" dirty="0" smtClean="0">
                <a:sym typeface="Wingdings" panose="05000000000000000000" pitchFamily="2" charset="2"/>
              </a:rPr>
              <a:t> of </a:t>
            </a:r>
            <a:r>
              <a:rPr lang="fr-FR" sz="1050" dirty="0" err="1" smtClean="0">
                <a:sym typeface="Wingdings" panose="05000000000000000000" pitchFamily="2" charset="2"/>
              </a:rPr>
              <a:t>Opportunities</a:t>
            </a:r>
            <a:endParaRPr lang="fr-FR" sz="105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Shape 38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18</a:t>
            </a:fld>
            <a:endParaRPr/>
          </a:p>
        </p:txBody>
      </p:sp>
      <p:sp>
        <p:nvSpPr>
          <p:cNvPr id="3850" name="Shape 3850"/>
          <p:cNvSpPr txBox="1">
            <a:spLocks noGrp="1"/>
          </p:cNvSpPr>
          <p:nvPr>
            <p:ph type="ctrTitle" idx="4294967295"/>
          </p:nvPr>
        </p:nvSpPr>
        <p:spPr>
          <a:xfrm>
            <a:off x="4340071" y="668338"/>
            <a:ext cx="3732212" cy="1160462"/>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000" dirty="0" smtClean="0"/>
              <a:t>Good Bye !</a:t>
            </a:r>
            <a:endParaRPr sz="6000" dirty="0"/>
          </a:p>
        </p:txBody>
      </p:sp>
      <p:sp>
        <p:nvSpPr>
          <p:cNvPr id="3851" name="Shape 3851"/>
          <p:cNvSpPr txBox="1">
            <a:spLocks noGrp="1"/>
          </p:cNvSpPr>
          <p:nvPr>
            <p:ph type="subTitle" idx="4294967295"/>
          </p:nvPr>
        </p:nvSpPr>
        <p:spPr>
          <a:xfrm>
            <a:off x="3780212" y="1828800"/>
            <a:ext cx="3732212" cy="2487613"/>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latin typeface="Titillium Web"/>
                <a:ea typeface="Titillium Web"/>
                <a:cs typeface="Titillium Web"/>
                <a:sym typeface="Titillium Web"/>
              </a:rPr>
              <a:t>I am </a:t>
            </a:r>
            <a:r>
              <a:rPr lang="en" b="1" dirty="0" smtClean="0">
                <a:latin typeface="Titillium Web"/>
                <a:ea typeface="Titillium Web"/>
                <a:cs typeface="Titillium Web"/>
                <a:sym typeface="Titillium Web"/>
              </a:rPr>
              <a:t>François Conza</a:t>
            </a:r>
            <a:endParaRPr b="1" dirty="0">
              <a:latin typeface="Titillium Web"/>
              <a:ea typeface="Titillium Web"/>
              <a:cs typeface="Titillium Web"/>
              <a:sym typeface="Titillium Web"/>
            </a:endParaRPr>
          </a:p>
          <a:p>
            <a:pPr marL="0" lvl="0" indent="0">
              <a:spcBef>
                <a:spcPts val="600"/>
              </a:spcBef>
              <a:spcAft>
                <a:spcPts val="0"/>
              </a:spcAft>
              <a:buClr>
                <a:schemeClr val="dk1"/>
              </a:buClr>
              <a:buSzPts val="1100"/>
              <a:buFont typeface="Arial"/>
              <a:buNone/>
            </a:pPr>
            <a:endParaRPr lang="en" dirty="0" smtClean="0"/>
          </a:p>
          <a:p>
            <a:pPr marL="0" lvl="0" indent="0">
              <a:spcBef>
                <a:spcPts val="600"/>
              </a:spcBef>
              <a:spcAft>
                <a:spcPts val="0"/>
              </a:spcAft>
              <a:buClr>
                <a:schemeClr val="dk1"/>
              </a:buClr>
              <a:buSzPts val="1100"/>
              <a:buFont typeface="Arial"/>
              <a:buNone/>
            </a:pPr>
            <a:r>
              <a:rPr lang="en" dirty="0" smtClean="0"/>
              <a:t>You </a:t>
            </a:r>
            <a:r>
              <a:rPr lang="en" dirty="0"/>
              <a:t>can find me at </a:t>
            </a:r>
            <a:r>
              <a:rPr lang="en" dirty="0" smtClean="0"/>
              <a:t>francois.conza@free.fr</a:t>
            </a:r>
            <a:endParaRPr b="1" dirty="0"/>
          </a:p>
        </p:txBody>
      </p:sp>
      <p:pic>
        <p:nvPicPr>
          <p:cNvPr id="3852" name="Shape 3852"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Tree>
    <p:extLst>
      <p:ext uri="{BB962C8B-B14F-4D97-AF65-F5344CB8AC3E}">
        <p14:creationId xmlns:p14="http://schemas.microsoft.com/office/powerpoint/2010/main" val="1699749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Shape 3914"/>
          <p:cNvSpPr txBox="1">
            <a:spLocks noGrp="1"/>
          </p:cNvSpPr>
          <p:nvPr>
            <p:ph type="title"/>
          </p:nvPr>
        </p:nvSpPr>
        <p:spPr>
          <a:xfrm>
            <a:off x="3623485" y="0"/>
            <a:ext cx="4069604" cy="781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Agenda</a:t>
            </a:r>
            <a:endParaRPr dirty="0"/>
          </a:p>
        </p:txBody>
      </p:sp>
      <p:sp>
        <p:nvSpPr>
          <p:cNvPr id="3915" name="Shape 3915"/>
          <p:cNvSpPr txBox="1">
            <a:spLocks noGrp="1"/>
          </p:cNvSpPr>
          <p:nvPr>
            <p:ph type="body" idx="1"/>
          </p:nvPr>
        </p:nvSpPr>
        <p:spPr>
          <a:xfrm>
            <a:off x="265702" y="1055914"/>
            <a:ext cx="7082155" cy="3664287"/>
          </a:xfrm>
          <a:prstGeom prst="rect">
            <a:avLst/>
          </a:prstGeom>
        </p:spPr>
        <p:txBody>
          <a:bodyPr spcFirstLastPara="1" wrap="square" lIns="91425" tIns="91425" rIns="91425" bIns="91425" anchor="t" anchorCtr="0">
            <a:noAutofit/>
          </a:bodyPr>
          <a:lstStyle/>
          <a:p>
            <a:pPr marL="285750" indent="-285750">
              <a:lnSpc>
                <a:spcPct val="150000"/>
              </a:lnSpc>
            </a:pPr>
            <a:r>
              <a:rPr lang="en-US" sz="2600" dirty="0" smtClean="0"/>
              <a:t>SDDC introduction</a:t>
            </a:r>
            <a:endParaRPr lang="en-US" sz="2600" dirty="0"/>
          </a:p>
          <a:p>
            <a:pPr marL="285750" indent="-285750">
              <a:lnSpc>
                <a:spcPct val="150000"/>
              </a:lnSpc>
            </a:pPr>
            <a:r>
              <a:rPr lang="en-US" sz="2600" dirty="0" smtClean="0"/>
              <a:t>Datacenter </a:t>
            </a:r>
            <a:r>
              <a:rPr lang="en-US" sz="2600" dirty="0" smtClean="0"/>
              <a:t>Infrastructures</a:t>
            </a:r>
          </a:p>
          <a:p>
            <a:pPr marL="285750" indent="-285750">
              <a:lnSpc>
                <a:spcPct val="150000"/>
              </a:lnSpc>
            </a:pPr>
            <a:r>
              <a:rPr lang="en-US" sz="2600" dirty="0" err="1" smtClean="0"/>
              <a:t>Hyperconvergence</a:t>
            </a:r>
            <a:r>
              <a:rPr lang="en-US" sz="2600" dirty="0" smtClean="0"/>
              <a:t> (HCI)</a:t>
            </a:r>
            <a:endParaRPr lang="en-US" sz="2600" dirty="0"/>
          </a:p>
          <a:p>
            <a:pPr marL="285750" indent="-285750">
              <a:lnSpc>
                <a:spcPct val="150000"/>
              </a:lnSpc>
            </a:pPr>
            <a:r>
              <a:rPr lang="en-US" sz="2600" dirty="0" smtClean="0"/>
              <a:t>SDDC Impacts </a:t>
            </a:r>
            <a:r>
              <a:rPr lang="en-US" sz="2600" dirty="0" smtClean="0"/>
              <a:t>and benefits</a:t>
            </a:r>
          </a:p>
        </p:txBody>
      </p:sp>
      <p:sp>
        <p:nvSpPr>
          <p:cNvPr id="3917" name="Shape 39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2</a:t>
            </a:fld>
            <a:endParaRPr/>
          </a:p>
        </p:txBody>
      </p:sp>
    </p:spTree>
    <p:extLst>
      <p:ext uri="{BB962C8B-B14F-4D97-AF65-F5344CB8AC3E}">
        <p14:creationId xmlns:p14="http://schemas.microsoft.com/office/powerpoint/2010/main" val="2769433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1</a:t>
            </a:r>
            <a:r>
              <a:rPr lang="en" dirty="0" smtClean="0"/>
              <a:t>.</a:t>
            </a:r>
            <a:endParaRPr dirty="0" smtClean="0"/>
          </a:p>
          <a:p>
            <a:pPr marL="0" lvl="0" indent="0" rtl="0">
              <a:spcBef>
                <a:spcPts val="0"/>
              </a:spcBef>
              <a:spcAft>
                <a:spcPts val="0"/>
              </a:spcAft>
              <a:buNone/>
            </a:pPr>
            <a:r>
              <a:rPr lang="en" dirty="0" smtClean="0"/>
              <a:t>SDDC</a:t>
            </a:r>
            <a:endParaRPr dirty="0"/>
          </a:p>
        </p:txBody>
      </p:sp>
      <p:sp>
        <p:nvSpPr>
          <p:cNvPr id="3859" name="Shape 385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smtClean="0"/>
              <a:t>Software </a:t>
            </a:r>
            <a:r>
              <a:rPr lang="fr-FR" dirty="0" err="1" smtClean="0"/>
              <a:t>Defined</a:t>
            </a:r>
            <a:r>
              <a:rPr lang="fr-FR" dirty="0" smtClean="0"/>
              <a:t> D</a:t>
            </a:r>
            <a:r>
              <a:rPr lang="en" dirty="0" smtClean="0"/>
              <a:t>ataCenter</a:t>
            </a:r>
            <a:endParaRPr dirty="0"/>
          </a:p>
        </p:txBody>
      </p:sp>
    </p:spTree>
    <p:extLst>
      <p:ext uri="{BB962C8B-B14F-4D97-AF65-F5344CB8AC3E}">
        <p14:creationId xmlns:p14="http://schemas.microsoft.com/office/powerpoint/2010/main" val="81538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Shape 3864"/>
          <p:cNvSpPr txBox="1">
            <a:spLocks noGrp="1"/>
          </p:cNvSpPr>
          <p:nvPr>
            <p:ph type="body" idx="1"/>
          </p:nvPr>
        </p:nvSpPr>
        <p:spPr>
          <a:xfrm>
            <a:off x="1066799" y="867886"/>
            <a:ext cx="5735052" cy="3692400"/>
          </a:xfrm>
          <a:prstGeom prst="rect">
            <a:avLst/>
          </a:prstGeom>
        </p:spPr>
        <p:txBody>
          <a:bodyPr spcFirstLastPara="1" wrap="square" lIns="91425" tIns="91425" rIns="91425" bIns="91425" anchor="t" anchorCtr="0">
            <a:noAutofit/>
          </a:bodyPr>
          <a:lstStyle/>
          <a:p>
            <a:pPr marL="0" lvl="0" indent="0">
              <a:buNone/>
            </a:pPr>
            <a:r>
              <a:rPr lang="en-US" dirty="0"/>
              <a:t>in an </a:t>
            </a:r>
            <a:r>
              <a:rPr lang="en-US" dirty="0" smtClean="0"/>
              <a:t>Software Defined </a:t>
            </a:r>
            <a:r>
              <a:rPr lang="en-US" dirty="0" err="1" smtClean="0"/>
              <a:t>DataCenter</a:t>
            </a:r>
            <a:r>
              <a:rPr lang="en-US" dirty="0" smtClean="0"/>
              <a:t> </a:t>
            </a:r>
          </a:p>
          <a:p>
            <a:pPr marL="0" lvl="0" indent="0">
              <a:buNone/>
            </a:pPr>
            <a:r>
              <a:rPr lang="en-US" dirty="0" smtClean="0"/>
              <a:t>all infrastructure </a:t>
            </a:r>
            <a:r>
              <a:rPr lang="en-US" dirty="0"/>
              <a:t>elements </a:t>
            </a:r>
            <a:r>
              <a:rPr lang="en-US" dirty="0" smtClean="0"/>
              <a:t>such as servers, storage, networking devices are </a:t>
            </a:r>
            <a:r>
              <a:rPr lang="en-US" dirty="0"/>
              <a:t>virtualized and delivered as a service</a:t>
            </a:r>
            <a:endParaRPr dirty="0"/>
          </a:p>
        </p:txBody>
      </p:sp>
      <p:sp>
        <p:nvSpPr>
          <p:cNvPr id="3865" name="Shape 386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715391"/>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SDDC Requirement</a:t>
            </a:r>
            <a:endParaRPr dirty="0"/>
          </a:p>
        </p:txBody>
      </p:sp>
      <p:sp>
        <p:nvSpPr>
          <p:cNvPr id="3871" name="Shape 3871"/>
          <p:cNvSpPr txBox="1">
            <a:spLocks noGrp="1"/>
          </p:cNvSpPr>
          <p:nvPr>
            <p:ph type="body" idx="1"/>
          </p:nvPr>
        </p:nvSpPr>
        <p:spPr>
          <a:xfrm>
            <a:off x="210063" y="1596775"/>
            <a:ext cx="4612881" cy="2980500"/>
          </a:xfrm>
          <a:prstGeom prst="rect">
            <a:avLst/>
          </a:prstGeom>
        </p:spPr>
        <p:txBody>
          <a:bodyPr spcFirstLastPara="1" wrap="square" lIns="91425" tIns="91425" rIns="91425" bIns="91425" anchor="t" anchorCtr="0">
            <a:noAutofit/>
          </a:bodyPr>
          <a:lstStyle/>
          <a:p>
            <a:pPr marL="457200" lvl="0" indent="-381000" rtl="0">
              <a:spcBef>
                <a:spcPts val="600"/>
              </a:spcBef>
              <a:spcAft>
                <a:spcPts val="0"/>
              </a:spcAft>
              <a:buSzPts val="2400"/>
              <a:buChar char="▪"/>
            </a:pPr>
            <a:r>
              <a:rPr lang="fr-FR" dirty="0" smtClean="0">
                <a:solidFill>
                  <a:srgbClr val="FF0000"/>
                </a:solidFill>
              </a:rPr>
              <a:t>S</a:t>
            </a:r>
            <a:r>
              <a:rPr lang="fr-FR" dirty="0" smtClean="0"/>
              <a:t>oftware </a:t>
            </a:r>
            <a:r>
              <a:rPr lang="fr-FR" dirty="0" err="1" smtClean="0">
                <a:solidFill>
                  <a:srgbClr val="FF0000"/>
                </a:solidFill>
              </a:rPr>
              <a:t>D</a:t>
            </a:r>
            <a:r>
              <a:rPr lang="fr-FR" dirty="0" err="1" smtClean="0"/>
              <a:t>efined</a:t>
            </a:r>
            <a:r>
              <a:rPr lang="fr-FR" dirty="0" smtClean="0"/>
              <a:t> </a:t>
            </a:r>
            <a:r>
              <a:rPr lang="fr-FR" dirty="0" smtClean="0">
                <a:solidFill>
                  <a:srgbClr val="FF0000"/>
                </a:solidFill>
              </a:rPr>
              <a:t>S</a:t>
            </a:r>
            <a:r>
              <a:rPr lang="fr-FR" dirty="0" smtClean="0"/>
              <a:t>torage</a:t>
            </a:r>
          </a:p>
          <a:p>
            <a:r>
              <a:rPr lang="fr-FR" dirty="0">
                <a:solidFill>
                  <a:srgbClr val="FF0000"/>
                </a:solidFill>
              </a:rPr>
              <a:t>S</a:t>
            </a:r>
            <a:r>
              <a:rPr lang="fr-FR" dirty="0"/>
              <a:t>oftware </a:t>
            </a:r>
            <a:r>
              <a:rPr lang="fr-FR" dirty="0" err="1">
                <a:solidFill>
                  <a:srgbClr val="FF0000"/>
                </a:solidFill>
              </a:rPr>
              <a:t>D</a:t>
            </a:r>
            <a:r>
              <a:rPr lang="fr-FR" dirty="0" err="1"/>
              <a:t>efined</a:t>
            </a:r>
            <a:r>
              <a:rPr lang="fr-FR" dirty="0"/>
              <a:t> </a:t>
            </a:r>
            <a:r>
              <a:rPr lang="fr-FR" dirty="0" smtClean="0">
                <a:solidFill>
                  <a:srgbClr val="FF0000"/>
                </a:solidFill>
              </a:rPr>
              <a:t>N</a:t>
            </a:r>
            <a:r>
              <a:rPr lang="fr-FR" dirty="0" smtClean="0"/>
              <a:t>etwork</a:t>
            </a:r>
          </a:p>
          <a:p>
            <a:r>
              <a:rPr lang="fr-FR" dirty="0" err="1" smtClean="0"/>
              <a:t>Compute</a:t>
            </a:r>
            <a:r>
              <a:rPr lang="fr-FR" dirty="0" smtClean="0"/>
              <a:t> </a:t>
            </a:r>
            <a:r>
              <a:rPr lang="fr-FR" dirty="0" err="1" smtClean="0"/>
              <a:t>Virtualization</a:t>
            </a:r>
            <a:endParaRPr lang="fr-FR" dirty="0" smtClean="0"/>
          </a:p>
          <a:p>
            <a:r>
              <a:rPr lang="fr-FR" dirty="0" smtClean="0"/>
              <a:t>Automation</a:t>
            </a:r>
          </a:p>
          <a:p>
            <a:r>
              <a:rPr lang="fr-FR" dirty="0" smtClean="0"/>
              <a:t>Policy</a:t>
            </a:r>
            <a:endParaRPr lang="fr-FR" dirty="0"/>
          </a:p>
          <a:p>
            <a:pPr marL="457200" lvl="0" indent="-381000" rtl="0">
              <a:spcBef>
                <a:spcPts val="600"/>
              </a:spcBef>
              <a:spcAft>
                <a:spcPts val="0"/>
              </a:spcAft>
              <a:buSzPts val="2400"/>
              <a:buChar char="▪"/>
            </a:pPr>
            <a:endParaRPr lang="fr-FR" dirty="0" smtClean="0"/>
          </a:p>
        </p:txBody>
      </p:sp>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5</a:t>
            </a:fld>
            <a:endParaRPr/>
          </a:p>
        </p:txBody>
      </p:sp>
    </p:spTree>
    <p:extLst>
      <p:ext uri="{BB962C8B-B14F-4D97-AF65-F5344CB8AC3E}">
        <p14:creationId xmlns:p14="http://schemas.microsoft.com/office/powerpoint/2010/main" val="158270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2</a:t>
            </a:r>
            <a:r>
              <a:rPr lang="en" dirty="0" smtClean="0"/>
              <a:t>.</a:t>
            </a:r>
            <a:endParaRPr dirty="0" smtClean="0"/>
          </a:p>
          <a:p>
            <a:pPr marL="0" lvl="0" indent="0" rtl="0">
              <a:spcBef>
                <a:spcPts val="0"/>
              </a:spcBef>
              <a:spcAft>
                <a:spcPts val="0"/>
              </a:spcAft>
              <a:buNone/>
            </a:pPr>
            <a:r>
              <a:rPr lang="en" dirty="0" smtClean="0"/>
              <a:t>Datacenter Infrastructures</a:t>
            </a:r>
            <a:endParaRPr dirty="0"/>
          </a:p>
        </p:txBody>
      </p:sp>
      <p:sp>
        <p:nvSpPr>
          <p:cNvPr id="3859" name="Shape 385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9449" y="0"/>
            <a:ext cx="6761100" cy="857400"/>
          </a:xfrm>
        </p:spPr>
        <p:txBody>
          <a:bodyPr/>
          <a:lstStyle/>
          <a:p>
            <a:r>
              <a:rPr lang="en-US" dirty="0" smtClean="0"/>
              <a:t>Different DC Infrastructures</a:t>
            </a:r>
            <a:endParaRPr lang="en-US" dirty="0"/>
          </a:p>
        </p:txBody>
      </p:sp>
      <p:sp>
        <p:nvSpPr>
          <p:cNvPr id="4" name="Espace réservé du numéro de diapositive 3"/>
          <p:cNvSpPr>
            <a:spLocks noGrp="1"/>
          </p:cNvSpPr>
          <p:nvPr>
            <p:ph type="sldNum" idx="12"/>
          </p:nvPr>
        </p:nvSpPr>
        <p:spPr/>
        <p:txBody>
          <a:bodyPr/>
          <a:lstStyle/>
          <a:p>
            <a:fld id="{00000000-1234-1234-1234-123412341234}" type="slidenum">
              <a:rPr lang="fr-FR" smtClean="0"/>
              <a:pPr/>
              <a:t>7</a:t>
            </a:fld>
            <a:endParaRPr lang="fr-FR" dirty="0"/>
          </a:p>
        </p:txBody>
      </p:sp>
      <p:pic>
        <p:nvPicPr>
          <p:cNvPr id="5" name="Image 4"/>
          <p:cNvPicPr>
            <a:picLocks noChangeAspect="1"/>
          </p:cNvPicPr>
          <p:nvPr/>
        </p:nvPicPr>
        <p:blipFill>
          <a:blip r:embed="rId3"/>
          <a:stretch>
            <a:fillRect/>
          </a:stretch>
        </p:blipFill>
        <p:spPr>
          <a:xfrm>
            <a:off x="833437" y="1763075"/>
            <a:ext cx="5953125" cy="2790825"/>
          </a:xfrm>
          <a:prstGeom prst="rect">
            <a:avLst/>
          </a:prstGeom>
        </p:spPr>
      </p:pic>
      <p:sp>
        <p:nvSpPr>
          <p:cNvPr id="3" name="ZoneTexte 2"/>
          <p:cNvSpPr txBox="1"/>
          <p:nvPr/>
        </p:nvSpPr>
        <p:spPr>
          <a:xfrm>
            <a:off x="429449" y="1023701"/>
            <a:ext cx="7141699" cy="276999"/>
          </a:xfrm>
          <a:prstGeom prst="rect">
            <a:avLst/>
          </a:prstGeom>
          <a:noFill/>
        </p:spPr>
        <p:txBody>
          <a:bodyPr wrap="none" rtlCol="0">
            <a:spAutoFit/>
          </a:bodyPr>
          <a:lstStyle/>
          <a:p>
            <a:r>
              <a:rPr lang="en-US" sz="1200" dirty="0" smtClean="0">
                <a:solidFill>
                  <a:srgbClr val="80BFB7"/>
                </a:solidFill>
              </a:rPr>
              <a:t>Quick overview </a:t>
            </a:r>
            <a:r>
              <a:rPr lang="en-US" sz="1200" dirty="0">
                <a:solidFill>
                  <a:srgbClr val="80BFB7"/>
                </a:solidFill>
              </a:rPr>
              <a:t>of the differences </a:t>
            </a:r>
            <a:r>
              <a:rPr lang="en-US" sz="1200" dirty="0" smtClean="0">
                <a:solidFill>
                  <a:srgbClr val="80BFB7"/>
                </a:solidFill>
              </a:rPr>
              <a:t>between </a:t>
            </a:r>
            <a:r>
              <a:rPr lang="en-US" sz="1200" dirty="0">
                <a:solidFill>
                  <a:srgbClr val="80BFB7"/>
                </a:solidFill>
              </a:rPr>
              <a:t>traditional datacenter, Converged and </a:t>
            </a:r>
            <a:r>
              <a:rPr lang="en-US" sz="1200" dirty="0" smtClean="0">
                <a:solidFill>
                  <a:srgbClr val="80BFB7"/>
                </a:solidFill>
              </a:rPr>
              <a:t>Hyper-Converged</a:t>
            </a:r>
            <a:endParaRPr lang="en-US" sz="1200" dirty="0">
              <a:solidFill>
                <a:srgbClr val="80BFB7"/>
              </a:solidFill>
            </a:endParaRPr>
          </a:p>
        </p:txBody>
      </p:sp>
    </p:spTree>
    <p:extLst>
      <p:ext uri="{BB962C8B-B14F-4D97-AF65-F5344CB8AC3E}">
        <p14:creationId xmlns:p14="http://schemas.microsoft.com/office/powerpoint/2010/main" val="1566144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Shape 3914"/>
          <p:cNvSpPr txBox="1">
            <a:spLocks noGrp="1"/>
          </p:cNvSpPr>
          <p:nvPr>
            <p:ph type="title"/>
          </p:nvPr>
        </p:nvSpPr>
        <p:spPr>
          <a:xfrm>
            <a:off x="365881" y="-9832"/>
            <a:ext cx="4069604" cy="781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Traditional DataCenter</a:t>
            </a:r>
            <a:endParaRPr dirty="0"/>
          </a:p>
        </p:txBody>
      </p:sp>
      <p:sp>
        <p:nvSpPr>
          <p:cNvPr id="3915" name="Shape 3915"/>
          <p:cNvSpPr txBox="1">
            <a:spLocks noGrp="1"/>
          </p:cNvSpPr>
          <p:nvPr>
            <p:ph type="body" idx="1"/>
          </p:nvPr>
        </p:nvSpPr>
        <p:spPr>
          <a:xfrm>
            <a:off x="1251738" y="771368"/>
            <a:ext cx="6178640" cy="2450803"/>
          </a:xfrm>
          <a:prstGeom prst="rect">
            <a:avLst/>
          </a:prstGeom>
        </p:spPr>
        <p:txBody>
          <a:bodyPr spcFirstLastPara="1" wrap="square" lIns="91425" tIns="91425" rIns="91425" bIns="91425" anchor="t" anchorCtr="0">
            <a:noAutofit/>
          </a:bodyPr>
          <a:lstStyle/>
          <a:p>
            <a:pPr marL="285750" indent="-285750"/>
            <a:r>
              <a:rPr lang="en-US" sz="1400" dirty="0" smtClean="0"/>
              <a:t>Silo organization</a:t>
            </a:r>
          </a:p>
          <a:p>
            <a:pPr marL="285750" indent="-285750"/>
            <a:r>
              <a:rPr lang="en-US" sz="1400" dirty="0" smtClean="0"/>
              <a:t>Dedicated specialist per domain</a:t>
            </a:r>
          </a:p>
          <a:p>
            <a:pPr marL="285750" indent="-285750"/>
            <a:r>
              <a:rPr lang="en-US" sz="1400" dirty="0" smtClean="0"/>
              <a:t>Time to provision can be very high when multiple team are imply</a:t>
            </a:r>
          </a:p>
          <a:p>
            <a:pPr marL="285750" indent="-285750"/>
            <a:r>
              <a:rPr lang="en-US" sz="1400" dirty="0" smtClean="0"/>
              <a:t>Multiple Management Interface</a:t>
            </a:r>
          </a:p>
          <a:p>
            <a:pPr marL="285750" indent="-285750"/>
            <a:r>
              <a:rPr lang="en-US" sz="1400" dirty="0" smtClean="0"/>
              <a:t>Waste of resources</a:t>
            </a:r>
          </a:p>
          <a:p>
            <a:pPr marL="285750" indent="-285750"/>
            <a:r>
              <a:rPr lang="en-US" sz="1400" dirty="0" smtClean="0"/>
              <a:t>Difficult to maintain</a:t>
            </a:r>
          </a:p>
          <a:p>
            <a:pPr marL="285750" indent="-285750"/>
            <a:r>
              <a:rPr lang="en-US" sz="1400" dirty="0" smtClean="0"/>
              <a:t>Poor flexibility</a:t>
            </a:r>
          </a:p>
          <a:p>
            <a:pPr marL="285750" indent="-285750"/>
            <a:r>
              <a:rPr lang="en-US" sz="1400" dirty="0" smtClean="0"/>
              <a:t>Poor automation due to the number of technology/vendor</a:t>
            </a:r>
            <a:endParaRPr lang="en-US" sz="1400" dirty="0"/>
          </a:p>
        </p:txBody>
      </p:sp>
      <p:sp>
        <p:nvSpPr>
          <p:cNvPr id="3917" name="Shape 39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8</a:t>
            </a:fld>
            <a:endParaRPr/>
          </a:p>
        </p:txBody>
      </p:sp>
      <p:pic>
        <p:nvPicPr>
          <p:cNvPr id="3" name="Image 2"/>
          <p:cNvPicPr>
            <a:picLocks noChangeAspect="1"/>
          </p:cNvPicPr>
          <p:nvPr/>
        </p:nvPicPr>
        <p:blipFill>
          <a:blip r:embed="rId3"/>
          <a:stretch>
            <a:fillRect/>
          </a:stretch>
        </p:blipFill>
        <p:spPr>
          <a:xfrm>
            <a:off x="91531" y="3298372"/>
            <a:ext cx="7438554" cy="1534100"/>
          </a:xfrm>
          <a:prstGeom prst="rect">
            <a:avLst/>
          </a:prstGeom>
        </p:spPr>
      </p:pic>
    </p:spTree>
    <p:extLst>
      <p:ext uri="{BB962C8B-B14F-4D97-AF65-F5344CB8AC3E}">
        <p14:creationId xmlns:p14="http://schemas.microsoft.com/office/powerpoint/2010/main" val="493979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9" y="1223494"/>
            <a:ext cx="3999932" cy="2725151"/>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2903" y="1223494"/>
            <a:ext cx="3714769" cy="2608242"/>
          </a:xfrm>
          <a:prstGeom prst="rect">
            <a:avLst/>
          </a:prstGeom>
        </p:spPr>
      </p:pic>
      <p:sp>
        <p:nvSpPr>
          <p:cNvPr id="2" name="Titre 1"/>
          <p:cNvSpPr>
            <a:spLocks noGrp="1"/>
          </p:cNvSpPr>
          <p:nvPr>
            <p:ph type="title"/>
          </p:nvPr>
        </p:nvSpPr>
        <p:spPr>
          <a:xfrm>
            <a:off x="1198033" y="3809438"/>
            <a:ext cx="1508620" cy="660600"/>
          </a:xfrm>
        </p:spPr>
        <p:txBody>
          <a:bodyPr/>
          <a:lstStyle/>
          <a:p>
            <a:r>
              <a:rPr lang="en-US" sz="2400" dirty="0" smtClean="0">
                <a:solidFill>
                  <a:srgbClr val="80BFB7"/>
                </a:solidFill>
              </a:rPr>
              <a:t>Converged</a:t>
            </a:r>
            <a:endParaRPr lang="en-US" sz="2400" dirty="0">
              <a:solidFill>
                <a:srgbClr val="80BFB7"/>
              </a:solidFill>
            </a:endParaRPr>
          </a:p>
        </p:txBody>
      </p:sp>
      <p:sp>
        <p:nvSpPr>
          <p:cNvPr id="4" name="Espace réservé du numéro de diapositive 3"/>
          <p:cNvSpPr>
            <a:spLocks noGrp="1"/>
          </p:cNvSpPr>
          <p:nvPr>
            <p:ph type="sldNum" idx="12"/>
          </p:nvPr>
        </p:nvSpPr>
        <p:spPr/>
        <p:txBody>
          <a:bodyPr/>
          <a:lstStyle/>
          <a:p>
            <a:fld id="{00000000-1234-1234-1234-123412341234}" type="slidenum">
              <a:rPr lang="fr-FR" smtClean="0"/>
              <a:pPr/>
              <a:t>9</a:t>
            </a:fld>
            <a:endParaRPr lang="fr-FR" dirty="0"/>
          </a:p>
        </p:txBody>
      </p:sp>
      <p:sp>
        <p:nvSpPr>
          <p:cNvPr id="8" name="Titre 1"/>
          <p:cNvSpPr txBox="1">
            <a:spLocks/>
          </p:cNvSpPr>
          <p:nvPr/>
        </p:nvSpPr>
        <p:spPr>
          <a:xfrm>
            <a:off x="4701489" y="3952590"/>
            <a:ext cx="2252984" cy="517448"/>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eaLnBrk="1" hangingPunct="1">
              <a:buClr>
                <a:srgbClr val="0B87A1"/>
              </a:buClr>
              <a:buSzPts val="3600"/>
              <a:buFont typeface="Dosis Light"/>
              <a:buNone/>
              <a:defRPr sz="2400">
                <a:solidFill>
                  <a:srgbClr val="80BFB7"/>
                </a:solidFill>
                <a:latin typeface="Dosis Light"/>
                <a:ea typeface="Dosis Light"/>
                <a:cs typeface="Dosis Light"/>
                <a:sym typeface="Dosis Light"/>
              </a:defRPr>
            </a:lvl1pPr>
            <a:lvl2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2pPr>
            <a:lvl3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3pPr>
            <a:lvl4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4pPr>
            <a:lvl5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5pPr>
            <a:lvl6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6pPr>
            <a:lvl7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7pPr>
            <a:lvl8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8pPr>
            <a:lvl9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9pPr>
          </a:lstStyle>
          <a:p>
            <a:r>
              <a:rPr lang="en-US" dirty="0" err="1"/>
              <a:t>HyperConverged</a:t>
            </a:r>
            <a:endParaRPr lang="en-US" dirty="0"/>
          </a:p>
        </p:txBody>
      </p:sp>
      <p:sp>
        <p:nvSpPr>
          <p:cNvPr id="12" name="Titre 1"/>
          <p:cNvSpPr txBox="1">
            <a:spLocks/>
          </p:cNvSpPr>
          <p:nvPr/>
        </p:nvSpPr>
        <p:spPr>
          <a:xfrm>
            <a:off x="193373" y="36888"/>
            <a:ext cx="6761100" cy="736786"/>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fr-FR" dirty="0" err="1" smtClean="0"/>
              <a:t>Converged</a:t>
            </a:r>
            <a:r>
              <a:rPr lang="fr-FR" dirty="0"/>
              <a:t> &amp; </a:t>
            </a:r>
            <a:r>
              <a:rPr lang="fr-FR" dirty="0" err="1"/>
              <a:t>Hyperconverged</a:t>
            </a:r>
            <a:endParaRPr lang="en-US" dirty="0"/>
          </a:p>
        </p:txBody>
      </p:sp>
      <p:cxnSp>
        <p:nvCxnSpPr>
          <p:cNvPr id="14" name="Connecteur droit 13"/>
          <p:cNvCxnSpPr/>
          <p:nvPr/>
        </p:nvCxnSpPr>
        <p:spPr>
          <a:xfrm flipH="1">
            <a:off x="3932903" y="1347019"/>
            <a:ext cx="19665" cy="279271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35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theme1.xml><?xml version="1.0" encoding="utf-8"?>
<a:theme xmlns:a="http://schemas.openxmlformats.org/drawingml/2006/main" name="Thème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5E87A8B4-2DBB-40BC-9A0A-DD4B2A2C3CEC}" vid="{D7AA9420-82BF-44F5-B6E5-730C7A80DFC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2463</TotalTime>
  <Words>2322</Words>
  <Application>Microsoft Office PowerPoint</Application>
  <PresentationFormat>Affichage à l'écran (16:9)</PresentationFormat>
  <Paragraphs>257</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Dosis Light</vt:lpstr>
      <vt:lpstr>Titillium Web Light</vt:lpstr>
      <vt:lpstr>Titillium Web</vt:lpstr>
      <vt:lpstr>Arial</vt:lpstr>
      <vt:lpstr>Wingdings</vt:lpstr>
      <vt:lpstr>Dosis</vt:lpstr>
      <vt:lpstr>Thème1</vt:lpstr>
      <vt:lpstr>SDDC Hyper Converged and Hyper Scale infrastructure    Impacts on DC concepts operations today and in the future</vt:lpstr>
      <vt:lpstr>Agenda</vt:lpstr>
      <vt:lpstr>1. SDDC</vt:lpstr>
      <vt:lpstr>Présentation PowerPoint</vt:lpstr>
      <vt:lpstr>SDDC Requirement</vt:lpstr>
      <vt:lpstr>2. Datacenter Infrastructures</vt:lpstr>
      <vt:lpstr>Different DC Infrastructures</vt:lpstr>
      <vt:lpstr>Traditional DataCenter</vt:lpstr>
      <vt:lpstr>Converged</vt:lpstr>
      <vt:lpstr>3. Hyperconvergence</vt:lpstr>
      <vt:lpstr>Hyperconverged Infrastructure Provide</vt:lpstr>
      <vt:lpstr>HCI help IT</vt:lpstr>
      <vt:lpstr>SDDC Requirement</vt:lpstr>
      <vt:lpstr>4. SDDC Benefits</vt:lpstr>
      <vt:lpstr>SDDC Benefits using HCI</vt:lpstr>
      <vt:lpstr>THANKS!</vt:lpstr>
      <vt:lpstr>Data Doubles every  two years</vt:lpstr>
      <vt:lpstr>Good Bye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François Conza</dc:creator>
  <cp:lastModifiedBy>François Conza</cp:lastModifiedBy>
  <cp:revision>78</cp:revision>
  <dcterms:modified xsi:type="dcterms:W3CDTF">2018-06-12T20:21:38Z</dcterms:modified>
</cp:coreProperties>
</file>