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59" r:id="rId6"/>
    <p:sldId id="279" r:id="rId7"/>
    <p:sldId id="260" r:id="rId8"/>
    <p:sldId id="261" r:id="rId9"/>
    <p:sldId id="262" r:id="rId10"/>
    <p:sldId id="281" r:id="rId11"/>
    <p:sldId id="263" r:id="rId12"/>
    <p:sldId id="282" r:id="rId13"/>
    <p:sldId id="283" r:id="rId14"/>
    <p:sldId id="264" r:id="rId15"/>
    <p:sldId id="265" r:id="rId16"/>
    <p:sldId id="284" r:id="rId17"/>
    <p:sldId id="266" r:id="rId18"/>
    <p:sldId id="267" r:id="rId19"/>
    <p:sldId id="268" r:id="rId20"/>
    <p:sldId id="269" r:id="rId21"/>
    <p:sldId id="271" r:id="rId22"/>
    <p:sldId id="272" r:id="rId23"/>
    <p:sldId id="274" r:id="rId24"/>
    <p:sldId id="273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668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4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49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19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26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34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361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92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106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521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064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1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062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69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70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99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DF4B-0164-4F4D-8304-394DF728F53A}" type="datetimeFigureOut">
              <a:rPr lang="en-CA" smtClean="0"/>
              <a:t>2019-01-14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F3F-B49F-44A9-ACFB-A753763CEC0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88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Representing Vector Fields on a 2-Sphere Using Vector Spherical Harmonics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Frank Corapi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320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6" y="2811887"/>
            <a:ext cx="8596668" cy="1320800"/>
          </a:xfrm>
        </p:spPr>
        <p:txBody>
          <a:bodyPr/>
          <a:lstStyle/>
          <a:p>
            <a:r>
              <a:rPr lang="en-CA" dirty="0" smtClean="0"/>
              <a:t>Surface Properties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00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Conformally Spherical Metric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229"/>
            <a:ext cx="8596668" cy="3880773"/>
          </a:xfrm>
        </p:spPr>
        <p:txBody>
          <a:bodyPr/>
          <a:lstStyle/>
          <a:p>
            <a:r>
              <a:rPr lang="en-CA" dirty="0" smtClean="0"/>
              <a:t>A conformally spherical metric is given by:</a:t>
            </a:r>
            <a:r>
              <a:rPr lang="en-CA" baseline="30000" dirty="0" smtClean="0"/>
              <a:t>1,2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 choice of the conformal factor defines a specific conformally spherical coordinate system</a:t>
            </a:r>
            <a:r>
              <a:rPr lang="en-CA" baseline="30000" dirty="0" smtClean="0"/>
              <a:t>1</a:t>
            </a:r>
            <a:endParaRPr lang="en-CA" dirty="0" smtClean="0"/>
          </a:p>
          <a:p>
            <a:r>
              <a:rPr lang="en-CA" dirty="0" smtClean="0"/>
              <a:t>These coordinate systems are related by conformal transformations of the spherical metric</a:t>
            </a:r>
            <a:r>
              <a:rPr lang="en-CA" baseline="30000" dirty="0" smtClean="0"/>
              <a:t>1</a:t>
            </a:r>
            <a:endParaRPr lang="en-CA" dirty="0" smtClean="0"/>
          </a:p>
          <a:p>
            <a:r>
              <a:rPr lang="en-CA" dirty="0" smtClean="0"/>
              <a:t>The action of these transformations on a surface are generated by six vector fields</a:t>
            </a:r>
            <a:r>
              <a:rPr lang="en-CA" baseline="30000" dirty="0" smtClean="0"/>
              <a:t>1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04" y="1894496"/>
            <a:ext cx="2427127" cy="7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69" y="4428673"/>
            <a:ext cx="4274985" cy="1896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4" y="4701510"/>
            <a:ext cx="4607033" cy="1548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8634" y="6182173"/>
            <a:ext cx="10684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</a:t>
            </a:r>
            <a:r>
              <a:rPr lang="en-CA" sz="1200" dirty="0" smtClean="0"/>
              <a:t>) </a:t>
            </a:r>
            <a:r>
              <a:rPr lang="en-US" sz="1200" dirty="0" smtClean="0"/>
              <a:t>M. </a:t>
            </a:r>
            <a:r>
              <a:rPr lang="en-US" sz="1200" dirty="0" err="1" smtClean="0"/>
              <a:t>Korzynski</a:t>
            </a:r>
            <a:r>
              <a:rPr lang="en-US" sz="1200" dirty="0" smtClean="0"/>
              <a:t>, “Quasi-local angular momentum of </a:t>
            </a:r>
            <a:r>
              <a:rPr lang="en-US" sz="1200" dirty="0" err="1" smtClean="0"/>
              <a:t>nonsymmetric</a:t>
            </a:r>
            <a:r>
              <a:rPr lang="en-US" sz="1200" dirty="0" smtClean="0"/>
              <a:t> isolated and dynamical horizons from the conformal decomposition of the metric,” Classical and Quantum Gravity, vol. 24, no. 23, pp. 5935–5943, 2007.</a:t>
            </a:r>
            <a:endParaRPr lang="en-CA" sz="1200" dirty="0" smtClean="0"/>
          </a:p>
          <a:p>
            <a:r>
              <a:rPr lang="en-US" sz="1200" dirty="0" smtClean="0"/>
              <a:t>2) </a:t>
            </a:r>
            <a:r>
              <a:rPr lang="en-CA" sz="1200" dirty="0" smtClean="0"/>
              <a:t>G. B. Cook, “Initial data for numerical relativity,” Living Reviews in Relativity, vol. 3, no. 1, 2000.</a:t>
            </a:r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455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54" y="3509654"/>
            <a:ext cx="8596668" cy="1320800"/>
          </a:xfrm>
        </p:spPr>
        <p:txBody>
          <a:bodyPr/>
          <a:lstStyle/>
          <a:p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ϕ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-Fields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1" y="109487"/>
            <a:ext cx="4641459" cy="3466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02" y="109487"/>
            <a:ext cx="4641460" cy="3466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95" y="3509654"/>
            <a:ext cx="4522129" cy="33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20" y="3638176"/>
            <a:ext cx="8596668" cy="1320800"/>
          </a:xfrm>
        </p:spPr>
        <p:txBody>
          <a:bodyPr/>
          <a:lstStyle/>
          <a:p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ξ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-Fields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" y="80460"/>
            <a:ext cx="4565311" cy="3409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80" y="79180"/>
            <a:ext cx="4567023" cy="341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69" y="3490175"/>
            <a:ext cx="4509222" cy="33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Angular Momentum</a:t>
            </a:r>
            <a:r>
              <a:rPr lang="en-CA" baseline="30000" dirty="0" smtClean="0"/>
              <a:t>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192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The angular momentum of a conformally spherical surface can be determined through the evaluation of six integrals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where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Two invariants: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Angular Momentum: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26" y="2105084"/>
            <a:ext cx="3449146" cy="1003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64" y="2105084"/>
            <a:ext cx="3290174" cy="1063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12" y="3141423"/>
            <a:ext cx="3824995" cy="550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45" y="4148886"/>
            <a:ext cx="2795135" cy="765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80" y="4195722"/>
            <a:ext cx="2031420" cy="655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16" y="5276824"/>
            <a:ext cx="3048806" cy="10733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7214" y="6396335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</a:t>
            </a:r>
            <a:r>
              <a:rPr lang="en-CA" sz="1200" dirty="0" smtClean="0"/>
              <a:t>) </a:t>
            </a:r>
            <a:r>
              <a:rPr lang="en-US" sz="1200" dirty="0" smtClean="0"/>
              <a:t>M. </a:t>
            </a:r>
            <a:r>
              <a:rPr lang="en-US" sz="1200" dirty="0" err="1" smtClean="0"/>
              <a:t>Korzynski</a:t>
            </a:r>
            <a:r>
              <a:rPr lang="en-US" sz="1200" dirty="0" smtClean="0"/>
              <a:t>, “Quasi-local angular momentum of </a:t>
            </a:r>
            <a:r>
              <a:rPr lang="en-US" sz="1200" dirty="0" err="1" smtClean="0"/>
              <a:t>nonsymmetric</a:t>
            </a:r>
            <a:r>
              <a:rPr lang="en-US" sz="1200" dirty="0" smtClean="0"/>
              <a:t> isolated and dynamical horizons from the conformal decomposition of the metric,” Classical and Quantum Gravity, vol. 24, no. 23, pp. 5935–5943, 2007.</a:t>
            </a:r>
            <a:endParaRPr lang="en-CA" sz="1200" dirty="0" smtClean="0"/>
          </a:p>
        </p:txBody>
      </p:sp>
    </p:spTree>
    <p:extLst>
      <p:ext uri="{BB962C8B-B14F-4D97-AF65-F5344CB8AC3E}">
        <p14:creationId xmlns:p14="http://schemas.microsoft.com/office/powerpoint/2010/main" val="3981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 smtClean="0"/>
              <a:t>Area:</a:t>
            </a:r>
            <a:r>
              <a:rPr lang="en-CA" baseline="30000" dirty="0" smtClean="0"/>
              <a:t>1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Areal Radius:</a:t>
            </a:r>
            <a:r>
              <a:rPr lang="en-CA" baseline="30000" dirty="0" smtClean="0"/>
              <a:t>1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Irreducible Mass: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Mass Energy:</a:t>
            </a:r>
            <a:r>
              <a:rPr lang="en-CA" baseline="30000" dirty="0" smtClean="0"/>
              <a:t>1,2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Spin:</a:t>
            </a:r>
            <a:r>
              <a:rPr lang="en-CA" baseline="30000" dirty="0" smtClean="0"/>
              <a:t>1,2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45" y="1679669"/>
            <a:ext cx="1901647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42" y="2401604"/>
            <a:ext cx="1994245" cy="854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74" y="3342638"/>
            <a:ext cx="2103826" cy="769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69" y="4117408"/>
            <a:ext cx="2802110" cy="971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8" y="4840416"/>
            <a:ext cx="1532982" cy="8634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7214" y="6299338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</a:t>
            </a:r>
            <a:r>
              <a:rPr lang="en-CA" sz="1200" dirty="0" smtClean="0"/>
              <a:t>) R. M. Wald, General relativity. The University of Chicago Press, 1984.</a:t>
            </a:r>
          </a:p>
          <a:p>
            <a:r>
              <a:rPr lang="en-US" sz="1200" dirty="0" smtClean="0"/>
              <a:t>2) </a:t>
            </a:r>
            <a:r>
              <a:rPr lang="en-CA" sz="1200" dirty="0" smtClean="0"/>
              <a:t>D. Christodoulou, “Reversible and irreversible transformations in black-hole physics,” Physical Review Letters, vol. 25, no. 22, pp. 1596–1597, 1970.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960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9" y="3159617"/>
            <a:ext cx="8596668" cy="1320800"/>
          </a:xfrm>
        </p:spPr>
        <p:txBody>
          <a:bodyPr/>
          <a:lstStyle/>
          <a:p>
            <a:r>
              <a:rPr lang="en-CA" dirty="0" smtClean="0"/>
              <a:t>Numerical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(Python)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Gauss-Legendre quadrature was used for integration along the z-axis</a:t>
            </a:r>
            <a:r>
              <a:rPr lang="en-CA" baseline="30000" dirty="0" smtClean="0"/>
              <a:t>1</a:t>
            </a:r>
            <a:endParaRPr lang="en-CA" dirty="0" smtClean="0"/>
          </a:p>
          <a:p>
            <a:r>
              <a:rPr lang="en-CA" dirty="0" smtClean="0"/>
              <a:t>Evenly spaced integration points were used for integration along the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 smtClean="0">
                <a:cs typeface="Calibri" panose="020F0502020204030204" pitchFamily="34" charset="0"/>
              </a:rPr>
              <a:t>-direction</a:t>
            </a:r>
            <a:r>
              <a:rPr lang="en-CA" baseline="30000" dirty="0" smtClean="0">
                <a:cs typeface="Calibri" panose="020F0502020204030204" pitchFamily="34" charset="0"/>
              </a:rPr>
              <a:t>1</a:t>
            </a:r>
            <a:endParaRPr lang="en-CA" dirty="0" smtClean="0">
              <a:cs typeface="Calibri" panose="020F0502020204030204" pitchFamily="34" charset="0"/>
            </a:endParaRPr>
          </a:p>
          <a:p>
            <a:r>
              <a:rPr lang="en-CA" dirty="0" smtClean="0">
                <a:cs typeface="Calibri" panose="020F0502020204030204" pitchFamily="34" charset="0"/>
              </a:rPr>
              <a:t>A finite difference method (</a:t>
            </a:r>
            <a:r>
              <a:rPr lang="el-GR" dirty="0" smtClean="0">
                <a:cs typeface="Calibri" panose="020F0502020204030204" pitchFamily="34" charset="0"/>
              </a:rPr>
              <a:t>ε</a:t>
            </a:r>
            <a:r>
              <a:rPr lang="en-CA" dirty="0" smtClean="0">
                <a:cs typeface="Calibri" panose="020F0502020204030204" pitchFamily="34" charset="0"/>
              </a:rPr>
              <a:t>=10</a:t>
            </a:r>
            <a:r>
              <a:rPr lang="en-CA" baseline="30000" dirty="0" smtClean="0">
                <a:cs typeface="Calibri" panose="020F0502020204030204" pitchFamily="34" charset="0"/>
              </a:rPr>
              <a:t>-5</a:t>
            </a:r>
            <a:r>
              <a:rPr lang="en-CA" dirty="0" smtClean="0">
                <a:cs typeface="Calibri" panose="020F0502020204030204" pitchFamily="34" charset="0"/>
              </a:rPr>
              <a:t>) was used to calculate the derivatives of the scalar spherical harmonics</a:t>
            </a:r>
          </a:p>
          <a:p>
            <a:r>
              <a:rPr lang="en-CA" dirty="0" smtClean="0">
                <a:cs typeface="Calibri" panose="020F0502020204030204" pitchFamily="34" charset="0"/>
              </a:rPr>
              <a:t>Scalar and vector fields were represented in terms of scalar and vector spherical harmonics on a round 2-sphere</a:t>
            </a:r>
          </a:p>
          <a:p>
            <a:r>
              <a:rPr lang="en-CA" dirty="0" smtClean="0">
                <a:cs typeface="Calibri" panose="020F0502020204030204" pitchFamily="34" charset="0"/>
              </a:rPr>
              <a:t>Poisson’s equation was solved using a spherical harmonics series method</a:t>
            </a:r>
          </a:p>
          <a:p>
            <a:r>
              <a:rPr lang="en-CA" dirty="0" smtClean="0">
                <a:cs typeface="Calibri" panose="020F0502020204030204" pitchFamily="34" charset="0"/>
              </a:rPr>
              <a:t>Angular momentum of a round 2-sphere and other properties were calculated for different test cases for </a:t>
            </a:r>
            <a:r>
              <a:rPr lang="el-GR" dirty="0" smtClean="0">
                <a:cs typeface="Calibri" panose="020F0502020204030204" pitchFamily="34" charset="0"/>
              </a:rPr>
              <a:t>ω</a:t>
            </a:r>
            <a:r>
              <a:rPr lang="en-CA" baseline="-25000" dirty="0" smtClean="0">
                <a:cs typeface="Calibri" panose="020F0502020204030204" pitchFamily="34" charset="0"/>
              </a:rPr>
              <a:t>A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67143" y="6496094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) </a:t>
            </a:r>
            <a:r>
              <a:rPr lang="en-CA" sz="1200" dirty="0" smtClean="0"/>
              <a:t>C. H. L. </a:t>
            </a:r>
            <a:r>
              <a:rPr lang="en-CA" sz="1200" dirty="0" err="1" smtClean="0"/>
              <a:t>Beentjes</a:t>
            </a:r>
            <a:r>
              <a:rPr lang="en-CA" sz="1200" dirty="0" smtClean="0"/>
              <a:t>, Quadrature on a Spherical Surface. Mathematical Institute, University of Oxford, Oxford, UK, 2015.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774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Scalar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89933"/>
            <a:ext cx="8596668" cy="422591"/>
          </a:xfrm>
        </p:spPr>
        <p:txBody>
          <a:bodyPr/>
          <a:lstStyle/>
          <a:p>
            <a:r>
              <a:rPr lang="en-CA" dirty="0" smtClean="0"/>
              <a:t>f(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dirty="0" smtClean="0"/>
              <a:t>,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φ</a:t>
            </a:r>
            <a:r>
              <a:rPr lang="en-CA" dirty="0" smtClean="0"/>
              <a:t>) = sin(10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dirty="0" smtClean="0"/>
              <a:t>)cos(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1" y="2072953"/>
            <a:ext cx="4709160" cy="3517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39" y="2072953"/>
            <a:ext cx="4773859" cy="3565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9593" y="5590107"/>
            <a:ext cx="15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60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-points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208212" y="5590107"/>
            <a:ext cx="15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3</a:t>
            </a:r>
            <a:r>
              <a:rPr lang="en-CA" dirty="0" smtClean="0"/>
              <a:t>0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-points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1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Scalar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78209"/>
            <a:ext cx="8596668" cy="559751"/>
          </a:xfrm>
        </p:spPr>
        <p:txBody>
          <a:bodyPr/>
          <a:lstStyle/>
          <a:p>
            <a:r>
              <a:rPr lang="en-CA" dirty="0"/>
              <a:t>f(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dirty="0"/>
              <a:t>,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φ</a:t>
            </a:r>
            <a:r>
              <a:rPr lang="en-CA" dirty="0"/>
              <a:t>) = </a:t>
            </a:r>
            <a:r>
              <a:rPr lang="en-CA" dirty="0" smtClean="0"/>
              <a:t>sin</a:t>
            </a:r>
            <a:r>
              <a:rPr lang="en-CA" baseline="30000" dirty="0" smtClean="0"/>
              <a:t>2</a:t>
            </a:r>
            <a:r>
              <a:rPr lang="en-CA" dirty="0" smtClean="0"/>
              <a:t>(10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dirty="0" smtClean="0"/>
              <a:t>)cos(3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29" y="1857641"/>
            <a:ext cx="5517078" cy="41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black holes with no symmetries, there is no unique definition of angular momentum</a:t>
            </a:r>
            <a:r>
              <a:rPr lang="en-CA" baseline="30000" dirty="0" smtClean="0"/>
              <a:t>1</a:t>
            </a:r>
          </a:p>
          <a:p>
            <a:r>
              <a:rPr lang="en-CA" dirty="0" smtClean="0"/>
              <a:t>This work will build off of </a:t>
            </a:r>
            <a:r>
              <a:rPr lang="en-CA" dirty="0" err="1" smtClean="0"/>
              <a:t>Korzynski’s</a:t>
            </a:r>
            <a:r>
              <a:rPr lang="en-CA" dirty="0" smtClean="0"/>
              <a:t> definition of angular momentum for a </a:t>
            </a:r>
            <a:r>
              <a:rPr lang="en-CA" dirty="0" err="1" smtClean="0"/>
              <a:t>conformally</a:t>
            </a:r>
            <a:r>
              <a:rPr lang="en-CA" dirty="0" smtClean="0"/>
              <a:t> spherical surface</a:t>
            </a:r>
          </a:p>
          <a:p>
            <a:r>
              <a:rPr lang="en-CA" dirty="0" smtClean="0"/>
              <a:t>Numerical implementation of representing scalar and vector functions as scalar or vector spherical harmonic series on a round 2-sphere</a:t>
            </a:r>
          </a:p>
          <a:p>
            <a:r>
              <a:rPr lang="en-CA" dirty="0" smtClean="0"/>
              <a:t>This is the initial step of a larger project, where properties of a black hole horizon will be found by evolving a black hole </a:t>
            </a:r>
            <a:r>
              <a:rPr lang="en-CA" dirty="0" err="1" smtClean="0"/>
              <a:t>spacetime</a:t>
            </a:r>
            <a:r>
              <a:rPr lang="en-CA" dirty="0" smtClean="0"/>
              <a:t> metric using Ricci flow</a:t>
            </a:r>
            <a:r>
              <a:rPr lang="en-CA" baseline="30000" dirty="0" smtClean="0"/>
              <a:t>1,2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14354" y="6211669"/>
            <a:ext cx="10684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M. </a:t>
            </a:r>
            <a:r>
              <a:rPr lang="en-US" sz="1200" dirty="0" err="1" smtClean="0"/>
              <a:t>Korzynski</a:t>
            </a:r>
            <a:r>
              <a:rPr lang="en-US" sz="1200" dirty="0" smtClean="0"/>
              <a:t>, “Quasi-local angular momentum of </a:t>
            </a:r>
            <a:r>
              <a:rPr lang="en-US" sz="1200" dirty="0" err="1" smtClean="0"/>
              <a:t>nonsymmetric</a:t>
            </a:r>
            <a:r>
              <a:rPr lang="en-US" sz="1200" dirty="0" smtClean="0"/>
              <a:t> isolated and dynamical horizons from the conformal decomposition of the metric,” Classical and Quantum Gravity, vol. 24, no. 23, pp. 5935–5943, 2007.</a:t>
            </a:r>
          </a:p>
          <a:p>
            <a:pPr marL="228600" indent="-228600">
              <a:buFontTx/>
              <a:buAutoNum type="arabicParenR"/>
            </a:pPr>
            <a:r>
              <a:rPr lang="en-CA" sz="1200" dirty="0" smtClean="0"/>
              <a:t>R. S. Hamilton, “The </a:t>
            </a:r>
            <a:r>
              <a:rPr lang="en-CA" sz="1200" dirty="0" err="1" smtClean="0"/>
              <a:t>ricci</a:t>
            </a:r>
            <a:r>
              <a:rPr lang="en-CA" sz="1200" dirty="0" smtClean="0"/>
              <a:t> flow on surfaces,” Mathematics and General Relativity Contemporary Mathematics, pp. 237–262, 1988.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452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Poisson’s Equation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Laplacian of a function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 smtClean="0">
                <a:cs typeface="Calibri" panose="020F0502020204030204" pitchFamily="34" charset="0"/>
              </a:rPr>
              <a:t>First, the series coefficients for a given function, </a:t>
            </a:r>
            <a:r>
              <a:rPr lang="el-GR" dirty="0" smtClean="0">
                <a:cs typeface="Calibri" panose="020F0502020204030204" pitchFamily="34" charset="0"/>
              </a:rPr>
              <a:t>ρ</a:t>
            </a:r>
            <a:r>
              <a:rPr lang="en-CA" dirty="0" smtClean="0">
                <a:cs typeface="Calibri" panose="020F0502020204030204" pitchFamily="34" charset="0"/>
              </a:rPr>
              <a:t>, are found and then the coefficients for </a:t>
            </a:r>
            <a:r>
              <a:rPr lang="el-GR" dirty="0" smtClean="0">
                <a:cs typeface="Calibri" panose="020F0502020204030204" pitchFamily="34" charset="0"/>
              </a:rPr>
              <a:t>Φ</a:t>
            </a:r>
            <a:r>
              <a:rPr lang="en-CA" dirty="0" smtClean="0">
                <a:cs typeface="Calibri" panose="020F0502020204030204" pitchFamily="34" charset="0"/>
              </a:rPr>
              <a:t> are found by solving this system of linear equations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</a:t>
            </a:r>
            <a:r>
              <a:rPr lang="en-CA" dirty="0" smtClean="0">
                <a:cs typeface="Calibri" panose="020F0502020204030204" pitchFamily="34" charset="0"/>
              </a:rPr>
              <a:t>where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68" y="1828179"/>
            <a:ext cx="2518570" cy="1055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68" y="3722917"/>
            <a:ext cx="2333786" cy="758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02" y="4535301"/>
            <a:ext cx="381053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Poisson’s Equation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49609"/>
            <a:ext cx="8596668" cy="1108391"/>
          </a:xfrm>
        </p:spPr>
        <p:txBody>
          <a:bodyPr/>
          <a:lstStyle/>
          <a:p>
            <a:r>
              <a:rPr lang="en-CA" dirty="0"/>
              <a:t>Φ function given by a linear combination of all the scalar spherical harmonics ranging from l = 0 to l = 24, with every other m-value for each l term, ranging from −l to 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2" y="1930400"/>
            <a:ext cx="4922526" cy="3676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08" y="2069343"/>
            <a:ext cx="4741520" cy="35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Polar Vector Fields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657031"/>
          </a:xfrm>
        </p:spPr>
        <p:txBody>
          <a:bodyPr/>
          <a:lstStyle/>
          <a:p>
            <a:r>
              <a:rPr lang="en-CA" dirty="0"/>
              <a:t>The field </a:t>
            </a:r>
            <a:r>
              <a:rPr lang="en-CA" dirty="0" smtClean="0"/>
              <a:t>ξ</a:t>
            </a:r>
            <a:r>
              <a:rPr lang="en-CA" baseline="-25000" dirty="0" smtClean="0"/>
              <a:t>1A</a:t>
            </a:r>
            <a:endParaRPr lang="en-CA" baseline="-25000" dirty="0"/>
          </a:p>
          <a:p>
            <a:r>
              <a:rPr lang="en-CA" dirty="0"/>
              <a:t>T</a:t>
            </a:r>
            <a:r>
              <a:rPr lang="en-CA" dirty="0" smtClean="0"/>
              <a:t>he </a:t>
            </a:r>
            <a:r>
              <a:rPr lang="en-CA" dirty="0"/>
              <a:t>analytic solution </a:t>
            </a:r>
            <a:r>
              <a:rPr lang="en-CA" dirty="0" smtClean="0"/>
              <a:t>is in red</a:t>
            </a:r>
          </a:p>
          <a:p>
            <a:r>
              <a:rPr lang="en-CA" dirty="0"/>
              <a:t>V</a:t>
            </a:r>
            <a:r>
              <a:rPr lang="en-CA" dirty="0" smtClean="0"/>
              <a:t>ector </a:t>
            </a:r>
            <a:r>
              <a:rPr lang="en-CA" dirty="0"/>
              <a:t>spherical harmonic series solution </a:t>
            </a:r>
            <a:r>
              <a:rPr lang="en-CA" dirty="0" smtClean="0"/>
              <a:t>is in black</a:t>
            </a:r>
          </a:p>
          <a:p>
            <a:r>
              <a:rPr lang="en-CA" dirty="0" smtClean="0"/>
              <a:t>L2 </a:t>
            </a:r>
            <a:r>
              <a:rPr lang="en-CA" dirty="0"/>
              <a:t>Error = 5.45 × 10</a:t>
            </a:r>
            <a:r>
              <a:rPr lang="en-CA" baseline="30000" dirty="0"/>
              <a:t>−</a:t>
            </a:r>
            <a:r>
              <a:rPr lang="en-CA" baseline="30000" dirty="0" smtClean="0"/>
              <a:t>11</a:t>
            </a:r>
            <a:endParaRPr lang="en-CA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3587431"/>
            <a:ext cx="815453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Axial Vector Fields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657031"/>
          </a:xfrm>
        </p:spPr>
        <p:txBody>
          <a:bodyPr/>
          <a:lstStyle/>
          <a:p>
            <a:r>
              <a:rPr lang="en-CA" dirty="0"/>
              <a:t>The field </a:t>
            </a:r>
            <a:r>
              <a:rPr lang="en-CA" dirty="0" smtClean="0">
                <a:cs typeface="Calibri" panose="020F0502020204030204" pitchFamily="34" charset="0"/>
              </a:rPr>
              <a:t>ϕ</a:t>
            </a:r>
            <a:r>
              <a:rPr lang="en-CA" baseline="-25000" dirty="0"/>
              <a:t>3</a:t>
            </a:r>
            <a:r>
              <a:rPr lang="en-CA" baseline="-25000" dirty="0" smtClean="0"/>
              <a:t>A</a:t>
            </a:r>
            <a:endParaRPr lang="en-CA" baseline="-25000" dirty="0"/>
          </a:p>
          <a:p>
            <a:r>
              <a:rPr lang="en-CA" dirty="0"/>
              <a:t>T</a:t>
            </a:r>
            <a:r>
              <a:rPr lang="en-CA" dirty="0" smtClean="0"/>
              <a:t>he </a:t>
            </a:r>
            <a:r>
              <a:rPr lang="en-CA" dirty="0"/>
              <a:t>analytic solution </a:t>
            </a:r>
            <a:r>
              <a:rPr lang="en-CA" dirty="0" smtClean="0"/>
              <a:t>is in red</a:t>
            </a:r>
          </a:p>
          <a:p>
            <a:r>
              <a:rPr lang="en-CA" dirty="0"/>
              <a:t>V</a:t>
            </a:r>
            <a:r>
              <a:rPr lang="en-CA" dirty="0" smtClean="0"/>
              <a:t>ector </a:t>
            </a:r>
            <a:r>
              <a:rPr lang="en-CA" dirty="0"/>
              <a:t>spherical harmonic series solution </a:t>
            </a:r>
            <a:r>
              <a:rPr lang="en-CA" dirty="0" smtClean="0"/>
              <a:t>is in black</a:t>
            </a:r>
          </a:p>
          <a:p>
            <a:r>
              <a:rPr lang="en-CA" dirty="0" smtClean="0"/>
              <a:t>L2 </a:t>
            </a:r>
            <a:r>
              <a:rPr lang="en-CA" dirty="0"/>
              <a:t>Error = </a:t>
            </a:r>
            <a:r>
              <a:rPr lang="en-CA" dirty="0" smtClean="0"/>
              <a:t>3.09 </a:t>
            </a:r>
            <a:r>
              <a:rPr lang="en-CA" dirty="0"/>
              <a:t>× 10</a:t>
            </a:r>
            <a:r>
              <a:rPr lang="en-CA" baseline="30000" dirty="0"/>
              <a:t>−</a:t>
            </a:r>
            <a:r>
              <a:rPr lang="en-CA" baseline="30000" dirty="0" smtClean="0"/>
              <a:t>11</a:t>
            </a:r>
            <a:endParaRPr lang="en-CA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7" y="3587431"/>
            <a:ext cx="806880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Implementation – </a:t>
            </a:r>
            <a:br>
              <a:rPr lang="en-CA" dirty="0" smtClean="0"/>
            </a:br>
            <a:r>
              <a:rPr lang="en-CA" dirty="0" smtClean="0"/>
              <a:t>Other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Numerically calculated surface (round 2-sphere) properties for six different test cases for </a:t>
            </a:r>
            <a:r>
              <a:rPr lang="en-CA" dirty="0" err="1"/>
              <a:t>ω</a:t>
            </a:r>
            <a:r>
              <a:rPr lang="en-CA" baseline="-25000" dirty="0" err="1"/>
              <a:t>A</a:t>
            </a:r>
            <a:endParaRPr lang="en-CA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96" y="2791104"/>
            <a:ext cx="5392907" cy="35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 and Future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Functions that were explicitly a linear combination of the spherical harmonics converged to a low error</a:t>
            </a:r>
          </a:p>
          <a:p>
            <a:r>
              <a:rPr lang="en-CA" dirty="0" smtClean="0"/>
              <a:t>Finding both the axial and polar coefficients for vector fields will be implemented</a:t>
            </a:r>
          </a:p>
          <a:p>
            <a:r>
              <a:rPr lang="en-CA" dirty="0" smtClean="0"/>
              <a:t>Finding properties of a </a:t>
            </a:r>
            <a:r>
              <a:rPr lang="en-CA" dirty="0" err="1" smtClean="0"/>
              <a:t>conformally</a:t>
            </a:r>
            <a:r>
              <a:rPr lang="en-CA" dirty="0" smtClean="0"/>
              <a:t> spherical surface must be implemented</a:t>
            </a:r>
          </a:p>
          <a:p>
            <a:r>
              <a:rPr lang="en-CA" dirty="0" smtClean="0"/>
              <a:t>Use different </a:t>
            </a:r>
            <a:r>
              <a:rPr lang="en-CA" dirty="0" err="1" smtClean="0"/>
              <a:t>ω</a:t>
            </a:r>
            <a:r>
              <a:rPr lang="en-CA" baseline="-25000" dirty="0" err="1" smtClean="0"/>
              <a:t>A</a:t>
            </a:r>
            <a:r>
              <a:rPr lang="en-CA" baseline="-25000" dirty="0"/>
              <a:t> </a:t>
            </a:r>
            <a:r>
              <a:rPr lang="en-CA" dirty="0" smtClean="0"/>
              <a:t>test cases, where </a:t>
            </a:r>
            <a:r>
              <a:rPr lang="en-CA" dirty="0" err="1" smtClean="0"/>
              <a:t>ω</a:t>
            </a:r>
            <a:r>
              <a:rPr lang="en-CA" baseline="-25000" dirty="0" err="1" smtClean="0"/>
              <a:t>A</a:t>
            </a:r>
            <a:r>
              <a:rPr lang="en-CA" baseline="-25000" dirty="0" smtClean="0"/>
              <a:t> </a:t>
            </a:r>
            <a:r>
              <a:rPr lang="en-CA" dirty="0" smtClean="0"/>
              <a:t>is found from a black hole </a:t>
            </a:r>
            <a:r>
              <a:rPr lang="en-CA" dirty="0" err="1" smtClean="0"/>
              <a:t>spacetime</a:t>
            </a:r>
            <a:r>
              <a:rPr lang="en-CA" dirty="0" smtClean="0"/>
              <a:t> metric</a:t>
            </a:r>
          </a:p>
          <a:p>
            <a:r>
              <a:rPr lang="en-CA" dirty="0" smtClean="0"/>
              <a:t>Use Ricci flow</a:t>
            </a:r>
            <a:r>
              <a:rPr lang="en-CA" baseline="30000" dirty="0" smtClean="0"/>
              <a:t>1</a:t>
            </a:r>
            <a:r>
              <a:rPr lang="en-CA" dirty="0" smtClean="0"/>
              <a:t> to modify a </a:t>
            </a:r>
            <a:r>
              <a:rPr lang="en-CA" dirty="0" err="1" smtClean="0"/>
              <a:t>conformally</a:t>
            </a:r>
            <a:r>
              <a:rPr lang="en-CA" dirty="0" smtClean="0"/>
              <a:t> spherical metric from a numerical simulation in order to determine the angular momentum of the horizon of a simulated black hole</a:t>
            </a:r>
            <a:endParaRPr lang="en-CA" dirty="0"/>
          </a:p>
          <a:p>
            <a:endParaRPr lang="en-CA" baseline="-25000" dirty="0"/>
          </a:p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7143" y="6496094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) </a:t>
            </a:r>
            <a:r>
              <a:rPr lang="en-CA" sz="1200" dirty="0" smtClean="0"/>
              <a:t>R. S. Hamilton, “The </a:t>
            </a:r>
            <a:r>
              <a:rPr lang="en-CA" sz="1200" dirty="0" err="1" smtClean="0"/>
              <a:t>ricci</a:t>
            </a:r>
            <a:r>
              <a:rPr lang="en-CA" sz="1200" dirty="0" smtClean="0"/>
              <a:t> flow on surfaces,” Mathematics and General Relativity Contemporary Mathematics, pp. 237–262, 1988.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897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54" y="3055620"/>
            <a:ext cx="8596668" cy="1320800"/>
          </a:xfrm>
        </p:spPr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2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“Wolfram </a:t>
            </a:r>
            <a:r>
              <a:rPr lang="en-US" dirty="0" err="1"/>
              <a:t>mathworld</a:t>
            </a:r>
            <a:r>
              <a:rPr lang="en-US" dirty="0"/>
              <a:t>: Spherical harmonic.” http:// mathworld.wolfram.com/SphericalHarmonic.html. Accessed: 2018-08-15</a:t>
            </a:r>
            <a:r>
              <a:rPr lang="en-US" dirty="0" smtClean="0"/>
              <a:t>.</a:t>
            </a:r>
          </a:p>
          <a:p>
            <a:r>
              <a:rPr lang="en-CA" dirty="0"/>
              <a:t>E. </a:t>
            </a:r>
            <a:r>
              <a:rPr lang="en-CA" dirty="0" err="1"/>
              <a:t>Berti</a:t>
            </a:r>
            <a:r>
              <a:rPr lang="en-CA" dirty="0"/>
              <a:t>, Black Hole Perturbation Theory. International Center for Theoretical Sciences Summer School on Gravitational-Wave Astronomy, 2016</a:t>
            </a:r>
            <a:r>
              <a:rPr lang="en-CA" dirty="0" smtClean="0"/>
              <a:t>.</a:t>
            </a:r>
          </a:p>
          <a:p>
            <a:r>
              <a:rPr lang="en-CA" dirty="0"/>
              <a:t>M. J. </a:t>
            </a:r>
            <a:r>
              <a:rPr lang="en-CA" dirty="0" err="1"/>
              <a:t>Mohlenkamp</a:t>
            </a:r>
            <a:r>
              <a:rPr lang="en-CA" dirty="0"/>
              <a:t>, A Users Guide to Spherical Harmonics. 2016</a:t>
            </a:r>
            <a:r>
              <a:rPr lang="en-CA" dirty="0" smtClean="0"/>
              <a:t>.</a:t>
            </a:r>
          </a:p>
          <a:p>
            <a:r>
              <a:rPr lang="en-CA" dirty="0"/>
              <a:t>G. B. Cook, “Initial data for numerical relativity,” Living Reviews in Relativity, vol. 3, no. 1, 2000.</a:t>
            </a:r>
            <a:endParaRPr lang="en-US" dirty="0" smtClean="0"/>
          </a:p>
          <a:p>
            <a:r>
              <a:rPr lang="en-US" dirty="0"/>
              <a:t>M. </a:t>
            </a:r>
            <a:r>
              <a:rPr lang="en-US" dirty="0" err="1"/>
              <a:t>Korzynski</a:t>
            </a:r>
            <a:r>
              <a:rPr lang="en-US" dirty="0"/>
              <a:t>, “Quasi-local angular momentum of </a:t>
            </a:r>
            <a:r>
              <a:rPr lang="en-US" dirty="0" err="1"/>
              <a:t>nonsymmetric</a:t>
            </a:r>
            <a:r>
              <a:rPr lang="en-US" dirty="0"/>
              <a:t> isolated and dynamical horizons from the conformal decomposition of the metric,” Classical and Quantum Gravity, vol. 24, no. 23, pp. 5935–5943, 2007</a:t>
            </a:r>
            <a:r>
              <a:rPr lang="en-US" dirty="0" smtClean="0"/>
              <a:t>.</a:t>
            </a:r>
          </a:p>
          <a:p>
            <a:r>
              <a:rPr lang="en-CA" dirty="0"/>
              <a:t>R. S. Hamilton, “The </a:t>
            </a:r>
            <a:r>
              <a:rPr lang="en-CA" dirty="0" err="1"/>
              <a:t>ricci</a:t>
            </a:r>
            <a:r>
              <a:rPr lang="en-CA" dirty="0"/>
              <a:t> flow on surfaces,” Mathematics and General Relativity Contemporary Mathematics, pp. 237–262, 1988</a:t>
            </a:r>
            <a:r>
              <a:rPr lang="en-CA" dirty="0" smtClean="0"/>
              <a:t>.</a:t>
            </a:r>
          </a:p>
          <a:p>
            <a:r>
              <a:rPr lang="en-CA" dirty="0"/>
              <a:t>R. M. Wald, General relativity. The University of Chicago Press, 1984</a:t>
            </a:r>
            <a:r>
              <a:rPr lang="en-CA" dirty="0" smtClean="0"/>
              <a:t>.</a:t>
            </a:r>
          </a:p>
          <a:p>
            <a:r>
              <a:rPr lang="en-CA" dirty="0"/>
              <a:t>D. Christodoulou, “Reversible and irreversible transformations in black-hole physics,” Physical Review Letters, vol. 25, no. 22, pp. 1596–1597, 1970</a:t>
            </a:r>
            <a:r>
              <a:rPr lang="en-CA" dirty="0" smtClean="0"/>
              <a:t>.</a:t>
            </a:r>
          </a:p>
          <a:p>
            <a:r>
              <a:rPr lang="en-CA" dirty="0"/>
              <a:t>C. H. L. </a:t>
            </a:r>
            <a:r>
              <a:rPr lang="en-CA" dirty="0" err="1"/>
              <a:t>Beentjes</a:t>
            </a:r>
            <a:r>
              <a:rPr lang="en-CA" dirty="0"/>
              <a:t>, Quadrature on a Spherical Surface. Mathematical Institute, University of Oxford, Oxford, UK, 2015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6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Ricci Flow</a:t>
            </a:r>
            <a:r>
              <a:rPr lang="en-CA" baseline="30000" dirty="0" smtClean="0"/>
              <a:t>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Ricci flow equation: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</a:t>
            </a:r>
            <a:r>
              <a:rPr lang="en-CA" dirty="0" smtClean="0"/>
              <a:t>here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</a:t>
            </a:r>
            <a:r>
              <a:rPr lang="en-CA" dirty="0" smtClean="0"/>
              <a:t>s the mean scalar curvature.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8" y="1858759"/>
            <a:ext cx="2686425" cy="1019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38" y="2878076"/>
            <a:ext cx="2657846" cy="800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143" y="6496094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) </a:t>
            </a:r>
            <a:r>
              <a:rPr lang="en-CA" sz="1200" dirty="0" smtClean="0"/>
              <a:t>R. S. Hamilton, “The </a:t>
            </a:r>
            <a:r>
              <a:rPr lang="en-CA" sz="1200" dirty="0" err="1" smtClean="0"/>
              <a:t>ricci</a:t>
            </a:r>
            <a:r>
              <a:rPr lang="en-CA" sz="1200" dirty="0" smtClean="0"/>
              <a:t> flow on surfaces,” Mathematics and General Relativity Contemporary Mathematics, pp. 237–262, 1988.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15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7" y="2876282"/>
            <a:ext cx="8596668" cy="1320800"/>
          </a:xfrm>
        </p:spPr>
        <p:txBody>
          <a:bodyPr/>
          <a:lstStyle/>
          <a:p>
            <a:r>
              <a:rPr lang="en-CA" dirty="0" smtClean="0"/>
              <a:t>Spherical Harmonics Definitions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5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Scalar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Scalar spherical harmonics are defined as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They are eigenfunctions of the Laplace operator in spherical coordinates and satisfy the following relationship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63" y="2868383"/>
            <a:ext cx="6492609" cy="1232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86" y="5033931"/>
            <a:ext cx="3649961" cy="7331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4454" y="6472157"/>
            <a:ext cx="10119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“Wolfram </a:t>
            </a:r>
            <a:r>
              <a:rPr lang="en-US" sz="1200" dirty="0" err="1" smtClean="0"/>
              <a:t>mathworld</a:t>
            </a:r>
            <a:r>
              <a:rPr lang="en-US" sz="1200" dirty="0" smtClean="0"/>
              <a:t>: Spherical harmonic.” http://mathworld.wolfram.com/SphericalHarmonic.html. Accessed: 2018-08-15.</a:t>
            </a:r>
          </a:p>
        </p:txBody>
      </p:sp>
    </p:spTree>
    <p:extLst>
      <p:ext uri="{BB962C8B-B14F-4D97-AF65-F5344CB8AC3E}">
        <p14:creationId xmlns:p14="http://schemas.microsoft.com/office/powerpoint/2010/main" val="25072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Scalar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669"/>
            <a:ext cx="8596668" cy="3417251"/>
          </a:xfrm>
        </p:spPr>
        <p:txBody>
          <a:bodyPr/>
          <a:lstStyle/>
          <a:p>
            <a:r>
              <a:rPr lang="en-CA" dirty="0" smtClean="0"/>
              <a:t>The orthogonality of the scalar spherical harmonics is given by the scalar product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This orthogonality allows scalar functions to be represented as a series of scalar spherical harmonics</a:t>
            </a:r>
            <a:r>
              <a:rPr lang="en-CA" baseline="30000" dirty="0" smtClean="0"/>
              <a:t>2</a:t>
            </a:r>
            <a:endParaRPr lang="en-CA" dirty="0" smtClean="0"/>
          </a:p>
          <a:p>
            <a:r>
              <a:rPr lang="en-CA" dirty="0" smtClean="0"/>
              <a:t>The coefficients of the series can be determined by implementing the orthogonality relationship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65" y="2451801"/>
            <a:ext cx="6603606" cy="1013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138745"/>
            <a:ext cx="4434967" cy="1095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78" y="5204943"/>
            <a:ext cx="2904893" cy="7827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1594" y="6233798"/>
            <a:ext cx="10684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</a:t>
            </a:r>
            <a:r>
              <a:rPr lang="en-CA" sz="1200" dirty="0" smtClean="0"/>
              <a:t>E. </a:t>
            </a:r>
            <a:r>
              <a:rPr lang="en-CA" sz="1200" dirty="0" err="1" smtClean="0"/>
              <a:t>Berti</a:t>
            </a:r>
            <a:r>
              <a:rPr lang="en-CA" sz="1200" dirty="0" smtClean="0"/>
              <a:t>, Black Hole Perturbation Theory. International Center for Theoretical Sciences Summer School on Gravitational-Wave Astronomy, 2016.</a:t>
            </a:r>
          </a:p>
          <a:p>
            <a:r>
              <a:rPr lang="en-US" sz="1200" dirty="0" smtClean="0"/>
              <a:t>2) </a:t>
            </a:r>
            <a:r>
              <a:rPr lang="en-CA" sz="1200" dirty="0" smtClean="0"/>
              <a:t>M. J. </a:t>
            </a:r>
            <a:r>
              <a:rPr lang="en-CA" sz="1200" dirty="0" err="1" smtClean="0"/>
              <a:t>Mohlenkamp</a:t>
            </a:r>
            <a:r>
              <a:rPr lang="en-CA" sz="1200" dirty="0" smtClean="0"/>
              <a:t>, A Users Guide to Spherical Harmonics. 2016.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3037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Scalar Spherical Harmonics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5" y="1269999"/>
            <a:ext cx="4730624" cy="4774125"/>
          </a:xfrm>
        </p:spPr>
      </p:pic>
      <p:sp>
        <p:nvSpPr>
          <p:cNvPr id="5" name="Rectangle 4"/>
          <p:cNvSpPr/>
          <p:nvPr/>
        </p:nvSpPr>
        <p:spPr>
          <a:xfrm>
            <a:off x="494454" y="6472157"/>
            <a:ext cx="10119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“Wolfram </a:t>
            </a:r>
            <a:r>
              <a:rPr lang="en-US" sz="1200" dirty="0" err="1" smtClean="0"/>
              <a:t>mathworld</a:t>
            </a:r>
            <a:r>
              <a:rPr lang="en-US" sz="1200" dirty="0" smtClean="0"/>
              <a:t>: Spherical harmonic.” http://mathworld.wolfram.com/SphericalHarmonic.html. Accessed: 2018-08-15.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078" y="5422006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04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Vector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en-CA" dirty="0" smtClean="0"/>
              <a:t>Polar Vector Spherical Harmonics: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Axial Vector Spherical Harmonics: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Last equalities are their representation in the spherical coordinate basis, with the following 2-metric and Levi-</a:t>
            </a:r>
            <a:r>
              <a:rPr lang="en-CA" dirty="0" err="1" smtClean="0"/>
              <a:t>Civita</a:t>
            </a:r>
            <a:r>
              <a:rPr lang="en-CA" dirty="0" smtClean="0"/>
              <a:t> tensor</a:t>
            </a:r>
            <a:r>
              <a:rPr lang="en-CA" baseline="30000" dirty="0" smtClean="0"/>
              <a:t>1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30" y="2249774"/>
            <a:ext cx="5108864" cy="83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3" y="3723925"/>
            <a:ext cx="4338505" cy="71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324" y="3657693"/>
            <a:ext cx="4468697" cy="916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27" y="5558954"/>
            <a:ext cx="3479756" cy="1159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83" y="5589710"/>
            <a:ext cx="3378546" cy="9492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4454" y="6538920"/>
            <a:ext cx="106840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</a:t>
            </a:r>
            <a:r>
              <a:rPr lang="en-CA" sz="1200" dirty="0" smtClean="0"/>
              <a:t>E. </a:t>
            </a:r>
            <a:r>
              <a:rPr lang="en-CA" sz="1200" dirty="0" err="1" smtClean="0"/>
              <a:t>Berti</a:t>
            </a:r>
            <a:r>
              <a:rPr lang="en-CA" sz="1200" dirty="0" smtClean="0"/>
              <a:t>, Black Hole Perturbation Theory. International Center for Theoretical Sciences Summer School on Gravitational-Wave Astronomy, 2016.</a:t>
            </a:r>
          </a:p>
        </p:txBody>
      </p:sp>
    </p:spTree>
    <p:extLst>
      <p:ext uri="{BB962C8B-B14F-4D97-AF65-F5344CB8AC3E}">
        <p14:creationId xmlns:p14="http://schemas.microsoft.com/office/powerpoint/2010/main" val="5214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Vector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29169"/>
            <a:ext cx="8596668" cy="3880773"/>
          </a:xfrm>
        </p:spPr>
        <p:txBody>
          <a:bodyPr/>
          <a:lstStyle/>
          <a:p>
            <a:r>
              <a:rPr lang="en-CA" dirty="0" smtClean="0"/>
              <a:t>The scalar product for vectors is given by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The vector spherical harmonics also have an orthogonality relationship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45" y="2791739"/>
            <a:ext cx="3476512" cy="957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2" y="4311610"/>
            <a:ext cx="8472590" cy="9346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8734" y="6403295"/>
            <a:ext cx="106840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</a:t>
            </a:r>
            <a:r>
              <a:rPr lang="en-CA" sz="1200" dirty="0" smtClean="0"/>
              <a:t>E. </a:t>
            </a:r>
            <a:r>
              <a:rPr lang="en-CA" sz="1200" dirty="0" err="1" smtClean="0"/>
              <a:t>Berti</a:t>
            </a:r>
            <a:r>
              <a:rPr lang="en-CA" sz="1200" dirty="0" smtClean="0"/>
              <a:t>, Black Hole Perturbation Theory. International Center for Theoretical Sciences Summer School on Gravitational-Wave Astronomy, 2016.</a:t>
            </a:r>
          </a:p>
        </p:txBody>
      </p:sp>
    </p:spTree>
    <p:extLst>
      <p:ext uri="{BB962C8B-B14F-4D97-AF65-F5344CB8AC3E}">
        <p14:creationId xmlns:p14="http://schemas.microsoft.com/office/powerpoint/2010/main" val="362685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Vector Spherical Harmonics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CA" dirty="0" smtClean="0"/>
              <a:t>Vector fields can be represented as a series of polar or axial vector spherical harmonics</a:t>
            </a:r>
            <a:r>
              <a:rPr lang="en-CA" baseline="30000" dirty="0" smtClean="0"/>
              <a:t>1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Similar to the scalar spherical harmonics, applying the orthogonality relation gives the coefficients of the series</a:t>
            </a:r>
            <a:r>
              <a:rPr lang="en-CA" baseline="30000" dirty="0" smtClean="0"/>
              <a:t>1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3" y="2578806"/>
            <a:ext cx="4508525" cy="1237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616912"/>
            <a:ext cx="4797000" cy="1199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114" y="3801216"/>
            <a:ext cx="340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Polar Vector Series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59085" y="3801216"/>
            <a:ext cx="323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Axial Vector Series</a:t>
            </a:r>
            <a:endParaRPr lang="en-CA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53172"/>
            <a:ext cx="3275239" cy="1142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31" y="5422584"/>
            <a:ext cx="3150136" cy="107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143" y="6496094"/>
            <a:ext cx="1068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) </a:t>
            </a:r>
            <a:r>
              <a:rPr lang="en-CA" sz="1200" dirty="0" smtClean="0"/>
              <a:t>M. J. </a:t>
            </a:r>
            <a:r>
              <a:rPr lang="en-CA" sz="1200" dirty="0" err="1" smtClean="0"/>
              <a:t>Mohlenkamp</a:t>
            </a:r>
            <a:r>
              <a:rPr lang="en-CA" sz="1200" dirty="0" smtClean="0"/>
              <a:t>, A Users Guide to Spherical Harmonics. 2016.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8859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2223</TotalTime>
  <Words>1418</Words>
  <Application>Microsoft Office PowerPoint</Application>
  <PresentationFormat>Widescreen</PresentationFormat>
  <Paragraphs>165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Representing Vector Fields on a 2-Sphere Using Vector Spherical Harmonics</vt:lpstr>
      <vt:lpstr>Introduction</vt:lpstr>
      <vt:lpstr>Spherical Harmonics Definitions</vt:lpstr>
      <vt:lpstr>Scalar Spherical Harmonics</vt:lpstr>
      <vt:lpstr>Scalar Spherical Harmonics</vt:lpstr>
      <vt:lpstr>Scalar Spherical Harmonics</vt:lpstr>
      <vt:lpstr>Vector Spherical Harmonics</vt:lpstr>
      <vt:lpstr>Vector Spherical Harmonics</vt:lpstr>
      <vt:lpstr>Vector Spherical Harmonics</vt:lpstr>
      <vt:lpstr>Surface Properties</vt:lpstr>
      <vt:lpstr>Conformally Spherical Metric</vt:lpstr>
      <vt:lpstr>ϕ-Fields</vt:lpstr>
      <vt:lpstr>ξ-Fields</vt:lpstr>
      <vt:lpstr>Angular Momentum1</vt:lpstr>
      <vt:lpstr>Other Properties</vt:lpstr>
      <vt:lpstr>Numerical Implementation</vt:lpstr>
      <vt:lpstr>Numerical Implementation (Python) </vt:lpstr>
      <vt:lpstr>Numerical Implementation –  Scalar Functions</vt:lpstr>
      <vt:lpstr>Numerical Implementation –  Scalar Functions</vt:lpstr>
      <vt:lpstr>Numerical Implementation –  Poisson’s Equation</vt:lpstr>
      <vt:lpstr>Numerical Implementation –  Poisson’s Equation</vt:lpstr>
      <vt:lpstr>Numerical Implementation –  Polar Vector Fields</vt:lpstr>
      <vt:lpstr>Numerical Implementation –  Axial Vector Fields</vt:lpstr>
      <vt:lpstr>Numerical Implementation –  Other Properties</vt:lpstr>
      <vt:lpstr>Discussion and Future Steps</vt:lpstr>
      <vt:lpstr>Thank you</vt:lpstr>
      <vt:lpstr>References</vt:lpstr>
      <vt:lpstr>Ricci Flow1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Vector Fields on a 2-Sphere Using Vector Spherical Harmonics</dc:title>
  <dc:creator>Franky C</dc:creator>
  <cp:lastModifiedBy>Franky C</cp:lastModifiedBy>
  <cp:revision>65</cp:revision>
  <dcterms:created xsi:type="dcterms:W3CDTF">2018-08-20T13:56:58Z</dcterms:created>
  <dcterms:modified xsi:type="dcterms:W3CDTF">2019-01-15T04:36:04Z</dcterms:modified>
</cp:coreProperties>
</file>