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2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4/16/2019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4/16/2019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4089-0C25-41A4-A5D5-D4B6C96E6571}"/>
              </a:ext>
            </a:extLst>
          </p:cNvPr>
          <p:cNvSpPr>
            <a:spLocks noGrp="1"/>
          </p:cNvSpPr>
          <p:nvPr>
            <p:ph type="ctrTitle"/>
          </p:nvPr>
        </p:nvSpPr>
        <p:spPr/>
        <p:txBody>
          <a:bodyPr/>
          <a:lstStyle/>
          <a:p>
            <a:r>
              <a:rPr lang="en-US" dirty="0"/>
              <a:t>Minesweeper</a:t>
            </a:r>
          </a:p>
        </p:txBody>
      </p:sp>
      <p:sp>
        <p:nvSpPr>
          <p:cNvPr id="3" name="Subtitle 2">
            <a:extLst>
              <a:ext uri="{FF2B5EF4-FFF2-40B4-BE49-F238E27FC236}">
                <a16:creationId xmlns:a16="http://schemas.microsoft.com/office/drawing/2014/main" id="{E7A10ED2-DED4-43F9-A5C0-639B5EDB44C9}"/>
              </a:ext>
            </a:extLst>
          </p:cNvPr>
          <p:cNvSpPr>
            <a:spLocks noGrp="1"/>
          </p:cNvSpPr>
          <p:nvPr>
            <p:ph type="subTitle" idx="1"/>
          </p:nvPr>
        </p:nvSpPr>
        <p:spPr/>
        <p:txBody>
          <a:bodyPr/>
          <a:lstStyle/>
          <a:p>
            <a:r>
              <a:rPr lang="en-US" dirty="0"/>
              <a:t>Frank Corso &amp; Daniel Farquhar</a:t>
            </a:r>
          </a:p>
        </p:txBody>
      </p:sp>
    </p:spTree>
    <p:extLst>
      <p:ext uri="{BB962C8B-B14F-4D97-AF65-F5344CB8AC3E}">
        <p14:creationId xmlns:p14="http://schemas.microsoft.com/office/powerpoint/2010/main" val="140033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671-12DA-4D76-A2A8-FFD4CA367589}"/>
              </a:ext>
            </a:extLst>
          </p:cNvPr>
          <p:cNvSpPr>
            <a:spLocks noGrp="1"/>
          </p:cNvSpPr>
          <p:nvPr>
            <p:ph type="title"/>
          </p:nvPr>
        </p:nvSpPr>
        <p:spPr/>
        <p:txBody>
          <a:bodyPr/>
          <a:lstStyle/>
          <a:p>
            <a:r>
              <a:rPr lang="en-US" dirty="0"/>
              <a:t>Composite</a:t>
            </a:r>
          </a:p>
        </p:txBody>
      </p:sp>
      <p:sp>
        <p:nvSpPr>
          <p:cNvPr id="3" name="Content Placeholder 2">
            <a:extLst>
              <a:ext uri="{FF2B5EF4-FFF2-40B4-BE49-F238E27FC236}">
                <a16:creationId xmlns:a16="http://schemas.microsoft.com/office/drawing/2014/main" id="{6F1A2BBA-8D84-4D1A-8C3C-5338DA56E3FF}"/>
              </a:ext>
            </a:extLst>
          </p:cNvPr>
          <p:cNvSpPr>
            <a:spLocks noGrp="1"/>
          </p:cNvSpPr>
          <p:nvPr>
            <p:ph idx="1"/>
          </p:nvPr>
        </p:nvSpPr>
        <p:spPr>
          <a:xfrm>
            <a:off x="1141413" y="2666999"/>
            <a:ext cx="5738781" cy="3124201"/>
          </a:xfrm>
        </p:spPr>
        <p:txBody>
          <a:bodyPr/>
          <a:lstStyle/>
          <a:p>
            <a:r>
              <a:rPr lang="en-US" dirty="0"/>
              <a:t>There are not only multiple types of square, but also various types of components that are composed of each other, which is used in order to utilize the pattern systems the generation algorithm uses</a:t>
            </a:r>
          </a:p>
        </p:txBody>
      </p:sp>
      <p:pic>
        <p:nvPicPr>
          <p:cNvPr id="11" name="Picture 10">
            <a:extLst>
              <a:ext uri="{FF2B5EF4-FFF2-40B4-BE49-F238E27FC236}">
                <a16:creationId xmlns:a16="http://schemas.microsoft.com/office/drawing/2014/main" id="{13EFCBBC-A41B-426B-A80F-333773A0D3A5}"/>
              </a:ext>
            </a:extLst>
          </p:cNvPr>
          <p:cNvPicPr>
            <a:picLocks noChangeAspect="1"/>
          </p:cNvPicPr>
          <p:nvPr/>
        </p:nvPicPr>
        <p:blipFill rotWithShape="1">
          <a:blip r:embed="rId2"/>
          <a:srcRect t="23673" r="19587"/>
          <a:stretch/>
        </p:blipFill>
        <p:spPr>
          <a:xfrm>
            <a:off x="7012280" y="49762"/>
            <a:ext cx="4937064" cy="5234473"/>
          </a:xfrm>
          <a:prstGeom prst="rect">
            <a:avLst/>
          </a:prstGeom>
        </p:spPr>
      </p:pic>
    </p:spTree>
    <p:extLst>
      <p:ext uri="{BB962C8B-B14F-4D97-AF65-F5344CB8AC3E}">
        <p14:creationId xmlns:p14="http://schemas.microsoft.com/office/powerpoint/2010/main" val="306893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A19-CFE4-4D21-8DC2-6C372D96A5C7}"/>
              </a:ext>
            </a:extLst>
          </p:cNvPr>
          <p:cNvSpPr>
            <a:spLocks noGrp="1"/>
          </p:cNvSpPr>
          <p:nvPr>
            <p:ph type="title"/>
          </p:nvPr>
        </p:nvSpPr>
        <p:spPr/>
        <p:txBody>
          <a:bodyPr/>
          <a:lstStyle/>
          <a:p>
            <a:r>
              <a:rPr lang="en-US" dirty="0"/>
              <a:t>Dynamic Linkage</a:t>
            </a:r>
          </a:p>
        </p:txBody>
      </p:sp>
      <p:sp>
        <p:nvSpPr>
          <p:cNvPr id="3" name="Content Placeholder 2">
            <a:extLst>
              <a:ext uri="{FF2B5EF4-FFF2-40B4-BE49-F238E27FC236}">
                <a16:creationId xmlns:a16="http://schemas.microsoft.com/office/drawing/2014/main" id="{E21BF7C6-8E4B-47A0-8D1C-E4306B948564}"/>
              </a:ext>
            </a:extLst>
          </p:cNvPr>
          <p:cNvSpPr>
            <a:spLocks noGrp="1"/>
          </p:cNvSpPr>
          <p:nvPr>
            <p:ph idx="1"/>
          </p:nvPr>
        </p:nvSpPr>
        <p:spPr/>
        <p:txBody>
          <a:bodyPr/>
          <a:lstStyle/>
          <a:p>
            <a:r>
              <a:rPr lang="en-US" dirty="0"/>
              <a:t>The game board uses a generation program to make the board, which in turn uses the game board to parse the size of the board as well as other user settings, based on the difficulty mode.</a:t>
            </a:r>
          </a:p>
          <a:p>
            <a:r>
              <a:rPr lang="en-US" dirty="0"/>
              <a:t>The way the game works, the Board and </a:t>
            </a:r>
            <a:r>
              <a:rPr lang="en-US" dirty="0" err="1"/>
              <a:t>GameMode</a:t>
            </a:r>
            <a:r>
              <a:rPr lang="en-US" dirty="0"/>
              <a:t> need to have access to each other, which this pattern provides</a:t>
            </a:r>
          </a:p>
        </p:txBody>
      </p:sp>
      <p:pic>
        <p:nvPicPr>
          <p:cNvPr id="9" name="Picture 8">
            <a:extLst>
              <a:ext uri="{FF2B5EF4-FFF2-40B4-BE49-F238E27FC236}">
                <a16:creationId xmlns:a16="http://schemas.microsoft.com/office/drawing/2014/main" id="{2D365593-A6F8-4983-A54C-AE8939AFCF15}"/>
              </a:ext>
            </a:extLst>
          </p:cNvPr>
          <p:cNvPicPr>
            <a:picLocks noChangeAspect="1"/>
          </p:cNvPicPr>
          <p:nvPr/>
        </p:nvPicPr>
        <p:blipFill rotWithShape="1">
          <a:blip r:embed="rId2"/>
          <a:srcRect l="16068" r="29275" b="64660"/>
          <a:stretch/>
        </p:blipFill>
        <p:spPr>
          <a:xfrm>
            <a:off x="8451541" y="167196"/>
            <a:ext cx="3355759" cy="2423604"/>
          </a:xfrm>
          <a:prstGeom prst="rect">
            <a:avLst/>
          </a:prstGeom>
        </p:spPr>
      </p:pic>
    </p:spTree>
    <p:extLst>
      <p:ext uri="{BB962C8B-B14F-4D97-AF65-F5344CB8AC3E}">
        <p14:creationId xmlns:p14="http://schemas.microsoft.com/office/powerpoint/2010/main" val="312106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C0FB-1ED2-4BF9-9526-1A6E44645E0B}"/>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D8EF6F52-971A-4EC4-B0FD-5DEE1823558E}"/>
              </a:ext>
            </a:extLst>
          </p:cNvPr>
          <p:cNvSpPr>
            <a:spLocks noGrp="1"/>
          </p:cNvSpPr>
          <p:nvPr>
            <p:ph idx="1"/>
          </p:nvPr>
        </p:nvSpPr>
        <p:spPr/>
        <p:txBody>
          <a:bodyPr/>
          <a:lstStyle/>
          <a:p>
            <a:r>
              <a:rPr lang="en-US" dirty="0"/>
              <a:t>The game uses the </a:t>
            </a:r>
            <a:r>
              <a:rPr lang="en-US" dirty="0" err="1"/>
              <a:t>GameInstance</a:t>
            </a:r>
            <a:r>
              <a:rPr lang="en-US" dirty="0"/>
              <a:t> class an </a:t>
            </a:r>
            <a:r>
              <a:rPr lang="en-US" dirty="0" err="1"/>
              <a:t>an</a:t>
            </a:r>
            <a:r>
              <a:rPr lang="en-US" dirty="0"/>
              <a:t> observer to watch the squares as they are all opened up and flagged</a:t>
            </a:r>
          </a:p>
          <a:p>
            <a:r>
              <a:rPr lang="en-US" dirty="0"/>
              <a:t>The observer class is used to trigger the cascade explosion effect once it observes a mine being clicked on</a:t>
            </a:r>
          </a:p>
          <a:p>
            <a:r>
              <a:rPr lang="en-US" dirty="0"/>
              <a:t>It also is used to parse the victory state for the player</a:t>
            </a:r>
          </a:p>
        </p:txBody>
      </p:sp>
      <p:pic>
        <p:nvPicPr>
          <p:cNvPr id="5" name="Picture 4">
            <a:extLst>
              <a:ext uri="{FF2B5EF4-FFF2-40B4-BE49-F238E27FC236}">
                <a16:creationId xmlns:a16="http://schemas.microsoft.com/office/drawing/2014/main" id="{1D8EB65A-B3D9-4D12-A989-55960A27E206}"/>
              </a:ext>
            </a:extLst>
          </p:cNvPr>
          <p:cNvPicPr>
            <a:picLocks noChangeAspect="1"/>
          </p:cNvPicPr>
          <p:nvPr/>
        </p:nvPicPr>
        <p:blipFill rotWithShape="1">
          <a:blip r:embed="rId2"/>
          <a:srcRect t="23129" r="57760" b="23236"/>
          <a:stretch/>
        </p:blipFill>
        <p:spPr>
          <a:xfrm>
            <a:off x="9598641" y="0"/>
            <a:ext cx="2593359" cy="3678254"/>
          </a:xfrm>
          <a:prstGeom prst="rect">
            <a:avLst/>
          </a:prstGeom>
        </p:spPr>
      </p:pic>
    </p:spTree>
    <p:extLst>
      <p:ext uri="{BB962C8B-B14F-4D97-AF65-F5344CB8AC3E}">
        <p14:creationId xmlns:p14="http://schemas.microsoft.com/office/powerpoint/2010/main" val="409293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C1-1F21-44EA-8E40-3C2AF700397B}"/>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10D9CCBF-2323-4F64-A110-FF3D052F9455}"/>
              </a:ext>
            </a:extLst>
          </p:cNvPr>
          <p:cNvSpPr>
            <a:spLocks noGrp="1"/>
          </p:cNvSpPr>
          <p:nvPr>
            <p:ph idx="1"/>
          </p:nvPr>
        </p:nvSpPr>
        <p:spPr/>
        <p:txBody>
          <a:bodyPr/>
          <a:lstStyle/>
          <a:p>
            <a:r>
              <a:rPr lang="en-US" dirty="0"/>
              <a:t>Used to regulate the explosion effect</a:t>
            </a:r>
          </a:p>
          <a:p>
            <a:r>
              <a:rPr lang="en-US" dirty="0"/>
              <a:t>When a mine explodes, all the adjacent mines are placed into a queue and then set off in parallel after a short delay</a:t>
            </a:r>
          </a:p>
          <a:p>
            <a:r>
              <a:rPr lang="en-US" dirty="0"/>
              <a:t>This process is then repeated until all mines have been set off</a:t>
            </a:r>
          </a:p>
        </p:txBody>
      </p:sp>
      <p:pic>
        <p:nvPicPr>
          <p:cNvPr id="5" name="Picture 4">
            <a:extLst>
              <a:ext uri="{FF2B5EF4-FFF2-40B4-BE49-F238E27FC236}">
                <a16:creationId xmlns:a16="http://schemas.microsoft.com/office/drawing/2014/main" id="{158B8D2F-3464-473E-94B4-BE7C2C2F8BC1}"/>
              </a:ext>
            </a:extLst>
          </p:cNvPr>
          <p:cNvPicPr>
            <a:picLocks noChangeAspect="1"/>
          </p:cNvPicPr>
          <p:nvPr/>
        </p:nvPicPr>
        <p:blipFill rotWithShape="1">
          <a:blip r:embed="rId2"/>
          <a:srcRect l="72605" t="31845" r="6429" b="55469"/>
          <a:stretch/>
        </p:blipFill>
        <p:spPr>
          <a:xfrm>
            <a:off x="7377343" y="692088"/>
            <a:ext cx="3249227" cy="2196030"/>
          </a:xfrm>
          <a:prstGeom prst="rect">
            <a:avLst/>
          </a:prstGeom>
        </p:spPr>
      </p:pic>
    </p:spTree>
    <p:extLst>
      <p:ext uri="{BB962C8B-B14F-4D97-AF65-F5344CB8AC3E}">
        <p14:creationId xmlns:p14="http://schemas.microsoft.com/office/powerpoint/2010/main" val="19840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2594-023E-43BA-83A0-8DB02CE88FE7}"/>
              </a:ext>
            </a:extLst>
          </p:cNvPr>
          <p:cNvSpPr>
            <a:spLocks noGrp="1"/>
          </p:cNvSpPr>
          <p:nvPr>
            <p:ph type="title"/>
          </p:nvPr>
        </p:nvSpPr>
        <p:spPr/>
        <p:txBody>
          <a:bodyPr/>
          <a:lstStyle/>
          <a:p>
            <a:r>
              <a:rPr lang="en-US" dirty="0"/>
              <a:t>Questions!</a:t>
            </a:r>
          </a:p>
        </p:txBody>
      </p:sp>
      <p:pic>
        <p:nvPicPr>
          <p:cNvPr id="2050" name="Picture 2" descr="Image result for minefield">
            <a:extLst>
              <a:ext uri="{FF2B5EF4-FFF2-40B4-BE49-F238E27FC236}">
                <a16:creationId xmlns:a16="http://schemas.microsoft.com/office/drawing/2014/main" id="{9C8A4A27-47A4-44CC-B5F9-980FD55D9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352" y="2213396"/>
            <a:ext cx="6249987" cy="4260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FF4F-CECC-4C51-BFC4-814F979A9DE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A9B97A0-3E22-4088-8B4C-AF3951344F2F}"/>
              </a:ext>
            </a:extLst>
          </p:cNvPr>
          <p:cNvSpPr>
            <a:spLocks noGrp="1"/>
          </p:cNvSpPr>
          <p:nvPr>
            <p:ph idx="1"/>
          </p:nvPr>
        </p:nvSpPr>
        <p:spPr/>
        <p:txBody>
          <a:bodyPr/>
          <a:lstStyle/>
          <a:p>
            <a:r>
              <a:rPr lang="en-US" dirty="0">
                <a:effectLst/>
              </a:rPr>
              <a:t>Since the launch of Windows 10, Minesweeper has been unavailable by default on Windows PCs. </a:t>
            </a:r>
          </a:p>
          <a:p>
            <a:r>
              <a:rPr lang="en-US" dirty="0">
                <a:effectLst/>
              </a:rPr>
              <a:t>we intend to recreate a stand-alone version of the game for modern Windows operating systems.</a:t>
            </a:r>
          </a:p>
        </p:txBody>
      </p:sp>
    </p:spTree>
    <p:extLst>
      <p:ext uri="{BB962C8B-B14F-4D97-AF65-F5344CB8AC3E}">
        <p14:creationId xmlns:p14="http://schemas.microsoft.com/office/powerpoint/2010/main" val="16952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B45F-22AE-450A-A474-4D1E64FB4FBB}"/>
              </a:ext>
            </a:extLst>
          </p:cNvPr>
          <p:cNvSpPr>
            <a:spLocks noGrp="1"/>
          </p:cNvSpPr>
          <p:nvPr>
            <p:ph type="title"/>
          </p:nvPr>
        </p:nvSpPr>
        <p:spPr/>
        <p:txBody>
          <a:bodyPr/>
          <a:lstStyle/>
          <a:p>
            <a:r>
              <a:rPr lang="en-US" dirty="0"/>
              <a:t>System specifications</a:t>
            </a:r>
          </a:p>
        </p:txBody>
      </p:sp>
      <p:sp>
        <p:nvSpPr>
          <p:cNvPr id="3" name="Content Placeholder 2">
            <a:extLst>
              <a:ext uri="{FF2B5EF4-FFF2-40B4-BE49-F238E27FC236}">
                <a16:creationId xmlns:a16="http://schemas.microsoft.com/office/drawing/2014/main" id="{7D670A51-3620-4664-B05A-BA04EBE9B237}"/>
              </a:ext>
            </a:extLst>
          </p:cNvPr>
          <p:cNvSpPr>
            <a:spLocks noGrp="1"/>
          </p:cNvSpPr>
          <p:nvPr>
            <p:ph idx="1"/>
          </p:nvPr>
        </p:nvSpPr>
        <p:spPr/>
        <p:txBody>
          <a:bodyPr/>
          <a:lstStyle/>
          <a:p>
            <a:r>
              <a:rPr lang="en-US" dirty="0"/>
              <a:t>Development Language: C#</a:t>
            </a:r>
          </a:p>
          <a:p>
            <a:pPr lvl="1"/>
            <a:r>
              <a:rPr lang="en-US" dirty="0"/>
              <a:t>Used primarily due to .NET being created to work with Windows</a:t>
            </a:r>
          </a:p>
          <a:p>
            <a:r>
              <a:rPr lang="en-US" dirty="0"/>
              <a:t>Deployed as a stand-alone .exe file</a:t>
            </a:r>
          </a:p>
          <a:p>
            <a:pPr lvl="1"/>
            <a:r>
              <a:rPr lang="en-US" dirty="0"/>
              <a:t>No installation required</a:t>
            </a:r>
          </a:p>
          <a:p>
            <a:r>
              <a:rPr lang="en-US" dirty="0"/>
              <a:t>Should be able to run from any Windows 10 computer without any problem</a:t>
            </a:r>
          </a:p>
          <a:p>
            <a:pPr lvl="1"/>
            <a:r>
              <a:rPr lang="en-US" dirty="0"/>
              <a:t>May work with older Operating Systems, but there is no guarantee</a:t>
            </a:r>
          </a:p>
          <a:p>
            <a:r>
              <a:rPr lang="en-US" dirty="0"/>
              <a:t>Able to run on relatively low power machines</a:t>
            </a:r>
          </a:p>
        </p:txBody>
      </p:sp>
    </p:spTree>
    <p:extLst>
      <p:ext uri="{BB962C8B-B14F-4D97-AF65-F5344CB8AC3E}">
        <p14:creationId xmlns:p14="http://schemas.microsoft.com/office/powerpoint/2010/main" val="128842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5469-E855-400B-9C31-5F218DD7AF80}"/>
              </a:ext>
            </a:extLst>
          </p:cNvPr>
          <p:cNvSpPr>
            <a:spLocks noGrp="1"/>
          </p:cNvSpPr>
          <p:nvPr>
            <p:ph type="title"/>
          </p:nvPr>
        </p:nvSpPr>
        <p:spPr/>
        <p:txBody>
          <a:bodyPr/>
          <a:lstStyle/>
          <a:p>
            <a:r>
              <a:rPr lang="en-US" dirty="0"/>
              <a:t>Basic gameplay loop</a:t>
            </a:r>
          </a:p>
        </p:txBody>
      </p:sp>
      <p:sp>
        <p:nvSpPr>
          <p:cNvPr id="3" name="Content Placeholder 2">
            <a:extLst>
              <a:ext uri="{FF2B5EF4-FFF2-40B4-BE49-F238E27FC236}">
                <a16:creationId xmlns:a16="http://schemas.microsoft.com/office/drawing/2014/main" id="{1BD20E5E-17A1-47CB-A67B-1416587A9766}"/>
              </a:ext>
            </a:extLst>
          </p:cNvPr>
          <p:cNvSpPr>
            <a:spLocks noGrp="1"/>
          </p:cNvSpPr>
          <p:nvPr>
            <p:ph idx="1"/>
          </p:nvPr>
        </p:nvSpPr>
        <p:spPr/>
        <p:txBody>
          <a:bodyPr>
            <a:normAutofit fontScale="92500" lnSpcReduction="20000"/>
          </a:bodyPr>
          <a:lstStyle/>
          <a:p>
            <a:r>
              <a:rPr lang="en-US" dirty="0"/>
              <a:t>Game Start:</a:t>
            </a:r>
          </a:p>
          <a:p>
            <a:pPr lvl="1"/>
            <a:r>
              <a:rPr lang="en-US" dirty="0"/>
              <a:t>Select difficulty from one of three: Beginner, Intermediate, Expert</a:t>
            </a:r>
          </a:p>
          <a:p>
            <a:pPr lvl="2"/>
            <a:r>
              <a:rPr lang="en-US" dirty="0"/>
              <a:t>Changing this during gameplay will reset the game</a:t>
            </a:r>
          </a:p>
          <a:p>
            <a:pPr lvl="1"/>
            <a:r>
              <a:rPr lang="en-US" dirty="0"/>
              <a:t>A board is then generated using a pseudo-random generation algorithm</a:t>
            </a:r>
          </a:p>
          <a:p>
            <a:r>
              <a:rPr lang="en-US" dirty="0"/>
              <a:t>Main Gameplay:</a:t>
            </a:r>
          </a:p>
          <a:p>
            <a:pPr lvl="1"/>
            <a:r>
              <a:rPr lang="en-US" dirty="0"/>
              <a:t>If the user left-clicks on any square, which then reveals what is under it</a:t>
            </a:r>
          </a:p>
          <a:p>
            <a:pPr lvl="2"/>
            <a:r>
              <a:rPr lang="en-US" dirty="0"/>
              <a:t>An empty square then opens up all other adjacent empty squares</a:t>
            </a:r>
          </a:p>
          <a:p>
            <a:pPr lvl="2"/>
            <a:r>
              <a:rPr lang="en-US" dirty="0"/>
              <a:t>A square containing a number indicating the number of mines nearby, simply opens up</a:t>
            </a:r>
          </a:p>
          <a:p>
            <a:pPr lvl="2"/>
            <a:r>
              <a:rPr lang="en-US" dirty="0"/>
              <a:t>Clicking on a mine, reveals the location of all other mines and ends the game</a:t>
            </a:r>
          </a:p>
          <a:p>
            <a:pPr lvl="1"/>
            <a:endParaRPr lang="en-US" dirty="0"/>
          </a:p>
        </p:txBody>
      </p:sp>
    </p:spTree>
    <p:extLst>
      <p:ext uri="{BB962C8B-B14F-4D97-AF65-F5344CB8AC3E}">
        <p14:creationId xmlns:p14="http://schemas.microsoft.com/office/powerpoint/2010/main" val="180784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0B19-D57B-40BC-88E7-D19B06A01E4F}"/>
              </a:ext>
            </a:extLst>
          </p:cNvPr>
          <p:cNvSpPr>
            <a:spLocks noGrp="1"/>
          </p:cNvSpPr>
          <p:nvPr>
            <p:ph type="title"/>
          </p:nvPr>
        </p:nvSpPr>
        <p:spPr/>
        <p:txBody>
          <a:bodyPr/>
          <a:lstStyle/>
          <a:p>
            <a:r>
              <a:rPr lang="en-US" dirty="0"/>
              <a:t>Basic gameplay loop</a:t>
            </a:r>
          </a:p>
        </p:txBody>
      </p:sp>
      <p:sp>
        <p:nvSpPr>
          <p:cNvPr id="3" name="Content Placeholder 2">
            <a:extLst>
              <a:ext uri="{FF2B5EF4-FFF2-40B4-BE49-F238E27FC236}">
                <a16:creationId xmlns:a16="http://schemas.microsoft.com/office/drawing/2014/main" id="{BC7AD613-FDE2-4FDF-AA55-D643E9CE3770}"/>
              </a:ext>
            </a:extLst>
          </p:cNvPr>
          <p:cNvSpPr>
            <a:spLocks noGrp="1"/>
          </p:cNvSpPr>
          <p:nvPr>
            <p:ph idx="1"/>
          </p:nvPr>
        </p:nvSpPr>
        <p:spPr/>
        <p:txBody>
          <a:bodyPr/>
          <a:lstStyle/>
          <a:p>
            <a:r>
              <a:rPr lang="en-US" dirty="0"/>
              <a:t>Main Gameplay:</a:t>
            </a:r>
          </a:p>
          <a:p>
            <a:pPr lvl="1"/>
            <a:r>
              <a:rPr lang="en-US" dirty="0"/>
              <a:t>If the user right-clicks on any square, it places a flag on it, which then marks it at a suspected mine</a:t>
            </a:r>
          </a:p>
          <a:p>
            <a:pPr lvl="2"/>
            <a:r>
              <a:rPr lang="en-US" dirty="0"/>
              <a:t>The game is won when all the mines in the game are successfully identified with a flag</a:t>
            </a:r>
          </a:p>
          <a:p>
            <a:pPr lvl="1"/>
            <a:r>
              <a:rPr lang="en-US" dirty="0"/>
              <a:t>If the user clicks on the reset button at any time during gameplay, the game is reset.</a:t>
            </a:r>
          </a:p>
          <a:p>
            <a:pPr lvl="1"/>
            <a:endParaRPr lang="en-US" dirty="0"/>
          </a:p>
        </p:txBody>
      </p:sp>
    </p:spTree>
    <p:extLst>
      <p:ext uri="{BB962C8B-B14F-4D97-AF65-F5344CB8AC3E}">
        <p14:creationId xmlns:p14="http://schemas.microsoft.com/office/powerpoint/2010/main" val="426116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6C2-FC94-49B0-93AD-4750F70F50C7}"/>
              </a:ext>
            </a:extLst>
          </p:cNvPr>
          <p:cNvSpPr>
            <a:spLocks noGrp="1"/>
          </p:cNvSpPr>
          <p:nvPr>
            <p:ph type="title"/>
          </p:nvPr>
        </p:nvSpPr>
        <p:spPr>
          <a:xfrm>
            <a:off x="1141413" y="609600"/>
            <a:ext cx="9905998" cy="1905000"/>
          </a:xfrm>
        </p:spPr>
        <p:txBody>
          <a:bodyPr/>
          <a:lstStyle/>
          <a:p>
            <a:r>
              <a:rPr lang="en-US" dirty="0"/>
              <a:t>Basic UI Layout</a:t>
            </a:r>
          </a:p>
        </p:txBody>
      </p:sp>
      <p:pic>
        <p:nvPicPr>
          <p:cNvPr id="1026" name="Picture 2" descr="Image result for minesweeper">
            <a:extLst>
              <a:ext uri="{FF2B5EF4-FFF2-40B4-BE49-F238E27FC236}">
                <a16:creationId xmlns:a16="http://schemas.microsoft.com/office/drawing/2014/main" id="{17A08377-C98A-48BF-9628-DC9C57BFEA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67" r="8669"/>
          <a:stretch/>
        </p:blipFill>
        <p:spPr bwMode="auto">
          <a:xfrm>
            <a:off x="2485747" y="1936955"/>
            <a:ext cx="7199791" cy="456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0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03F5-CEEE-487A-97F6-6956B95D395F}"/>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A70C64AF-1AEA-4CA6-9F7D-6FE7FF5551DA}"/>
              </a:ext>
            </a:extLst>
          </p:cNvPr>
          <p:cNvSpPr>
            <a:spLocks noGrp="1"/>
          </p:cNvSpPr>
          <p:nvPr>
            <p:ph idx="1"/>
          </p:nvPr>
        </p:nvSpPr>
        <p:spPr/>
        <p:txBody>
          <a:bodyPr/>
          <a:lstStyle/>
          <a:p>
            <a:r>
              <a:rPr lang="en-US" dirty="0"/>
              <a:t>Explosion effects are need to be synced</a:t>
            </a:r>
          </a:p>
          <a:p>
            <a:pPr lvl="1"/>
            <a:r>
              <a:rPr lang="en-US" dirty="0"/>
              <a:t>All threads get equal execution time</a:t>
            </a:r>
          </a:p>
          <a:p>
            <a:r>
              <a:rPr lang="en-US" dirty="0"/>
              <a:t>Uses a system of board “patterns” to generate the boards faster</a:t>
            </a:r>
          </a:p>
          <a:p>
            <a:r>
              <a:rPr lang="en-US" dirty="0"/>
              <a:t>Should take no more than 0.5s in the absolute worst case to create the board</a:t>
            </a:r>
          </a:p>
        </p:txBody>
      </p:sp>
    </p:spTree>
    <p:extLst>
      <p:ext uri="{BB962C8B-B14F-4D97-AF65-F5344CB8AC3E}">
        <p14:creationId xmlns:p14="http://schemas.microsoft.com/office/powerpoint/2010/main" val="171692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750-7D42-44FB-8961-155C8B651352}"/>
              </a:ext>
            </a:extLst>
          </p:cNvPr>
          <p:cNvSpPr>
            <a:spLocks noGrp="1"/>
          </p:cNvSpPr>
          <p:nvPr>
            <p:ph type="title"/>
          </p:nvPr>
        </p:nvSpPr>
        <p:spPr/>
        <p:txBody>
          <a:bodyPr/>
          <a:lstStyle/>
          <a:p>
            <a:r>
              <a:rPr lang="en-US" dirty="0"/>
              <a:t>Overall system design</a:t>
            </a:r>
          </a:p>
        </p:txBody>
      </p:sp>
      <p:sp>
        <p:nvSpPr>
          <p:cNvPr id="3" name="Content Placeholder 2">
            <a:extLst>
              <a:ext uri="{FF2B5EF4-FFF2-40B4-BE49-F238E27FC236}">
                <a16:creationId xmlns:a16="http://schemas.microsoft.com/office/drawing/2014/main" id="{1B09C883-38FB-4695-9BF1-04E2A96FAB12}"/>
              </a:ext>
            </a:extLst>
          </p:cNvPr>
          <p:cNvSpPr>
            <a:spLocks noGrp="1"/>
          </p:cNvSpPr>
          <p:nvPr>
            <p:ph idx="1"/>
          </p:nvPr>
        </p:nvSpPr>
        <p:spPr>
          <a:xfrm>
            <a:off x="1141413" y="2666999"/>
            <a:ext cx="4096412" cy="3124201"/>
          </a:xfrm>
        </p:spPr>
        <p:txBody>
          <a:bodyPr/>
          <a:lstStyle/>
          <a:p>
            <a:r>
              <a:rPr lang="en-US" dirty="0"/>
              <a:t>The following patterns are being utilized in this system:</a:t>
            </a:r>
          </a:p>
          <a:p>
            <a:pPr lvl="1"/>
            <a:r>
              <a:rPr lang="en-US" dirty="0"/>
              <a:t>Factory</a:t>
            </a:r>
          </a:p>
          <a:p>
            <a:pPr lvl="1"/>
            <a:r>
              <a:rPr lang="en-US" dirty="0"/>
              <a:t>Composite</a:t>
            </a:r>
          </a:p>
          <a:p>
            <a:pPr lvl="1"/>
            <a:r>
              <a:rPr lang="en-US" dirty="0"/>
              <a:t>Dynamic Linkage</a:t>
            </a:r>
          </a:p>
          <a:p>
            <a:pPr lvl="1"/>
            <a:r>
              <a:rPr lang="en-US" dirty="0"/>
              <a:t>Observer</a:t>
            </a:r>
          </a:p>
          <a:p>
            <a:pPr lvl="1"/>
            <a:r>
              <a:rPr lang="en-US" dirty="0"/>
              <a:t>Scheduler</a:t>
            </a:r>
          </a:p>
        </p:txBody>
      </p:sp>
      <p:pic>
        <p:nvPicPr>
          <p:cNvPr id="13" name="Picture 12">
            <a:extLst>
              <a:ext uri="{FF2B5EF4-FFF2-40B4-BE49-F238E27FC236}">
                <a16:creationId xmlns:a16="http://schemas.microsoft.com/office/drawing/2014/main" id="{6F774C86-A198-41B3-8699-791CA1D1D4C2}"/>
              </a:ext>
            </a:extLst>
          </p:cNvPr>
          <p:cNvPicPr>
            <a:picLocks noChangeAspect="1"/>
          </p:cNvPicPr>
          <p:nvPr/>
        </p:nvPicPr>
        <p:blipFill>
          <a:blip r:embed="rId2"/>
          <a:stretch>
            <a:fillRect/>
          </a:stretch>
        </p:blipFill>
        <p:spPr>
          <a:xfrm>
            <a:off x="6186195" y="152887"/>
            <a:ext cx="5865845" cy="6552226"/>
          </a:xfrm>
          <a:prstGeom prst="rect">
            <a:avLst/>
          </a:prstGeom>
        </p:spPr>
      </p:pic>
    </p:spTree>
    <p:extLst>
      <p:ext uri="{BB962C8B-B14F-4D97-AF65-F5344CB8AC3E}">
        <p14:creationId xmlns:p14="http://schemas.microsoft.com/office/powerpoint/2010/main" val="122914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66EA-D84A-40FE-A31F-EA1D42828DCE}"/>
              </a:ext>
            </a:extLst>
          </p:cNvPr>
          <p:cNvSpPr>
            <a:spLocks noGrp="1"/>
          </p:cNvSpPr>
          <p:nvPr>
            <p:ph type="title"/>
          </p:nvPr>
        </p:nvSpPr>
        <p:spPr/>
        <p:txBody>
          <a:bodyPr/>
          <a:lstStyle/>
          <a:p>
            <a:r>
              <a:rPr lang="en-US" dirty="0"/>
              <a:t>Factory Pattern</a:t>
            </a:r>
          </a:p>
        </p:txBody>
      </p:sp>
      <p:sp>
        <p:nvSpPr>
          <p:cNvPr id="3" name="Content Placeholder 2">
            <a:extLst>
              <a:ext uri="{FF2B5EF4-FFF2-40B4-BE49-F238E27FC236}">
                <a16:creationId xmlns:a16="http://schemas.microsoft.com/office/drawing/2014/main" id="{3978FD62-B308-42BA-8301-FF1FDFF5B896}"/>
              </a:ext>
            </a:extLst>
          </p:cNvPr>
          <p:cNvSpPr>
            <a:spLocks noGrp="1"/>
          </p:cNvSpPr>
          <p:nvPr>
            <p:ph idx="1"/>
          </p:nvPr>
        </p:nvSpPr>
        <p:spPr>
          <a:xfrm>
            <a:off x="1141413" y="2666999"/>
            <a:ext cx="9905998" cy="3124201"/>
          </a:xfrm>
        </p:spPr>
        <p:txBody>
          <a:bodyPr/>
          <a:lstStyle/>
          <a:p>
            <a:r>
              <a:rPr lang="en-US" dirty="0"/>
              <a:t>Used to determine which type of square to create based on the random generation algorithm’s result. The system also has to parse the mine locations in order to place the numbers</a:t>
            </a:r>
          </a:p>
          <a:p>
            <a:r>
              <a:rPr lang="en-US" dirty="0"/>
              <a:t>This facilitates the creation of the squares and may allow for new types of square in the future</a:t>
            </a:r>
          </a:p>
          <a:p>
            <a:pPr lvl="1"/>
            <a:r>
              <a:rPr lang="en-US" dirty="0"/>
              <a:t>For example and empty square that has an image underneath it</a:t>
            </a:r>
          </a:p>
        </p:txBody>
      </p:sp>
      <p:pic>
        <p:nvPicPr>
          <p:cNvPr id="6" name="Picture 5">
            <a:extLst>
              <a:ext uri="{FF2B5EF4-FFF2-40B4-BE49-F238E27FC236}">
                <a16:creationId xmlns:a16="http://schemas.microsoft.com/office/drawing/2014/main" id="{0C5E3633-EFA3-4DD4-BE2C-1C1BE94F8679}"/>
              </a:ext>
            </a:extLst>
          </p:cNvPr>
          <p:cNvPicPr>
            <a:picLocks noChangeAspect="1"/>
          </p:cNvPicPr>
          <p:nvPr/>
        </p:nvPicPr>
        <p:blipFill rotWithShape="1">
          <a:blip r:embed="rId2"/>
          <a:srcRect t="61224" r="51"/>
          <a:stretch/>
        </p:blipFill>
        <p:spPr>
          <a:xfrm>
            <a:off x="5085826" y="98119"/>
            <a:ext cx="6756598" cy="2927962"/>
          </a:xfrm>
          <a:prstGeom prst="rect">
            <a:avLst/>
          </a:prstGeom>
        </p:spPr>
      </p:pic>
    </p:spTree>
    <p:extLst>
      <p:ext uri="{BB962C8B-B14F-4D97-AF65-F5344CB8AC3E}">
        <p14:creationId xmlns:p14="http://schemas.microsoft.com/office/powerpoint/2010/main" val="1003760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101</TotalTime>
  <Words>589</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Minesweeper</vt:lpstr>
      <vt:lpstr>Background</vt:lpstr>
      <vt:lpstr>System specifications</vt:lpstr>
      <vt:lpstr>Basic gameplay loop</vt:lpstr>
      <vt:lpstr>Basic gameplay loop</vt:lpstr>
      <vt:lpstr>Basic UI Layout</vt:lpstr>
      <vt:lpstr>Non-functional requirements</vt:lpstr>
      <vt:lpstr>Overall system design</vt:lpstr>
      <vt:lpstr>Factory Pattern</vt:lpstr>
      <vt:lpstr>Composite</vt:lpstr>
      <vt:lpstr>Dynamic Linkage</vt:lpstr>
      <vt:lpstr>Observer</vt:lpstr>
      <vt:lpstr>Scheduler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Minesweeper</dc:title>
  <dc:creator>Francesco Corso</dc:creator>
  <cp:lastModifiedBy>Francesco Corso</cp:lastModifiedBy>
  <cp:revision>8</cp:revision>
  <dcterms:created xsi:type="dcterms:W3CDTF">2019-04-17T02:16:50Z</dcterms:created>
  <dcterms:modified xsi:type="dcterms:W3CDTF">2019-04-17T03:58:13Z</dcterms:modified>
</cp:coreProperties>
</file>