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9"/>
  </p:notesMasterIdLst>
  <p:sldIdLst>
    <p:sldId id="256" r:id="rId2"/>
    <p:sldId id="261" r:id="rId3"/>
    <p:sldId id="258" r:id="rId4"/>
    <p:sldId id="259" r:id="rId5"/>
    <p:sldId id="260" r:id="rId6"/>
    <p:sldId id="262" r:id="rId7"/>
    <p:sldId id="257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437" autoAdjust="0"/>
  </p:normalViewPr>
  <p:slideViewPr>
    <p:cSldViewPr snapToGrid="0">
      <p:cViewPr varScale="1">
        <p:scale>
          <a:sx n="71" d="100"/>
          <a:sy n="71" d="100"/>
        </p:scale>
        <p:origin x="106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45384-2DE6-48B9-BDCF-9198BEF9B5A0}" type="datetimeFigureOut">
              <a:rPr lang="fr-CH" smtClean="0"/>
              <a:t>31.07.2020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0DE0E-8920-46BA-9312-F252CD8D714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51868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Hello </a:t>
            </a:r>
            <a:r>
              <a:rPr lang="fr-CH" dirty="0" err="1"/>
              <a:t>everyone</a:t>
            </a:r>
            <a:r>
              <a:rPr lang="fr-CH" dirty="0"/>
              <a:t>. Alex and </a:t>
            </a:r>
            <a:r>
              <a:rPr lang="fr-CH" dirty="0" err="1"/>
              <a:t>myself</a:t>
            </a:r>
            <a:r>
              <a:rPr lang="fr-CH" dirty="0"/>
              <a:t> </a:t>
            </a:r>
            <a:r>
              <a:rPr lang="fr-CH" dirty="0" err="1"/>
              <a:t>worked</a:t>
            </a:r>
            <a:r>
              <a:rPr lang="fr-CH" dirty="0"/>
              <a:t> on the Direction and Calculation part.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divided</a:t>
            </a:r>
            <a:r>
              <a:rPr lang="fr-CH" dirty="0"/>
              <a:t> the </a:t>
            </a:r>
            <a:r>
              <a:rPr lang="fr-CH" dirty="0" err="1"/>
              <a:t>work</a:t>
            </a:r>
            <a:r>
              <a:rPr lang="fr-CH" dirty="0"/>
              <a:t> in </a:t>
            </a:r>
            <a:r>
              <a:rPr lang="fr-CH" dirty="0" err="1"/>
              <a:t>two</a:t>
            </a:r>
            <a:r>
              <a:rPr lang="fr-CH" dirty="0"/>
              <a:t> parts. Alex </a:t>
            </a:r>
            <a:r>
              <a:rPr lang="fr-CH" dirty="0" err="1"/>
              <a:t>worked</a:t>
            </a:r>
            <a:r>
              <a:rPr lang="fr-CH" dirty="0"/>
              <a:t> on the </a:t>
            </a:r>
            <a:r>
              <a:rPr lang="fr-CH" dirty="0" err="1"/>
              <a:t>iss</a:t>
            </a:r>
            <a:r>
              <a:rPr lang="fr-CH" dirty="0"/>
              <a:t> </a:t>
            </a:r>
            <a:r>
              <a:rPr lang="fr-CH" dirty="0" err="1"/>
              <a:t>trajectory</a:t>
            </a:r>
            <a:r>
              <a:rPr lang="fr-CH" dirty="0"/>
              <a:t> and I </a:t>
            </a:r>
            <a:r>
              <a:rPr lang="fr-CH" dirty="0" err="1"/>
              <a:t>worked</a:t>
            </a:r>
            <a:r>
              <a:rPr lang="fr-CH" dirty="0"/>
              <a:t> on the </a:t>
            </a:r>
            <a:r>
              <a:rPr lang="fr-CH" dirty="0" err="1"/>
              <a:t>eart</a:t>
            </a:r>
            <a:r>
              <a:rPr lang="fr-CH" dirty="0"/>
              <a:t> </a:t>
            </a:r>
            <a:r>
              <a:rPr lang="fr-CH" dirty="0" err="1"/>
              <a:t>vectors</a:t>
            </a:r>
            <a:r>
              <a:rPr lang="fr-CH" dirty="0"/>
              <a:t>, </a:t>
            </a:r>
            <a:r>
              <a:rPr lang="fr-CH" dirty="0" err="1"/>
              <a:t>coordinate</a:t>
            </a:r>
            <a:r>
              <a:rPr lang="fr-CH" dirty="0"/>
              <a:t> </a:t>
            </a:r>
            <a:r>
              <a:rPr lang="fr-CH" dirty="0" err="1"/>
              <a:t>systems</a:t>
            </a:r>
            <a:r>
              <a:rPr lang="fr-CH" dirty="0"/>
              <a:t> and angles </a:t>
            </a:r>
            <a:r>
              <a:rPr lang="fr-CH" dirty="0" err="1"/>
              <a:t>equations</a:t>
            </a:r>
            <a:r>
              <a:rPr lang="fr-CH" dirty="0"/>
              <a:t>. To </a:t>
            </a:r>
            <a:r>
              <a:rPr lang="fr-CH" dirty="0" err="1"/>
              <a:t>begin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our</a:t>
            </a:r>
            <a:r>
              <a:rPr lang="fr-CH" dirty="0"/>
              <a:t> </a:t>
            </a:r>
            <a:r>
              <a:rPr lang="fr-CH" dirty="0" err="1"/>
              <a:t>presentation</a:t>
            </a:r>
            <a:r>
              <a:rPr lang="fr-CH" dirty="0"/>
              <a:t>, </a:t>
            </a:r>
            <a:r>
              <a:rPr lang="fr-CH" dirty="0" err="1"/>
              <a:t>I’ll</a:t>
            </a:r>
            <a:r>
              <a:rPr lang="fr-CH" dirty="0"/>
              <a:t> let Alex </a:t>
            </a:r>
            <a:r>
              <a:rPr lang="fr-CH" dirty="0" err="1"/>
              <a:t>explain</a:t>
            </a:r>
            <a:r>
              <a:rPr lang="fr-CH" dirty="0"/>
              <a:t> </a:t>
            </a:r>
            <a:r>
              <a:rPr lang="fr-CH" dirty="0" err="1"/>
              <a:t>his</a:t>
            </a:r>
            <a:r>
              <a:rPr lang="fr-CH" dirty="0"/>
              <a:t> part.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0DE0E-8920-46BA-9312-F252CD8D714F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5575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The first </a:t>
            </a:r>
            <a:r>
              <a:rPr lang="fr-CH" dirty="0" err="1"/>
              <a:t>step</a:t>
            </a:r>
            <a:r>
              <a:rPr lang="fr-CH" dirty="0"/>
              <a:t> of </a:t>
            </a:r>
            <a:r>
              <a:rPr lang="fr-CH" dirty="0" err="1"/>
              <a:t>my</a:t>
            </a:r>
            <a:r>
              <a:rPr lang="fr-CH" dirty="0"/>
              <a:t> part </a:t>
            </a:r>
            <a:r>
              <a:rPr lang="fr-CH" dirty="0" err="1"/>
              <a:t>was</a:t>
            </a:r>
            <a:r>
              <a:rPr lang="fr-CH" dirty="0"/>
              <a:t> to </a:t>
            </a:r>
            <a:r>
              <a:rPr lang="fr-CH" dirty="0" err="1"/>
              <a:t>find</a:t>
            </a:r>
            <a:r>
              <a:rPr lang="fr-CH" dirty="0"/>
              <a:t> the position </a:t>
            </a:r>
            <a:r>
              <a:rPr lang="fr-CH" dirty="0" err="1"/>
              <a:t>vectors</a:t>
            </a:r>
            <a:r>
              <a:rPr lang="fr-CH" dirty="0"/>
              <a:t> of the ISS tracker on </a:t>
            </a:r>
            <a:r>
              <a:rPr lang="fr-CH" dirty="0" err="1"/>
              <a:t>earth</a:t>
            </a:r>
            <a:r>
              <a:rPr lang="fr-CH" dirty="0"/>
              <a:t>. To do </a:t>
            </a:r>
            <a:r>
              <a:rPr lang="fr-CH" dirty="0" err="1"/>
              <a:t>so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worked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a </a:t>
            </a:r>
            <a:r>
              <a:rPr lang="fr-CH" dirty="0" err="1"/>
              <a:t>coordinates</a:t>
            </a:r>
            <a:r>
              <a:rPr lang="fr-CH" dirty="0"/>
              <a:t> system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turns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the </a:t>
            </a:r>
            <a:r>
              <a:rPr lang="fr-CH" dirty="0" err="1"/>
              <a:t>earth</a:t>
            </a:r>
            <a:r>
              <a:rPr lang="fr-CH" dirty="0"/>
              <a:t> </a:t>
            </a:r>
            <a:r>
              <a:rPr lang="fr-CH" dirty="0" err="1"/>
              <a:t>so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have the sensation </a:t>
            </a:r>
            <a:r>
              <a:rPr lang="fr-CH" dirty="0" err="1"/>
              <a:t>that</a:t>
            </a:r>
            <a:r>
              <a:rPr lang="fr-CH" dirty="0"/>
              <a:t> the </a:t>
            </a:r>
            <a:r>
              <a:rPr lang="fr-CH" dirty="0" err="1"/>
              <a:t>earth</a:t>
            </a:r>
            <a:r>
              <a:rPr lang="fr-CH" dirty="0"/>
              <a:t> </a:t>
            </a:r>
            <a:r>
              <a:rPr lang="fr-CH" dirty="0" err="1"/>
              <a:t>don’t</a:t>
            </a:r>
            <a:r>
              <a:rPr lang="fr-CH" dirty="0"/>
              <a:t> </a:t>
            </a:r>
            <a:r>
              <a:rPr lang="fr-CH" dirty="0" err="1"/>
              <a:t>rotate</a:t>
            </a:r>
            <a:r>
              <a:rPr lang="fr-CH" dirty="0"/>
              <a:t> and the </a:t>
            </a:r>
            <a:r>
              <a:rPr lang="fr-CH" dirty="0" err="1"/>
              <a:t>coordinates</a:t>
            </a:r>
            <a:r>
              <a:rPr lang="fr-CH" dirty="0"/>
              <a:t> of the tracker </a:t>
            </a:r>
            <a:r>
              <a:rPr lang="fr-CH" dirty="0" err="1"/>
              <a:t>never</a:t>
            </a:r>
            <a:r>
              <a:rPr lang="fr-CH" dirty="0"/>
              <a:t> change. To </a:t>
            </a:r>
            <a:r>
              <a:rPr lang="fr-CH" dirty="0" err="1"/>
              <a:t>find</a:t>
            </a:r>
            <a:r>
              <a:rPr lang="fr-CH" dirty="0"/>
              <a:t> </a:t>
            </a:r>
            <a:r>
              <a:rPr lang="fr-CH" dirty="0" err="1"/>
              <a:t>these</a:t>
            </a:r>
            <a:r>
              <a:rPr lang="fr-CH" dirty="0"/>
              <a:t> </a:t>
            </a:r>
            <a:r>
              <a:rPr lang="fr-CH" dirty="0" err="1"/>
              <a:t>coordinates</a:t>
            </a:r>
            <a:r>
              <a:rPr lang="fr-CH" dirty="0"/>
              <a:t>,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need</a:t>
            </a:r>
            <a:r>
              <a:rPr lang="fr-CH" dirty="0"/>
              <a:t> the latitude, longitude and radius of the place on </a:t>
            </a:r>
            <a:r>
              <a:rPr lang="fr-CH" dirty="0" err="1"/>
              <a:t>earth</a:t>
            </a:r>
            <a:r>
              <a:rPr lang="fr-CH" dirty="0"/>
              <a:t> </a:t>
            </a:r>
            <a:r>
              <a:rPr lang="fr-CH" dirty="0" err="1"/>
              <a:t>where</a:t>
            </a:r>
            <a:r>
              <a:rPr lang="fr-CH" dirty="0"/>
              <a:t> </a:t>
            </a:r>
            <a:r>
              <a:rPr lang="fr-CH" dirty="0" err="1"/>
              <a:t>iss</a:t>
            </a:r>
            <a:r>
              <a:rPr lang="fr-CH" dirty="0"/>
              <a:t> tracker </a:t>
            </a:r>
            <a:r>
              <a:rPr lang="fr-CH" dirty="0" err="1"/>
              <a:t>is</a:t>
            </a:r>
            <a:r>
              <a:rPr lang="fr-CH" dirty="0"/>
              <a:t>. </a:t>
            </a:r>
            <a:r>
              <a:rPr lang="fr-CH" dirty="0" err="1"/>
              <a:t>Then</a:t>
            </a:r>
            <a:r>
              <a:rPr lang="fr-CH" dirty="0"/>
              <a:t> </a:t>
            </a:r>
            <a:r>
              <a:rPr lang="fr-CH" dirty="0" err="1"/>
              <a:t>it’s</a:t>
            </a:r>
            <a:r>
              <a:rPr lang="fr-CH" dirty="0"/>
              <a:t> simple </a:t>
            </a:r>
            <a:r>
              <a:rPr lang="fr-CH" dirty="0" err="1"/>
              <a:t>trigonometry</a:t>
            </a:r>
            <a:r>
              <a:rPr lang="fr-CH" dirty="0"/>
              <a:t> to </a:t>
            </a:r>
            <a:r>
              <a:rPr lang="fr-CH" dirty="0" err="1"/>
              <a:t>find</a:t>
            </a:r>
            <a:r>
              <a:rPr lang="fr-CH" dirty="0"/>
              <a:t> the </a:t>
            </a:r>
            <a:r>
              <a:rPr lang="fr-CH" dirty="0" err="1"/>
              <a:t>vector</a:t>
            </a:r>
            <a:r>
              <a:rPr lang="fr-CH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0DE0E-8920-46BA-9312-F252CD8D714F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2464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The second </a:t>
            </a:r>
            <a:r>
              <a:rPr lang="fr-CH" dirty="0" err="1"/>
              <a:t>step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to </a:t>
            </a:r>
            <a:r>
              <a:rPr lang="fr-CH" dirty="0" err="1"/>
              <a:t>define</a:t>
            </a:r>
            <a:r>
              <a:rPr lang="fr-CH" dirty="0"/>
              <a:t> a local </a:t>
            </a:r>
            <a:r>
              <a:rPr lang="fr-CH" dirty="0" err="1"/>
              <a:t>coordinates</a:t>
            </a:r>
            <a:r>
              <a:rPr lang="fr-CH" dirty="0"/>
              <a:t> system at the point on </a:t>
            </a:r>
            <a:r>
              <a:rPr lang="fr-CH" dirty="0" err="1"/>
              <a:t>earth</a:t>
            </a:r>
            <a:r>
              <a:rPr lang="fr-CH" dirty="0"/>
              <a:t> </a:t>
            </a:r>
            <a:r>
              <a:rPr lang="fr-CH" dirty="0" err="1"/>
              <a:t>where</a:t>
            </a:r>
            <a:r>
              <a:rPr lang="fr-CH" dirty="0"/>
              <a:t> the tracker </a:t>
            </a:r>
            <a:r>
              <a:rPr lang="fr-CH" dirty="0" err="1"/>
              <a:t>is</a:t>
            </a:r>
            <a:r>
              <a:rPr lang="fr-CH" dirty="0"/>
              <a:t>. The new basis </a:t>
            </a:r>
            <a:r>
              <a:rPr lang="fr-CH" dirty="0" err="1"/>
              <a:t>vectors</a:t>
            </a:r>
            <a:r>
              <a:rPr lang="fr-CH" dirty="0"/>
              <a:t> are </a:t>
            </a:r>
            <a:r>
              <a:rPr lang="fr-CH" dirty="0" err="1"/>
              <a:t>defined</a:t>
            </a:r>
            <a:r>
              <a:rPr lang="fr-CH" dirty="0"/>
              <a:t> </a:t>
            </a:r>
            <a:r>
              <a:rPr lang="fr-CH" dirty="0" err="1"/>
              <a:t>through</a:t>
            </a:r>
            <a:r>
              <a:rPr lang="fr-CH" dirty="0"/>
              <a:t> </a:t>
            </a:r>
            <a:r>
              <a:rPr lang="fr-CH" dirty="0" err="1"/>
              <a:t>two</a:t>
            </a:r>
            <a:r>
              <a:rPr lang="fr-CH" dirty="0"/>
              <a:t> rotations and one translation.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need</a:t>
            </a:r>
            <a:r>
              <a:rPr lang="fr-CH" dirty="0"/>
              <a:t> </a:t>
            </a:r>
            <a:r>
              <a:rPr lang="fr-CH" dirty="0" err="1"/>
              <a:t>this</a:t>
            </a:r>
            <a:r>
              <a:rPr lang="fr-CH" dirty="0"/>
              <a:t> basis </a:t>
            </a:r>
            <a:r>
              <a:rPr lang="fr-CH" dirty="0" err="1"/>
              <a:t>so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can </a:t>
            </a:r>
            <a:r>
              <a:rPr lang="fr-CH" dirty="0" err="1"/>
              <a:t>calculate</a:t>
            </a:r>
            <a:r>
              <a:rPr lang="fr-CH" dirty="0"/>
              <a:t> the angles </a:t>
            </a:r>
            <a:r>
              <a:rPr lang="fr-CH" dirty="0" err="1"/>
              <a:t>between</a:t>
            </a:r>
            <a:r>
              <a:rPr lang="fr-CH" dirty="0"/>
              <a:t> the </a:t>
            </a:r>
            <a:r>
              <a:rPr lang="fr-CH" dirty="0" err="1"/>
              <a:t>tengential</a:t>
            </a:r>
            <a:r>
              <a:rPr lang="fr-CH" dirty="0"/>
              <a:t> plane and the </a:t>
            </a:r>
            <a:r>
              <a:rPr lang="fr-CH" dirty="0" err="1"/>
              <a:t>iss</a:t>
            </a:r>
            <a:r>
              <a:rPr lang="fr-CH" dirty="0"/>
              <a:t> </a:t>
            </a:r>
            <a:r>
              <a:rPr lang="fr-CH" dirty="0" err="1"/>
              <a:t>vector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given</a:t>
            </a:r>
            <a:r>
              <a:rPr lang="fr-CH" dirty="0"/>
              <a:t> by </a:t>
            </a:r>
            <a:r>
              <a:rPr lang="fr-CH" dirty="0" err="1"/>
              <a:t>alex</a:t>
            </a:r>
            <a:r>
              <a:rPr lang="fr-CH" dirty="0"/>
              <a:t> program. The </a:t>
            </a:r>
            <a:r>
              <a:rPr lang="fr-CH" dirty="0" err="1"/>
              <a:t>iss</a:t>
            </a:r>
            <a:r>
              <a:rPr lang="fr-CH" dirty="0"/>
              <a:t> </a:t>
            </a:r>
            <a:r>
              <a:rPr lang="fr-CH" dirty="0" err="1"/>
              <a:t>vector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also</a:t>
            </a:r>
            <a:r>
              <a:rPr lang="fr-CH" dirty="0"/>
              <a:t> </a:t>
            </a:r>
            <a:r>
              <a:rPr lang="fr-CH" dirty="0" err="1"/>
              <a:t>transformed</a:t>
            </a:r>
            <a:r>
              <a:rPr lang="fr-CH" dirty="0"/>
              <a:t> in the new </a:t>
            </a:r>
            <a:r>
              <a:rPr lang="fr-CH" dirty="0" err="1"/>
              <a:t>coordinates</a:t>
            </a:r>
            <a:r>
              <a:rPr lang="fr-CH" dirty="0"/>
              <a:t> system.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0DE0E-8920-46BA-9312-F252CD8D714F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15394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Once </a:t>
            </a:r>
            <a:r>
              <a:rPr lang="fr-CH" dirty="0" err="1"/>
              <a:t>we</a:t>
            </a:r>
            <a:r>
              <a:rPr lang="fr-CH" dirty="0"/>
              <a:t> have the new basis and the </a:t>
            </a:r>
            <a:r>
              <a:rPr lang="fr-CH" dirty="0" err="1"/>
              <a:t>iss</a:t>
            </a:r>
            <a:r>
              <a:rPr lang="fr-CH" dirty="0"/>
              <a:t> </a:t>
            </a:r>
            <a:r>
              <a:rPr lang="fr-CH" dirty="0" err="1"/>
              <a:t>vector</a:t>
            </a:r>
            <a:r>
              <a:rPr lang="fr-CH" dirty="0"/>
              <a:t> </a:t>
            </a:r>
            <a:r>
              <a:rPr lang="fr-CH" dirty="0" err="1"/>
              <a:t>expressed</a:t>
            </a:r>
            <a:r>
              <a:rPr lang="fr-CH" dirty="0"/>
              <a:t> in </a:t>
            </a:r>
            <a:r>
              <a:rPr lang="fr-CH" dirty="0" err="1"/>
              <a:t>it</a:t>
            </a:r>
            <a:r>
              <a:rPr lang="fr-CH" dirty="0"/>
              <a:t>, the angles are </a:t>
            </a:r>
            <a:r>
              <a:rPr lang="fr-CH" dirty="0" err="1"/>
              <a:t>obtained</a:t>
            </a:r>
            <a:r>
              <a:rPr lang="fr-CH" dirty="0"/>
              <a:t> </a:t>
            </a:r>
            <a:r>
              <a:rPr lang="fr-CH" dirty="0" err="1"/>
              <a:t>through</a:t>
            </a:r>
            <a:r>
              <a:rPr lang="fr-CH" dirty="0"/>
              <a:t> a simple formula. The last </a:t>
            </a:r>
            <a:r>
              <a:rPr lang="fr-CH" dirty="0" err="1"/>
              <a:t>thing</a:t>
            </a:r>
            <a:r>
              <a:rPr lang="fr-CH" dirty="0"/>
              <a:t> to </a:t>
            </a:r>
            <a:r>
              <a:rPr lang="fr-CH" dirty="0" err="1"/>
              <a:t>controll</a:t>
            </a:r>
            <a:r>
              <a:rPr lang="fr-CH" dirty="0"/>
              <a:t> are the initial angles and the position of the </a:t>
            </a:r>
            <a:r>
              <a:rPr lang="fr-CH" dirty="0" err="1"/>
              <a:t>north</a:t>
            </a:r>
            <a:r>
              <a:rPr lang="fr-CH" dirty="0"/>
              <a:t> the correct the angles. </a:t>
            </a:r>
            <a:r>
              <a:rPr lang="fr-CH" dirty="0" err="1"/>
              <a:t>That’s</a:t>
            </a:r>
            <a:r>
              <a:rPr lang="fr-CH" dirty="0"/>
              <a:t> the deltas in the formulas.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0DE0E-8920-46BA-9312-F252CD8D714F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53384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551120-B6FA-48D4-94D1-88AFAA5745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E1453-D9F1-467B-BC8C-44A1C243F4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91425-9667-4303-B26F-4016F2276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5"/>
            <a:ext cx="10552356" cy="3560781"/>
          </a:xfrm>
        </p:spPr>
        <p:txBody>
          <a:bodyPr anchor="t">
            <a:normAutofit/>
          </a:bodyPr>
          <a:lstStyle>
            <a:lvl1pPr algn="l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ECECC-891B-4BA1-871B-09811B26B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313816"/>
            <a:ext cx="10552356" cy="128016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2C78E-C8FF-4034-A16A-043EC9CE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79224" y="6356350"/>
            <a:ext cx="2721684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85BCC-41EC-42C0-A2C4-97B2548F3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08" y="6356350"/>
            <a:ext cx="493776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CF314-00B7-406F-9FCD-26DBB286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0908" y="6356350"/>
            <a:ext cx="7422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7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3357-EB62-4D4C-96A9-7FC5FC9E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457B8-E614-42B4-B671-4ED0B2A34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600" y="1984785"/>
            <a:ext cx="10210800" cy="419217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B750E-3C7B-4C12-B331-B6BACF86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1F368-061F-4BEB-A761-F25C4A55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D4CA-7731-429F-8F87-55704A77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7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CAE055-7FD5-4054-991D-4F5FF6862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A033E-256C-4144-AC88-22985F5B4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1645F-DA62-404C-A7D1-2A89C11D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99487-5906-46E0-B7F4-E338FBD7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777A8-3088-4A41-B26F-C3E3E130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3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1D95-DD92-4C49-8FD3-409267F4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64" y="365124"/>
            <a:ext cx="10550236" cy="1501327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A8B37-FD7B-4FED-88E9-8D2967EC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64" y="1984785"/>
            <a:ext cx="10550236" cy="41921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E46-A911-4B85-B09A-73B503485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8EBC1-AB71-48E8-8A3D-592B1E19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E0265-72B9-4A08-A979-B5FAD888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3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5AB9-B290-44C2-87F2-45A7BAB0F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1709738"/>
            <a:ext cx="1055235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9FDDA-5BF8-4297-BFA1-10E8892F0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044" y="4589463"/>
            <a:ext cx="10552356" cy="13541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8E1D1-F0EE-4757-8832-8AC4FD218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4D8FF-C8B9-4F3C-8D01-A5A6E5B5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B25A2-086C-4A58-A17B-59DDFC64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7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86D9-C01E-46ED-B61A-F0BF8629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64" y="365124"/>
            <a:ext cx="10550236" cy="15013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E15A5-6F01-423B-8623-C7E5502DC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1163" y="2033587"/>
            <a:ext cx="5167745" cy="41433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7E6C0-F39C-48B7-8E38-EFDB870BE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981" y="2033587"/>
            <a:ext cx="5008417" cy="4143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AEF7B-E35B-43C5-8E92-8CAE83A0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F0537-6815-42BD-89F4-EA2895C4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68D14-2FBC-4F50-8921-4744D594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8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A33D-F167-4F19-8071-E462A9D2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5918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35AFB-4AC2-4CF5-AE1D-A0D8AAA16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018" y="1681163"/>
            <a:ext cx="508317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74028-C1DD-4401-A121-5E0D47D77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018" y="2505075"/>
            <a:ext cx="508317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0EFDB-92AC-4FF8-AD03-64778B0C7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0292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D6277-1BEA-44A0-8E2C-F565FBA67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00697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B07A6-65BC-4C2F-AF5F-05AE0382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178A9-323C-483A-BD48-1EA0E1E26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A6DA4-CA82-4371-9C6F-2A54C0A5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0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874C-E517-40F6-ABB0-90A0223F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0BA47-8357-4F94-BA54-7295CC23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26605-E383-4BE7-99BA-F2735518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BFAED-8918-44E2-8E0D-88427151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9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A875B-8BA3-42B8-91B9-17E58452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80D75-ACF4-4891-9B2C-A2926AC9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F8AB3-E784-478A-A6E6-C2CCCC21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5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E467-D442-4E9F-A410-5558B33A4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457200"/>
            <a:ext cx="412298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60579-8FD3-4391-B38F-196A56754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4C37E-C117-406D-B844-DEB4F3722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044" y="2057400"/>
            <a:ext cx="4122981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BD6B3-A365-4A80-AB55-AF7E4666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DE3C7-7769-40E7-91AA-1A020AE4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E420C-DDB1-4786-8881-0549C5F8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1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FB0A-BE32-43B2-A9C0-08FEAFE1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457200"/>
            <a:ext cx="412298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75582-290E-43AB-A2EF-3B7F9804A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5D12D-E393-4C9A-9509-18B7256B7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044" y="2057400"/>
            <a:ext cx="4122981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B27DA-CB6E-4FF6-BB0F-0DC264C9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5C0F9-D7FB-4419-AB0A-3388DD9A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575C4-629A-4DED-A008-0B8EE115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6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20E45-1D88-4832-A0F0-1DC5D77A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365124"/>
            <a:ext cx="10552356" cy="15013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15922-BD13-49B2-8250-83598F323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044" y="1984785"/>
            <a:ext cx="10552356" cy="4192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A68A2-AB1B-4F42-9FFE-2CF950FFA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0400" y="6356350"/>
            <a:ext cx="4356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68DD8-29E9-4B2A-BC4C-7179F24DB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277" y="6356350"/>
            <a:ext cx="4838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B470B-91EF-4D5B-AEE6-0FB75ABE6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7032" y="6356350"/>
            <a:ext cx="634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/>
                </a:solidFill>
                <a:latin typeface="+mn-lt"/>
              </a:defRPr>
            </a:lvl1pPr>
          </a:lstStyle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5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citecheuropa.eu/promoting-space-exploration-for-all/98709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smonautix.cz/2017/10/na-iss-unikl-freon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d/3.0/" TargetMode="External"/><Relationship Id="rId2" Type="http://schemas.openxmlformats.org/officeDocument/2006/relationships/hyperlink" Target="https://www.scitecheuropa.eu/promoting-space-exploration-for-all/98709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kosmonautix.cz/2017/10/na-iss-unikl-fre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67E000-DFC6-4143-98EB-F2F1744E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B08947-2060-4087-A60B-7A2D161B2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679" y="742277"/>
            <a:ext cx="3925634" cy="391040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accent4">
                    <a:lumMod val="50000"/>
                  </a:schemeClr>
                </a:solidFill>
              </a:rPr>
              <a:t>When the wise man points</a:t>
            </a:r>
            <a:r>
              <a:rPr lang="fr-CH" sz="5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sz="5400" dirty="0">
                <a:solidFill>
                  <a:schemeClr val="accent4">
                    <a:lumMod val="50000"/>
                  </a:schemeClr>
                </a:solidFill>
              </a:rPr>
              <a:t>to the ISS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D88652-EDB6-4BB9-87FB-B91DF86FB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678" y="4590661"/>
            <a:ext cx="3925634" cy="13529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accent4">
                    <a:lumMod val="50000"/>
                  </a:schemeClr>
                </a:solidFill>
              </a:rPr>
              <a:t>Direction and calculation team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accent4">
                    <a:lumMod val="50000"/>
                  </a:schemeClr>
                </a:solidFill>
              </a:rPr>
              <a:t>Alex </a:t>
            </a:r>
            <a:r>
              <a:rPr lang="en-GB" sz="2000" dirty="0" err="1">
                <a:solidFill>
                  <a:schemeClr val="accent4">
                    <a:lumMod val="50000"/>
                  </a:schemeClr>
                </a:solidFill>
              </a:rPr>
              <a:t>Zakaluzhskii</a:t>
            </a:r>
            <a:r>
              <a:rPr lang="en-GB" sz="2000" dirty="0">
                <a:solidFill>
                  <a:schemeClr val="accent4">
                    <a:lumMod val="50000"/>
                  </a:schemeClr>
                </a:solidFill>
              </a:rPr>
              <a:t> &amp; Mathilde Rossier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C65E2A-2CE1-4C58-8B51-11A1AF0B96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9617" r="14668"/>
          <a:stretch/>
        </p:blipFill>
        <p:spPr>
          <a:xfrm>
            <a:off x="5399313" y="0"/>
            <a:ext cx="6792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6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90478B-5245-4F7B-BBBD-4F5A4B25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Alex’s</a:t>
            </a:r>
            <a:r>
              <a:rPr lang="fr-CH" dirty="0"/>
              <a:t> part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12AF44-6D2B-4A7D-BECA-3151C44EE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342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ABD04F-4A36-4BC8-8C80-FEC25AE8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>
                <a:solidFill>
                  <a:schemeClr val="accent4">
                    <a:lumMod val="50000"/>
                  </a:schemeClr>
                </a:solidFill>
              </a:rPr>
              <a:t>Earth</a:t>
            </a:r>
            <a:r>
              <a:rPr lang="fr-CH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fr-CH" dirty="0" err="1">
                <a:solidFill>
                  <a:schemeClr val="accent4">
                    <a:lumMod val="50000"/>
                  </a:schemeClr>
                </a:solidFill>
              </a:rPr>
              <a:t>vectors</a:t>
            </a:r>
            <a:r>
              <a:rPr lang="fr-CH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5" name="Espace réservé du contenu 4" descr="Une image contenant cerf-volant, sombre, volant, lumière&#10;&#10;Description générée automatiquement">
            <a:extLst>
              <a:ext uri="{FF2B5EF4-FFF2-40B4-BE49-F238E27FC236}">
                <a16:creationId xmlns:a16="http://schemas.microsoft.com/office/drawing/2014/main" id="{437AE5C2-F975-40D8-A257-55C5F4502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7" r="9387" b="54224"/>
          <a:stretch/>
        </p:blipFill>
        <p:spPr>
          <a:xfrm>
            <a:off x="106326" y="2192201"/>
            <a:ext cx="5227121" cy="3179223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4DE64E2-22A9-48E6-A028-41B4BAE9AF17}"/>
              </a:ext>
            </a:extLst>
          </p:cNvPr>
          <p:cNvSpPr/>
          <p:nvPr/>
        </p:nvSpPr>
        <p:spPr>
          <a:xfrm>
            <a:off x="106326" y="3362672"/>
            <a:ext cx="419877" cy="1394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9210A78-9D4D-4AE1-A4F6-15D77C30B8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0" t="8942" r="20901" b="38430"/>
          <a:stretch/>
        </p:blipFill>
        <p:spPr>
          <a:xfrm>
            <a:off x="5138244" y="1866450"/>
            <a:ext cx="6357771" cy="360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7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D8EA2-8BB7-4419-9D08-8F8F230C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Local coordinates system</a:t>
            </a:r>
            <a:endParaRPr lang="en-GB" dirty="0"/>
          </a:p>
        </p:txBody>
      </p:sp>
      <p:pic>
        <p:nvPicPr>
          <p:cNvPr id="5" name="Image 4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02D7E7D7-2F1E-47BF-9D0D-4B42A7CCF3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" t="14117" r="13490" b="20784"/>
          <a:stretch/>
        </p:blipFill>
        <p:spPr>
          <a:xfrm>
            <a:off x="769498" y="1789960"/>
            <a:ext cx="6489551" cy="39373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0807FA6-9A10-4FF6-A7B5-61DFD7096C03}"/>
                  </a:ext>
                </a:extLst>
              </p:cNvPr>
              <p:cNvSpPr/>
              <p:nvPr/>
            </p:nvSpPr>
            <p:spPr>
              <a:xfrm>
                <a:off x="6594437" y="2119609"/>
                <a:ext cx="4711849" cy="3278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sz="1400" i="1"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sz="1400" i="1"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GB" sz="1400" i="1"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sz="1400" i="1"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fr-CH" sz="1400" i="1"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H" sz="1400" i="1"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i="1"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GB" sz="1400" i="1"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GB" sz="1400" i="1"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GB" sz="1400" i="1"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i="1"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⃑"/>
                          <m:ctrlPr>
                            <a:rPr lang="fr-CH" sz="1400" i="1"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GB" sz="1400" i="1"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𝑂𝐴</m:t>
                          </m:r>
                        </m:e>
                      </m:acc>
                    </m:oMath>
                  </m:oMathPara>
                </a14:m>
                <a:endParaRPr lang="fr-CH" sz="1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sz="1400" i="1"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sz="1400" i="1"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p>
                          <m:r>
                            <a:rPr lang="en-GB" sz="1400" i="1"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sz="1400" i="1"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fr-CH" sz="1400" i="1"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H" sz="1400" i="1"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fr-CH" sz="1400" i="1"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fr-CH" sz="1400" i="1"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400"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CH" sz="1400" i="1"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sz="1400" i="1"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𝛼</m:t>
                                            </m:r>
                                            <m:r>
                                              <a:rPr lang="en-GB" sz="1400" i="1"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GB" sz="1400" i="1"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𝜑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GB" sz="1400" i="1"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400"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sin</m:t>
                                    </m:r>
                                    <m:r>
                                      <a:rPr lang="en-GB" sz="1400" i="1"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r>
                                      <a:rPr lang="en-GB" sz="1400" i="1"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𝛼</m:t>
                                    </m:r>
                                    <m:r>
                                      <a:rPr lang="en-GB" sz="1400" i="1"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GB" sz="1400" i="1"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𝜑</m:t>
                                    </m:r>
                                    <m:r>
                                      <a:rPr lang="en-GB" sz="1400" i="1"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GB" sz="1400" i="1"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CH" sz="1400" i="1"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400" i="1"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fr-CH" sz="1400" i="1"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400"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CH" sz="1400" i="1"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sz="1400" i="1"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𝛼</m:t>
                                            </m:r>
                                            <m:r>
                                              <a:rPr lang="en-GB" sz="1400" i="1"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GB" sz="1400" i="1"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𝜑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GB" sz="1400" i="1"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400"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cos</m:t>
                                    </m:r>
                                    <m:r>
                                      <a:rPr lang="en-GB" sz="1400" i="1"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r>
                                      <a:rPr lang="en-GB" sz="1400" i="1"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𝛼</m:t>
                                    </m:r>
                                    <m:r>
                                      <a:rPr lang="en-GB" sz="1400" i="1"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GB" sz="1400" i="1"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𝜑</m:t>
                                    </m:r>
                                    <m:r>
                                      <a:rPr lang="en-GB" sz="1400" i="1"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GB" sz="1400" i="1"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GB" sz="1400" i="1"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i="1"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⃑"/>
                          <m:ctrlPr>
                            <a:rPr lang="fr-CH" sz="1400" i="1"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GB" sz="1400" i="1"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𝑂𝐴</m:t>
                          </m:r>
                        </m:e>
                      </m:acc>
                    </m:oMath>
                  </m:oMathPara>
                </a14:m>
                <a:endParaRPr lang="fr-CH" sz="1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sz="1400" i="1"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sz="1400" i="1"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p>
                          <m:r>
                            <a:rPr lang="en-GB" sz="1400" i="1"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sz="1400" i="1"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fr-CH" sz="1400" i="1"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H" sz="1400" i="1"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fr-CH" sz="1400" i="1"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fr-CH" sz="1400" i="1"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400"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CH" sz="1400" i="1"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sz="1400" i="1"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𝛼</m:t>
                                            </m:r>
                                            <m:r>
                                              <a:rPr lang="en-GB" sz="1400" i="1"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GB" sz="1400" i="1"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𝜑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GB" sz="1400" i="1"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400"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cos</m:t>
                                    </m:r>
                                    <m:r>
                                      <a:rPr lang="en-GB" sz="1400" i="1"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r>
                                      <a:rPr lang="en-GB" sz="1400" i="1"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𝛼</m:t>
                                    </m:r>
                                    <m:r>
                                      <a:rPr lang="en-GB" sz="1400" i="1"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GB" sz="1400" i="1"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𝜑</m:t>
                                    </m:r>
                                    <m:r>
                                      <a:rPr lang="en-GB" sz="1400" i="1"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GB" sz="1400" i="1"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CH" sz="1400" i="1"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fr-CH" sz="1400" i="1"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400"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CH" sz="1400" i="1"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sz="1400" i="1"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𝛼</m:t>
                                            </m:r>
                                            <m:r>
                                              <a:rPr lang="en-GB" sz="1400" i="1"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GB" sz="1400" i="1"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𝜑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GB" sz="1400" i="1"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+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400"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sin</m:t>
                                    </m:r>
                                    <m:r>
                                      <a:rPr lang="en-GB" sz="1400" i="1"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r>
                                      <a:rPr lang="en-GB" sz="1400" i="1"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𝛼</m:t>
                                    </m:r>
                                    <m:r>
                                      <a:rPr lang="en-GB" sz="1400" i="1"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GB" sz="1400" i="1"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𝜑</m:t>
                                    </m:r>
                                    <m:r>
                                      <a:rPr lang="en-GB" sz="1400" i="1"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GB" sz="1400" i="1"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GB" sz="1400" i="1"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GB" sz="1400" i="1"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i="1"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⃑"/>
                          <m:ctrlPr>
                            <a:rPr lang="fr-CH" sz="1400" i="1"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GB" sz="1400" i="1"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𝑂𝐴</m:t>
                          </m:r>
                        </m:e>
                      </m:acc>
                    </m:oMath>
                  </m:oMathPara>
                </a14:m>
                <a:endParaRPr lang="fr-CH" sz="1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0807FA6-9A10-4FF6-A7B5-61DFD7096C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437" y="2119609"/>
                <a:ext cx="4711849" cy="32780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40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5253DC-F253-4BA2-A74A-045B04E9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Angles calculation </a:t>
            </a:r>
            <a:endParaRPr lang="en-GB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5B2CDD6-19A9-43AA-B654-A7B078CD78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2" t="53833" r="29506" b="5853"/>
          <a:stretch/>
        </p:blipFill>
        <p:spPr>
          <a:xfrm>
            <a:off x="651164" y="2183597"/>
            <a:ext cx="5347474" cy="34101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719D1B7-C257-4A57-81F9-4874F0AD7C33}"/>
                  </a:ext>
                </a:extLst>
              </p:cNvPr>
              <p:cNvSpPr/>
              <p:nvPr/>
            </p:nvSpPr>
            <p:spPr>
              <a:xfrm>
                <a:off x="5444836" y="2785818"/>
                <a:ext cx="6096000" cy="22057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𝜑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fr-CH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𝜋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func>
                        <m:funcPr>
                          <m:ctrlPr>
                            <a:rPr lang="fr-CH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fr-CH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fr-CH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⃑"/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</m:e>
                                  </m:acc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𝐴𝐼</m:t>
                                      </m:r>
                                    </m:e>
                                  </m:acc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fr-CH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′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fr-CH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𝐴𝐼</m:t>
                                          </m:r>
                                        </m:e>
                                      </m:acc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+∆</m:t>
                          </m:r>
                        </m:e>
                      </m:func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𝜑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CH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𝜑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fr-CH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𝜋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func>
                        <m:funcPr>
                          <m:ctrlPr>
                            <a:rPr lang="fr-CH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fr-CH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fr-CH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⃑"/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𝑧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</m:e>
                                  </m:acc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𝐴𝐼</m:t>
                                      </m:r>
                                    </m:e>
                                  </m:acc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fr-CH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′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fr-CH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𝐴𝐼</m:t>
                                          </m:r>
                                        </m:e>
                                      </m:acc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+∆</m:t>
                          </m:r>
                        </m:e>
                      </m:func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𝜑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CH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719D1B7-C257-4A57-81F9-4874F0AD7C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836" y="2785818"/>
                <a:ext cx="6096000" cy="2205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15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2AA688-7BF8-4388-80A4-CDFA1033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Thank you for your attention</a:t>
            </a:r>
          </a:p>
        </p:txBody>
      </p:sp>
      <p:pic>
        <p:nvPicPr>
          <p:cNvPr id="5" name="Image 4" descr="Une image contenant satellite, transport&#10;&#10;Description générée automatiquement">
            <a:extLst>
              <a:ext uri="{FF2B5EF4-FFF2-40B4-BE49-F238E27FC236}">
                <a16:creationId xmlns:a16="http://schemas.microsoft.com/office/drawing/2014/main" id="{31B2EA16-88EC-473E-9A3A-4177E2036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06351" y="2183870"/>
            <a:ext cx="6979298" cy="392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5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98C892-7CC5-4692-B06D-163A0C0AC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solidFill>
                  <a:schemeClr val="accent4">
                    <a:lumMod val="50000"/>
                  </a:schemeClr>
                </a:solidFill>
              </a:rPr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459DE9-C299-4096-B529-D7030EC3D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Pic1:</a:t>
            </a:r>
          </a:p>
          <a:p>
            <a:r>
              <a:rPr lang="fr-CH" dirty="0"/>
              <a:t>Last pic: 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F82635D-DD67-454A-B548-F1F76A402BA1}"/>
              </a:ext>
            </a:extLst>
          </p:cNvPr>
          <p:cNvSpPr txBox="1"/>
          <p:nvPr/>
        </p:nvSpPr>
        <p:spPr>
          <a:xfrm>
            <a:off x="1745602" y="2129784"/>
            <a:ext cx="7124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hlinkClick r:id="rId2" tooltip="https://www.scitecheuropa.eu/promoting-space-exploration-for-all/98709/"/>
              </a:rPr>
              <a:t>Cette photo</a:t>
            </a:r>
            <a:r>
              <a:rPr lang="fr-CH" sz="900" dirty="0"/>
              <a:t> par Auteur inconnu est soumise à la licence </a:t>
            </a:r>
            <a:r>
              <a:rPr lang="fr-CH" sz="900" dirty="0">
                <a:hlinkClick r:id="rId3" tooltip="https://creativecommons.org/licenses/by-nd/3.0/"/>
              </a:rPr>
              <a:t>CC BY-ND</a:t>
            </a:r>
            <a:endParaRPr lang="fr-CH" sz="9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36FC0A7-66A4-438E-BA5B-EA164848309C}"/>
              </a:ext>
            </a:extLst>
          </p:cNvPr>
          <p:cNvSpPr txBox="1"/>
          <p:nvPr/>
        </p:nvSpPr>
        <p:spPr>
          <a:xfrm>
            <a:off x="2130490" y="2669759"/>
            <a:ext cx="69792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hlinkClick r:id="rId4" tooltip="https://www.kosmonautix.cz/2017/10/na-iss-unikl-freon/"/>
              </a:rPr>
              <a:t>Cette photo</a:t>
            </a:r>
            <a:r>
              <a:rPr lang="fr-CH" sz="900" dirty="0"/>
              <a:t> par Auteur inconnu est soumise à la licence </a:t>
            </a:r>
            <a:r>
              <a:rPr lang="fr-CH" sz="900" dirty="0">
                <a:hlinkClick r:id="rId5" tooltip="https://creativecommons.org/licenses/by/3.0/"/>
              </a:rPr>
              <a:t>CC BY</a:t>
            </a:r>
            <a:endParaRPr lang="fr-CH" sz="900" dirty="0"/>
          </a:p>
        </p:txBody>
      </p:sp>
    </p:spTree>
    <p:extLst>
      <p:ext uri="{BB962C8B-B14F-4D97-AF65-F5344CB8AC3E}">
        <p14:creationId xmlns:p14="http://schemas.microsoft.com/office/powerpoint/2010/main" val="3580499745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AnalogousFromDarkSeedLeftStep">
      <a:dk1>
        <a:srgbClr val="000000"/>
      </a:dk1>
      <a:lt1>
        <a:srgbClr val="FFFFFF"/>
      </a:lt1>
      <a:dk2>
        <a:srgbClr val="242E41"/>
      </a:dk2>
      <a:lt2>
        <a:srgbClr val="E2E8E2"/>
      </a:lt2>
      <a:accent1>
        <a:srgbClr val="C848BE"/>
      </a:accent1>
      <a:accent2>
        <a:srgbClr val="8B36B6"/>
      </a:accent2>
      <a:accent3>
        <a:srgbClr val="6848C8"/>
      </a:accent3>
      <a:accent4>
        <a:srgbClr val="3F53BA"/>
      </a:accent4>
      <a:accent5>
        <a:srgbClr val="4893C8"/>
      </a:accent5>
      <a:accent6>
        <a:srgbClr val="35B3B3"/>
      </a:accent6>
      <a:hlink>
        <a:srgbClr val="4478C0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353</Words>
  <Application>Microsoft Office PowerPoint</Application>
  <PresentationFormat>Grand écran</PresentationFormat>
  <Paragraphs>26</Paragraphs>
  <Slides>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Avenir Next LT Pro Light</vt:lpstr>
      <vt:lpstr>Calibri</vt:lpstr>
      <vt:lpstr>Cambria Math</vt:lpstr>
      <vt:lpstr>ColorBlockVTI</vt:lpstr>
      <vt:lpstr>When the wise man points to the ISS </vt:lpstr>
      <vt:lpstr>Alex’s part</vt:lpstr>
      <vt:lpstr>Earth vectors </vt:lpstr>
      <vt:lpstr>Local coordinates system</vt:lpstr>
      <vt:lpstr>Angles calculation </vt:lpstr>
      <vt:lpstr>Thank you for your attention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the wise man points to the ISS</dc:title>
  <dc:creator>Rossier Mathilde</dc:creator>
  <cp:lastModifiedBy>Rossier Mathilde</cp:lastModifiedBy>
  <cp:revision>19</cp:revision>
  <dcterms:created xsi:type="dcterms:W3CDTF">2020-07-31T06:42:00Z</dcterms:created>
  <dcterms:modified xsi:type="dcterms:W3CDTF">2020-07-31T10:59:07Z</dcterms:modified>
</cp:coreProperties>
</file>