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37" autoAdjust="0"/>
  </p:normalViewPr>
  <p:slideViewPr>
    <p:cSldViewPr snapToGrid="0">
      <p:cViewPr varScale="1">
        <p:scale>
          <a:sx n="71" d="100"/>
          <a:sy n="71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45384-2DE6-48B9-BDCF-9198BEF9B5A0}" type="datetimeFigureOut">
              <a:rPr lang="fr-CH" smtClean="0"/>
              <a:t>31.07.2020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0DE0E-8920-46BA-9312-F252CD8D71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186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Hello </a:t>
            </a:r>
            <a:r>
              <a:rPr lang="fr-CH" dirty="0" err="1"/>
              <a:t>everyone</a:t>
            </a:r>
            <a:r>
              <a:rPr lang="fr-CH" dirty="0"/>
              <a:t>. Alex and </a:t>
            </a:r>
            <a:r>
              <a:rPr lang="fr-CH" dirty="0" err="1"/>
              <a:t>myself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on the Direction and Calculation part.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divided</a:t>
            </a:r>
            <a:r>
              <a:rPr lang="fr-CH" dirty="0"/>
              <a:t> the </a:t>
            </a:r>
            <a:r>
              <a:rPr lang="fr-CH" dirty="0" err="1"/>
              <a:t>work</a:t>
            </a:r>
            <a:r>
              <a:rPr lang="fr-CH" dirty="0"/>
              <a:t> in </a:t>
            </a:r>
            <a:r>
              <a:rPr lang="fr-CH" dirty="0" err="1"/>
              <a:t>two</a:t>
            </a:r>
            <a:r>
              <a:rPr lang="fr-CH" dirty="0"/>
              <a:t> parts. Alex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trajectory</a:t>
            </a:r>
            <a:r>
              <a:rPr lang="fr-CH" dirty="0"/>
              <a:t> and I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eart</a:t>
            </a:r>
            <a:r>
              <a:rPr lang="fr-CH" dirty="0"/>
              <a:t> </a:t>
            </a:r>
            <a:r>
              <a:rPr lang="fr-CH" dirty="0" err="1"/>
              <a:t>vectors</a:t>
            </a:r>
            <a:r>
              <a:rPr lang="fr-CH" dirty="0"/>
              <a:t>, </a:t>
            </a:r>
            <a:r>
              <a:rPr lang="fr-CH" dirty="0" err="1"/>
              <a:t>coordinate</a:t>
            </a:r>
            <a:r>
              <a:rPr lang="fr-CH" dirty="0"/>
              <a:t> </a:t>
            </a:r>
            <a:r>
              <a:rPr lang="fr-CH" dirty="0" err="1"/>
              <a:t>systems</a:t>
            </a:r>
            <a:r>
              <a:rPr lang="fr-CH" dirty="0"/>
              <a:t> and angles </a:t>
            </a:r>
            <a:r>
              <a:rPr lang="fr-CH" dirty="0" err="1"/>
              <a:t>equations</a:t>
            </a:r>
            <a:r>
              <a:rPr lang="fr-CH" dirty="0"/>
              <a:t>. To </a:t>
            </a:r>
            <a:r>
              <a:rPr lang="fr-CH" dirty="0" err="1"/>
              <a:t>begin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presentation</a:t>
            </a:r>
            <a:r>
              <a:rPr lang="fr-CH" dirty="0"/>
              <a:t>, </a:t>
            </a:r>
            <a:r>
              <a:rPr lang="fr-CH" dirty="0" err="1"/>
              <a:t>I’ll</a:t>
            </a:r>
            <a:r>
              <a:rPr lang="fr-CH" dirty="0"/>
              <a:t> let Alex </a:t>
            </a:r>
            <a:r>
              <a:rPr lang="fr-CH" dirty="0" err="1"/>
              <a:t>explain</a:t>
            </a:r>
            <a:r>
              <a:rPr lang="fr-CH" dirty="0"/>
              <a:t> </a:t>
            </a:r>
            <a:r>
              <a:rPr lang="fr-CH" dirty="0" err="1"/>
              <a:t>his</a:t>
            </a:r>
            <a:r>
              <a:rPr lang="fr-CH" dirty="0"/>
              <a:t> part.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57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first </a:t>
            </a:r>
            <a:r>
              <a:rPr lang="fr-CH" dirty="0" err="1"/>
              <a:t>step</a:t>
            </a:r>
            <a:r>
              <a:rPr lang="fr-CH" dirty="0"/>
              <a:t> of </a:t>
            </a:r>
            <a:r>
              <a:rPr lang="fr-CH" dirty="0" err="1"/>
              <a:t>my</a:t>
            </a:r>
            <a:r>
              <a:rPr lang="fr-CH" dirty="0"/>
              <a:t> part </a:t>
            </a:r>
            <a:r>
              <a:rPr lang="fr-CH" dirty="0" err="1"/>
              <a:t>was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position </a:t>
            </a:r>
            <a:r>
              <a:rPr lang="fr-CH" dirty="0" err="1"/>
              <a:t>vectors</a:t>
            </a:r>
            <a:r>
              <a:rPr lang="fr-CH" dirty="0"/>
              <a:t> of the ISS tracker on </a:t>
            </a:r>
            <a:r>
              <a:rPr lang="fr-CH" dirty="0" err="1"/>
              <a:t>earth</a:t>
            </a:r>
            <a:r>
              <a:rPr lang="fr-CH" dirty="0"/>
              <a:t>. To do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a </a:t>
            </a:r>
            <a:r>
              <a:rPr lang="fr-CH" dirty="0" err="1"/>
              <a:t>coordinates</a:t>
            </a:r>
            <a:r>
              <a:rPr lang="fr-CH" dirty="0"/>
              <a:t> system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turns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have the sensation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don’t</a:t>
            </a:r>
            <a:r>
              <a:rPr lang="fr-CH" dirty="0"/>
              <a:t> </a:t>
            </a:r>
            <a:r>
              <a:rPr lang="fr-CH" dirty="0" err="1"/>
              <a:t>rotate</a:t>
            </a:r>
            <a:r>
              <a:rPr lang="fr-CH" dirty="0"/>
              <a:t> and the </a:t>
            </a:r>
            <a:r>
              <a:rPr lang="fr-CH" dirty="0" err="1"/>
              <a:t>coordinates</a:t>
            </a:r>
            <a:r>
              <a:rPr lang="fr-CH" dirty="0"/>
              <a:t> of the tracker </a:t>
            </a:r>
            <a:r>
              <a:rPr lang="fr-CH" dirty="0" err="1"/>
              <a:t>never</a:t>
            </a:r>
            <a:r>
              <a:rPr lang="fr-CH" dirty="0"/>
              <a:t> change. To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coordinates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the latitude, longitude and radius of the place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iss</a:t>
            </a:r>
            <a:r>
              <a:rPr lang="fr-CH" dirty="0"/>
              <a:t> tracker </a:t>
            </a:r>
            <a:r>
              <a:rPr lang="fr-CH" dirty="0" err="1"/>
              <a:t>is</a:t>
            </a:r>
            <a:r>
              <a:rPr lang="fr-CH" dirty="0"/>
              <a:t>.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simple </a:t>
            </a:r>
            <a:r>
              <a:rPr lang="fr-CH" dirty="0" err="1"/>
              <a:t>trigonometry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</a:t>
            </a:r>
            <a:r>
              <a:rPr lang="fr-CH" dirty="0" err="1"/>
              <a:t>vector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4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second </a:t>
            </a:r>
            <a:r>
              <a:rPr lang="fr-CH" dirty="0" err="1"/>
              <a:t>step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</a:t>
            </a:r>
            <a:r>
              <a:rPr lang="fr-CH" dirty="0" err="1"/>
              <a:t>define</a:t>
            </a:r>
            <a:r>
              <a:rPr lang="fr-CH" dirty="0"/>
              <a:t> a local </a:t>
            </a:r>
            <a:r>
              <a:rPr lang="fr-CH" dirty="0" err="1"/>
              <a:t>coordinates</a:t>
            </a:r>
            <a:r>
              <a:rPr lang="fr-CH" dirty="0"/>
              <a:t> system at the point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the tracker </a:t>
            </a:r>
            <a:r>
              <a:rPr lang="fr-CH" dirty="0" err="1"/>
              <a:t>is</a:t>
            </a:r>
            <a:r>
              <a:rPr lang="fr-CH" dirty="0"/>
              <a:t>. The new basis </a:t>
            </a:r>
            <a:r>
              <a:rPr lang="fr-CH" dirty="0" err="1"/>
              <a:t>vectors</a:t>
            </a:r>
            <a:r>
              <a:rPr lang="fr-CH" dirty="0"/>
              <a:t> are </a:t>
            </a:r>
            <a:r>
              <a:rPr lang="fr-CH" dirty="0" err="1"/>
              <a:t>defined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</a:t>
            </a:r>
            <a:r>
              <a:rPr lang="fr-CH" dirty="0" err="1"/>
              <a:t>two</a:t>
            </a:r>
            <a:r>
              <a:rPr lang="fr-CH" dirty="0"/>
              <a:t> rotations and one translation.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 basis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can </a:t>
            </a:r>
            <a:r>
              <a:rPr lang="fr-CH" dirty="0" err="1"/>
              <a:t>calculate</a:t>
            </a:r>
            <a:r>
              <a:rPr lang="fr-CH" dirty="0"/>
              <a:t> the angles </a:t>
            </a:r>
            <a:r>
              <a:rPr lang="fr-CH" dirty="0" err="1"/>
              <a:t>between</a:t>
            </a:r>
            <a:r>
              <a:rPr lang="fr-CH" dirty="0"/>
              <a:t> the </a:t>
            </a:r>
            <a:r>
              <a:rPr lang="fr-CH" dirty="0" err="1"/>
              <a:t>tengential</a:t>
            </a:r>
            <a:r>
              <a:rPr lang="fr-CH" dirty="0"/>
              <a:t> plane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given</a:t>
            </a:r>
            <a:r>
              <a:rPr lang="fr-CH" dirty="0"/>
              <a:t> by </a:t>
            </a:r>
            <a:r>
              <a:rPr lang="fr-CH" dirty="0" err="1"/>
              <a:t>alex</a:t>
            </a:r>
            <a:r>
              <a:rPr lang="fr-CH" dirty="0"/>
              <a:t> program.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also</a:t>
            </a:r>
            <a:r>
              <a:rPr lang="fr-CH" dirty="0"/>
              <a:t> </a:t>
            </a:r>
            <a:r>
              <a:rPr lang="fr-CH" dirty="0" err="1"/>
              <a:t>transformed</a:t>
            </a:r>
            <a:r>
              <a:rPr lang="fr-CH" dirty="0"/>
              <a:t> in the new </a:t>
            </a:r>
            <a:r>
              <a:rPr lang="fr-CH" dirty="0" err="1"/>
              <a:t>coordinates</a:t>
            </a:r>
            <a:r>
              <a:rPr lang="fr-CH" dirty="0"/>
              <a:t> system.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539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Once </a:t>
            </a:r>
            <a:r>
              <a:rPr lang="fr-CH" dirty="0" err="1"/>
              <a:t>we</a:t>
            </a:r>
            <a:r>
              <a:rPr lang="fr-CH" dirty="0"/>
              <a:t> have the new basis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expressed</a:t>
            </a:r>
            <a:r>
              <a:rPr lang="fr-CH" dirty="0"/>
              <a:t> in </a:t>
            </a:r>
            <a:r>
              <a:rPr lang="fr-CH" dirty="0" err="1"/>
              <a:t>it</a:t>
            </a:r>
            <a:r>
              <a:rPr lang="fr-CH" dirty="0"/>
              <a:t>, the angles are </a:t>
            </a:r>
            <a:r>
              <a:rPr lang="fr-CH" dirty="0" err="1"/>
              <a:t>obtained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a simple formula. The last </a:t>
            </a:r>
            <a:r>
              <a:rPr lang="fr-CH" dirty="0" err="1"/>
              <a:t>thing</a:t>
            </a:r>
            <a:r>
              <a:rPr lang="fr-CH" dirty="0"/>
              <a:t> to </a:t>
            </a:r>
            <a:r>
              <a:rPr lang="fr-CH" dirty="0" err="1"/>
              <a:t>controll</a:t>
            </a:r>
            <a:r>
              <a:rPr lang="fr-CH" dirty="0"/>
              <a:t> are the initial angles and the position of the </a:t>
            </a:r>
            <a:r>
              <a:rPr lang="fr-CH" dirty="0" err="1"/>
              <a:t>north</a:t>
            </a:r>
            <a:r>
              <a:rPr lang="fr-CH" dirty="0"/>
              <a:t> the correct the angles. </a:t>
            </a:r>
            <a:r>
              <a:rPr lang="fr-CH" dirty="0" err="1"/>
              <a:t>That’s</a:t>
            </a:r>
            <a:r>
              <a:rPr lang="fr-CH" dirty="0"/>
              <a:t> the deltas in the formulas.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338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techeuropa.eu/promoting-space-exploration-for-all/98709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monautix.cz/2017/10/na-iss-unikl-freon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3.0/" TargetMode="External"/><Relationship Id="rId2" Type="http://schemas.openxmlformats.org/officeDocument/2006/relationships/hyperlink" Target="https://www.scitecheuropa.eu/promoting-space-exploration-for-all/9870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kosmonautix.cz/2017/10/na-iss-unikl-fre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08947-2060-4087-A60B-7A2D161B2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79" y="742277"/>
            <a:ext cx="3925634" cy="391040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When the wise man points</a:t>
            </a:r>
            <a:r>
              <a:rPr lang="fr-CH" sz="5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to the ISS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88652-EDB6-4BB9-87FB-B91DF86F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78" y="4590661"/>
            <a:ext cx="3925634" cy="13529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Direction and calculation team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Alex </a:t>
            </a:r>
            <a:r>
              <a:rPr lang="en-GB" sz="2000" dirty="0" err="1">
                <a:solidFill>
                  <a:schemeClr val="accent4">
                    <a:lumMod val="50000"/>
                  </a:schemeClr>
                </a:solidFill>
              </a:rPr>
              <a:t>Zakaluzhskii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 &amp; Mathilde Rossier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65E2A-2CE1-4C58-8B51-11A1AF0B9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17" r="14668"/>
          <a:stretch/>
        </p:blipFill>
        <p:spPr>
          <a:xfrm>
            <a:off x="5399313" y="0"/>
            <a:ext cx="6792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0478B-5245-4F7B-BBBD-4F5A4B25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How to find the initial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E9E58F-61E7-42C1-BA69-EF9E873B719F}"/>
                  </a:ext>
                </a:extLst>
              </p:cNvPr>
              <p:cNvSpPr txBox="1"/>
              <p:nvPr/>
            </p:nvSpPr>
            <p:spPr>
              <a:xfrm>
                <a:off x="5008870" y="2752049"/>
                <a:ext cx="4422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Keplerian elements: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E9E58F-61E7-42C1-BA69-EF9E873B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70" y="2752049"/>
                <a:ext cx="4422477" cy="369332"/>
              </a:xfrm>
              <a:prstGeom prst="rect">
                <a:avLst/>
              </a:prstGeom>
              <a:blipFill>
                <a:blip r:embed="rId2"/>
                <a:stretch>
                  <a:fillRect l="-1241" t="-21311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D1314D-DCE3-4EFE-B346-E3C9193AD23D}"/>
                  </a:ext>
                </a:extLst>
              </p:cNvPr>
              <p:cNvSpPr txBox="1"/>
              <p:nvPr/>
            </p:nvSpPr>
            <p:spPr>
              <a:xfrm>
                <a:off x="5008868" y="3159200"/>
                <a:ext cx="5486399" cy="43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Coordinates in J2000 system: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D1314D-DCE3-4EFE-B346-E3C9193A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68" y="3159200"/>
                <a:ext cx="5486399" cy="434671"/>
              </a:xfrm>
              <a:prstGeom prst="rect">
                <a:avLst/>
              </a:prstGeom>
              <a:blipFill>
                <a:blip r:embed="rId3"/>
                <a:stretch>
                  <a:fillRect l="-1000" t="-9722" b="-15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78CCC069-BA65-428C-8C93-F4D21EC2FB93}"/>
              </a:ext>
            </a:extLst>
          </p:cNvPr>
          <p:cNvSpPr txBox="1"/>
          <p:nvPr/>
        </p:nvSpPr>
        <p:spPr>
          <a:xfrm>
            <a:off x="4446387" y="4073148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KE_vector.txt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DCEDAD-DFEC-4EFD-ADDA-61A802A8BE71}"/>
              </a:ext>
            </a:extLst>
          </p:cNvPr>
          <p:cNvSpPr txBox="1"/>
          <p:nvPr/>
        </p:nvSpPr>
        <p:spPr>
          <a:xfrm>
            <a:off x="6493389" y="4073148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KE_ASK.py</a:t>
            </a:r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D110F829-F0EA-4769-8463-D4C5AE13938F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6019814" y="4257814"/>
            <a:ext cx="473575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F7B0EA8-0D8A-4D11-B38A-BC415DC5D3A1}"/>
              </a:ext>
            </a:extLst>
          </p:cNvPr>
          <p:cNvSpPr txBox="1"/>
          <p:nvPr/>
        </p:nvSpPr>
        <p:spPr>
          <a:xfrm>
            <a:off x="8540391" y="4067204"/>
            <a:ext cx="2024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ASKinit_vector.txt</a:t>
            </a:r>
            <a:endParaRPr lang="ru-RU" dirty="0"/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595D492-243B-4B46-B852-71F811A52C58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8066816" y="4251870"/>
            <a:ext cx="473575" cy="5944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3537F27-4964-484E-B28F-7A10944B276E}"/>
              </a:ext>
            </a:extLst>
          </p:cNvPr>
          <p:cNvSpPr txBox="1"/>
          <p:nvPr/>
        </p:nvSpPr>
        <p:spPr>
          <a:xfrm>
            <a:off x="6493389" y="4721316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scheduler.py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FE4D85-10DA-4A78-8C4B-6DE88ACD285A}"/>
              </a:ext>
            </a:extLst>
          </p:cNvPr>
          <p:cNvSpPr txBox="1"/>
          <p:nvPr/>
        </p:nvSpPr>
        <p:spPr>
          <a:xfrm>
            <a:off x="8540391" y="4715372"/>
            <a:ext cx="10237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tick.txt</a:t>
            </a:r>
            <a:endParaRPr lang="ru-RU" dirty="0"/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9145B11F-C6CB-4BBA-A1A2-7876660A49C2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8066816" y="4900038"/>
            <a:ext cx="473575" cy="59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521D166-3881-43B4-BCF9-DE3975C01C6C}"/>
              </a:ext>
            </a:extLst>
          </p:cNvPr>
          <p:cNvSpPr txBox="1"/>
          <p:nvPr/>
        </p:nvSpPr>
        <p:spPr>
          <a:xfrm>
            <a:off x="10129433" y="4709839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Int.py</a:t>
            </a:r>
            <a:endParaRPr lang="ru-RU" dirty="0"/>
          </a:p>
        </p:txBody>
      </p: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0AC1C86-9EED-40CA-9830-DA6E8253739D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9564130" y="4894505"/>
            <a:ext cx="565303" cy="553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A5527366-A698-436E-9C4E-B73ECDE71042}"/>
              </a:ext>
            </a:extLst>
          </p:cNvPr>
          <p:cNvCxnSpPr>
            <a:cxnSpLocks/>
            <a:stCxn id="67" idx="3"/>
            <a:endCxn id="81" idx="0"/>
          </p:cNvCxnSpPr>
          <p:nvPr/>
        </p:nvCxnSpPr>
        <p:spPr>
          <a:xfrm>
            <a:off x="10565041" y="4251870"/>
            <a:ext cx="351106" cy="45796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E6B1EABD-9799-4A7D-BB8C-488CFD12422C}"/>
              </a:ext>
            </a:extLst>
          </p:cNvPr>
          <p:cNvCxnSpPr>
            <a:cxnSpLocks/>
            <a:stCxn id="81" idx="2"/>
            <a:endCxn id="103" idx="3"/>
          </p:cNvCxnSpPr>
          <p:nvPr/>
        </p:nvCxnSpPr>
        <p:spPr>
          <a:xfrm rot="5400000">
            <a:off x="10471365" y="5172845"/>
            <a:ext cx="538456" cy="351109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6465E46-C499-49B4-83C8-D9D2B4AC87EF}"/>
              </a:ext>
            </a:extLst>
          </p:cNvPr>
          <p:cNvSpPr txBox="1"/>
          <p:nvPr/>
        </p:nvSpPr>
        <p:spPr>
          <a:xfrm>
            <a:off x="6493389" y="5430667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ASK_GSK.py</a:t>
            </a:r>
            <a:endParaRPr lang="ru-R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9229EF-1582-4C5B-A17A-E66D7B652663}"/>
              </a:ext>
            </a:extLst>
          </p:cNvPr>
          <p:cNvSpPr txBox="1"/>
          <p:nvPr/>
        </p:nvSpPr>
        <p:spPr>
          <a:xfrm>
            <a:off x="8540391" y="5432961"/>
            <a:ext cx="20246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ASK_vector.txt</a:t>
            </a:r>
            <a:endParaRPr lang="ru-RU" dirty="0"/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ACB3FF67-92E2-45A8-9CA3-B173E10C7E63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 flipV="1">
            <a:off x="8066816" y="5615333"/>
            <a:ext cx="473575" cy="229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42FE859-61B7-4178-90BD-5BB8D9B2008B}"/>
              </a:ext>
            </a:extLst>
          </p:cNvPr>
          <p:cNvSpPr txBox="1"/>
          <p:nvPr/>
        </p:nvSpPr>
        <p:spPr>
          <a:xfrm>
            <a:off x="4438539" y="5428956"/>
            <a:ext cx="1736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GSK_vector.txt</a:t>
            </a:r>
            <a:endParaRPr lang="ru-RU" dirty="0"/>
          </a:p>
        </p:txBody>
      </p: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D34E6236-1496-4E55-9DC7-1045BA2606CD}"/>
              </a:ext>
            </a:extLst>
          </p:cNvPr>
          <p:cNvCxnSpPr>
            <a:cxnSpLocks/>
            <a:stCxn id="102" idx="1"/>
            <a:endCxn id="118" idx="3"/>
          </p:cNvCxnSpPr>
          <p:nvPr/>
        </p:nvCxnSpPr>
        <p:spPr>
          <a:xfrm flipH="1" flipV="1">
            <a:off x="6174797" y="5613622"/>
            <a:ext cx="318592" cy="171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C905E4-B976-4154-ADC5-537CE01EA199}"/>
                  </a:ext>
                </a:extLst>
              </p:cNvPr>
              <p:cNvSpPr txBox="1"/>
              <p:nvPr/>
            </p:nvSpPr>
            <p:spPr>
              <a:xfrm>
                <a:off x="5008868" y="3595112"/>
                <a:ext cx="6787716" cy="44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Coordinates in Fixed(Greenwich) system: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C905E4-B976-4154-ADC5-537CE01EA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68" y="3595112"/>
                <a:ext cx="6787716" cy="442685"/>
              </a:xfrm>
              <a:prstGeom prst="rect">
                <a:avLst/>
              </a:prstGeom>
              <a:blipFill>
                <a:blip r:embed="rId4"/>
                <a:stretch>
                  <a:fillRect l="-809" b="-15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Дуга 84">
            <a:extLst>
              <a:ext uri="{FF2B5EF4-FFF2-40B4-BE49-F238E27FC236}">
                <a16:creationId xmlns:a16="http://schemas.microsoft.com/office/drawing/2014/main" id="{8F804001-0125-4BE5-851B-81B255CA1772}"/>
              </a:ext>
            </a:extLst>
          </p:cNvPr>
          <p:cNvSpPr/>
          <p:nvPr/>
        </p:nvSpPr>
        <p:spPr>
          <a:xfrm>
            <a:off x="-307468" y="3538431"/>
            <a:ext cx="4557156" cy="1095644"/>
          </a:xfrm>
          <a:prstGeom prst="arc">
            <a:avLst>
              <a:gd name="adj1" fmla="val 1016703"/>
              <a:gd name="adj2" fmla="val 1707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Дуга 93">
            <a:extLst>
              <a:ext uri="{FF2B5EF4-FFF2-40B4-BE49-F238E27FC236}">
                <a16:creationId xmlns:a16="http://schemas.microsoft.com/office/drawing/2014/main" id="{CDEA05B9-DC19-4D8B-A25B-72E319EA6B63}"/>
              </a:ext>
            </a:extLst>
          </p:cNvPr>
          <p:cNvSpPr/>
          <p:nvPr/>
        </p:nvSpPr>
        <p:spPr>
          <a:xfrm>
            <a:off x="-304628" y="3537694"/>
            <a:ext cx="4557156" cy="1095644"/>
          </a:xfrm>
          <a:prstGeom prst="arc">
            <a:avLst>
              <a:gd name="adj1" fmla="val 6669048"/>
              <a:gd name="adj2" fmla="val 81104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AAD541DE-8D89-45DD-8BCD-C5FE1DBE650A}"/>
              </a:ext>
            </a:extLst>
          </p:cNvPr>
          <p:cNvGrpSpPr/>
          <p:nvPr/>
        </p:nvGrpSpPr>
        <p:grpSpPr>
          <a:xfrm>
            <a:off x="194129" y="2460399"/>
            <a:ext cx="4061971" cy="3259733"/>
            <a:chOff x="194129" y="2460399"/>
            <a:chExt cx="4061971" cy="325973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9942F4FB-6C1E-49F5-B0E5-CA2FFFBD13F8}"/>
                </a:ext>
              </a:extLst>
            </p:cNvPr>
            <p:cNvCxnSpPr/>
            <p:nvPr/>
          </p:nvCxnSpPr>
          <p:spPr>
            <a:xfrm flipV="1">
              <a:off x="2023665" y="3261653"/>
              <a:ext cx="1217768" cy="794982"/>
            </a:xfrm>
            <a:prstGeom prst="line">
              <a:avLst/>
            </a:prstGeom>
            <a:ln w="3175">
              <a:solidFill>
                <a:schemeClr val="accent2"/>
              </a:solidFill>
              <a:prstDash val="soli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Надпись 105">
                  <a:extLst>
                    <a:ext uri="{FF2B5EF4-FFF2-40B4-BE49-F238E27FC236}">
                      <a16:creationId xmlns:a16="http://schemas.microsoft.com/office/drawing/2014/main" id="{F6B19477-0C38-4C91-9703-B8C40D2A8317}"/>
                    </a:ext>
                  </a:extLst>
                </p:cNvPr>
                <p:cNvSpPr txBox="1"/>
                <p:nvPr/>
              </p:nvSpPr>
              <p:spPr>
                <a:xfrm>
                  <a:off x="1920946" y="2460399"/>
                  <a:ext cx="681915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Надпись 105">
                  <a:extLst>
                    <a:ext uri="{FF2B5EF4-FFF2-40B4-BE49-F238E27FC236}">
                      <a16:creationId xmlns:a16="http://schemas.microsoft.com/office/drawing/2014/main" id="{F6B19477-0C38-4C91-9703-B8C40D2A8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946" y="2460399"/>
                  <a:ext cx="681915" cy="380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Дуга 43">
              <a:extLst>
                <a:ext uri="{FF2B5EF4-FFF2-40B4-BE49-F238E27FC236}">
                  <a16:creationId xmlns:a16="http://schemas.microsoft.com/office/drawing/2014/main" id="{79C551A5-0B7E-4A80-9C4B-FC6FEB1241FB}"/>
                </a:ext>
              </a:extLst>
            </p:cNvPr>
            <p:cNvSpPr/>
            <p:nvPr/>
          </p:nvSpPr>
          <p:spPr>
            <a:xfrm>
              <a:off x="625233" y="3760796"/>
              <a:ext cx="2700866" cy="651934"/>
            </a:xfrm>
            <a:prstGeom prst="arc">
              <a:avLst>
                <a:gd name="adj1" fmla="val 10805777"/>
                <a:gd name="adj2" fmla="val 21546278"/>
              </a:avLst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E9F00ABA-4BEF-4882-975F-485174D9EAC5}"/>
                </a:ext>
              </a:extLst>
            </p:cNvPr>
            <p:cNvSpPr/>
            <p:nvPr/>
          </p:nvSpPr>
          <p:spPr>
            <a:xfrm>
              <a:off x="625233" y="3760796"/>
              <a:ext cx="2700866" cy="651934"/>
            </a:xfrm>
            <a:prstGeom prst="ellipse">
              <a:avLst/>
            </a:prstGeom>
            <a:solidFill>
              <a:schemeClr val="accent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6" name="Дуга 45">
              <a:extLst>
                <a:ext uri="{FF2B5EF4-FFF2-40B4-BE49-F238E27FC236}">
                  <a16:creationId xmlns:a16="http://schemas.microsoft.com/office/drawing/2014/main" id="{E0A2BAF8-A00D-47BF-9D4D-BBB9E17CA5CB}"/>
                </a:ext>
              </a:extLst>
            </p:cNvPr>
            <p:cNvSpPr/>
            <p:nvPr/>
          </p:nvSpPr>
          <p:spPr>
            <a:xfrm>
              <a:off x="625233" y="3760796"/>
              <a:ext cx="2700866" cy="651934"/>
            </a:xfrm>
            <a:prstGeom prst="arc">
              <a:avLst>
                <a:gd name="adj1" fmla="val 21551060"/>
                <a:gd name="adj2" fmla="val 108650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55A7D2A4-187F-4598-AEF0-7AD909723D15}"/>
                </a:ext>
              </a:extLst>
            </p:cNvPr>
            <p:cNvSpPr/>
            <p:nvPr/>
          </p:nvSpPr>
          <p:spPr>
            <a:xfrm>
              <a:off x="625233" y="2732095"/>
              <a:ext cx="2700866" cy="270086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000EA93E-C4BB-4573-A469-DAD98E54A03E}"/>
                </a:ext>
              </a:extLst>
            </p:cNvPr>
            <p:cNvCxnSpPr/>
            <p:nvPr/>
          </p:nvCxnSpPr>
          <p:spPr>
            <a:xfrm>
              <a:off x="625233" y="4082528"/>
              <a:ext cx="2700866" cy="0"/>
            </a:xfrm>
            <a:prstGeom prst="line">
              <a:avLst/>
            </a:prstGeom>
            <a:ln>
              <a:solidFill>
                <a:schemeClr val="dk1">
                  <a:alpha val="3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35E77399-8130-4EE4-B89C-F5890D0E59A2}"/>
                </a:ext>
              </a:extLst>
            </p:cNvPr>
            <p:cNvCxnSpPr/>
            <p:nvPr/>
          </p:nvCxnSpPr>
          <p:spPr>
            <a:xfrm flipV="1">
              <a:off x="1975666" y="2732095"/>
              <a:ext cx="0" cy="2700866"/>
            </a:xfrm>
            <a:prstGeom prst="line">
              <a:avLst/>
            </a:prstGeom>
            <a:ln>
              <a:solidFill>
                <a:schemeClr val="dk1">
                  <a:alpha val="3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50EDCECE-1FCC-4542-B155-E580FAF423F1}"/>
                </a:ext>
              </a:extLst>
            </p:cNvPr>
            <p:cNvSpPr/>
            <p:nvPr/>
          </p:nvSpPr>
          <p:spPr>
            <a:xfrm rot="19598426">
              <a:off x="629466" y="3765029"/>
              <a:ext cx="2700866" cy="651934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1" name="Дуга 50">
              <a:extLst>
                <a:ext uri="{FF2B5EF4-FFF2-40B4-BE49-F238E27FC236}">
                  <a16:creationId xmlns:a16="http://schemas.microsoft.com/office/drawing/2014/main" id="{55F13CAC-3450-4573-B163-3B4EE024C140}"/>
                </a:ext>
              </a:extLst>
            </p:cNvPr>
            <p:cNvSpPr/>
            <p:nvPr/>
          </p:nvSpPr>
          <p:spPr>
            <a:xfrm rot="19602965">
              <a:off x="629467" y="3765028"/>
              <a:ext cx="2700866" cy="651934"/>
            </a:xfrm>
            <a:prstGeom prst="arc">
              <a:avLst>
                <a:gd name="adj1" fmla="val 21551060"/>
                <a:gd name="adj2" fmla="val 1086506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2" name="Дуга 51">
              <a:extLst>
                <a:ext uri="{FF2B5EF4-FFF2-40B4-BE49-F238E27FC236}">
                  <a16:creationId xmlns:a16="http://schemas.microsoft.com/office/drawing/2014/main" id="{E88116BD-9249-4F1A-BE94-8B79CCB18FBA}"/>
                </a:ext>
              </a:extLst>
            </p:cNvPr>
            <p:cNvSpPr/>
            <p:nvPr/>
          </p:nvSpPr>
          <p:spPr>
            <a:xfrm rot="19602965">
              <a:off x="629467" y="3765028"/>
              <a:ext cx="2700866" cy="651934"/>
            </a:xfrm>
            <a:prstGeom prst="arc">
              <a:avLst>
                <a:gd name="adj1" fmla="val 10805777"/>
                <a:gd name="adj2" fmla="val 21546278"/>
              </a:avLst>
            </a:prstGeom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3" name="Дуга 52">
              <a:extLst>
                <a:ext uri="{FF2B5EF4-FFF2-40B4-BE49-F238E27FC236}">
                  <a16:creationId xmlns:a16="http://schemas.microsoft.com/office/drawing/2014/main" id="{BB5F2DEC-33FE-408A-AD54-14425DD7DAE0}"/>
                </a:ext>
              </a:extLst>
            </p:cNvPr>
            <p:cNvSpPr/>
            <p:nvPr/>
          </p:nvSpPr>
          <p:spPr>
            <a:xfrm>
              <a:off x="1097443" y="3873715"/>
              <a:ext cx="1756446" cy="423866"/>
            </a:xfrm>
            <a:prstGeom prst="arc">
              <a:avLst>
                <a:gd name="adj1" fmla="val 4209947"/>
                <a:gd name="adj2" fmla="val 8075806"/>
              </a:avLst>
            </a:prstGeom>
            <a:ln w="9525">
              <a:headEnd type="stealth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4" name="Дуга 53">
              <a:extLst>
                <a:ext uri="{FF2B5EF4-FFF2-40B4-BE49-F238E27FC236}">
                  <a16:creationId xmlns:a16="http://schemas.microsoft.com/office/drawing/2014/main" id="{A4EB77D4-FC7F-4711-B4A3-F50B75747294}"/>
                </a:ext>
              </a:extLst>
            </p:cNvPr>
            <p:cNvSpPr/>
            <p:nvPr/>
          </p:nvSpPr>
          <p:spPr>
            <a:xfrm rot="19602965">
              <a:off x="1116462" y="3885899"/>
              <a:ext cx="1726876" cy="416782"/>
            </a:xfrm>
            <a:prstGeom prst="arc">
              <a:avLst>
                <a:gd name="adj1" fmla="val 841123"/>
                <a:gd name="adj2" fmla="val 6316844"/>
              </a:avLst>
            </a:prstGeom>
            <a:ln w="9525">
              <a:solidFill>
                <a:schemeClr val="accent2">
                  <a:lumMod val="75000"/>
                </a:schemeClr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5" name="Дуга 54">
              <a:extLst>
                <a:ext uri="{FF2B5EF4-FFF2-40B4-BE49-F238E27FC236}">
                  <a16:creationId xmlns:a16="http://schemas.microsoft.com/office/drawing/2014/main" id="{5A412BD9-8A03-44F2-8C8B-28E8FD95AAE6}"/>
                </a:ext>
              </a:extLst>
            </p:cNvPr>
            <p:cNvSpPr/>
            <p:nvPr/>
          </p:nvSpPr>
          <p:spPr>
            <a:xfrm rot="19602965">
              <a:off x="194129" y="3663150"/>
              <a:ext cx="3571546" cy="861890"/>
            </a:xfrm>
            <a:prstGeom prst="arc">
              <a:avLst>
                <a:gd name="adj1" fmla="val 841123"/>
                <a:gd name="adj2" fmla="val 2287205"/>
              </a:avLst>
            </a:prstGeom>
            <a:ln w="9525">
              <a:solidFill>
                <a:schemeClr val="accent2">
                  <a:lumMod val="75000"/>
                </a:schemeClr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6" name="Дуга 55">
              <a:extLst>
                <a:ext uri="{FF2B5EF4-FFF2-40B4-BE49-F238E27FC236}">
                  <a16:creationId xmlns:a16="http://schemas.microsoft.com/office/drawing/2014/main" id="{CF4AC030-6184-4F5B-A287-E081A39707E6}"/>
                </a:ext>
              </a:extLst>
            </p:cNvPr>
            <p:cNvSpPr/>
            <p:nvPr/>
          </p:nvSpPr>
          <p:spPr>
            <a:xfrm rot="19602965">
              <a:off x="194130" y="3663150"/>
              <a:ext cx="3571546" cy="861890"/>
            </a:xfrm>
            <a:prstGeom prst="arc">
              <a:avLst>
                <a:gd name="adj1" fmla="val 2280365"/>
                <a:gd name="adj2" fmla="val 6276906"/>
              </a:avLst>
            </a:prstGeom>
            <a:ln w="9525">
              <a:solidFill>
                <a:schemeClr val="accent2">
                  <a:lumMod val="50000"/>
                </a:schemeClr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F74419C0-8164-48B7-ACD8-0BD653AAB910}"/>
                </a:ext>
              </a:extLst>
            </p:cNvPr>
            <p:cNvCxnSpPr/>
            <p:nvPr/>
          </p:nvCxnSpPr>
          <p:spPr>
            <a:xfrm flipV="1">
              <a:off x="1975666" y="2503494"/>
              <a:ext cx="0" cy="1578838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B364BA8-43BD-4533-BBC8-7DFEA71A441F}"/>
                </a:ext>
              </a:extLst>
            </p:cNvPr>
            <p:cNvCxnSpPr/>
            <p:nvPr/>
          </p:nvCxnSpPr>
          <p:spPr>
            <a:xfrm flipH="1">
              <a:off x="676033" y="4082332"/>
              <a:ext cx="1299633" cy="1299633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5A8BAB4F-5A5D-4285-A024-D9C4B21D30FE}"/>
                </a:ext>
              </a:extLst>
            </p:cNvPr>
            <p:cNvCxnSpPr/>
            <p:nvPr/>
          </p:nvCxnSpPr>
          <p:spPr>
            <a:xfrm>
              <a:off x="1975667" y="4081940"/>
              <a:ext cx="1846790" cy="999654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C775F685-FC4C-4293-9132-E644282036B0}"/>
                </a:ext>
              </a:extLst>
            </p:cNvPr>
            <p:cNvCxnSpPr/>
            <p:nvPr/>
          </p:nvCxnSpPr>
          <p:spPr>
            <a:xfrm flipH="1" flipV="1">
              <a:off x="1143750" y="2605941"/>
              <a:ext cx="831919" cy="14760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64DB276-6189-42E3-99B8-BBA0B7D7342D}"/>
                </a:ext>
              </a:extLst>
            </p:cNvPr>
            <p:cNvCxnSpPr/>
            <p:nvPr/>
          </p:nvCxnSpPr>
          <p:spPr>
            <a:xfrm flipH="1" flipV="1">
              <a:off x="1887811" y="3760483"/>
              <a:ext cx="248720" cy="850607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Надпись 124">
                  <a:extLst>
                    <a:ext uri="{FF2B5EF4-FFF2-40B4-BE49-F238E27FC236}">
                      <a16:creationId xmlns:a16="http://schemas.microsoft.com/office/drawing/2014/main" id="{79B0E720-9758-45F3-A23E-B981DBB3264B}"/>
                    </a:ext>
                  </a:extLst>
                </p:cNvPr>
                <p:cNvSpPr txBox="1"/>
                <p:nvPr/>
              </p:nvSpPr>
              <p:spPr>
                <a:xfrm>
                  <a:off x="767174" y="2528630"/>
                  <a:ext cx="502920" cy="39509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Надпись 124">
                  <a:extLst>
                    <a:ext uri="{FF2B5EF4-FFF2-40B4-BE49-F238E27FC236}">
                      <a16:creationId xmlns:a16="http://schemas.microsoft.com/office/drawing/2014/main" id="{79B0E720-9758-45F3-A23E-B981DBB32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74" y="2528630"/>
                  <a:ext cx="502920" cy="395092"/>
                </a:xfrm>
                <a:prstGeom prst="rect">
                  <a:avLst/>
                </a:prstGeom>
                <a:blipFill>
                  <a:blip r:embed="rId6"/>
                  <a:stretch>
                    <a:fillRect t="-4615" r="-1707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Надпись 125">
                  <a:extLst>
                    <a:ext uri="{FF2B5EF4-FFF2-40B4-BE49-F238E27FC236}">
                      <a16:creationId xmlns:a16="http://schemas.microsoft.com/office/drawing/2014/main" id="{BDD847AB-1F8C-49B1-99B6-F08534BAE1A8}"/>
                    </a:ext>
                  </a:extLst>
                </p:cNvPr>
                <p:cNvSpPr txBox="1"/>
                <p:nvPr/>
              </p:nvSpPr>
              <p:spPr>
                <a:xfrm>
                  <a:off x="672744" y="5270401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Надпись 125">
                  <a:extLst>
                    <a:ext uri="{FF2B5EF4-FFF2-40B4-BE49-F238E27FC236}">
                      <a16:creationId xmlns:a16="http://schemas.microsoft.com/office/drawing/2014/main" id="{BDD847AB-1F8C-49B1-99B6-F08534BAE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44" y="5270401"/>
                  <a:ext cx="371687" cy="3807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Надпись 126">
                  <a:extLst>
                    <a:ext uri="{FF2B5EF4-FFF2-40B4-BE49-F238E27FC236}">
                      <a16:creationId xmlns:a16="http://schemas.microsoft.com/office/drawing/2014/main" id="{4AE47F0A-F466-401C-B6DE-F81B79677B27}"/>
                    </a:ext>
                  </a:extLst>
                </p:cNvPr>
                <p:cNvSpPr txBox="1"/>
                <p:nvPr/>
              </p:nvSpPr>
              <p:spPr>
                <a:xfrm>
                  <a:off x="3624224" y="4727427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Надпись 126">
                  <a:extLst>
                    <a:ext uri="{FF2B5EF4-FFF2-40B4-BE49-F238E27FC236}">
                      <a16:creationId xmlns:a16="http://schemas.microsoft.com/office/drawing/2014/main" id="{4AE47F0A-F466-401C-B6DE-F81B79677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224" y="4727427"/>
                  <a:ext cx="371687" cy="3807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B30F89DB-584F-4562-A11D-8EB2ECA93741}"/>
                </a:ext>
              </a:extLst>
            </p:cNvPr>
            <p:cNvCxnSpPr/>
            <p:nvPr/>
          </p:nvCxnSpPr>
          <p:spPr>
            <a:xfrm flipV="1">
              <a:off x="1975668" y="3506013"/>
              <a:ext cx="1686679" cy="576123"/>
            </a:xfrm>
            <a:prstGeom prst="straightConnector1">
              <a:avLst/>
            </a:prstGeom>
            <a:ln w="63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Надпись 128">
                  <a:extLst>
                    <a:ext uri="{FF2B5EF4-FFF2-40B4-BE49-F238E27FC236}">
                      <a16:creationId xmlns:a16="http://schemas.microsoft.com/office/drawing/2014/main" id="{A86552C3-E4AA-48FA-B18F-D29E105E71B3}"/>
                    </a:ext>
                  </a:extLst>
                </p:cNvPr>
                <p:cNvSpPr txBox="1"/>
                <p:nvPr/>
              </p:nvSpPr>
              <p:spPr>
                <a:xfrm>
                  <a:off x="3326099" y="3524334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Надпись 128">
                  <a:extLst>
                    <a:ext uri="{FF2B5EF4-FFF2-40B4-BE49-F238E27FC236}">
                      <a16:creationId xmlns:a16="http://schemas.microsoft.com/office/drawing/2014/main" id="{A86552C3-E4AA-48FA-B18F-D29E105E7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099" y="3524334"/>
                  <a:ext cx="371687" cy="380743"/>
                </a:xfrm>
                <a:prstGeom prst="rect">
                  <a:avLst/>
                </a:prstGeom>
                <a:blipFill>
                  <a:blip r:embed="rId9"/>
                  <a:stretch>
                    <a:fillRect t="-4762" r="-1639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EF8E52D-F290-4152-962B-626A14A2369C}"/>
                </a:ext>
              </a:extLst>
            </p:cNvPr>
            <p:cNvCxnSpPr/>
            <p:nvPr/>
          </p:nvCxnSpPr>
          <p:spPr>
            <a:xfrm flipV="1">
              <a:off x="850622" y="3350178"/>
              <a:ext cx="2255856" cy="147339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Надпись 130">
                  <a:extLst>
                    <a:ext uri="{FF2B5EF4-FFF2-40B4-BE49-F238E27FC236}">
                      <a16:creationId xmlns:a16="http://schemas.microsoft.com/office/drawing/2014/main" id="{B91CE4A2-3682-48D7-8127-55B05504276E}"/>
                    </a:ext>
                  </a:extLst>
                </p:cNvPr>
                <p:cNvSpPr txBox="1"/>
                <p:nvPr/>
              </p:nvSpPr>
              <p:spPr>
                <a:xfrm>
                  <a:off x="3287054" y="3926942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Надпись 130">
                  <a:extLst>
                    <a:ext uri="{FF2B5EF4-FFF2-40B4-BE49-F238E27FC236}">
                      <a16:creationId xmlns:a16="http://schemas.microsoft.com/office/drawing/2014/main" id="{B91CE4A2-3682-48D7-8127-55B055042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54" y="3926942"/>
                  <a:ext cx="371687" cy="3807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09870969-FC31-49DD-838C-92922E493357}"/>
                </a:ext>
              </a:extLst>
            </p:cNvPr>
            <p:cNvCxnSpPr/>
            <p:nvPr/>
          </p:nvCxnSpPr>
          <p:spPr>
            <a:xfrm flipV="1">
              <a:off x="1920946" y="3926728"/>
              <a:ext cx="106368" cy="694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06639D03-269E-4D24-B918-ADA69DB4F1D9}"/>
                </a:ext>
              </a:extLst>
            </p:cNvPr>
            <p:cNvCxnSpPr/>
            <p:nvPr/>
          </p:nvCxnSpPr>
          <p:spPr>
            <a:xfrm flipH="1" flipV="1">
              <a:off x="2020787" y="3926905"/>
              <a:ext cx="57466" cy="101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Надпись 133">
                  <a:extLst>
                    <a:ext uri="{FF2B5EF4-FFF2-40B4-BE49-F238E27FC236}">
                      <a16:creationId xmlns:a16="http://schemas.microsoft.com/office/drawing/2014/main" id="{B7977F5B-49EB-4E6A-B71E-FDD16EAC58F2}"/>
                    </a:ext>
                  </a:extLst>
                </p:cNvPr>
                <p:cNvSpPr txBox="1"/>
                <p:nvPr/>
              </p:nvSpPr>
              <p:spPr>
                <a:xfrm>
                  <a:off x="1682412" y="3501148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℧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Надпись 133">
                  <a:extLst>
                    <a:ext uri="{FF2B5EF4-FFF2-40B4-BE49-F238E27FC236}">
                      <a16:creationId xmlns:a16="http://schemas.microsoft.com/office/drawing/2014/main" id="{B7977F5B-49EB-4E6A-B71E-FDD16EAC5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2412" y="3501148"/>
                  <a:ext cx="371687" cy="3807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Надпись 134">
                  <a:extLst>
                    <a:ext uri="{FF2B5EF4-FFF2-40B4-BE49-F238E27FC236}">
                      <a16:creationId xmlns:a16="http://schemas.microsoft.com/office/drawing/2014/main" id="{1D89284E-4923-490F-B645-122E1DD8E1A8}"/>
                    </a:ext>
                  </a:extLst>
                </p:cNvPr>
                <p:cNvSpPr txBox="1"/>
                <p:nvPr/>
              </p:nvSpPr>
              <p:spPr>
                <a:xfrm>
                  <a:off x="1778682" y="4102544"/>
                  <a:ext cx="277599" cy="28432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ru-RU" sz="1000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Надпись 134">
                  <a:extLst>
                    <a:ext uri="{FF2B5EF4-FFF2-40B4-BE49-F238E27FC236}">
                      <a16:creationId xmlns:a16="http://schemas.microsoft.com/office/drawing/2014/main" id="{1D89284E-4923-490F-B645-122E1DD8E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682" y="4102544"/>
                  <a:ext cx="277599" cy="28432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Надпись 135">
                  <a:extLst>
                    <a:ext uri="{FF2B5EF4-FFF2-40B4-BE49-F238E27FC236}">
                      <a16:creationId xmlns:a16="http://schemas.microsoft.com/office/drawing/2014/main" id="{913F9A5F-DBF7-462F-8126-DCF81D2D9B50}"/>
                    </a:ext>
                  </a:extLst>
                </p:cNvPr>
                <p:cNvSpPr txBox="1"/>
                <p:nvPr/>
              </p:nvSpPr>
              <p:spPr>
                <a:xfrm>
                  <a:off x="2088267" y="3887378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sz="14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Надпись 135">
                  <a:extLst>
                    <a:ext uri="{FF2B5EF4-FFF2-40B4-BE49-F238E27FC236}">
                      <a16:creationId xmlns:a16="http://schemas.microsoft.com/office/drawing/2014/main" id="{913F9A5F-DBF7-462F-8126-DCF81D2D9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267" y="3887378"/>
                  <a:ext cx="371687" cy="3807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E8928B3A-4B67-491F-9AA1-1E6615418C60}"/>
                </a:ext>
              </a:extLst>
            </p:cNvPr>
            <p:cNvSpPr/>
            <p:nvPr/>
          </p:nvSpPr>
          <p:spPr>
            <a:xfrm>
              <a:off x="2511183" y="4366303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D5F9F5F5-DCCA-4D45-8D3B-397AB7AD6217}"/>
                </a:ext>
              </a:extLst>
            </p:cNvPr>
            <p:cNvSpPr/>
            <p:nvPr/>
          </p:nvSpPr>
          <p:spPr>
            <a:xfrm>
              <a:off x="1954693" y="4056828"/>
              <a:ext cx="45719" cy="4571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94E357D-6DFF-43B0-98D7-679606CBEC6A}"/>
                </a:ext>
              </a:extLst>
            </p:cNvPr>
            <p:cNvSpPr/>
            <p:nvPr/>
          </p:nvSpPr>
          <p:spPr>
            <a:xfrm>
              <a:off x="1626959" y="4384623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AABEC5C-7F4B-4E57-A8B0-D2AA81B5134B}"/>
                </a:ext>
              </a:extLst>
            </p:cNvPr>
            <p:cNvSpPr/>
            <p:nvPr/>
          </p:nvSpPr>
          <p:spPr>
            <a:xfrm>
              <a:off x="2868535" y="3746192"/>
              <a:ext cx="45719" cy="457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2DA53529-DC10-4810-AA1B-1DB67470C736}"/>
                </a:ext>
              </a:extLst>
            </p:cNvPr>
            <p:cNvSpPr/>
            <p:nvPr/>
          </p:nvSpPr>
          <p:spPr>
            <a:xfrm>
              <a:off x="2054099" y="4394325"/>
              <a:ext cx="45719" cy="457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4D6A431B-B4A2-476E-A94D-0234955525AA}"/>
                </a:ext>
              </a:extLst>
            </p:cNvPr>
            <p:cNvSpPr/>
            <p:nvPr/>
          </p:nvSpPr>
          <p:spPr>
            <a:xfrm>
              <a:off x="1866770" y="3735879"/>
              <a:ext cx="45719" cy="457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0" name="Дуга 29">
              <a:extLst>
                <a:ext uri="{FF2B5EF4-FFF2-40B4-BE49-F238E27FC236}">
                  <a16:creationId xmlns:a16="http://schemas.microsoft.com/office/drawing/2014/main" id="{0E0A5629-556D-4442-9F35-53FF931DB8EC}"/>
                </a:ext>
              </a:extLst>
            </p:cNvPr>
            <p:cNvSpPr/>
            <p:nvPr/>
          </p:nvSpPr>
          <p:spPr>
            <a:xfrm>
              <a:off x="826739" y="2986819"/>
              <a:ext cx="2252134" cy="2251580"/>
            </a:xfrm>
            <a:prstGeom prst="arc">
              <a:avLst>
                <a:gd name="adj1" fmla="val 14566287"/>
                <a:gd name="adj2" fmla="val 16297653"/>
              </a:avLst>
            </a:prstGeom>
            <a:ln w="9525">
              <a:solidFill>
                <a:schemeClr val="accent2">
                  <a:lumMod val="50000"/>
                </a:schemeClr>
              </a:solidFill>
              <a:headEnd type="stealth"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Надпись 145">
                  <a:extLst>
                    <a:ext uri="{FF2B5EF4-FFF2-40B4-BE49-F238E27FC236}">
                      <a16:creationId xmlns:a16="http://schemas.microsoft.com/office/drawing/2014/main" id="{9603AD45-1DC3-4FDE-9BAA-3C91413B952B}"/>
                    </a:ext>
                  </a:extLst>
                </p:cNvPr>
                <p:cNvSpPr txBox="1"/>
                <p:nvPr/>
              </p:nvSpPr>
              <p:spPr>
                <a:xfrm>
                  <a:off x="1583006" y="2969406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>
                            <a:solidFill>
                              <a:srgbClr val="833C0B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Надпись 145">
                  <a:extLst>
                    <a:ext uri="{FF2B5EF4-FFF2-40B4-BE49-F238E27FC236}">
                      <a16:creationId xmlns:a16="http://schemas.microsoft.com/office/drawing/2014/main" id="{9603AD45-1DC3-4FDE-9BAA-3C91413B9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006" y="2969406"/>
                  <a:ext cx="371687" cy="3807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Надпись 147">
                  <a:extLst>
                    <a:ext uri="{FF2B5EF4-FFF2-40B4-BE49-F238E27FC236}">
                      <a16:creationId xmlns:a16="http://schemas.microsoft.com/office/drawing/2014/main" id="{2C79B110-69A3-4949-BAE6-2F8581AC95C5}"/>
                    </a:ext>
                  </a:extLst>
                </p:cNvPr>
                <p:cNvSpPr txBox="1"/>
                <p:nvPr/>
              </p:nvSpPr>
              <p:spPr>
                <a:xfrm>
                  <a:off x="2954412" y="2986578"/>
                  <a:ext cx="502920" cy="39509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Надпись 147">
                  <a:extLst>
                    <a:ext uri="{FF2B5EF4-FFF2-40B4-BE49-F238E27FC236}">
                      <a16:creationId xmlns:a16="http://schemas.microsoft.com/office/drawing/2014/main" id="{2C79B110-69A3-4949-BAE6-2F8581AC9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412" y="2986578"/>
                  <a:ext cx="502920" cy="39509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7AB03958-6C30-4019-BA32-1E83838D379C}"/>
                </a:ext>
              </a:extLst>
            </p:cNvPr>
            <p:cNvCxnSpPr/>
            <p:nvPr/>
          </p:nvCxnSpPr>
          <p:spPr>
            <a:xfrm>
              <a:off x="1975877" y="4081999"/>
              <a:ext cx="1544956" cy="1544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Надпись 151">
                  <a:extLst>
                    <a:ext uri="{FF2B5EF4-FFF2-40B4-BE49-F238E27FC236}">
                      <a16:creationId xmlns:a16="http://schemas.microsoft.com/office/drawing/2014/main" id="{7347ABF1-BB79-42A1-8263-9F857EF12C0D}"/>
                    </a:ext>
                  </a:extLst>
                </p:cNvPr>
                <p:cNvSpPr txBox="1"/>
                <p:nvPr/>
              </p:nvSpPr>
              <p:spPr>
                <a:xfrm>
                  <a:off x="2816050" y="3825158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𝜗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Надпись 151">
                  <a:extLst>
                    <a:ext uri="{FF2B5EF4-FFF2-40B4-BE49-F238E27FC236}">
                      <a16:creationId xmlns:a16="http://schemas.microsoft.com/office/drawing/2014/main" id="{7347ABF1-BB79-42A1-8263-9F857EF12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050" y="3825158"/>
                  <a:ext cx="371687" cy="3807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Надпись 153">
                  <a:extLst>
                    <a:ext uri="{FF2B5EF4-FFF2-40B4-BE49-F238E27FC236}">
                      <a16:creationId xmlns:a16="http://schemas.microsoft.com/office/drawing/2014/main" id="{EF44D9DE-3890-4145-8163-E4DB4BC662CE}"/>
                    </a:ext>
                  </a:extLst>
                </p:cNvPr>
                <p:cNvSpPr txBox="1"/>
                <p:nvPr/>
              </p:nvSpPr>
              <p:spPr>
                <a:xfrm>
                  <a:off x="2554422" y="4107053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Надпись 153">
                  <a:extLst>
                    <a:ext uri="{FF2B5EF4-FFF2-40B4-BE49-F238E27FC236}">
                      <a16:creationId xmlns:a16="http://schemas.microsoft.com/office/drawing/2014/main" id="{EF44D9DE-3890-4145-8163-E4DB4BC66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22" y="4107053"/>
                  <a:ext cx="371687" cy="380743"/>
                </a:xfrm>
                <a:prstGeom prst="rect">
                  <a:avLst/>
                </a:prstGeom>
                <a:blipFill>
                  <a:blip r:embed="rId17"/>
                  <a:stretch>
                    <a:fillRect t="-4839" r="-19672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19218E8-99AB-44DA-AF52-62EDC4F688F8}"/>
                </a:ext>
              </a:extLst>
            </p:cNvPr>
            <p:cNvCxnSpPr/>
            <p:nvPr/>
          </p:nvCxnSpPr>
          <p:spPr>
            <a:xfrm>
              <a:off x="1975877" y="4081803"/>
              <a:ext cx="975328" cy="97487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Надпись 155">
                  <a:extLst>
                    <a:ext uri="{FF2B5EF4-FFF2-40B4-BE49-F238E27FC236}">
                      <a16:creationId xmlns:a16="http://schemas.microsoft.com/office/drawing/2014/main" id="{46FEAA1B-4DD3-4B35-A32D-8C49C142D714}"/>
                    </a:ext>
                  </a:extLst>
                </p:cNvPr>
                <p:cNvSpPr txBox="1"/>
                <p:nvPr/>
              </p:nvSpPr>
              <p:spPr>
                <a:xfrm>
                  <a:off x="2300431" y="4097169"/>
                  <a:ext cx="262097" cy="2684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Надпись 155">
                  <a:extLst>
                    <a:ext uri="{FF2B5EF4-FFF2-40B4-BE49-F238E27FC236}">
                      <a16:creationId xmlns:a16="http://schemas.microsoft.com/office/drawing/2014/main" id="{46FEAA1B-4DD3-4B35-A32D-8C49C142D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431" y="4097169"/>
                  <a:ext cx="262097" cy="2684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BBFECD1E-DAC6-4861-974E-1CEBC4DF159F}"/>
                </a:ext>
              </a:extLst>
            </p:cNvPr>
            <p:cNvCxnSpPr/>
            <p:nvPr/>
          </p:nvCxnSpPr>
          <p:spPr>
            <a:xfrm flipV="1">
              <a:off x="3655452" y="3189790"/>
              <a:ext cx="248883" cy="319604"/>
            </a:xfrm>
            <a:prstGeom prst="straightConnector1">
              <a:avLst/>
            </a:prstGeom>
            <a:ln w="63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Надпись 32">
                  <a:extLst>
                    <a:ext uri="{FF2B5EF4-FFF2-40B4-BE49-F238E27FC236}">
                      <a16:creationId xmlns:a16="http://schemas.microsoft.com/office/drawing/2014/main" id="{06C586D3-FDB0-43C6-B696-2A4C218A5740}"/>
                    </a:ext>
                  </a:extLst>
                </p:cNvPr>
                <p:cNvSpPr txBox="1"/>
                <p:nvPr/>
              </p:nvSpPr>
              <p:spPr>
                <a:xfrm>
                  <a:off x="3837025" y="3020245"/>
                  <a:ext cx="371475" cy="3803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Надпись 32">
                  <a:extLst>
                    <a:ext uri="{FF2B5EF4-FFF2-40B4-BE49-F238E27FC236}">
                      <a16:creationId xmlns:a16="http://schemas.microsoft.com/office/drawing/2014/main" id="{06C586D3-FDB0-43C6-B696-2A4C218A5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025" y="3020245"/>
                  <a:ext cx="371475" cy="3803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AD97CE16-4BB0-4A89-B2E0-74C4908CC102}"/>
                </a:ext>
              </a:extLst>
            </p:cNvPr>
            <p:cNvSpPr/>
            <p:nvPr/>
          </p:nvSpPr>
          <p:spPr>
            <a:xfrm>
              <a:off x="3634793" y="3486769"/>
              <a:ext cx="45085" cy="45085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E65AC1-6C48-42D1-B8BD-EE25DA93E4A6}"/>
                </a:ext>
              </a:extLst>
            </p:cNvPr>
            <p:cNvSpPr txBox="1"/>
            <p:nvPr/>
          </p:nvSpPr>
          <p:spPr>
            <a:xfrm>
              <a:off x="3630997" y="3400610"/>
              <a:ext cx="525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</a:t>
              </a:r>
              <a:endParaRPr lang="ru-RU" dirty="0"/>
            </a:p>
          </p:txBody>
        </p: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95AF806F-9FCC-4CCA-9809-7ADA2DB60883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H="1">
              <a:off x="1397566" y="4095852"/>
              <a:ext cx="563822" cy="151158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AF9ED7A6-3F05-4FC3-B60D-91A9E6975011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1993717" y="4095852"/>
              <a:ext cx="1955848" cy="59046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Надпись 155">
                  <a:extLst>
                    <a:ext uri="{FF2B5EF4-FFF2-40B4-BE49-F238E27FC236}">
                      <a16:creationId xmlns:a16="http://schemas.microsoft.com/office/drawing/2014/main" id="{39352642-2A8E-4FDB-B648-208B5C222072}"/>
                    </a:ext>
                  </a:extLst>
                </p:cNvPr>
                <p:cNvSpPr txBox="1"/>
                <p:nvPr/>
              </p:nvSpPr>
              <p:spPr>
                <a:xfrm>
                  <a:off x="3156133" y="4497647"/>
                  <a:ext cx="262097" cy="2684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Надпись 155">
                  <a:extLst>
                    <a:ext uri="{FF2B5EF4-FFF2-40B4-BE49-F238E27FC236}">
                      <a16:creationId xmlns:a16="http://schemas.microsoft.com/office/drawing/2014/main" id="{39352642-2A8E-4FDB-B648-208B5C222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133" y="4497647"/>
                  <a:ext cx="262097" cy="26845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Надпись 155">
                  <a:extLst>
                    <a:ext uri="{FF2B5EF4-FFF2-40B4-BE49-F238E27FC236}">
                      <a16:creationId xmlns:a16="http://schemas.microsoft.com/office/drawing/2014/main" id="{8341DDB6-2C01-4CE1-AD91-4C91A4B720C3}"/>
                    </a:ext>
                  </a:extLst>
                </p:cNvPr>
                <p:cNvSpPr txBox="1"/>
                <p:nvPr/>
              </p:nvSpPr>
              <p:spPr>
                <a:xfrm>
                  <a:off x="1371042" y="4655506"/>
                  <a:ext cx="262097" cy="2684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Надпись 155">
                  <a:extLst>
                    <a:ext uri="{FF2B5EF4-FFF2-40B4-BE49-F238E27FC236}">
                      <a16:creationId xmlns:a16="http://schemas.microsoft.com/office/drawing/2014/main" id="{8341DDB6-2C01-4CE1-AD91-4C91A4B72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42" y="4655506"/>
                  <a:ext cx="262097" cy="26845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Надпись 126">
                  <a:extLst>
                    <a:ext uri="{FF2B5EF4-FFF2-40B4-BE49-F238E27FC236}">
                      <a16:creationId xmlns:a16="http://schemas.microsoft.com/office/drawing/2014/main" id="{13F71FDC-093B-4017-B74E-AAAB9DD672C9}"/>
                    </a:ext>
                  </a:extLst>
                </p:cNvPr>
                <p:cNvSpPr txBox="1"/>
                <p:nvPr/>
              </p:nvSpPr>
              <p:spPr>
                <a:xfrm>
                  <a:off x="3884413" y="4332607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Надпись 126">
                  <a:extLst>
                    <a:ext uri="{FF2B5EF4-FFF2-40B4-BE49-F238E27FC236}">
                      <a16:creationId xmlns:a16="http://schemas.microsoft.com/office/drawing/2014/main" id="{13F71FDC-093B-4017-B74E-AAAB9DD67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413" y="4332607"/>
                  <a:ext cx="371687" cy="3807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Надпись 126">
                  <a:extLst>
                    <a:ext uri="{FF2B5EF4-FFF2-40B4-BE49-F238E27FC236}">
                      <a16:creationId xmlns:a16="http://schemas.microsoft.com/office/drawing/2014/main" id="{9C4AC7F7-F56F-4C4E-AFD8-BB8BBEF281BD}"/>
                    </a:ext>
                  </a:extLst>
                </p:cNvPr>
                <p:cNvSpPr txBox="1"/>
                <p:nvPr/>
              </p:nvSpPr>
              <p:spPr>
                <a:xfrm>
                  <a:off x="1438712" y="5339389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Надпись 126">
                  <a:extLst>
                    <a:ext uri="{FF2B5EF4-FFF2-40B4-BE49-F238E27FC236}">
                      <a16:creationId xmlns:a16="http://schemas.microsoft.com/office/drawing/2014/main" id="{9C4AC7F7-F56F-4C4E-AFD8-BB8BBEF28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712" y="5339389"/>
                  <a:ext cx="371687" cy="3807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34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BD04F-4A36-4BC8-8C80-FEC25AE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Earth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vectors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Espace réservé du contenu 4" descr="Une image contenant cerf-volant, sombre, volant, lumière&#10;&#10;Description générée automatiquement">
            <a:extLst>
              <a:ext uri="{FF2B5EF4-FFF2-40B4-BE49-F238E27FC236}">
                <a16:creationId xmlns:a16="http://schemas.microsoft.com/office/drawing/2014/main" id="{437AE5C2-F975-40D8-A257-55C5F450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r="9387" b="54224"/>
          <a:stretch/>
        </p:blipFill>
        <p:spPr>
          <a:xfrm>
            <a:off x="106326" y="2192201"/>
            <a:ext cx="5227121" cy="317922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E64E2-22A9-48E6-A028-41B4BAE9AF17}"/>
              </a:ext>
            </a:extLst>
          </p:cNvPr>
          <p:cNvSpPr/>
          <p:nvPr/>
        </p:nvSpPr>
        <p:spPr>
          <a:xfrm>
            <a:off x="106326" y="3362672"/>
            <a:ext cx="419877" cy="1394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210A78-9D4D-4AE1-A4F6-15D77C30B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0" t="8942" r="20901" b="38430"/>
          <a:stretch/>
        </p:blipFill>
        <p:spPr>
          <a:xfrm>
            <a:off x="5138244" y="1866450"/>
            <a:ext cx="6357771" cy="36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D8EA2-8BB7-4419-9D08-8F8F230C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Local coordinates system</a:t>
            </a:r>
            <a:endParaRPr lang="en-GB" dirty="0"/>
          </a:p>
        </p:txBody>
      </p:sp>
      <p:pic>
        <p:nvPicPr>
          <p:cNvPr id="5" name="Image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2D7E7D7-2F1E-47BF-9D0D-4B42A7CCF3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t="14117" r="13490" b="20784"/>
          <a:stretch/>
        </p:blipFill>
        <p:spPr>
          <a:xfrm>
            <a:off x="769498" y="1789960"/>
            <a:ext cx="6489551" cy="3937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/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0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253DC-F253-4BA2-A74A-045B04E9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Angles calculation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B2CDD6-19A9-43AA-B654-A7B078CD7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t="53833" r="29506" b="5853"/>
          <a:stretch/>
        </p:blipFill>
        <p:spPr>
          <a:xfrm>
            <a:off x="651164" y="2183597"/>
            <a:ext cx="5347474" cy="341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/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15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AA688-7BF8-4388-80A4-CDFA1033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Thank you for your attention</a:t>
            </a:r>
          </a:p>
        </p:txBody>
      </p:sp>
      <p:pic>
        <p:nvPicPr>
          <p:cNvPr id="5" name="Image 4" descr="Une image contenant satellite, transport&#10;&#10;Description générée automatiquement">
            <a:extLst>
              <a:ext uri="{FF2B5EF4-FFF2-40B4-BE49-F238E27FC236}">
                <a16:creationId xmlns:a16="http://schemas.microsoft.com/office/drawing/2014/main" id="{31B2EA16-88EC-473E-9A3A-4177E203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6351" y="2183870"/>
            <a:ext cx="6979298" cy="39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8C892-7CC5-4692-B06D-163A0C0A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59DE9-C299-4096-B529-D7030EC3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Pic1:</a:t>
            </a:r>
          </a:p>
          <a:p>
            <a:r>
              <a:rPr lang="fr-CH" dirty="0"/>
              <a:t>Last pic: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82635D-DD67-454A-B548-F1F76A402BA1}"/>
              </a:ext>
            </a:extLst>
          </p:cNvPr>
          <p:cNvSpPr txBox="1"/>
          <p:nvPr/>
        </p:nvSpPr>
        <p:spPr>
          <a:xfrm>
            <a:off x="1745602" y="2129784"/>
            <a:ext cx="7124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2" tooltip="https://www.scitecheuropa.eu/promoting-space-exploration-for-all/98709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3" tooltip="https://creativecommons.org/licenses/by-nd/3.0/"/>
              </a:rPr>
              <a:t>CC BY-ND</a:t>
            </a:r>
            <a:endParaRPr lang="fr-CH" sz="9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6FC0A7-66A4-438E-BA5B-EA164848309C}"/>
              </a:ext>
            </a:extLst>
          </p:cNvPr>
          <p:cNvSpPr txBox="1"/>
          <p:nvPr/>
        </p:nvSpPr>
        <p:spPr>
          <a:xfrm>
            <a:off x="2130490" y="2669759"/>
            <a:ext cx="697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4" tooltip="https://www.kosmonautix.cz/2017/10/na-iss-unikl-freon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5" tooltip="https://creativecommons.org/licenses/by/3.0/"/>
              </a:rPr>
              <a:t>CC BY</a:t>
            </a:r>
            <a:endParaRPr lang="fr-CH" sz="900" dirty="0"/>
          </a:p>
        </p:txBody>
      </p:sp>
    </p:spTree>
    <p:extLst>
      <p:ext uri="{BB962C8B-B14F-4D97-AF65-F5344CB8AC3E}">
        <p14:creationId xmlns:p14="http://schemas.microsoft.com/office/powerpoint/2010/main" val="358049974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2"/>
      </a:lt2>
      <a:accent1>
        <a:srgbClr val="C848BE"/>
      </a:accent1>
      <a:accent2>
        <a:srgbClr val="8B36B6"/>
      </a:accent2>
      <a:accent3>
        <a:srgbClr val="6848C8"/>
      </a:accent3>
      <a:accent4>
        <a:srgbClr val="3F53BA"/>
      </a:accent4>
      <a:accent5>
        <a:srgbClr val="4893C8"/>
      </a:accent5>
      <a:accent6>
        <a:srgbClr val="35B3B3"/>
      </a:accent6>
      <a:hlink>
        <a:srgbClr val="4478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446</Words>
  <Application>Microsoft Office PowerPoint</Application>
  <PresentationFormat>Grand écran</PresentationFormat>
  <Paragraphs>58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Cambria Math</vt:lpstr>
      <vt:lpstr>Times New Roman</vt:lpstr>
      <vt:lpstr>ColorBlockVTI</vt:lpstr>
      <vt:lpstr>When the wise man points to the ISS </vt:lpstr>
      <vt:lpstr>How to find the initial data</vt:lpstr>
      <vt:lpstr>Earth vectors </vt:lpstr>
      <vt:lpstr>Local coordinates system</vt:lpstr>
      <vt:lpstr>Angles calculation 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the wise man points to the ISS</dc:title>
  <dc:creator>Rossier Mathilde</dc:creator>
  <cp:lastModifiedBy>Rossier Mathilde</cp:lastModifiedBy>
  <cp:revision>26</cp:revision>
  <dcterms:created xsi:type="dcterms:W3CDTF">2020-07-31T06:42:00Z</dcterms:created>
  <dcterms:modified xsi:type="dcterms:W3CDTF">2020-07-31T11:57:07Z</dcterms:modified>
</cp:coreProperties>
</file>