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37" autoAdjust="0"/>
  </p:normalViewPr>
  <p:slideViewPr>
    <p:cSldViewPr snapToGrid="0">
      <p:cViewPr varScale="1">
        <p:scale>
          <a:sx n="71" d="100"/>
          <a:sy n="71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5384-2DE6-48B9-BDCF-9198BEF9B5A0}" type="datetimeFigureOut">
              <a:rPr lang="fr-CH" smtClean="0"/>
              <a:t>31.07.2020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0DE0E-8920-46BA-9312-F252CD8D71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186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Hello </a:t>
            </a:r>
            <a:r>
              <a:rPr lang="fr-CH" dirty="0" err="1"/>
              <a:t>everyone</a:t>
            </a:r>
            <a:r>
              <a:rPr lang="fr-CH" dirty="0"/>
              <a:t>. Alex and </a:t>
            </a:r>
            <a:r>
              <a:rPr lang="fr-CH" dirty="0" err="1"/>
              <a:t>myself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on the Direction and Calculation part.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divided</a:t>
            </a:r>
            <a:r>
              <a:rPr lang="fr-CH" dirty="0"/>
              <a:t> the </a:t>
            </a:r>
            <a:r>
              <a:rPr lang="fr-CH" dirty="0" err="1"/>
              <a:t>work</a:t>
            </a:r>
            <a:r>
              <a:rPr lang="fr-CH" dirty="0"/>
              <a:t> in </a:t>
            </a:r>
            <a:r>
              <a:rPr lang="fr-CH" dirty="0" err="1"/>
              <a:t>two</a:t>
            </a:r>
            <a:r>
              <a:rPr lang="fr-CH" dirty="0"/>
              <a:t> parts. Alex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trajectory</a:t>
            </a:r>
            <a:r>
              <a:rPr lang="fr-CH" dirty="0"/>
              <a:t> and I </a:t>
            </a:r>
            <a:r>
              <a:rPr lang="fr-CH" dirty="0" err="1"/>
              <a:t>worked</a:t>
            </a:r>
            <a:r>
              <a:rPr lang="fr-CH" dirty="0"/>
              <a:t> on the </a:t>
            </a:r>
            <a:r>
              <a:rPr lang="fr-CH" dirty="0" err="1"/>
              <a:t>eart</a:t>
            </a:r>
            <a:r>
              <a:rPr lang="fr-CH" dirty="0"/>
              <a:t> </a:t>
            </a:r>
            <a:r>
              <a:rPr lang="fr-CH" dirty="0" err="1"/>
              <a:t>vectors</a:t>
            </a:r>
            <a:r>
              <a:rPr lang="fr-CH" dirty="0"/>
              <a:t>, </a:t>
            </a:r>
            <a:r>
              <a:rPr lang="fr-CH" dirty="0" err="1"/>
              <a:t>coordinate</a:t>
            </a:r>
            <a:r>
              <a:rPr lang="fr-CH" dirty="0"/>
              <a:t> </a:t>
            </a:r>
            <a:r>
              <a:rPr lang="fr-CH" dirty="0" err="1"/>
              <a:t>systems</a:t>
            </a:r>
            <a:r>
              <a:rPr lang="fr-CH" dirty="0"/>
              <a:t> and angles </a:t>
            </a:r>
            <a:r>
              <a:rPr lang="fr-CH" dirty="0" err="1"/>
              <a:t>equations</a:t>
            </a:r>
            <a:r>
              <a:rPr lang="fr-CH" dirty="0"/>
              <a:t>. To </a:t>
            </a:r>
            <a:r>
              <a:rPr lang="fr-CH" dirty="0" err="1"/>
              <a:t>begin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presentation</a:t>
            </a:r>
            <a:r>
              <a:rPr lang="fr-CH" dirty="0"/>
              <a:t>, </a:t>
            </a:r>
            <a:r>
              <a:rPr lang="fr-CH" dirty="0" err="1"/>
              <a:t>I’ll</a:t>
            </a:r>
            <a:r>
              <a:rPr lang="fr-CH" dirty="0"/>
              <a:t> let Alex </a:t>
            </a:r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part.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57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first </a:t>
            </a:r>
            <a:r>
              <a:rPr lang="fr-CH" dirty="0" err="1"/>
              <a:t>step</a:t>
            </a:r>
            <a:r>
              <a:rPr lang="fr-CH" dirty="0"/>
              <a:t> of </a:t>
            </a:r>
            <a:r>
              <a:rPr lang="fr-CH" dirty="0" err="1"/>
              <a:t>my</a:t>
            </a:r>
            <a:r>
              <a:rPr lang="fr-CH" dirty="0"/>
              <a:t> part </a:t>
            </a:r>
            <a:r>
              <a:rPr lang="fr-CH" dirty="0" err="1"/>
              <a:t>was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position </a:t>
            </a:r>
            <a:r>
              <a:rPr lang="fr-CH" dirty="0" err="1"/>
              <a:t>vectors</a:t>
            </a:r>
            <a:r>
              <a:rPr lang="fr-CH" dirty="0"/>
              <a:t> of the ISS tracker on </a:t>
            </a:r>
            <a:r>
              <a:rPr lang="fr-CH" dirty="0" err="1"/>
              <a:t>earth</a:t>
            </a:r>
            <a:r>
              <a:rPr lang="fr-CH" dirty="0"/>
              <a:t>. To do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worked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coordinates</a:t>
            </a:r>
            <a:r>
              <a:rPr lang="fr-CH" dirty="0"/>
              <a:t> system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turns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have the sensation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rotate</a:t>
            </a:r>
            <a:r>
              <a:rPr lang="fr-CH" dirty="0"/>
              <a:t> and the </a:t>
            </a:r>
            <a:r>
              <a:rPr lang="fr-CH" dirty="0" err="1"/>
              <a:t>coordinates</a:t>
            </a:r>
            <a:r>
              <a:rPr lang="fr-CH" dirty="0"/>
              <a:t> of the tracker </a:t>
            </a:r>
            <a:r>
              <a:rPr lang="fr-CH" dirty="0" err="1"/>
              <a:t>never</a:t>
            </a:r>
            <a:r>
              <a:rPr lang="fr-CH" dirty="0"/>
              <a:t> change. To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the latitude, longitude and radius of the place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iss</a:t>
            </a:r>
            <a:r>
              <a:rPr lang="fr-CH" dirty="0"/>
              <a:t> tracker </a:t>
            </a:r>
            <a:r>
              <a:rPr lang="fr-CH" dirty="0" err="1"/>
              <a:t>is</a:t>
            </a:r>
            <a:r>
              <a:rPr lang="fr-CH" dirty="0"/>
              <a:t>.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simple </a:t>
            </a:r>
            <a:r>
              <a:rPr lang="fr-CH" dirty="0" err="1"/>
              <a:t>trigonometry</a:t>
            </a:r>
            <a:r>
              <a:rPr lang="fr-CH" dirty="0"/>
              <a:t> to </a:t>
            </a:r>
            <a:r>
              <a:rPr lang="fr-CH" dirty="0" err="1"/>
              <a:t>find</a:t>
            </a:r>
            <a:r>
              <a:rPr lang="fr-CH" dirty="0"/>
              <a:t> the </a:t>
            </a:r>
            <a:r>
              <a:rPr lang="fr-CH" dirty="0" err="1"/>
              <a:t>vector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4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 second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define</a:t>
            </a:r>
            <a:r>
              <a:rPr lang="fr-CH" dirty="0"/>
              <a:t> a local </a:t>
            </a:r>
            <a:r>
              <a:rPr lang="fr-CH" dirty="0" err="1"/>
              <a:t>coordinates</a:t>
            </a:r>
            <a:r>
              <a:rPr lang="fr-CH" dirty="0"/>
              <a:t> system at the point on </a:t>
            </a:r>
            <a:r>
              <a:rPr lang="fr-CH" dirty="0" err="1"/>
              <a:t>earth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the tracker </a:t>
            </a:r>
            <a:r>
              <a:rPr lang="fr-CH" dirty="0" err="1"/>
              <a:t>is</a:t>
            </a:r>
            <a:r>
              <a:rPr lang="fr-CH" dirty="0"/>
              <a:t>. The new basis </a:t>
            </a:r>
            <a:r>
              <a:rPr lang="fr-CH" dirty="0" err="1"/>
              <a:t>vectors</a:t>
            </a:r>
            <a:r>
              <a:rPr lang="fr-CH" dirty="0"/>
              <a:t> are </a:t>
            </a:r>
            <a:r>
              <a:rPr lang="fr-CH" dirty="0" err="1"/>
              <a:t>defined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rotations and one translation.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basis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calculate</a:t>
            </a:r>
            <a:r>
              <a:rPr lang="fr-CH" dirty="0"/>
              <a:t> the angles </a:t>
            </a:r>
            <a:r>
              <a:rPr lang="fr-CH" dirty="0" err="1"/>
              <a:t>between</a:t>
            </a:r>
            <a:r>
              <a:rPr lang="fr-CH" dirty="0"/>
              <a:t> the </a:t>
            </a:r>
            <a:r>
              <a:rPr lang="fr-CH" dirty="0" err="1"/>
              <a:t>tengential</a:t>
            </a:r>
            <a:r>
              <a:rPr lang="fr-CH" dirty="0"/>
              <a:t> plane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given</a:t>
            </a:r>
            <a:r>
              <a:rPr lang="fr-CH" dirty="0"/>
              <a:t> by </a:t>
            </a:r>
            <a:r>
              <a:rPr lang="fr-CH" dirty="0" err="1"/>
              <a:t>alex</a:t>
            </a:r>
            <a:r>
              <a:rPr lang="fr-CH" dirty="0"/>
              <a:t> program.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transformed</a:t>
            </a:r>
            <a:r>
              <a:rPr lang="fr-CH" dirty="0"/>
              <a:t> in the new </a:t>
            </a:r>
            <a:r>
              <a:rPr lang="fr-CH" dirty="0" err="1"/>
              <a:t>coordinates</a:t>
            </a:r>
            <a:r>
              <a:rPr lang="fr-CH" dirty="0"/>
              <a:t> system.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5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Once </a:t>
            </a:r>
            <a:r>
              <a:rPr lang="fr-CH" dirty="0" err="1"/>
              <a:t>we</a:t>
            </a:r>
            <a:r>
              <a:rPr lang="fr-CH" dirty="0"/>
              <a:t> have the new basis and the </a:t>
            </a:r>
            <a:r>
              <a:rPr lang="fr-CH" dirty="0" err="1"/>
              <a:t>iss</a:t>
            </a:r>
            <a:r>
              <a:rPr lang="fr-CH" dirty="0"/>
              <a:t> </a:t>
            </a:r>
            <a:r>
              <a:rPr lang="fr-CH" dirty="0" err="1"/>
              <a:t>vector</a:t>
            </a:r>
            <a:r>
              <a:rPr lang="fr-CH" dirty="0"/>
              <a:t> </a:t>
            </a:r>
            <a:r>
              <a:rPr lang="fr-CH" dirty="0" err="1"/>
              <a:t>expressed</a:t>
            </a:r>
            <a:r>
              <a:rPr lang="fr-CH" dirty="0"/>
              <a:t> in </a:t>
            </a:r>
            <a:r>
              <a:rPr lang="fr-CH" dirty="0" err="1"/>
              <a:t>it</a:t>
            </a:r>
            <a:r>
              <a:rPr lang="fr-CH" dirty="0"/>
              <a:t>, the angles are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a simple formula. The last </a:t>
            </a:r>
            <a:r>
              <a:rPr lang="fr-CH" dirty="0" err="1"/>
              <a:t>thing</a:t>
            </a:r>
            <a:r>
              <a:rPr lang="fr-CH" dirty="0"/>
              <a:t> to </a:t>
            </a:r>
            <a:r>
              <a:rPr lang="fr-CH" dirty="0" err="1"/>
              <a:t>controll</a:t>
            </a:r>
            <a:r>
              <a:rPr lang="fr-CH" dirty="0"/>
              <a:t> are the initial angles and the position of the </a:t>
            </a:r>
            <a:r>
              <a:rPr lang="fr-CH" dirty="0" err="1"/>
              <a:t>north</a:t>
            </a:r>
            <a:r>
              <a:rPr lang="fr-CH" dirty="0"/>
              <a:t> the correct the angles. </a:t>
            </a:r>
            <a:r>
              <a:rPr lang="fr-CH" dirty="0" err="1"/>
              <a:t>That’s</a:t>
            </a:r>
            <a:r>
              <a:rPr lang="fr-CH" dirty="0"/>
              <a:t> the deltas in the formulas.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0DE0E-8920-46BA-9312-F252CD8D714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3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techeuropa.eu/promoting-space-exploration-for-all/98709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monautix.cz/2017/10/na-iss-unikl-freon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hyperlink" Target="https://www.scitecheuropa.eu/promoting-space-exploration-for-all/9870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kosmonautix.cz/2017/10/na-iss-unikl-fre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08947-2060-4087-A60B-7A2D161B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79" y="742277"/>
            <a:ext cx="3925634" cy="391040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When the wise man points</a:t>
            </a:r>
            <a:r>
              <a:rPr lang="fr-CH" sz="5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5400" dirty="0">
                <a:solidFill>
                  <a:schemeClr val="accent4">
                    <a:lumMod val="50000"/>
                  </a:schemeClr>
                </a:solidFill>
              </a:rPr>
              <a:t>to the ISS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88652-EDB6-4BB9-87FB-B91DF86F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78" y="4590661"/>
            <a:ext cx="3925634" cy="13529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Direction and calculation team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Alex 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</a:rPr>
              <a:t>Zakaluzhskii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 &amp; Mathilde Rossier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5E2A-2CE1-4C58-8B51-11A1AF0B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617" r="14668"/>
          <a:stretch/>
        </p:blipFill>
        <p:spPr>
          <a:xfrm>
            <a:off x="5399313" y="0"/>
            <a:ext cx="679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0478B-5245-4F7B-BBBD-4F5A4B25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How to find the initial data</a:t>
            </a: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E5EBE6B-0367-4882-A6AE-4840BF283BCE}"/>
              </a:ext>
            </a:extLst>
          </p:cNvPr>
          <p:cNvGrpSpPr/>
          <p:nvPr/>
        </p:nvGrpSpPr>
        <p:grpSpPr>
          <a:xfrm>
            <a:off x="194129" y="2486561"/>
            <a:ext cx="4014371" cy="3164583"/>
            <a:chOff x="1108529" y="2110902"/>
            <a:chExt cx="4014371" cy="316458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942F4FB-6C1E-49F5-B0E5-CA2FFFBD13F8}"/>
                </a:ext>
              </a:extLst>
            </p:cNvPr>
            <p:cNvCxnSpPr/>
            <p:nvPr/>
          </p:nvCxnSpPr>
          <p:spPr>
            <a:xfrm flipV="1">
              <a:off x="2938065" y="2885994"/>
              <a:ext cx="1217768" cy="794982"/>
            </a:xfrm>
            <a:prstGeom prst="line">
              <a:avLst/>
            </a:prstGeom>
            <a:ln w="3175">
              <a:solidFill>
                <a:schemeClr val="accent2"/>
              </a:solidFill>
              <a:prstDash val="soli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Надпись 105">
                  <a:extLst>
                    <a:ext uri="{FF2B5EF4-FFF2-40B4-BE49-F238E27FC236}">
                      <a16:creationId xmlns:a16="http://schemas.microsoft.com/office/drawing/2014/main" id="{F6B19477-0C38-4C91-9703-B8C40D2A8317}"/>
                    </a:ext>
                  </a:extLst>
                </p:cNvPr>
                <p:cNvSpPr txBox="1"/>
                <p:nvPr/>
              </p:nvSpPr>
              <p:spPr>
                <a:xfrm>
                  <a:off x="2802211" y="2110902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Надпись 105">
                  <a:extLst>
                    <a:ext uri="{FF2B5EF4-FFF2-40B4-BE49-F238E27FC236}">
                      <a16:creationId xmlns:a16="http://schemas.microsoft.com/office/drawing/2014/main" id="{F6B19477-0C38-4C91-9703-B8C40D2A8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211" y="2110902"/>
                  <a:ext cx="371687" cy="3807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42F42D00-F742-4068-B9AB-261673D44C97}"/>
                </a:ext>
              </a:extLst>
            </p:cNvPr>
            <p:cNvGrpSpPr/>
            <p:nvPr/>
          </p:nvGrpSpPr>
          <p:grpSpPr>
            <a:xfrm>
              <a:off x="1108529" y="2356436"/>
              <a:ext cx="3571547" cy="2700866"/>
              <a:chOff x="940496" y="245534"/>
              <a:chExt cx="3571547" cy="2700866"/>
            </a:xfrm>
          </p:grpSpPr>
          <p:sp>
            <p:nvSpPr>
              <p:cNvPr id="44" name="Дуга 43">
                <a:extLst>
                  <a:ext uri="{FF2B5EF4-FFF2-40B4-BE49-F238E27FC236}">
                    <a16:creationId xmlns:a16="http://schemas.microsoft.com/office/drawing/2014/main" id="{79C551A5-0B7E-4A80-9C4B-FC6FEB1241FB}"/>
                  </a:ext>
                </a:extLst>
              </p:cNvPr>
              <p:cNvSpPr/>
              <p:nvPr/>
            </p:nvSpPr>
            <p:spPr>
              <a:xfrm>
                <a:off x="1371600" y="1274235"/>
                <a:ext cx="2700866" cy="651934"/>
              </a:xfrm>
              <a:prstGeom prst="arc">
                <a:avLst>
                  <a:gd name="adj1" fmla="val 10805777"/>
                  <a:gd name="adj2" fmla="val 21546278"/>
                </a:avLst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E9F00ABA-4BEF-4882-975F-485174D9EAC5}"/>
                  </a:ext>
                </a:extLst>
              </p:cNvPr>
              <p:cNvSpPr/>
              <p:nvPr/>
            </p:nvSpPr>
            <p:spPr>
              <a:xfrm>
                <a:off x="1371600" y="1274235"/>
                <a:ext cx="2700866" cy="651934"/>
              </a:xfrm>
              <a:prstGeom prst="ellipse">
                <a:avLst/>
              </a:prstGeom>
              <a:solidFill>
                <a:schemeClr val="accent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6" name="Дуга 45">
                <a:extLst>
                  <a:ext uri="{FF2B5EF4-FFF2-40B4-BE49-F238E27FC236}">
                    <a16:creationId xmlns:a16="http://schemas.microsoft.com/office/drawing/2014/main" id="{E0A2BAF8-A00D-47BF-9D4D-BBB9E17CA5CB}"/>
                  </a:ext>
                </a:extLst>
              </p:cNvPr>
              <p:cNvSpPr/>
              <p:nvPr/>
            </p:nvSpPr>
            <p:spPr>
              <a:xfrm>
                <a:off x="1371600" y="1274235"/>
                <a:ext cx="2700866" cy="651934"/>
              </a:xfrm>
              <a:prstGeom prst="arc">
                <a:avLst>
                  <a:gd name="adj1" fmla="val 21551060"/>
                  <a:gd name="adj2" fmla="val 1086506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55A7D2A4-187F-4598-AEF0-7AD909723D15}"/>
                  </a:ext>
                </a:extLst>
              </p:cNvPr>
              <p:cNvSpPr/>
              <p:nvPr/>
            </p:nvSpPr>
            <p:spPr>
              <a:xfrm>
                <a:off x="1371600" y="245534"/>
                <a:ext cx="2700866" cy="2700866"/>
              </a:xfrm>
              <a:prstGeom prst="ellipse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000EA93E-C4BB-4573-A469-DAD98E54A03E}"/>
                  </a:ext>
                </a:extLst>
              </p:cNvPr>
              <p:cNvCxnSpPr/>
              <p:nvPr/>
            </p:nvCxnSpPr>
            <p:spPr>
              <a:xfrm>
                <a:off x="1371600" y="1595967"/>
                <a:ext cx="2700866" cy="0"/>
              </a:xfrm>
              <a:prstGeom prst="line">
                <a:avLst/>
              </a:prstGeom>
              <a:ln>
                <a:solidFill>
                  <a:schemeClr val="dk1"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35E77399-8130-4EE4-B89C-F5890D0E59A2}"/>
                  </a:ext>
                </a:extLst>
              </p:cNvPr>
              <p:cNvCxnSpPr/>
              <p:nvPr/>
            </p:nvCxnSpPr>
            <p:spPr>
              <a:xfrm flipV="1">
                <a:off x="2722033" y="245534"/>
                <a:ext cx="0" cy="2700866"/>
              </a:xfrm>
              <a:prstGeom prst="line">
                <a:avLst/>
              </a:prstGeom>
              <a:ln>
                <a:solidFill>
                  <a:schemeClr val="dk1"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50EDCECE-1FCC-4542-B155-E580FAF423F1}"/>
                  </a:ext>
                </a:extLst>
              </p:cNvPr>
              <p:cNvSpPr/>
              <p:nvPr/>
            </p:nvSpPr>
            <p:spPr>
              <a:xfrm rot="19598426">
                <a:off x="1375833" y="1278468"/>
                <a:ext cx="2700866" cy="65193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1" name="Дуга 50">
                <a:extLst>
                  <a:ext uri="{FF2B5EF4-FFF2-40B4-BE49-F238E27FC236}">
                    <a16:creationId xmlns:a16="http://schemas.microsoft.com/office/drawing/2014/main" id="{55F13CAC-3450-4573-B163-3B4EE024C140}"/>
                  </a:ext>
                </a:extLst>
              </p:cNvPr>
              <p:cNvSpPr/>
              <p:nvPr/>
            </p:nvSpPr>
            <p:spPr>
              <a:xfrm rot="19602965">
                <a:off x="1375834" y="1278467"/>
                <a:ext cx="2700866" cy="651934"/>
              </a:xfrm>
              <a:prstGeom prst="arc">
                <a:avLst>
                  <a:gd name="adj1" fmla="val 21551060"/>
                  <a:gd name="adj2" fmla="val 1086506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2" name="Дуга 51">
                <a:extLst>
                  <a:ext uri="{FF2B5EF4-FFF2-40B4-BE49-F238E27FC236}">
                    <a16:creationId xmlns:a16="http://schemas.microsoft.com/office/drawing/2014/main" id="{E88116BD-9249-4F1A-BE94-8B79CCB18FBA}"/>
                  </a:ext>
                </a:extLst>
              </p:cNvPr>
              <p:cNvSpPr/>
              <p:nvPr/>
            </p:nvSpPr>
            <p:spPr>
              <a:xfrm rot="19602965">
                <a:off x="1375834" y="1278467"/>
                <a:ext cx="2700866" cy="651934"/>
              </a:xfrm>
              <a:prstGeom prst="arc">
                <a:avLst>
                  <a:gd name="adj1" fmla="val 10805777"/>
                  <a:gd name="adj2" fmla="val 21546278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3" name="Дуга 52">
                <a:extLst>
                  <a:ext uri="{FF2B5EF4-FFF2-40B4-BE49-F238E27FC236}">
                    <a16:creationId xmlns:a16="http://schemas.microsoft.com/office/drawing/2014/main" id="{BB5F2DEC-33FE-408A-AD54-14425DD7DAE0}"/>
                  </a:ext>
                </a:extLst>
              </p:cNvPr>
              <p:cNvSpPr/>
              <p:nvPr/>
            </p:nvSpPr>
            <p:spPr>
              <a:xfrm>
                <a:off x="1843810" y="1387154"/>
                <a:ext cx="1756446" cy="423866"/>
              </a:xfrm>
              <a:prstGeom prst="arc">
                <a:avLst>
                  <a:gd name="adj1" fmla="val 4209947"/>
                  <a:gd name="adj2" fmla="val 8075806"/>
                </a:avLst>
              </a:prstGeom>
              <a:ln w="9525">
                <a:headEnd type="stealth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4" name="Дуга 53">
                <a:extLst>
                  <a:ext uri="{FF2B5EF4-FFF2-40B4-BE49-F238E27FC236}">
                    <a16:creationId xmlns:a16="http://schemas.microsoft.com/office/drawing/2014/main" id="{A4EB77D4-FC7F-4711-B4A3-F50B75747294}"/>
                  </a:ext>
                </a:extLst>
              </p:cNvPr>
              <p:cNvSpPr/>
              <p:nvPr/>
            </p:nvSpPr>
            <p:spPr>
              <a:xfrm rot="19602965">
                <a:off x="1862829" y="1399338"/>
                <a:ext cx="1726876" cy="416782"/>
              </a:xfrm>
              <a:prstGeom prst="arc">
                <a:avLst>
                  <a:gd name="adj1" fmla="val 841123"/>
                  <a:gd name="adj2" fmla="val 6316844"/>
                </a:avLst>
              </a:prstGeom>
              <a:ln w="9525">
                <a:solidFill>
                  <a:schemeClr val="accent2">
                    <a:lumMod val="75000"/>
                  </a:schemeClr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5" name="Дуга 54">
                <a:extLst>
                  <a:ext uri="{FF2B5EF4-FFF2-40B4-BE49-F238E27FC236}">
                    <a16:creationId xmlns:a16="http://schemas.microsoft.com/office/drawing/2014/main" id="{5A412BD9-8A03-44F2-8C8B-28E8FD95AAE6}"/>
                  </a:ext>
                </a:extLst>
              </p:cNvPr>
              <p:cNvSpPr/>
              <p:nvPr/>
            </p:nvSpPr>
            <p:spPr>
              <a:xfrm rot="19602965">
                <a:off x="940496" y="1176589"/>
                <a:ext cx="3571546" cy="861890"/>
              </a:xfrm>
              <a:prstGeom prst="arc">
                <a:avLst>
                  <a:gd name="adj1" fmla="val 841123"/>
                  <a:gd name="adj2" fmla="val 2287205"/>
                </a:avLst>
              </a:prstGeom>
              <a:ln w="9525">
                <a:solidFill>
                  <a:schemeClr val="accent2">
                    <a:lumMod val="75000"/>
                  </a:schemeClr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6" name="Дуга 55">
                <a:extLst>
                  <a:ext uri="{FF2B5EF4-FFF2-40B4-BE49-F238E27FC236}">
                    <a16:creationId xmlns:a16="http://schemas.microsoft.com/office/drawing/2014/main" id="{CF4AC030-6184-4F5B-A287-E081A39707E6}"/>
                  </a:ext>
                </a:extLst>
              </p:cNvPr>
              <p:cNvSpPr/>
              <p:nvPr/>
            </p:nvSpPr>
            <p:spPr>
              <a:xfrm rot="19602965">
                <a:off x="940497" y="1176589"/>
                <a:ext cx="3571546" cy="861890"/>
              </a:xfrm>
              <a:prstGeom prst="arc">
                <a:avLst>
                  <a:gd name="adj1" fmla="val 2280365"/>
                  <a:gd name="adj2" fmla="val 6276906"/>
                </a:avLst>
              </a:prstGeom>
              <a:ln w="9525">
                <a:solidFill>
                  <a:schemeClr val="accent2">
                    <a:lumMod val="50000"/>
                  </a:schemeClr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D28B6D74-1A26-45FE-A763-6C400DBF719A}"/>
                </a:ext>
              </a:extLst>
            </p:cNvPr>
            <p:cNvGrpSpPr/>
            <p:nvPr/>
          </p:nvGrpSpPr>
          <p:grpSpPr>
            <a:xfrm>
              <a:off x="1590433" y="2127835"/>
              <a:ext cx="3146424" cy="2878471"/>
              <a:chOff x="1422400" y="16933"/>
              <a:chExt cx="3146424" cy="2878471"/>
            </a:xfrm>
          </p:grpSpPr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F74419C0-8164-48B7-ACD8-0BD653AAB910}"/>
                  </a:ext>
                </a:extLst>
              </p:cNvPr>
              <p:cNvCxnSpPr/>
              <p:nvPr/>
            </p:nvCxnSpPr>
            <p:spPr>
              <a:xfrm flipV="1">
                <a:off x="2722033" y="16933"/>
                <a:ext cx="0" cy="1578838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AB364BA8-43BD-4533-BBC8-7DFEA71A441F}"/>
                  </a:ext>
                </a:extLst>
              </p:cNvPr>
              <p:cNvCxnSpPr/>
              <p:nvPr/>
            </p:nvCxnSpPr>
            <p:spPr>
              <a:xfrm flipH="1">
                <a:off x="1422400" y="1595771"/>
                <a:ext cx="1299633" cy="1299633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5A8BAB4F-5A5D-4285-A024-D9C4B21D30FE}"/>
                  </a:ext>
                </a:extLst>
              </p:cNvPr>
              <p:cNvCxnSpPr/>
              <p:nvPr/>
            </p:nvCxnSpPr>
            <p:spPr>
              <a:xfrm>
                <a:off x="2722034" y="1595379"/>
                <a:ext cx="1846790" cy="999654"/>
              </a:xfrm>
              <a:prstGeom prst="straightConnector1">
                <a:avLst/>
              </a:prstGeom>
              <a:ln>
                <a:tailEnd type="triangle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C775F685-FC4C-4293-9132-E644282036B0}"/>
                </a:ext>
              </a:extLst>
            </p:cNvPr>
            <p:cNvCxnSpPr/>
            <p:nvPr/>
          </p:nvCxnSpPr>
          <p:spPr>
            <a:xfrm flipH="1" flipV="1">
              <a:off x="2058150" y="2230282"/>
              <a:ext cx="831919" cy="147600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4DB276-6189-42E3-99B8-BBA0B7D7342D}"/>
                </a:ext>
              </a:extLst>
            </p:cNvPr>
            <p:cNvCxnSpPr/>
            <p:nvPr/>
          </p:nvCxnSpPr>
          <p:spPr>
            <a:xfrm flipH="1" flipV="1">
              <a:off x="2802211" y="3384824"/>
              <a:ext cx="248720" cy="850607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Надпись 124">
                  <a:extLst>
                    <a:ext uri="{FF2B5EF4-FFF2-40B4-BE49-F238E27FC236}">
                      <a16:creationId xmlns:a16="http://schemas.microsoft.com/office/drawing/2014/main" id="{79B0E720-9758-45F3-A23E-B981DBB3264B}"/>
                    </a:ext>
                  </a:extLst>
                </p:cNvPr>
                <p:cNvSpPr txBox="1"/>
                <p:nvPr/>
              </p:nvSpPr>
              <p:spPr>
                <a:xfrm>
                  <a:off x="1681574" y="2152971"/>
                  <a:ext cx="502920" cy="3950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Надпись 124">
                  <a:extLst>
                    <a:ext uri="{FF2B5EF4-FFF2-40B4-BE49-F238E27FC236}">
                      <a16:creationId xmlns:a16="http://schemas.microsoft.com/office/drawing/2014/main" id="{79B0E720-9758-45F3-A23E-B981DBB32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574" y="2152971"/>
                  <a:ext cx="502920" cy="395092"/>
                </a:xfrm>
                <a:prstGeom prst="rect">
                  <a:avLst/>
                </a:prstGeom>
                <a:blipFill>
                  <a:blip r:embed="rId3"/>
                  <a:stretch>
                    <a:fillRect t="-4615" r="-1707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Надпись 125">
                  <a:extLst>
                    <a:ext uri="{FF2B5EF4-FFF2-40B4-BE49-F238E27FC236}">
                      <a16:creationId xmlns:a16="http://schemas.microsoft.com/office/drawing/2014/main" id="{BDD847AB-1F8C-49B1-99B6-F08534BAE1A8}"/>
                    </a:ext>
                  </a:extLst>
                </p:cNvPr>
                <p:cNvSpPr txBox="1"/>
                <p:nvPr/>
              </p:nvSpPr>
              <p:spPr>
                <a:xfrm>
                  <a:off x="1587144" y="4894742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Надпись 125">
                  <a:extLst>
                    <a:ext uri="{FF2B5EF4-FFF2-40B4-BE49-F238E27FC236}">
                      <a16:creationId xmlns:a16="http://schemas.microsoft.com/office/drawing/2014/main" id="{BDD847AB-1F8C-49B1-99B6-F08534BAE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144" y="4894742"/>
                  <a:ext cx="371687" cy="3807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Надпись 126">
                  <a:extLst>
                    <a:ext uri="{FF2B5EF4-FFF2-40B4-BE49-F238E27FC236}">
                      <a16:creationId xmlns:a16="http://schemas.microsoft.com/office/drawing/2014/main" id="{4AE47F0A-F466-401C-B6DE-F81B79677B27}"/>
                    </a:ext>
                  </a:extLst>
                </p:cNvPr>
                <p:cNvSpPr txBox="1"/>
                <p:nvPr/>
              </p:nvSpPr>
              <p:spPr>
                <a:xfrm>
                  <a:off x="4538624" y="4351768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Надпись 126">
                  <a:extLst>
                    <a:ext uri="{FF2B5EF4-FFF2-40B4-BE49-F238E27FC236}">
                      <a16:creationId xmlns:a16="http://schemas.microsoft.com/office/drawing/2014/main" id="{4AE47F0A-F466-401C-B6DE-F81B79677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624" y="4351768"/>
                  <a:ext cx="371687" cy="380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B30F89DB-584F-4562-A11D-8EB2ECA93741}"/>
                </a:ext>
              </a:extLst>
            </p:cNvPr>
            <p:cNvCxnSpPr/>
            <p:nvPr/>
          </p:nvCxnSpPr>
          <p:spPr>
            <a:xfrm flipV="1">
              <a:off x="2890068" y="3130354"/>
              <a:ext cx="1686679" cy="576123"/>
            </a:xfrm>
            <a:prstGeom prst="straightConnector1">
              <a:avLst/>
            </a:prstGeom>
            <a:ln w="63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Надпись 128">
                  <a:extLst>
                    <a:ext uri="{FF2B5EF4-FFF2-40B4-BE49-F238E27FC236}">
                      <a16:creationId xmlns:a16="http://schemas.microsoft.com/office/drawing/2014/main" id="{A86552C3-E4AA-48FA-B18F-D29E105E71B3}"/>
                    </a:ext>
                  </a:extLst>
                </p:cNvPr>
                <p:cNvSpPr txBox="1"/>
                <p:nvPr/>
              </p:nvSpPr>
              <p:spPr>
                <a:xfrm>
                  <a:off x="4240499" y="3148675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Надпись 128">
                  <a:extLst>
                    <a:ext uri="{FF2B5EF4-FFF2-40B4-BE49-F238E27FC236}">
                      <a16:creationId xmlns:a16="http://schemas.microsoft.com/office/drawing/2014/main" id="{A86552C3-E4AA-48FA-B18F-D29E105E7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499" y="3148675"/>
                  <a:ext cx="371687" cy="380743"/>
                </a:xfrm>
                <a:prstGeom prst="rect">
                  <a:avLst/>
                </a:prstGeom>
                <a:blipFill>
                  <a:blip r:embed="rId6"/>
                  <a:stretch>
                    <a:fillRect t="-4762" r="-1639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EF8E52D-F290-4152-962B-626A14A2369C}"/>
                </a:ext>
              </a:extLst>
            </p:cNvPr>
            <p:cNvCxnSpPr/>
            <p:nvPr/>
          </p:nvCxnSpPr>
          <p:spPr>
            <a:xfrm flipV="1">
              <a:off x="1765022" y="2974519"/>
              <a:ext cx="2255856" cy="1473391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Надпись 130">
                  <a:extLst>
                    <a:ext uri="{FF2B5EF4-FFF2-40B4-BE49-F238E27FC236}">
                      <a16:creationId xmlns:a16="http://schemas.microsoft.com/office/drawing/2014/main" id="{B91CE4A2-3682-48D7-8127-55B05504276E}"/>
                    </a:ext>
                  </a:extLst>
                </p:cNvPr>
                <p:cNvSpPr txBox="1"/>
                <p:nvPr/>
              </p:nvSpPr>
              <p:spPr>
                <a:xfrm>
                  <a:off x="4201454" y="3551283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Надпись 130">
                  <a:extLst>
                    <a:ext uri="{FF2B5EF4-FFF2-40B4-BE49-F238E27FC236}">
                      <a16:creationId xmlns:a16="http://schemas.microsoft.com/office/drawing/2014/main" id="{B91CE4A2-3682-48D7-8127-55B055042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454" y="3551283"/>
                  <a:ext cx="371687" cy="3807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09870969-FC31-49DD-838C-92922E493357}"/>
                </a:ext>
              </a:extLst>
            </p:cNvPr>
            <p:cNvCxnSpPr/>
            <p:nvPr/>
          </p:nvCxnSpPr>
          <p:spPr>
            <a:xfrm flipV="1">
              <a:off x="2835346" y="3551069"/>
              <a:ext cx="106368" cy="694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06639D03-269E-4D24-B918-ADA69DB4F1D9}"/>
                </a:ext>
              </a:extLst>
            </p:cNvPr>
            <p:cNvCxnSpPr/>
            <p:nvPr/>
          </p:nvCxnSpPr>
          <p:spPr>
            <a:xfrm flipH="1" flipV="1">
              <a:off x="2935187" y="3551246"/>
              <a:ext cx="57466" cy="101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Надпись 133">
                  <a:extLst>
                    <a:ext uri="{FF2B5EF4-FFF2-40B4-BE49-F238E27FC236}">
                      <a16:creationId xmlns:a16="http://schemas.microsoft.com/office/drawing/2014/main" id="{B7977F5B-49EB-4E6A-B71E-FDD16EAC58F2}"/>
                    </a:ext>
                  </a:extLst>
                </p:cNvPr>
                <p:cNvSpPr txBox="1"/>
                <p:nvPr/>
              </p:nvSpPr>
              <p:spPr>
                <a:xfrm>
                  <a:off x="2596812" y="3125489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℧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Надпись 133">
                  <a:extLst>
                    <a:ext uri="{FF2B5EF4-FFF2-40B4-BE49-F238E27FC236}">
                      <a16:creationId xmlns:a16="http://schemas.microsoft.com/office/drawing/2014/main" id="{B7977F5B-49EB-4E6A-B71E-FDD16EAC5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812" y="3125489"/>
                  <a:ext cx="371687" cy="3807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Надпись 134">
                  <a:extLst>
                    <a:ext uri="{FF2B5EF4-FFF2-40B4-BE49-F238E27FC236}">
                      <a16:creationId xmlns:a16="http://schemas.microsoft.com/office/drawing/2014/main" id="{1D89284E-4923-490F-B645-122E1DD8E1A8}"/>
                    </a:ext>
                  </a:extLst>
                </p:cNvPr>
                <p:cNvSpPr txBox="1"/>
                <p:nvPr/>
              </p:nvSpPr>
              <p:spPr>
                <a:xfrm>
                  <a:off x="2693082" y="3726885"/>
                  <a:ext cx="277599" cy="28432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sz="1000">
                            <a:solidFill>
                              <a:srgbClr val="1F386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Надпись 134">
                  <a:extLst>
                    <a:ext uri="{FF2B5EF4-FFF2-40B4-BE49-F238E27FC236}">
                      <a16:creationId xmlns:a16="http://schemas.microsoft.com/office/drawing/2014/main" id="{1D89284E-4923-490F-B645-122E1DD8E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082" y="3726885"/>
                  <a:ext cx="277599" cy="2843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Надпись 135">
                  <a:extLst>
                    <a:ext uri="{FF2B5EF4-FFF2-40B4-BE49-F238E27FC236}">
                      <a16:creationId xmlns:a16="http://schemas.microsoft.com/office/drawing/2014/main" id="{913F9A5F-DBF7-462F-8126-DCF81D2D9B50}"/>
                    </a:ext>
                  </a:extLst>
                </p:cNvPr>
                <p:cNvSpPr txBox="1"/>
                <p:nvPr/>
              </p:nvSpPr>
              <p:spPr>
                <a:xfrm>
                  <a:off x="3002667" y="3511719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sz="1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Надпись 135">
                  <a:extLst>
                    <a:ext uri="{FF2B5EF4-FFF2-40B4-BE49-F238E27FC236}">
                      <a16:creationId xmlns:a16="http://schemas.microsoft.com/office/drawing/2014/main" id="{913F9A5F-DBF7-462F-8126-DCF81D2D9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667" y="3511719"/>
                  <a:ext cx="371687" cy="3807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8928B3A-4B67-491F-9AA1-1E6615418C60}"/>
                </a:ext>
              </a:extLst>
            </p:cNvPr>
            <p:cNvSpPr/>
            <p:nvPr/>
          </p:nvSpPr>
          <p:spPr>
            <a:xfrm>
              <a:off x="3425583" y="3990644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5F9F5F5-DCCA-4D45-8D3B-397AB7AD6217}"/>
                </a:ext>
              </a:extLst>
            </p:cNvPr>
            <p:cNvSpPr/>
            <p:nvPr/>
          </p:nvSpPr>
          <p:spPr>
            <a:xfrm>
              <a:off x="2869093" y="3681169"/>
              <a:ext cx="45719" cy="457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94E357D-6DFF-43B0-98D7-679606CBEC6A}"/>
                </a:ext>
              </a:extLst>
            </p:cNvPr>
            <p:cNvSpPr/>
            <p:nvPr/>
          </p:nvSpPr>
          <p:spPr>
            <a:xfrm>
              <a:off x="2541359" y="4008964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AABEC5C-7F4B-4E57-A8B0-D2AA81B5134B}"/>
                </a:ext>
              </a:extLst>
            </p:cNvPr>
            <p:cNvSpPr/>
            <p:nvPr/>
          </p:nvSpPr>
          <p:spPr>
            <a:xfrm>
              <a:off x="3782935" y="3370533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DA53529-DC10-4810-AA1B-1DB67470C736}"/>
                </a:ext>
              </a:extLst>
            </p:cNvPr>
            <p:cNvSpPr/>
            <p:nvPr/>
          </p:nvSpPr>
          <p:spPr>
            <a:xfrm>
              <a:off x="2968499" y="4018666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D6A431B-B4A2-476E-A94D-0234955525AA}"/>
                </a:ext>
              </a:extLst>
            </p:cNvPr>
            <p:cNvSpPr/>
            <p:nvPr/>
          </p:nvSpPr>
          <p:spPr>
            <a:xfrm>
              <a:off x="2781170" y="3360220"/>
              <a:ext cx="45719" cy="457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0E0A5629-556D-4442-9F35-53FF931DB8EC}"/>
                </a:ext>
              </a:extLst>
            </p:cNvPr>
            <p:cNvSpPr/>
            <p:nvPr/>
          </p:nvSpPr>
          <p:spPr>
            <a:xfrm>
              <a:off x="1741139" y="2611160"/>
              <a:ext cx="2252134" cy="2251580"/>
            </a:xfrm>
            <a:prstGeom prst="arc">
              <a:avLst>
                <a:gd name="adj1" fmla="val 14566287"/>
                <a:gd name="adj2" fmla="val 16297653"/>
              </a:avLst>
            </a:prstGeom>
            <a:ln w="9525">
              <a:solidFill>
                <a:schemeClr val="accent2">
                  <a:lumMod val="50000"/>
                </a:schemeClr>
              </a:solidFill>
              <a:headEnd type="stealth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Надпись 145">
                  <a:extLst>
                    <a:ext uri="{FF2B5EF4-FFF2-40B4-BE49-F238E27FC236}">
                      <a16:creationId xmlns:a16="http://schemas.microsoft.com/office/drawing/2014/main" id="{9603AD45-1DC3-4FDE-9BAA-3C91413B952B}"/>
                    </a:ext>
                  </a:extLst>
                </p:cNvPr>
                <p:cNvSpPr txBox="1"/>
                <p:nvPr/>
              </p:nvSpPr>
              <p:spPr>
                <a:xfrm>
                  <a:off x="2497406" y="2593747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>
                            <a:solidFill>
                              <a:srgbClr val="833C0B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Надпись 145">
                  <a:extLst>
                    <a:ext uri="{FF2B5EF4-FFF2-40B4-BE49-F238E27FC236}">
                      <a16:creationId xmlns:a16="http://schemas.microsoft.com/office/drawing/2014/main" id="{9603AD45-1DC3-4FDE-9BAA-3C91413B9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406" y="2593747"/>
                  <a:ext cx="371687" cy="3807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Надпись 147">
                  <a:extLst>
                    <a:ext uri="{FF2B5EF4-FFF2-40B4-BE49-F238E27FC236}">
                      <a16:creationId xmlns:a16="http://schemas.microsoft.com/office/drawing/2014/main" id="{2C79B110-69A3-4949-BAE6-2F8581AC95C5}"/>
                    </a:ext>
                  </a:extLst>
                </p:cNvPr>
                <p:cNvSpPr txBox="1"/>
                <p:nvPr/>
              </p:nvSpPr>
              <p:spPr>
                <a:xfrm>
                  <a:off x="3868812" y="2610919"/>
                  <a:ext cx="502920" cy="3950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Надпись 147">
                  <a:extLst>
                    <a:ext uri="{FF2B5EF4-FFF2-40B4-BE49-F238E27FC236}">
                      <a16:creationId xmlns:a16="http://schemas.microsoft.com/office/drawing/2014/main" id="{2C79B110-69A3-4949-BAE6-2F8581AC9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812" y="2610919"/>
                  <a:ext cx="502920" cy="39509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7AB03958-6C30-4019-BA32-1E83838D379C}"/>
                </a:ext>
              </a:extLst>
            </p:cNvPr>
            <p:cNvCxnSpPr/>
            <p:nvPr/>
          </p:nvCxnSpPr>
          <p:spPr>
            <a:xfrm>
              <a:off x="2890277" y="3706340"/>
              <a:ext cx="1544956" cy="1544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Надпись 151">
                  <a:extLst>
                    <a:ext uri="{FF2B5EF4-FFF2-40B4-BE49-F238E27FC236}">
                      <a16:creationId xmlns:a16="http://schemas.microsoft.com/office/drawing/2014/main" id="{7347ABF1-BB79-42A1-8263-9F857EF12C0D}"/>
                    </a:ext>
                  </a:extLst>
                </p:cNvPr>
                <p:cNvSpPr txBox="1"/>
                <p:nvPr/>
              </p:nvSpPr>
              <p:spPr>
                <a:xfrm>
                  <a:off x="3730450" y="3449499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𝜗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Надпись 151">
                  <a:extLst>
                    <a:ext uri="{FF2B5EF4-FFF2-40B4-BE49-F238E27FC236}">
                      <a16:creationId xmlns:a16="http://schemas.microsoft.com/office/drawing/2014/main" id="{7347ABF1-BB79-42A1-8263-9F857EF12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450" y="3449499"/>
                  <a:ext cx="371687" cy="3807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адпись 153">
                  <a:extLst>
                    <a:ext uri="{FF2B5EF4-FFF2-40B4-BE49-F238E27FC236}">
                      <a16:creationId xmlns:a16="http://schemas.microsoft.com/office/drawing/2014/main" id="{EF44D9DE-3890-4145-8163-E4DB4BC662CE}"/>
                    </a:ext>
                  </a:extLst>
                </p:cNvPr>
                <p:cNvSpPr txBox="1"/>
                <p:nvPr/>
              </p:nvSpPr>
              <p:spPr>
                <a:xfrm>
                  <a:off x="3621586" y="3765847"/>
                  <a:ext cx="371687" cy="3807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Надпись 153">
                  <a:extLst>
                    <a:ext uri="{FF2B5EF4-FFF2-40B4-BE49-F238E27FC236}">
                      <a16:creationId xmlns:a16="http://schemas.microsoft.com/office/drawing/2014/main" id="{EF44D9DE-3890-4145-8163-E4DB4BC66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586" y="3765847"/>
                  <a:ext cx="371687" cy="380743"/>
                </a:xfrm>
                <a:prstGeom prst="rect">
                  <a:avLst/>
                </a:prstGeom>
                <a:blipFill>
                  <a:blip r:embed="rId14"/>
                  <a:stretch>
                    <a:fillRect t="-4839" r="-19672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19218E8-99AB-44DA-AF52-62EDC4F688F8}"/>
                </a:ext>
              </a:extLst>
            </p:cNvPr>
            <p:cNvCxnSpPr/>
            <p:nvPr/>
          </p:nvCxnSpPr>
          <p:spPr>
            <a:xfrm>
              <a:off x="2890277" y="3706144"/>
              <a:ext cx="975328" cy="97487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адпись 155">
                  <a:extLst>
                    <a:ext uri="{FF2B5EF4-FFF2-40B4-BE49-F238E27FC236}">
                      <a16:creationId xmlns:a16="http://schemas.microsoft.com/office/drawing/2014/main" id="{46FEAA1B-4DD3-4B35-A32D-8C49C142D714}"/>
                    </a:ext>
                  </a:extLst>
                </p:cNvPr>
                <p:cNvSpPr txBox="1"/>
                <p:nvPr/>
              </p:nvSpPr>
              <p:spPr>
                <a:xfrm>
                  <a:off x="3163486" y="3932025"/>
                  <a:ext cx="262097" cy="2684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0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oMath>
                    </m:oMathPara>
                  </a14:m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Надпись 155">
                  <a:extLst>
                    <a:ext uri="{FF2B5EF4-FFF2-40B4-BE49-F238E27FC236}">
                      <a16:creationId xmlns:a16="http://schemas.microsoft.com/office/drawing/2014/main" id="{46FEAA1B-4DD3-4B35-A32D-8C49C142D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86" y="3932025"/>
                  <a:ext cx="262097" cy="26845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BBFECD1E-DAC6-4861-974E-1CEBC4DF159F}"/>
                </a:ext>
              </a:extLst>
            </p:cNvPr>
            <p:cNvCxnSpPr/>
            <p:nvPr/>
          </p:nvCxnSpPr>
          <p:spPr>
            <a:xfrm flipV="1">
              <a:off x="4569852" y="2814131"/>
              <a:ext cx="248883" cy="319604"/>
            </a:xfrm>
            <a:prstGeom prst="straightConnector1">
              <a:avLst/>
            </a:prstGeom>
            <a:ln w="63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Надпись 32">
                  <a:extLst>
                    <a:ext uri="{FF2B5EF4-FFF2-40B4-BE49-F238E27FC236}">
                      <a16:creationId xmlns:a16="http://schemas.microsoft.com/office/drawing/2014/main" id="{06C586D3-FDB0-43C6-B696-2A4C218A5740}"/>
                    </a:ext>
                  </a:extLst>
                </p:cNvPr>
                <p:cNvSpPr txBox="1"/>
                <p:nvPr/>
              </p:nvSpPr>
              <p:spPr>
                <a:xfrm>
                  <a:off x="4751425" y="2644586"/>
                  <a:ext cx="371475" cy="3803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15000"/>
                    </a:lnSpc>
                    <a:spcAft>
                      <a:spcPts val="500"/>
                    </a:spcAft>
                    <a:tabLst>
                      <a:tab pos="6146165" algn="r"/>
                      <a:tab pos="6146165" algn="r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Надпись 32">
                  <a:extLst>
                    <a:ext uri="{FF2B5EF4-FFF2-40B4-BE49-F238E27FC236}">
                      <a16:creationId xmlns:a16="http://schemas.microsoft.com/office/drawing/2014/main" id="{06C586D3-FDB0-43C6-B696-2A4C218A5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425" y="2644586"/>
                  <a:ext cx="371475" cy="3803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D97CE16-4BB0-4A89-B2E0-74C4908CC102}"/>
                </a:ext>
              </a:extLst>
            </p:cNvPr>
            <p:cNvSpPr/>
            <p:nvPr/>
          </p:nvSpPr>
          <p:spPr>
            <a:xfrm>
              <a:off x="4549193" y="3111110"/>
              <a:ext cx="45085" cy="45085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E65AC1-6C48-42D1-B8BD-EE25DA93E4A6}"/>
                </a:ext>
              </a:extLst>
            </p:cNvPr>
            <p:cNvSpPr txBox="1"/>
            <p:nvPr/>
          </p:nvSpPr>
          <p:spPr>
            <a:xfrm>
              <a:off x="4545397" y="3024951"/>
              <a:ext cx="525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</a:t>
              </a:r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E9E58F-61E7-42C1-BA69-EF9E873B719F}"/>
                  </a:ext>
                </a:extLst>
              </p:cNvPr>
              <p:cNvSpPr txBox="1"/>
              <p:nvPr/>
            </p:nvSpPr>
            <p:spPr>
              <a:xfrm>
                <a:off x="5008870" y="2752049"/>
                <a:ext cx="4422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Keplerian elements: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E9E58F-61E7-42C1-BA69-EF9E873B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70" y="2752049"/>
                <a:ext cx="4422477" cy="369332"/>
              </a:xfrm>
              <a:prstGeom prst="rect">
                <a:avLst/>
              </a:prstGeom>
              <a:blipFill>
                <a:blip r:embed="rId17"/>
                <a:stretch>
                  <a:fillRect l="-1241" t="-21311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D1314D-DCE3-4EFE-B346-E3C9193AD23D}"/>
                  </a:ext>
                </a:extLst>
              </p:cNvPr>
              <p:cNvSpPr txBox="1"/>
              <p:nvPr/>
            </p:nvSpPr>
            <p:spPr>
              <a:xfrm>
                <a:off x="5008868" y="3159200"/>
                <a:ext cx="5486399" cy="43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Coordinates in J2000 system: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D1314D-DCE3-4EFE-B346-E3C9193A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68" y="3159200"/>
                <a:ext cx="5486399" cy="434671"/>
              </a:xfrm>
              <a:prstGeom prst="rect">
                <a:avLst/>
              </a:prstGeom>
              <a:blipFill>
                <a:blip r:embed="rId18"/>
                <a:stretch>
                  <a:fillRect l="-1000" t="-9722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8CCC069-BA65-428C-8C93-F4D21EC2FB93}"/>
              </a:ext>
            </a:extLst>
          </p:cNvPr>
          <p:cNvSpPr txBox="1"/>
          <p:nvPr/>
        </p:nvSpPr>
        <p:spPr>
          <a:xfrm>
            <a:off x="4446387" y="4073148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KE_vector.txt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DCEDAD-DFEC-4EFD-ADDA-61A802A8BE71}"/>
              </a:ext>
            </a:extLst>
          </p:cNvPr>
          <p:cNvSpPr txBox="1"/>
          <p:nvPr/>
        </p:nvSpPr>
        <p:spPr>
          <a:xfrm>
            <a:off x="6493389" y="4073148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KE_ASK.py</a:t>
            </a:r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D110F829-F0EA-4769-8463-D4C5AE13938F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6019814" y="4257814"/>
            <a:ext cx="473575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F7B0EA8-0D8A-4D11-B38A-BC415DC5D3A1}"/>
              </a:ext>
            </a:extLst>
          </p:cNvPr>
          <p:cNvSpPr txBox="1"/>
          <p:nvPr/>
        </p:nvSpPr>
        <p:spPr>
          <a:xfrm>
            <a:off x="8540391" y="4067204"/>
            <a:ext cx="2024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ASKinit_vector.txt</a:t>
            </a:r>
            <a:endParaRPr lang="ru-RU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595D492-243B-4B46-B852-71F811A52C58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8066816" y="4251870"/>
            <a:ext cx="473575" cy="594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537F27-4964-484E-B28F-7A10944B276E}"/>
              </a:ext>
            </a:extLst>
          </p:cNvPr>
          <p:cNvSpPr txBox="1"/>
          <p:nvPr/>
        </p:nvSpPr>
        <p:spPr>
          <a:xfrm>
            <a:off x="6493389" y="4721316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scheduler.py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FE4D85-10DA-4A78-8C4B-6DE88ACD285A}"/>
              </a:ext>
            </a:extLst>
          </p:cNvPr>
          <p:cNvSpPr txBox="1"/>
          <p:nvPr/>
        </p:nvSpPr>
        <p:spPr>
          <a:xfrm>
            <a:off x="8540391" y="4715372"/>
            <a:ext cx="1023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tick.txt</a:t>
            </a:r>
            <a:endParaRPr lang="ru-RU" dirty="0"/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9145B11F-C6CB-4BBA-A1A2-7876660A49C2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8066816" y="4900038"/>
            <a:ext cx="473575" cy="59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21D166-3881-43B4-BCF9-DE3975C01C6C}"/>
              </a:ext>
            </a:extLst>
          </p:cNvPr>
          <p:cNvSpPr txBox="1"/>
          <p:nvPr/>
        </p:nvSpPr>
        <p:spPr>
          <a:xfrm>
            <a:off x="10129433" y="4709839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Int.py</a:t>
            </a:r>
            <a:endParaRPr lang="ru-RU" dirty="0"/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0AC1C86-9EED-40CA-9830-DA6E8253739D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564130" y="4894505"/>
            <a:ext cx="565303" cy="55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A5527366-A698-436E-9C4E-B73ECDE71042}"/>
              </a:ext>
            </a:extLst>
          </p:cNvPr>
          <p:cNvCxnSpPr>
            <a:cxnSpLocks/>
            <a:stCxn id="67" idx="3"/>
            <a:endCxn id="81" idx="0"/>
          </p:cNvCxnSpPr>
          <p:nvPr/>
        </p:nvCxnSpPr>
        <p:spPr>
          <a:xfrm>
            <a:off x="10565041" y="4251870"/>
            <a:ext cx="351106" cy="4579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E6B1EABD-9799-4A7D-BB8C-488CFD12422C}"/>
              </a:ext>
            </a:extLst>
          </p:cNvPr>
          <p:cNvCxnSpPr>
            <a:cxnSpLocks/>
            <a:stCxn id="81" idx="2"/>
            <a:endCxn id="103" idx="3"/>
          </p:cNvCxnSpPr>
          <p:nvPr/>
        </p:nvCxnSpPr>
        <p:spPr>
          <a:xfrm rot="5400000">
            <a:off x="10471365" y="5172845"/>
            <a:ext cx="538456" cy="351109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6465E46-C499-49B4-83C8-D9D2B4AC87EF}"/>
              </a:ext>
            </a:extLst>
          </p:cNvPr>
          <p:cNvSpPr txBox="1"/>
          <p:nvPr/>
        </p:nvSpPr>
        <p:spPr>
          <a:xfrm>
            <a:off x="6493389" y="5430667"/>
            <a:ext cx="1573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ASK_GSK.py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229EF-1582-4C5B-A17A-E66D7B652663}"/>
              </a:ext>
            </a:extLst>
          </p:cNvPr>
          <p:cNvSpPr txBox="1"/>
          <p:nvPr/>
        </p:nvSpPr>
        <p:spPr>
          <a:xfrm>
            <a:off x="8540391" y="5432961"/>
            <a:ext cx="20246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ASK_vector.txt</a:t>
            </a:r>
            <a:endParaRPr lang="ru-RU" dirty="0"/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ACB3FF67-92E2-45A8-9CA3-B173E10C7E63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 flipV="1">
            <a:off x="8066816" y="5615333"/>
            <a:ext cx="473575" cy="229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2FE859-61B7-4178-90BD-5BB8D9B2008B}"/>
              </a:ext>
            </a:extLst>
          </p:cNvPr>
          <p:cNvSpPr txBox="1"/>
          <p:nvPr/>
        </p:nvSpPr>
        <p:spPr>
          <a:xfrm>
            <a:off x="4438539" y="5428956"/>
            <a:ext cx="1736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GSK_vector.txt</a:t>
            </a:r>
            <a:endParaRPr lang="ru-RU" dirty="0"/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D34E6236-1496-4E55-9DC7-1045BA2606CD}"/>
              </a:ext>
            </a:extLst>
          </p:cNvPr>
          <p:cNvCxnSpPr>
            <a:cxnSpLocks/>
            <a:stCxn id="102" idx="1"/>
            <a:endCxn id="118" idx="3"/>
          </p:cNvCxnSpPr>
          <p:nvPr/>
        </p:nvCxnSpPr>
        <p:spPr>
          <a:xfrm flipH="1" flipV="1">
            <a:off x="6174797" y="5613622"/>
            <a:ext cx="318592" cy="171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C905E4-B976-4154-ADC5-537CE01EA199}"/>
                  </a:ext>
                </a:extLst>
              </p:cNvPr>
              <p:cNvSpPr txBox="1"/>
              <p:nvPr/>
            </p:nvSpPr>
            <p:spPr>
              <a:xfrm>
                <a:off x="5008868" y="3595112"/>
                <a:ext cx="6787716" cy="44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Coordinates in Fixed(Greenwich) system: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C905E4-B976-4154-ADC5-537CE01EA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68" y="3595112"/>
                <a:ext cx="6787716" cy="442685"/>
              </a:xfrm>
              <a:prstGeom prst="rect">
                <a:avLst/>
              </a:prstGeom>
              <a:blipFill>
                <a:blip r:embed="rId19"/>
                <a:stretch>
                  <a:fillRect l="-809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BD04F-4A36-4BC8-8C80-FEC25AE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Earth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4">
                    <a:lumMod val="50000"/>
                  </a:schemeClr>
                </a:solidFill>
              </a:rPr>
              <a:t>vectors</a:t>
            </a:r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Espace réservé du contenu 4" descr="Une image contenant cerf-volant, sombre, volant, lumière&#10;&#10;Description générée automatiquement">
            <a:extLst>
              <a:ext uri="{FF2B5EF4-FFF2-40B4-BE49-F238E27FC236}">
                <a16:creationId xmlns:a16="http://schemas.microsoft.com/office/drawing/2014/main" id="{437AE5C2-F975-40D8-A257-55C5F450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r="9387" b="54224"/>
          <a:stretch/>
        </p:blipFill>
        <p:spPr>
          <a:xfrm>
            <a:off x="106326" y="2192201"/>
            <a:ext cx="5227121" cy="31792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E64E2-22A9-48E6-A028-41B4BAE9AF17}"/>
              </a:ext>
            </a:extLst>
          </p:cNvPr>
          <p:cNvSpPr/>
          <p:nvPr/>
        </p:nvSpPr>
        <p:spPr>
          <a:xfrm>
            <a:off x="106326" y="3362672"/>
            <a:ext cx="419877" cy="1394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210A78-9D4D-4AE1-A4F6-15D77C30B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8942" r="20901" b="38430"/>
          <a:stretch/>
        </p:blipFill>
        <p:spPr>
          <a:xfrm>
            <a:off x="5138244" y="1866450"/>
            <a:ext cx="6357771" cy="36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D8EA2-8BB7-4419-9D08-8F8F230C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Local coordinates system</a:t>
            </a:r>
            <a:endParaRPr lang="en-GB" dirty="0"/>
          </a:p>
        </p:txBody>
      </p:sp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2D7E7D7-2F1E-47BF-9D0D-4B42A7CCF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" t="14117" r="13490" b="20784"/>
          <a:stretch/>
        </p:blipFill>
        <p:spPr>
          <a:xfrm>
            <a:off x="769498" y="1789960"/>
            <a:ext cx="6489551" cy="3937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/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cos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H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CH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CH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14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Arial" panose="020B0604020202020204" pitchFamily="34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sin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fr-CH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𝑂𝐴</m:t>
                          </m:r>
                        </m:e>
                      </m:acc>
                    </m:oMath>
                  </m:oMathPara>
                </a14:m>
                <a:endParaRPr lang="fr-CH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807FA6-9A10-4FF6-A7B5-61DFD7096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37" y="2119609"/>
                <a:ext cx="4711849" cy="3278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0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53DC-F253-4BA2-A74A-045B04E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Angles calculation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B2CDD6-19A9-43AA-B654-A7B078CD7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53833" r="29506" b="5853"/>
          <a:stretch/>
        </p:blipFill>
        <p:spPr>
          <a:xfrm>
            <a:off x="651164" y="2183597"/>
            <a:ext cx="5347474" cy="341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/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𝐴𝐼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𝐴𝐼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func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19D1B7-C257-4A57-81F9-4874F0AD7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2785818"/>
                <a:ext cx="6096000" cy="220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A688-7BF8-4388-80A4-CDFA1033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Thank you for your attention</a:t>
            </a:r>
          </a:p>
        </p:txBody>
      </p:sp>
      <p:pic>
        <p:nvPicPr>
          <p:cNvPr id="5" name="Image 4" descr="Une image contenant satellite, transport&#10;&#10;Description générée automatiquement">
            <a:extLst>
              <a:ext uri="{FF2B5EF4-FFF2-40B4-BE49-F238E27FC236}">
                <a16:creationId xmlns:a16="http://schemas.microsoft.com/office/drawing/2014/main" id="{31B2EA16-88EC-473E-9A3A-4177E203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6351" y="2183870"/>
            <a:ext cx="6979298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C892-7CC5-4692-B06D-163A0C0A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4">
                    <a:lumMod val="50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59DE9-C299-4096-B529-D7030EC3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Pic1:</a:t>
            </a:r>
          </a:p>
          <a:p>
            <a:r>
              <a:rPr lang="fr-CH" dirty="0"/>
              <a:t>Last pic: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2635D-DD67-454A-B548-F1F76A402BA1}"/>
              </a:ext>
            </a:extLst>
          </p:cNvPr>
          <p:cNvSpPr txBox="1"/>
          <p:nvPr/>
        </p:nvSpPr>
        <p:spPr>
          <a:xfrm>
            <a:off x="1745602" y="2129784"/>
            <a:ext cx="7124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2" tooltip="https://www.scitecheuropa.eu/promoting-space-exploration-for-all/98709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3" tooltip="https://creativecommons.org/licenses/by-nd/3.0/"/>
              </a:rPr>
              <a:t>CC BY-ND</a:t>
            </a:r>
            <a:endParaRPr lang="fr-CH" sz="9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6FC0A7-66A4-438E-BA5B-EA164848309C}"/>
              </a:ext>
            </a:extLst>
          </p:cNvPr>
          <p:cNvSpPr txBox="1"/>
          <p:nvPr/>
        </p:nvSpPr>
        <p:spPr>
          <a:xfrm>
            <a:off x="2130490" y="2669759"/>
            <a:ext cx="6979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hlinkClick r:id="rId4" tooltip="https://www.kosmonautix.cz/2017/10/na-iss-unikl-freon/"/>
              </a:rPr>
              <a:t>Cette photo</a:t>
            </a:r>
            <a:r>
              <a:rPr lang="fr-CH" sz="900" dirty="0"/>
              <a:t> par Auteur inconnu est soumise à la licence </a:t>
            </a:r>
            <a:r>
              <a:rPr lang="fr-CH" sz="900" dirty="0">
                <a:hlinkClick r:id="rId5" tooltip="https://creativecommons.org/licenses/by/3.0/"/>
              </a:rPr>
              <a:t>CC BY</a:t>
            </a:r>
            <a:endParaRPr lang="fr-CH" sz="900" dirty="0"/>
          </a:p>
        </p:txBody>
      </p:sp>
    </p:spTree>
    <p:extLst>
      <p:ext uri="{BB962C8B-B14F-4D97-AF65-F5344CB8AC3E}">
        <p14:creationId xmlns:p14="http://schemas.microsoft.com/office/powerpoint/2010/main" val="35804997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C848BE"/>
      </a:accent1>
      <a:accent2>
        <a:srgbClr val="8B36B6"/>
      </a:accent2>
      <a:accent3>
        <a:srgbClr val="6848C8"/>
      </a:accent3>
      <a:accent4>
        <a:srgbClr val="3F53BA"/>
      </a:accent4>
      <a:accent5>
        <a:srgbClr val="4893C8"/>
      </a:accent5>
      <a:accent6>
        <a:srgbClr val="35B3B3"/>
      </a:accent6>
      <a:hlink>
        <a:srgbClr val="4478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440</Words>
  <Application>Microsoft Office PowerPoint</Application>
  <PresentationFormat>Grand écran</PresentationFormat>
  <Paragraphs>54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Cambria Math</vt:lpstr>
      <vt:lpstr>Times New Roman</vt:lpstr>
      <vt:lpstr>ColorBlockVTI</vt:lpstr>
      <vt:lpstr>When the wise man points to the ISS </vt:lpstr>
      <vt:lpstr>How to find the initial data</vt:lpstr>
      <vt:lpstr>Earth vectors </vt:lpstr>
      <vt:lpstr>Local coordinates system</vt:lpstr>
      <vt:lpstr>Angles calculation 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the wise man points to the ISS</dc:title>
  <dc:creator>Rossier Mathilde</dc:creator>
  <cp:lastModifiedBy>Rossier Mathilde</cp:lastModifiedBy>
  <cp:revision>24</cp:revision>
  <dcterms:created xsi:type="dcterms:W3CDTF">2020-07-31T06:42:00Z</dcterms:created>
  <dcterms:modified xsi:type="dcterms:W3CDTF">2020-07-31T11:55:11Z</dcterms:modified>
</cp:coreProperties>
</file>