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+W0R2OGJ5+Lr9fKITexlLoSVG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B9AA3D-4C73-4FF9-A0C7-2804632E9F34}">
  <a:tblStyle styleId="{8DB9AA3D-4C73-4FF9-A0C7-2804632E9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c89a3b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ec89a3bdf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5bc2b3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745bc2b33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501afa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de501afa2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ec89a3b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dec89a3bd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c89a3b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dec89a3bd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c89a3bd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dec89a3bdf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501afa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de501afa2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89a3bd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dec89a3bdf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c89a3b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dec89a3bd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ec89a3b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dec89a3bd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68afc9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7468afc9c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ec89a3b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dec89a3bd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ec89a3b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dec89a3bdf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c89a3b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dec89a3bd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c89a3bd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dec89a3bdf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c89a3b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dec89a3bd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e501afa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de501afa2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c89a3bd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dec89a3bdf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c89a3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dec89a3bdf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501afa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de501afa2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0" Type="http://schemas.openxmlformats.org/officeDocument/2006/relationships/image" Target="../media/image2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3568" y="177281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s-CO" sz="5000"/>
              <a:t>Service Discovery Pattern Designer</a:t>
            </a:r>
            <a:endParaRPr b="1" sz="5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35950" y="3886200"/>
            <a:ext cx="7520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rgbClr val="366092"/>
                </a:solidFill>
              </a:rPr>
              <a:t>JOSÉ DANILO SÁNCHEZ TORRES Mee. Eng</a:t>
            </a:r>
            <a:endParaRPr b="1">
              <a:solidFill>
                <a:srgbClr val="366092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00" y="4877250"/>
            <a:ext cx="4019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c89a3bdf_0_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2.4 Microservices Patterns</a:t>
            </a:r>
            <a:endParaRPr b="1"/>
          </a:p>
        </p:txBody>
      </p:sp>
      <p:sp>
        <p:nvSpPr>
          <p:cNvPr id="169" name="Google Shape;169;gdec89a3bdf_0_71"/>
          <p:cNvSpPr txBox="1"/>
          <p:nvPr>
            <p:ph idx="1" type="body"/>
          </p:nvPr>
        </p:nvSpPr>
        <p:spPr>
          <a:xfrm>
            <a:off x="395525" y="1570495"/>
            <a:ext cx="8229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0" name="Google Shape;170;gdec89a3bdf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88" y="1373275"/>
            <a:ext cx="5400675" cy="5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dec89a3bdf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5bc2b33d_0_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</a:t>
            </a:r>
            <a:r>
              <a:rPr b="1" lang="es-CO"/>
              <a:t>. </a:t>
            </a:r>
            <a:r>
              <a:rPr b="1" lang="es-CO" sz="3600"/>
              <a:t>Service Discovery Pattern Designer</a:t>
            </a:r>
            <a:endParaRPr b="1"/>
          </a:p>
        </p:txBody>
      </p:sp>
      <p:sp>
        <p:nvSpPr>
          <p:cNvPr id="177" name="Google Shape;177;g745bc2b33d_0_41"/>
          <p:cNvSpPr txBox="1"/>
          <p:nvPr>
            <p:ph idx="1" type="body"/>
          </p:nvPr>
        </p:nvSpPr>
        <p:spPr>
          <a:xfrm>
            <a:off x="395525" y="1570495"/>
            <a:ext cx="8229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8" name="Google Shape;178;g745bc2b33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38" y="1213250"/>
            <a:ext cx="7584775" cy="57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745bc2b33d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501afa2c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3.1 </a:t>
            </a:r>
            <a:r>
              <a:rPr b="1" lang="es-CO" sz="3600"/>
              <a:t>Service Discovery Pattern Designer - Features</a:t>
            </a:r>
            <a:endParaRPr b="1"/>
          </a:p>
        </p:txBody>
      </p:sp>
      <p:sp>
        <p:nvSpPr>
          <p:cNvPr id="185" name="Google Shape;185;gde501afa2c_0_20"/>
          <p:cNvSpPr txBox="1"/>
          <p:nvPr>
            <p:ph idx="1" type="body"/>
          </p:nvPr>
        </p:nvSpPr>
        <p:spPr>
          <a:xfrm>
            <a:off x="395525" y="1570495"/>
            <a:ext cx="8229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O">
                <a:solidFill>
                  <a:schemeClr val="dk2"/>
                </a:solidFill>
              </a:rPr>
              <a:t>Permits realize an automatic detection of each microservices.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O">
                <a:solidFill>
                  <a:schemeClr val="dk2"/>
                </a:solidFill>
              </a:rPr>
              <a:t>Each service is </a:t>
            </a:r>
            <a:r>
              <a:rPr lang="es-CO">
                <a:solidFill>
                  <a:schemeClr val="dk2"/>
                </a:solidFill>
              </a:rPr>
              <a:t>registered</a:t>
            </a:r>
            <a:r>
              <a:rPr lang="es-CO">
                <a:solidFill>
                  <a:schemeClr val="dk2"/>
                </a:solidFill>
              </a:rPr>
              <a:t> itself in one central place that is </a:t>
            </a:r>
            <a:r>
              <a:rPr lang="es-CO">
                <a:solidFill>
                  <a:schemeClr val="dk2"/>
                </a:solidFill>
              </a:rPr>
              <a:t>accessible by all other services.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O">
                <a:solidFill>
                  <a:schemeClr val="dk2"/>
                </a:solidFill>
              </a:rPr>
              <a:t>The registration key should be the unique name of a service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s-CO">
                <a:solidFill>
                  <a:schemeClr val="dk2"/>
                </a:solidFill>
              </a:rPr>
              <a:t>Each service gets a full list of the services registered on the particular discovery server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6" name="Google Shape;186;gde501afa2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c89a3bdf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3.2 </a:t>
            </a:r>
            <a:r>
              <a:rPr b="1" lang="es-CO" sz="3600"/>
              <a:t>Service Discovery Pattern - problem</a:t>
            </a:r>
            <a:endParaRPr b="1"/>
          </a:p>
        </p:txBody>
      </p:sp>
      <p:sp>
        <p:nvSpPr>
          <p:cNvPr id="192" name="Google Shape;192;gdec89a3bdf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3" name="Google Shape;193;gdec89a3bd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dec89a3bdf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00" y="2656700"/>
            <a:ext cx="3933600" cy="36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dec89a3bdf_0_17"/>
          <p:cNvSpPr txBox="1"/>
          <p:nvPr>
            <p:ph idx="4294967295" type="body"/>
          </p:nvPr>
        </p:nvSpPr>
        <p:spPr>
          <a:xfrm>
            <a:off x="4645025" y="1417650"/>
            <a:ext cx="4041900" cy="513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CO"/>
              <a:t>Microservices instances are typically assigned dynamically allocated IP addresses when they start up(using containers). This makes it difficult for a client to make a request to a microservice(Rest API over HTTP)</a:t>
            </a:r>
            <a:endParaRPr/>
          </a:p>
        </p:txBody>
      </p:sp>
      <p:sp>
        <p:nvSpPr>
          <p:cNvPr id="196" name="Google Shape;196;gdec89a3bdf_0_17"/>
          <p:cNvSpPr txBox="1"/>
          <p:nvPr/>
        </p:nvSpPr>
        <p:spPr>
          <a:xfrm>
            <a:off x="1956475" y="2656700"/>
            <a:ext cx="734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dec89a3bdf_0_17"/>
          <p:cNvSpPr txBox="1"/>
          <p:nvPr/>
        </p:nvSpPr>
        <p:spPr>
          <a:xfrm>
            <a:off x="514875" y="1565200"/>
            <a:ext cx="387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How can clients find microservices and their instances?</a:t>
            </a:r>
            <a:endParaRPr b="1"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c89a3bdf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3.3 </a:t>
            </a:r>
            <a:r>
              <a:rPr b="1" lang="es-CO" sz="3600"/>
              <a:t>Service Discovery Pattern - solution</a:t>
            </a:r>
            <a:endParaRPr b="1"/>
          </a:p>
        </p:txBody>
      </p:sp>
      <p:pic>
        <p:nvPicPr>
          <p:cNvPr id="203" name="Google Shape;203;gdec89a3bd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dec89a3bdf_1_0"/>
          <p:cNvSpPr txBox="1"/>
          <p:nvPr>
            <p:ph idx="2" type="body"/>
          </p:nvPr>
        </p:nvSpPr>
        <p:spPr>
          <a:xfrm>
            <a:off x="457200" y="1544600"/>
            <a:ext cx="7945500" cy="45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In this case, </a:t>
            </a:r>
            <a:r>
              <a:rPr lang="es-CO"/>
              <a:t>Add new component named  "service discovery" service to the system, which keeps track off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currently available microservices and the IP addresses of its instances</a:t>
            </a:r>
            <a:endParaRPr/>
          </a:p>
        </p:txBody>
      </p:sp>
      <p:pic>
        <p:nvPicPr>
          <p:cNvPr id="205" name="Google Shape;205;gdec89a3bd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825" y="2905125"/>
            <a:ext cx="3840249" cy="36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ec89a3bdf_1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3.4 </a:t>
            </a:r>
            <a:r>
              <a:rPr b="1" lang="es-CO" sz="3600"/>
              <a:t>Service Discovery Pattern - solution requirements</a:t>
            </a:r>
            <a:endParaRPr b="1"/>
          </a:p>
        </p:txBody>
      </p:sp>
      <p:pic>
        <p:nvPicPr>
          <p:cNvPr id="211" name="Google Shape;211;gdec89a3bdf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dec89a3bdf_1_17"/>
          <p:cNvSpPr txBox="1"/>
          <p:nvPr>
            <p:ph idx="2" type="body"/>
          </p:nvPr>
        </p:nvSpPr>
        <p:spPr>
          <a:xfrm>
            <a:off x="457200" y="1544600"/>
            <a:ext cx="7945500" cy="45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Some solution requirements are the followings: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CO"/>
              <a:t>Automatically register/unregister microservices and their instances as they come and go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/>
              <a:t>The client must be able to make a request(routed) to a logical endpoint for the microservice.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/>
              <a:t>Requests to a microservice must be load-balanced over the available instances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/>
              <a:t>We must be able to detect instances that are not currently healthy, that is, requests will not be routed to them.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e501afa2c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3.5 </a:t>
            </a:r>
            <a:r>
              <a:rPr b="1" lang="es-CO" sz="3600"/>
              <a:t>Service Discovery Pattern - solution requirements - final</a:t>
            </a:r>
            <a:endParaRPr b="1"/>
          </a:p>
        </p:txBody>
      </p:sp>
      <p:sp>
        <p:nvSpPr>
          <p:cNvPr id="218" name="Google Shape;218;gde501afa2c_0_30"/>
          <p:cNvSpPr txBox="1"/>
          <p:nvPr>
            <p:ph idx="1" type="body"/>
          </p:nvPr>
        </p:nvSpPr>
        <p:spPr>
          <a:xfrm>
            <a:off x="395525" y="1570495"/>
            <a:ext cx="8229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9" name="Google Shape;219;gde501afa2c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00" y="1570500"/>
            <a:ext cx="5827001" cy="51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de501afa2c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c89a3bdf_1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3.6 </a:t>
            </a:r>
            <a:r>
              <a:rPr b="1" lang="es-CO" sz="3600"/>
              <a:t>Service Discovery Pattern - implementations notes:</a:t>
            </a:r>
            <a:endParaRPr b="1"/>
          </a:p>
        </p:txBody>
      </p:sp>
      <p:pic>
        <p:nvPicPr>
          <p:cNvPr id="226" name="Google Shape;226;gdec89a3bdf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dec89a3bdf_1_24"/>
          <p:cNvSpPr txBox="1"/>
          <p:nvPr>
            <p:ph idx="2" type="body"/>
          </p:nvPr>
        </p:nvSpPr>
        <p:spPr>
          <a:xfrm>
            <a:off x="457200" y="1544600"/>
            <a:ext cx="7945500" cy="45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This design pattern can be implemented using two </a:t>
            </a:r>
            <a:r>
              <a:rPr lang="es-CO"/>
              <a:t>strategies: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s-CO">
                <a:solidFill>
                  <a:schemeClr val="dk2"/>
                </a:solidFill>
              </a:rPr>
              <a:t>Client-side routing: </a:t>
            </a:r>
            <a:r>
              <a:rPr lang="es-CO"/>
              <a:t>the client uses a library that communicates with the service discovery service to find out the proper instances to send the requests to.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>
                <a:solidFill>
                  <a:schemeClr val="dk2"/>
                </a:solidFill>
              </a:rPr>
              <a:t>Server-side routing:</a:t>
            </a:r>
            <a:r>
              <a:rPr lang="es-CO"/>
              <a:t> the infrastructure of the service discovery service also exposes a reverse proxy thal all requests are sent to. The reverse proxy forwards the requests to a proper microservice instance on behalf of the cliente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c89a3bdf_0_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3.7 Frameworks and software components</a:t>
            </a:r>
            <a:r>
              <a:rPr b="1" lang="es-CO" sz="3600"/>
              <a:t> - Service Discovery</a:t>
            </a:r>
            <a:endParaRPr b="1"/>
          </a:p>
        </p:txBody>
      </p:sp>
      <p:pic>
        <p:nvPicPr>
          <p:cNvPr id="233" name="Google Shape;233;gdec89a3bd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dec89a3bdf_0_33"/>
          <p:cNvSpPr txBox="1"/>
          <p:nvPr>
            <p:ph idx="2" type="body"/>
          </p:nvPr>
        </p:nvSpPr>
        <p:spPr>
          <a:xfrm>
            <a:off x="457200" y="1544600"/>
            <a:ext cx="7945500" cy="45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gdec89a3bdf_0_33"/>
          <p:cNvGraphicFramePr/>
          <p:nvPr/>
        </p:nvGraphicFramePr>
        <p:xfrm>
          <a:off x="810450" y="192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{8DB9AA3D-4C73-4FF9-A0C7-2804632E9F34}</a:tableStyleId>
              </a:tblPr>
              <a:tblGrid>
                <a:gridCol w="2413000"/>
                <a:gridCol w="2413000"/>
                <a:gridCol w="2413000"/>
              </a:tblGrid>
              <a:tr h="52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 </a:t>
                      </a:r>
                      <a:r>
                        <a:rPr b="1" lang="es-CO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Application Framework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Spring - Quarkus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NodeJS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Build tool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Maven - Gradle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Grunt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Unit-testing Framework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JUnit - Mockito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Jest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API Gateway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Spring 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Service Discovery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Spring Cloud Eureka - Consul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>
                          <a:solidFill>
                            <a:schemeClr val="dk1"/>
                          </a:solidFill>
                        </a:rPr>
                        <a:t>npm service discovery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Client-side load balancing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Spring Cloud Netfilx-Ribbon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NGINX - ExpressJS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c89a3bdf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4. Study case: java - Dock</a:t>
            </a:r>
            <a:r>
              <a:rPr b="1" lang="es-CO"/>
              <a:t>e</a:t>
            </a:r>
            <a:r>
              <a:rPr b="1" lang="es-CO"/>
              <a:t>r - S</a:t>
            </a:r>
            <a:r>
              <a:rPr b="1" lang="es-CO"/>
              <a:t>ervice Discovery</a:t>
            </a:r>
            <a:endParaRPr b="1"/>
          </a:p>
        </p:txBody>
      </p:sp>
      <p:pic>
        <p:nvPicPr>
          <p:cNvPr id="241" name="Google Shape;241;gdec89a3bdf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8" y="1570057"/>
            <a:ext cx="8781525" cy="4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dec89a3bdf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68afc9cb_0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	</a:t>
            </a:r>
            <a:r>
              <a:rPr b="1" lang="es-CO"/>
              <a:t>About Me</a:t>
            </a:r>
            <a:endParaRPr b="1"/>
          </a:p>
        </p:txBody>
      </p:sp>
      <p:sp>
        <p:nvSpPr>
          <p:cNvPr id="92" name="Google Shape;92;g7468afc9cb_0_86"/>
          <p:cNvSpPr txBox="1"/>
          <p:nvPr>
            <p:ph idx="1" type="body"/>
          </p:nvPr>
        </p:nvSpPr>
        <p:spPr>
          <a:xfrm>
            <a:off x="3862950" y="1600200"/>
            <a:ext cx="5068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2500"/>
              <a:buChar char="•"/>
            </a:pPr>
            <a:r>
              <a:rPr b="1" lang="es-CO" sz="2500">
                <a:solidFill>
                  <a:srgbClr val="366092"/>
                </a:solidFill>
              </a:rPr>
              <a:t>Technical Manager</a:t>
            </a:r>
            <a:r>
              <a:rPr b="1" lang="es-CO" sz="2500">
                <a:solidFill>
                  <a:srgbClr val="366092"/>
                </a:solidFill>
              </a:rPr>
              <a:t> (GLOBANT)</a:t>
            </a:r>
            <a:endParaRPr b="1" sz="2500">
              <a:solidFill>
                <a:srgbClr val="366092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00"/>
              <a:buChar char="•"/>
            </a:pPr>
            <a:r>
              <a:rPr b="1" lang="es-CO" sz="2500">
                <a:solidFill>
                  <a:srgbClr val="366092"/>
                </a:solidFill>
              </a:rPr>
              <a:t>Systems Engineer (POLIGRAN)</a:t>
            </a:r>
            <a:endParaRPr b="1" sz="2500">
              <a:solidFill>
                <a:srgbClr val="366092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00"/>
              <a:buChar char="•"/>
            </a:pPr>
            <a:r>
              <a:rPr b="1" lang="es-CO" sz="2500">
                <a:solidFill>
                  <a:srgbClr val="366092"/>
                </a:solidFill>
              </a:rPr>
              <a:t>master's degree in education ( UPN)</a:t>
            </a:r>
            <a:endParaRPr b="1" sz="2500">
              <a:solidFill>
                <a:srgbClr val="366092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500"/>
              <a:buChar char="•"/>
            </a:pPr>
            <a:r>
              <a:rPr b="1" lang="es-CO" sz="2500">
                <a:solidFill>
                  <a:srgbClr val="366092"/>
                </a:solidFill>
              </a:rPr>
              <a:t>Student master’s degree in IT management (UCC) </a:t>
            </a:r>
            <a:endParaRPr b="1" sz="2500">
              <a:solidFill>
                <a:srgbClr val="36609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6609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366092"/>
              </a:solidFill>
            </a:endParaRPr>
          </a:p>
        </p:txBody>
      </p:sp>
      <p:pic>
        <p:nvPicPr>
          <p:cNvPr id="93" name="Google Shape;93;g7468afc9cb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900" y="1689926"/>
            <a:ext cx="2889904" cy="4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7468afc9cb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750" y="5122462"/>
            <a:ext cx="1222800" cy="12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7468afc9cb_0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895" y="274645"/>
            <a:ext cx="1352325" cy="13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7468afc9cb_0_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8802" y="5312973"/>
            <a:ext cx="841775" cy="8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7468afc9cb_0_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1500" y="516235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7468afc9cb_0_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0824" y="3965725"/>
            <a:ext cx="3007615" cy="9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7468afc9cb_0_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88451" y="388488"/>
            <a:ext cx="1143000" cy="91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7468afc9cb_0_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1413" y="5162349"/>
            <a:ext cx="1044212" cy="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ec89a3bdf_0_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4.1 Study case: java - Docker - Service Discovery (2)</a:t>
            </a:r>
            <a:endParaRPr b="1"/>
          </a:p>
        </p:txBody>
      </p:sp>
      <p:pic>
        <p:nvPicPr>
          <p:cNvPr id="248" name="Google Shape;248;gdec89a3bdf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dec89a3bdf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38" y="1586955"/>
            <a:ext cx="8129734" cy="42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ec89a3bdf_0_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4.2 Study case: java - Docker - Service Discovery (3)</a:t>
            </a:r>
            <a:endParaRPr b="1"/>
          </a:p>
        </p:txBody>
      </p:sp>
      <p:pic>
        <p:nvPicPr>
          <p:cNvPr id="255" name="Google Shape;255;gdec89a3bdf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1832925"/>
            <a:ext cx="7210450" cy="44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dec89a3bdf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c89a3bdf_0_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4.3 Study case: java - Docker - Swagger</a:t>
            </a:r>
            <a:endParaRPr b="1"/>
          </a:p>
        </p:txBody>
      </p:sp>
      <p:pic>
        <p:nvPicPr>
          <p:cNvPr id="262" name="Google Shape;262;gdec89a3bd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dec89a3bdf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13" y="1570057"/>
            <a:ext cx="8570773" cy="44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c89a3bdf_0_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/>
          </a:p>
        </p:txBody>
      </p:sp>
      <p:pic>
        <p:nvPicPr>
          <p:cNvPr id="269" name="Google Shape;269;gdec89a3bdf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25" y="987474"/>
            <a:ext cx="4681150" cy="5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dec89a3bdf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50" y="853625"/>
            <a:ext cx="1664445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	Diary</a:t>
            </a:r>
            <a:endParaRPr b="1"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57200" y="1600200"/>
            <a:ext cx="8434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AutoNum type="arabicPeriod"/>
            </a:pPr>
            <a:r>
              <a:rPr b="1" lang="es-CO" sz="3600">
                <a:solidFill>
                  <a:srgbClr val="366092"/>
                </a:solidFill>
              </a:rPr>
              <a:t>Contextualization</a:t>
            </a:r>
            <a:endParaRPr b="1" sz="3600">
              <a:solidFill>
                <a:srgbClr val="366092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AutoNum type="arabicPeriod"/>
            </a:pPr>
            <a:r>
              <a:rPr b="1" lang="es-CO" sz="3600">
                <a:solidFill>
                  <a:srgbClr val="366092"/>
                </a:solidFill>
              </a:rPr>
              <a:t>Microservices?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AutoNum type="arabicPeriod"/>
            </a:pPr>
            <a:r>
              <a:rPr b="1" lang="es-CO" sz="3600">
                <a:solidFill>
                  <a:srgbClr val="366092"/>
                </a:solidFill>
              </a:rPr>
              <a:t>Service Discovery Pattern Design</a:t>
            </a:r>
            <a:endParaRPr b="1" sz="3600">
              <a:solidFill>
                <a:srgbClr val="366092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66092"/>
              </a:buClr>
              <a:buSzPts val="3600"/>
              <a:buFont typeface="Calibri"/>
              <a:buAutoNum type="arabicPeriod"/>
            </a:pPr>
            <a:r>
              <a:rPr b="1" lang="es-CO" sz="3600">
                <a:solidFill>
                  <a:srgbClr val="366092"/>
                </a:solidFill>
              </a:rPr>
              <a:t>Study case: Java - Docker</a:t>
            </a:r>
            <a:endParaRPr b="1" sz="3600">
              <a:solidFill>
                <a:srgbClr val="366092"/>
              </a:solidFill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00" y="4764225"/>
            <a:ext cx="4019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1. Contextualization</a:t>
            </a:r>
            <a:endParaRPr b="1"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395536" y="3501008"/>
            <a:ext cx="8229600" cy="305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75" y="1417650"/>
            <a:ext cx="2690675" cy="15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238" y="2057400"/>
            <a:ext cx="16668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124" y="3854712"/>
            <a:ext cx="1831425" cy="234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4176" y="1500600"/>
            <a:ext cx="2914561" cy="20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855" y="4402851"/>
            <a:ext cx="1106950" cy="16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3150" y="4481200"/>
            <a:ext cx="1506775" cy="1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c89a3bdf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1. Contextualization - question 1</a:t>
            </a:r>
            <a:endParaRPr b="1"/>
          </a:p>
        </p:txBody>
      </p:sp>
      <p:sp>
        <p:nvSpPr>
          <p:cNvPr id="125" name="Google Shape;125;gdec89a3bdf_0_3"/>
          <p:cNvSpPr txBox="1"/>
          <p:nvPr>
            <p:ph idx="1" type="body"/>
          </p:nvPr>
        </p:nvSpPr>
        <p:spPr>
          <a:xfrm>
            <a:off x="457200" y="2059372"/>
            <a:ext cx="82296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CO">
                <a:solidFill>
                  <a:schemeClr val="dk2"/>
                </a:solidFill>
              </a:rPr>
              <a:t>¿What is more important: architecture or </a:t>
            </a:r>
            <a:r>
              <a:rPr b="1" lang="es-CO">
                <a:solidFill>
                  <a:schemeClr val="dk2"/>
                </a:solidFill>
              </a:rPr>
              <a:t>functionality</a:t>
            </a:r>
            <a:r>
              <a:rPr b="1" lang="es-CO">
                <a:solidFill>
                  <a:schemeClr val="dk2"/>
                </a:solidFill>
              </a:rPr>
              <a:t> of any application?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26" name="Google Shape;126;gdec89a3bd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50" y="3521650"/>
            <a:ext cx="3516187" cy="15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dec89a3bdf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275" y="3600308"/>
            <a:ext cx="2566281" cy="143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501afa2c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2. Microservices?</a:t>
            </a:r>
            <a:endParaRPr b="1"/>
          </a:p>
        </p:txBody>
      </p:sp>
      <p:sp>
        <p:nvSpPr>
          <p:cNvPr id="133" name="Google Shape;133;gde501afa2c_0_5"/>
          <p:cNvSpPr txBox="1"/>
          <p:nvPr>
            <p:ph idx="1" type="body"/>
          </p:nvPr>
        </p:nvSpPr>
        <p:spPr>
          <a:xfrm>
            <a:off x="395536" y="3501008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4" name="Google Shape;134;gde501afa2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3" y="1289025"/>
            <a:ext cx="8472726" cy="36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de501afa2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de501afa2c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513" y="50432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c89a3bdf_0_80"/>
          <p:cNvSpPr txBox="1"/>
          <p:nvPr>
            <p:ph type="title"/>
          </p:nvPr>
        </p:nvSpPr>
        <p:spPr>
          <a:xfrm>
            <a:off x="3048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2.1</a:t>
            </a:r>
            <a:r>
              <a:rPr b="1" lang="es-CO"/>
              <a:t>. Microservices - question 1</a:t>
            </a:r>
            <a:endParaRPr b="1"/>
          </a:p>
        </p:txBody>
      </p:sp>
      <p:sp>
        <p:nvSpPr>
          <p:cNvPr id="142" name="Google Shape;142;gdec89a3bdf_0_80"/>
          <p:cNvSpPr txBox="1"/>
          <p:nvPr>
            <p:ph idx="1" type="body"/>
          </p:nvPr>
        </p:nvSpPr>
        <p:spPr>
          <a:xfrm>
            <a:off x="457200" y="2059372"/>
            <a:ext cx="82296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CO">
                <a:solidFill>
                  <a:schemeClr val="dk2"/>
                </a:solidFill>
              </a:rPr>
              <a:t>¿What is better an </a:t>
            </a:r>
            <a:r>
              <a:rPr b="1" lang="es-CO">
                <a:solidFill>
                  <a:schemeClr val="dk2"/>
                </a:solidFill>
              </a:rPr>
              <a:t>monolithic</a:t>
            </a:r>
            <a:r>
              <a:rPr b="1" lang="es-CO">
                <a:solidFill>
                  <a:schemeClr val="dk2"/>
                </a:solidFill>
              </a:rPr>
              <a:t> architecture or a microservices architecture?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3" name="Google Shape;143;gdec89a3bdf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21" y="3428999"/>
            <a:ext cx="2098175" cy="31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dec89a3bdf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600" y="3429000"/>
            <a:ext cx="2713425" cy="27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c89a3bdf_0_90"/>
          <p:cNvSpPr txBox="1"/>
          <p:nvPr>
            <p:ph type="title"/>
          </p:nvPr>
        </p:nvSpPr>
        <p:spPr>
          <a:xfrm>
            <a:off x="3048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2.2. Microservices - question 2</a:t>
            </a:r>
            <a:endParaRPr b="1"/>
          </a:p>
        </p:txBody>
      </p:sp>
      <p:sp>
        <p:nvSpPr>
          <p:cNvPr id="150" name="Google Shape;150;gdec89a3bdf_0_90"/>
          <p:cNvSpPr txBox="1"/>
          <p:nvPr>
            <p:ph idx="1" type="body"/>
          </p:nvPr>
        </p:nvSpPr>
        <p:spPr>
          <a:xfrm>
            <a:off x="457200" y="2059372"/>
            <a:ext cx="82296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CO">
                <a:solidFill>
                  <a:schemeClr val="dk2"/>
                </a:solidFill>
              </a:rPr>
              <a:t>¿What programming language can I use for implementing a microservices architecture?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1" name="Google Shape;151;gdec89a3bdf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38" y="35748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dec89a3bdf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825" y="3603413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dec89a3bdf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972" y="3756222"/>
            <a:ext cx="1561700" cy="15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dec89a3bdf_0_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3171" y="5191246"/>
            <a:ext cx="1561700" cy="15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dec89a3bdf_0_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7700" y="5629395"/>
            <a:ext cx="1781975" cy="9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501afa2c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CO"/>
              <a:t>2.3 Microservice - Definition</a:t>
            </a:r>
            <a:endParaRPr b="1"/>
          </a:p>
        </p:txBody>
      </p:sp>
      <p:sp>
        <p:nvSpPr>
          <p:cNvPr id="161" name="Google Shape;161;gde501afa2c_0_14"/>
          <p:cNvSpPr txBox="1"/>
          <p:nvPr>
            <p:ph idx="1" type="body"/>
          </p:nvPr>
        </p:nvSpPr>
        <p:spPr>
          <a:xfrm>
            <a:off x="395525" y="1570495"/>
            <a:ext cx="8229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>
                <a:solidFill>
                  <a:schemeClr val="dk2"/>
                </a:solidFill>
              </a:rPr>
              <a:t>A microservice is an independently deployable and developable, small, modular service that addresses a specific and unique business process or problem, and communicates via a lightweight event-based, asynchronous, message-based architecture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2" name="Google Shape;162;gde501afa2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350" y="5993675"/>
            <a:ext cx="1664445" cy="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e501afa2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97" y="4893247"/>
            <a:ext cx="1664450" cy="16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2019-05-04T22:53:24Z</dcterms:created>
  <dc:creator>JoseDanilo</dc:creator>
</cp:coreProperties>
</file>