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9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5CCuQKy+Dd+nXGIpcAXF7wuWx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ck Title black">
  <p:cSld name="Slide Deck Title black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7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68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body" idx="1"/>
          </p:nvPr>
        </p:nvSpPr>
        <p:spPr>
          <a:xfrm>
            <a:off x="924361" y="2743200"/>
            <a:ext cx="10709835" cy="383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hite 1-column">
  <p:cSld name="Section Title white 1-colum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38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38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black 1-column">
  <p:cSld name="Section Title black 1-column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9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4" name="Google Shape;74;p39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5" name="Google Shape;75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747" y="275499"/>
            <a:ext cx="2152157" cy="2016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hite 2-column">
  <p:cSld name="Section Title white 2-colum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0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9" name="Google Shape;79;p40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black 2-column">
  <p:cSld name="Section Title black 2-column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3" name="Google Shape;83;p41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41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1-column">
  <p:cSld name="Title and Content white 1-colum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2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2-column">
  <p:cSld name="Title and Content white 2-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3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3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black 1-column">
  <p:cSld name="Title and Content black 1-column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3-column">
  <p:cSld name="Title and Content white 3-colum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4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4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black 1-column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1267261" y="1523223"/>
            <a:ext cx="10709835" cy="516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 dirty="0"/>
          </a:p>
        </p:txBody>
      </p:sp>
      <p:sp>
        <p:nvSpPr>
          <p:cNvPr id="103" name="Google Shape;103;p29"/>
          <p:cNvSpPr txBox="1">
            <a:spLocks noGrp="1"/>
          </p:cNvSpPr>
          <p:nvPr>
            <p:ph type="sldNum" idx="12"/>
          </p:nvPr>
        </p:nvSpPr>
        <p:spPr>
          <a:xfrm>
            <a:off x="204066" y="6253099"/>
            <a:ext cx="413066" cy="45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5"/>
          <p:cNvSpPr txBox="1"/>
          <p:nvPr/>
        </p:nvSpPr>
        <p:spPr>
          <a:xfrm>
            <a:off x="3735454" y="6356350"/>
            <a:ext cx="4721092" cy="3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© 2021 Data Science Institute of Australia</a:t>
            </a:r>
            <a:endParaRPr dirty="0"/>
          </a:p>
        </p:txBody>
      </p:sp>
      <p:sp>
        <p:nvSpPr>
          <p:cNvPr id="106" name="Google Shape;106;p45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AU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utline white 1-column">
  <p:cSld name="Outline white 1-colum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6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6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cxnSp>
        <p:nvCxnSpPr>
          <p:cNvPr id="110" name="Google Shape;110;p46"/>
          <p:cNvCxnSpPr/>
          <p:nvPr/>
        </p:nvCxnSpPr>
        <p:spPr>
          <a:xfrm flipH="1">
            <a:off x="2842477" y="276933"/>
            <a:ext cx="1" cy="629630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1" name="Google Shape;111;p46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AU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9483" y="275093"/>
            <a:ext cx="3158747" cy="14578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6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AU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</a:t>
            </a:r>
            <a:r>
              <a:rPr lang="en-AU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Institute of Data</a:t>
            </a:r>
            <a:endParaRPr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utline black 1-column">
  <p:cSld name="Outline black 1-colum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7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7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/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cxnSp>
        <p:nvCxnSpPr>
          <p:cNvPr id="117" name="Google Shape;117;p47"/>
          <p:cNvCxnSpPr/>
          <p:nvPr/>
        </p:nvCxnSpPr>
        <p:spPr>
          <a:xfrm flipH="1">
            <a:off x="2842477" y="276933"/>
            <a:ext cx="1" cy="629630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8" name="Google Shape;118;p47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AU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9483" y="275093"/>
            <a:ext cx="3158747" cy="145788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7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AU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2019 </a:t>
            </a:r>
            <a:r>
              <a:rPr lang="en-AU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Institute of Data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8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8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>
                <a:solidFill>
                  <a:srgbClr val="000000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>
                <a:solidFill>
                  <a:srgbClr val="000000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>
                <a:solidFill>
                  <a:srgbClr val="000000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>
                <a:solidFill>
                  <a:srgbClr val="000000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48"/>
          <p:cNvSpPr txBox="1">
            <a:spLocks noGrp="1"/>
          </p:cNvSpPr>
          <p:nvPr>
            <p:ph type="sldNum" idx="12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_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49"/>
          <p:cNvSpPr txBox="1">
            <a:spLocks noGrp="1"/>
          </p:cNvSpPr>
          <p:nvPr>
            <p:ph type="sldNum" idx="12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_OBJECTS_WITH_TEXT" type="twoTxTwoObj">
  <p:cSld name="TWO_OBJECTS_WITH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0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0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>
                <a:solidFill>
                  <a:srgbClr val="00000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>
                <a:solidFill>
                  <a:srgbClr val="000000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5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5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5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50"/>
          <p:cNvSpPr txBox="1">
            <a:spLocks noGrp="1"/>
          </p:cNvSpPr>
          <p:nvPr>
            <p:ph type="sldNum" idx="12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/>
          </a:p>
        </p:txBody>
      </p:sp>
      <p:pic>
        <p:nvPicPr>
          <p:cNvPr id="136" name="Google Shape;136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1"/>
          <p:cNvSpPr txBox="1">
            <a:spLocks noGrp="1"/>
          </p:cNvSpPr>
          <p:nvPr>
            <p:ph type="sldNum" idx="12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BJECT_WITH_CAPTION_TEXT" type="objTx">
  <p:cSld name="OBJECT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2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</a:defRPr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</a:defRPr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</a:defRPr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52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52"/>
          <p:cNvSpPr txBox="1">
            <a:spLocks noGrp="1"/>
          </p:cNvSpPr>
          <p:nvPr>
            <p:ph type="sldNum" idx="12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2" name="Google Shape;2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_WITH_CAPTION_TEXT" type="picTx">
  <p:cSld name="PICTURE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3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5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53"/>
          <p:cNvSpPr txBox="1">
            <a:spLocks noGrp="1"/>
          </p:cNvSpPr>
          <p:nvPr>
            <p:ph type="sldNum" idx="12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_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4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6"/>
            <a:ext cx="4351340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54"/>
          <p:cNvSpPr txBox="1">
            <a:spLocks noGrp="1"/>
          </p:cNvSpPr>
          <p:nvPr>
            <p:ph type="sldNum" idx="12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_TITLE_AND_VERTICAL_TEXT" type="vertTitleAndTx">
  <p:cSld name="VERTICAL_TITLE_AND_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5"/>
          <p:cNvSpPr txBox="1">
            <a:spLocks noGrp="1"/>
          </p:cNvSpPr>
          <p:nvPr>
            <p:ph type="title"/>
          </p:nvPr>
        </p:nvSpPr>
        <p:spPr>
          <a:xfrm rot="5400000">
            <a:off x="7133431" y="1956592"/>
            <a:ext cx="5811840" cy="262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55"/>
          <p:cNvSpPr txBox="1">
            <a:spLocks noGrp="1"/>
          </p:cNvSpPr>
          <p:nvPr>
            <p:ph type="sldNum" idx="12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ck Title black">
  <p:cSld name="Slide Deck Title black">
    <p:bg>
      <p:bgPr>
        <a:solidFill>
          <a:srgbClr val="000000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6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68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alibri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56"/>
          <p:cNvSpPr txBox="1">
            <a:spLocks noGrp="1"/>
          </p:cNvSpPr>
          <p:nvPr>
            <p:ph type="body" idx="1"/>
          </p:nvPr>
        </p:nvSpPr>
        <p:spPr>
          <a:xfrm>
            <a:off x="924361" y="2743200"/>
            <a:ext cx="10709835" cy="383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•"/>
              <a:defRPr>
                <a:solidFill>
                  <a:schemeClr val="accent3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•"/>
              <a:defRPr>
                <a:solidFill>
                  <a:schemeClr val="accent3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•"/>
              <a:defRPr>
                <a:solidFill>
                  <a:schemeClr val="accent3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•"/>
              <a:defRPr>
                <a:solidFill>
                  <a:schemeClr val="accent3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56"/>
          <p:cNvSpPr txBox="1">
            <a:spLocks noGrp="1"/>
          </p:cNvSpPr>
          <p:nvPr>
            <p:ph type="sldNum" idx="12"/>
          </p:nvPr>
        </p:nvSpPr>
        <p:spPr>
          <a:xfrm>
            <a:off x="8479018" y="6221751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white 1-column">
  <p:cSld name="Section Title white 1-colum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7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7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cxnSp>
        <p:nvCxnSpPr>
          <p:cNvPr id="165" name="Google Shape;165;p57"/>
          <p:cNvCxnSpPr/>
          <p:nvPr/>
        </p:nvCxnSpPr>
        <p:spPr>
          <a:xfrm flipH="1">
            <a:off x="2842477" y="276933"/>
            <a:ext cx="1" cy="629630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66" name="Google Shape;166;p57"/>
          <p:cNvSpPr txBox="1">
            <a:spLocks noGrp="1"/>
          </p:cNvSpPr>
          <p:nvPr>
            <p:ph type="sldNum" idx="12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black 1-column">
  <p:cSld name="Section Title black 1-column">
    <p:bg>
      <p:bgPr>
        <a:solidFill>
          <a:srgbClr val="000000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8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58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cxnSp>
        <p:nvCxnSpPr>
          <p:cNvPr id="170" name="Google Shape;170;p58"/>
          <p:cNvCxnSpPr/>
          <p:nvPr/>
        </p:nvCxnSpPr>
        <p:spPr>
          <a:xfrm flipH="1">
            <a:off x="2842477" y="276933"/>
            <a:ext cx="1" cy="6296302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71" name="Google Shape;171;p58"/>
          <p:cNvSpPr txBox="1">
            <a:spLocks noGrp="1"/>
          </p:cNvSpPr>
          <p:nvPr>
            <p:ph type="sldNum" idx="12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white 2-column">
  <p:cSld name="Section Title white 2-colum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9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59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cxnSp>
        <p:nvCxnSpPr>
          <p:cNvPr id="175" name="Google Shape;175;p59"/>
          <p:cNvCxnSpPr/>
          <p:nvPr/>
        </p:nvCxnSpPr>
        <p:spPr>
          <a:xfrm flipH="1">
            <a:off x="2842477" y="276933"/>
            <a:ext cx="1" cy="629630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76" name="Google Shape;176;p59"/>
          <p:cNvSpPr txBox="1">
            <a:spLocks noGrp="1"/>
          </p:cNvSpPr>
          <p:nvPr>
            <p:ph type="sldNum" idx="12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black 2-column">
  <p:cSld name="Section Title black 2-column">
    <p:bg>
      <p:bgPr>
        <a:solidFill>
          <a:srgbClr val="000000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0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60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cxnSp>
        <p:nvCxnSpPr>
          <p:cNvPr id="180" name="Google Shape;180;p60"/>
          <p:cNvCxnSpPr/>
          <p:nvPr/>
        </p:nvCxnSpPr>
        <p:spPr>
          <a:xfrm flipH="1">
            <a:off x="2842477" y="276933"/>
            <a:ext cx="1" cy="6296302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81" name="Google Shape;181;p60"/>
          <p:cNvSpPr txBox="1">
            <a:spLocks noGrp="1"/>
          </p:cNvSpPr>
          <p:nvPr>
            <p:ph type="sldNum" idx="12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1-column">
  <p:cSld name="Title and Content white 1-colum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1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61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61"/>
          <p:cNvSpPr txBox="1">
            <a:spLocks noGrp="1"/>
          </p:cNvSpPr>
          <p:nvPr>
            <p:ph type="sldNum" idx="12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2-column">
  <p:cSld name="Title and Content white 2-colum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2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62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62"/>
          <p:cNvSpPr txBox="1">
            <a:spLocks noGrp="1"/>
          </p:cNvSpPr>
          <p:nvPr>
            <p:ph type="sldNum" idx="12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6" name="Google Shape;2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3-column">
  <p:cSld name="Title and Content white 3-colum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3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63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63"/>
          <p:cNvSpPr txBox="1">
            <a:spLocks noGrp="1"/>
          </p:cNvSpPr>
          <p:nvPr>
            <p:ph type="sldNum" idx="12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6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7" name="Google Shape;197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200" name="Google Shape;20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58" y="55509"/>
            <a:ext cx="667822" cy="667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207" name="Google Shape;207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58" y="55509"/>
            <a:ext cx="667822" cy="667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-column">
  <p:cSld name="Title and Content 1-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6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66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66"/>
          <p:cNvSpPr txBox="1"/>
          <p:nvPr/>
        </p:nvSpPr>
        <p:spPr>
          <a:xfrm>
            <a:off x="3735454" y="635635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2019 Data Science Institute of Australia</a:t>
            </a:r>
            <a:endParaRPr sz="1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213" name="Google Shape;213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4058" y="126328"/>
            <a:ext cx="679344" cy="680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Google Shape;217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black 1-column">
  <p:cSld name="1_Title and Content black 1-column"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8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68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68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222" name="Google Shape;222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4816" y="119031"/>
            <a:ext cx="631246" cy="631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Google Shape;227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black 1-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0" name="Google Shape;40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AU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</a:t>
            </a:r>
            <a:r>
              <a:rPr lang="en-AU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Institute of Data</a:t>
            </a:r>
            <a:endParaRPr dirty="0"/>
          </a:p>
        </p:txBody>
      </p:sp>
      <p:sp>
        <p:nvSpPr>
          <p:cNvPr id="13" name="Google Shape;13;p22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AU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1"/>
          </p:nvPr>
        </p:nvSpPr>
        <p:spPr>
          <a:xfrm>
            <a:off x="1267261" y="1523223"/>
            <a:ext cx="10709835" cy="516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7" name="Google Shape;97;p28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8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AU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8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AU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</a:t>
            </a:r>
            <a:r>
              <a:rPr lang="en-AU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Institute of Data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  <p:sldLayoutId id="2147483694" r:id="rId25"/>
    <p:sldLayoutId id="2147483695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"/>
          <p:cNvSpPr txBox="1"/>
          <p:nvPr/>
        </p:nvSpPr>
        <p:spPr>
          <a:xfrm>
            <a:off x="4900708" y="5509418"/>
            <a:ext cx="2390591" cy="239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"/>
          <p:cNvSpPr txBox="1"/>
          <p:nvPr/>
        </p:nvSpPr>
        <p:spPr>
          <a:xfrm>
            <a:off x="3695116" y="470506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sz="6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sz="60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1"/>
          <p:cNvCxnSpPr/>
          <p:nvPr/>
        </p:nvCxnSpPr>
        <p:spPr>
          <a:xfrm>
            <a:off x="3915496" y="4565538"/>
            <a:ext cx="4149912" cy="1367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6" name="Google Shape;23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514960"/>
            <a:ext cx="5918414" cy="273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Bio	</a:t>
            </a:r>
            <a:endParaRPr b="1"/>
          </a:p>
        </p:txBody>
      </p:sp>
      <p:sp>
        <p:nvSpPr>
          <p:cNvPr id="298" name="Google Shape;298;p10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Education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Professional experience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Data science learnings and experience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Relevance to the project</a:t>
            </a:r>
            <a:endParaRPr sz="1800">
              <a:solidFill>
                <a:srgbClr val="0C0C0C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1EBAD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Project context	</a:t>
            </a:r>
            <a:endParaRPr b="1"/>
          </a:p>
        </p:txBody>
      </p:sp>
      <p:sp>
        <p:nvSpPr>
          <p:cNvPr id="305" name="Google Shape;305;p11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Industry or domain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Problem area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Why is this area interesting?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Previous work in this area</a:t>
            </a:r>
            <a:endParaRPr sz="1800">
              <a:solidFill>
                <a:srgbClr val="0C0C0C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1EBAD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Define	</a:t>
            </a:r>
            <a:endParaRPr b="1"/>
          </a:p>
        </p:txBody>
      </p:sp>
      <p:sp>
        <p:nvSpPr>
          <p:cNvPr id="312" name="Google Shape;312;p12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Business aspects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>
                <a:solidFill>
                  <a:srgbClr val="0C0C0C"/>
                </a:solidFill>
              </a:rPr>
              <a:t>Stakeholders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 b="1">
                <a:solidFill>
                  <a:srgbClr val="0C0C0C"/>
                </a:solidFill>
              </a:rPr>
              <a:t>Business question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 b="1">
                <a:solidFill>
                  <a:srgbClr val="0C0C0C"/>
                </a:solidFill>
              </a:rPr>
              <a:t>Business value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b="1">
                <a:solidFill>
                  <a:srgbClr val="0000FF"/>
                </a:solidFill>
              </a:rPr>
              <a:t>Data science aspects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400" b="1">
                <a:solidFill>
                  <a:srgbClr val="0000FF"/>
                </a:solidFill>
              </a:rPr>
              <a:t>Data question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Data required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Data sourced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Data source, description, volume and quality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How is the data generated?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How it can be sourced in the future?</a:t>
            </a:r>
            <a:endParaRPr/>
          </a:p>
          <a:p>
            <a: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rgbClr val="0C0C0C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1EBAD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Design	</a:t>
            </a:r>
            <a:endParaRPr b="1"/>
          </a:p>
        </p:txBody>
      </p:sp>
      <p:sp>
        <p:nvSpPr>
          <p:cNvPr id="319" name="Google Shape;319;p13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Data exploration, analysis and visualisation</a:t>
            </a:r>
            <a:endParaRPr sz="600" b="1"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>
                <a:solidFill>
                  <a:srgbClr val="0C0C0C"/>
                </a:solidFill>
              </a:rPr>
              <a:t>Include one slide for the </a:t>
            </a:r>
            <a:r>
              <a:rPr lang="en-AU" sz="1600" b="1">
                <a:solidFill>
                  <a:srgbClr val="0000FF"/>
                </a:solidFill>
              </a:rPr>
              <a:t>highlights</a:t>
            </a:r>
            <a:r>
              <a:rPr lang="en-AU" sz="1600">
                <a:solidFill>
                  <a:srgbClr val="0000FF"/>
                </a:solidFill>
              </a:rPr>
              <a:t> </a:t>
            </a:r>
            <a:r>
              <a:rPr lang="en-AU" sz="1600">
                <a:solidFill>
                  <a:srgbClr val="0C0C0C"/>
                </a:solidFill>
              </a:rPr>
              <a:t>of your EDA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Overall process flow used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>
                <a:solidFill>
                  <a:srgbClr val="0C0C0C"/>
                </a:solidFill>
              </a:rPr>
              <a:t>See next slide</a:t>
            </a:r>
            <a:endParaRPr sz="1600">
              <a:solidFill>
                <a:srgbClr val="1DBBD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3850" y="442851"/>
            <a:ext cx="9398124" cy="525574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4"/>
          <p:cNvSpPr txBox="1"/>
          <p:nvPr/>
        </p:nvSpPr>
        <p:spPr>
          <a:xfrm>
            <a:off x="2643351" y="5851623"/>
            <a:ext cx="7157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may use this diagram or your simplified version with project relevant information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Deliver	</a:t>
            </a:r>
            <a:endParaRPr b="1"/>
          </a:p>
        </p:txBody>
      </p:sp>
      <p:sp>
        <p:nvSpPr>
          <p:cNvPr id="332" name="Google Shape;332;p15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Feature engineering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What are the most important features and what is the business significance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 b="1">
                <a:solidFill>
                  <a:srgbClr val="0000FF"/>
                </a:solidFill>
              </a:rPr>
              <a:t>Machine models</a:t>
            </a:r>
            <a:r>
              <a:rPr lang="en-AU" sz="1600">
                <a:solidFill>
                  <a:srgbClr val="0000FF"/>
                </a:solidFill>
              </a:rPr>
              <a:t> </a:t>
            </a:r>
            <a:r>
              <a:rPr lang="en-AU" sz="1600">
                <a:solidFill>
                  <a:srgbClr val="0C0C0C"/>
                </a:solidFill>
              </a:rPr>
              <a:t>used and their </a:t>
            </a:r>
            <a:r>
              <a:rPr lang="en-AU" sz="1600" b="1">
                <a:solidFill>
                  <a:srgbClr val="0000FF"/>
                </a:solidFill>
              </a:rPr>
              <a:t>evaluation metrics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>
                <a:solidFill>
                  <a:srgbClr val="0C0C0C"/>
                </a:solidFill>
              </a:rPr>
              <a:t>How does the model fit in the </a:t>
            </a:r>
            <a:r>
              <a:rPr lang="en-AU" sz="1600" b="1">
                <a:solidFill>
                  <a:srgbClr val="0000FF"/>
                </a:solidFill>
              </a:rPr>
              <a:t>overall solution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Who will use it?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When is it used?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How does it benefit the business?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Summary, conclusions and next steps	</a:t>
            </a:r>
            <a:endParaRPr b="1"/>
          </a:p>
        </p:txBody>
      </p:sp>
      <p:sp>
        <p:nvSpPr>
          <p:cNvPr id="339" name="Google Shape;339;p16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Summary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A brief recap of the presentation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Conclusions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>
                <a:solidFill>
                  <a:srgbClr val="0C0C0C"/>
                </a:solidFill>
              </a:rPr>
              <a:t>What has been achieved?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Next steps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>
                <a:solidFill>
                  <a:srgbClr val="0C0C0C"/>
                </a:solidFill>
              </a:rPr>
              <a:t>How can this project be developed further and implemented in real life?</a:t>
            </a:r>
            <a:endParaRPr sz="16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"/>
          <p:cNvSpPr txBox="1">
            <a:spLocks noGrp="1"/>
          </p:cNvSpPr>
          <p:nvPr>
            <p:ph type="ctrTitle"/>
          </p:nvPr>
        </p:nvSpPr>
        <p:spPr>
          <a:xfrm>
            <a:off x="1524000" y="13407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Questions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45" name="Google Shape;345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"/>
          <p:cNvSpPr txBox="1">
            <a:spLocks noGrp="1"/>
          </p:cNvSpPr>
          <p:nvPr>
            <p:ph type="ctrTitle"/>
          </p:nvPr>
        </p:nvSpPr>
        <p:spPr>
          <a:xfrm>
            <a:off x="1524000" y="13407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Appendices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51" name="Google Shape;351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AU" b="1">
                <a:solidFill>
                  <a:srgbClr val="0000FF"/>
                </a:solidFill>
              </a:rPr>
              <a:t>Mini Project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57" name="Google Shape;357;p19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AU" sz="2000">
                <a:solidFill>
                  <a:srgbClr val="0C0C0C"/>
                </a:solidFill>
              </a:rPr>
              <a:t>The </a:t>
            </a:r>
            <a:r>
              <a:rPr lang="en-AU" sz="2000" b="1">
                <a:solidFill>
                  <a:srgbClr val="0000FF"/>
                </a:solidFill>
              </a:rPr>
              <a:t>objectives</a:t>
            </a:r>
            <a:r>
              <a:rPr lang="en-AU" sz="2000">
                <a:solidFill>
                  <a:srgbClr val="0000FF"/>
                </a:solidFill>
              </a:rPr>
              <a:t> </a:t>
            </a:r>
            <a:r>
              <a:rPr lang="en-AU" sz="2000">
                <a:solidFill>
                  <a:srgbClr val="0C0C0C"/>
                </a:solidFill>
              </a:rPr>
              <a:t>of this mini-project is to: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000">
                <a:solidFill>
                  <a:srgbClr val="0C0C0C"/>
                </a:solidFill>
              </a:rPr>
              <a:t>Apply all what you have learned so far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000">
                <a:solidFill>
                  <a:srgbClr val="0C0C0C"/>
                </a:solidFill>
              </a:rPr>
              <a:t>Prepare you for the </a:t>
            </a:r>
            <a:r>
              <a:rPr lang="en-AU" sz="2000" b="1">
                <a:solidFill>
                  <a:srgbClr val="0000FF"/>
                </a:solidFill>
              </a:rPr>
              <a:t>Capstone project</a:t>
            </a:r>
            <a:endParaRPr>
              <a:solidFill>
                <a:srgbClr val="0000FF"/>
              </a:solidFill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000">
                <a:solidFill>
                  <a:srgbClr val="0C0C0C"/>
                </a:solidFill>
              </a:rPr>
              <a:t>Understand your </a:t>
            </a:r>
            <a:r>
              <a:rPr lang="en-AU" sz="2000" b="1">
                <a:solidFill>
                  <a:srgbClr val="0000FF"/>
                </a:solidFill>
              </a:rPr>
              <a:t>learning gaps</a:t>
            </a:r>
            <a:endParaRPr sz="2000">
              <a:solidFill>
                <a:srgbClr val="0000FF"/>
              </a:solidFill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AU" sz="2000">
                <a:solidFill>
                  <a:srgbClr val="0C0C0C"/>
                </a:solidFill>
              </a:rPr>
              <a:t>Please present as if it is </a:t>
            </a:r>
            <a:r>
              <a:rPr lang="en-AU" sz="2000" b="1">
                <a:solidFill>
                  <a:srgbClr val="0000FF"/>
                </a:solidFill>
              </a:rPr>
              <a:t>your job interview take-away test </a:t>
            </a:r>
            <a:r>
              <a:rPr lang="en-AU" sz="2000">
                <a:solidFill>
                  <a:srgbClr val="0C0C0C"/>
                </a:solidFill>
              </a:rPr>
              <a:t>on: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Business aspects </a:t>
            </a:r>
            <a:r>
              <a:rPr lang="en-AU" sz="2000">
                <a:solidFill>
                  <a:srgbClr val="0C0C0C"/>
                </a:solidFill>
              </a:rPr>
              <a:t>of the project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Outcomes</a:t>
            </a:r>
            <a:endParaRPr>
              <a:solidFill>
                <a:srgbClr val="0000FF"/>
              </a:solidFill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000">
                <a:solidFill>
                  <a:srgbClr val="0C0C0C"/>
                </a:solidFill>
              </a:rPr>
              <a:t>Potential </a:t>
            </a:r>
            <a:r>
              <a:rPr lang="en-AU" sz="2000" b="1">
                <a:solidFill>
                  <a:srgbClr val="0000FF"/>
                </a:solidFill>
              </a:rPr>
              <a:t>additional insights</a:t>
            </a:r>
            <a:r>
              <a:rPr lang="en-AU" sz="2000" b="1">
                <a:solidFill>
                  <a:srgbClr val="1DBBDD"/>
                </a:solidFill>
              </a:rPr>
              <a:t> </a:t>
            </a:r>
            <a:r>
              <a:rPr lang="en-AU" sz="2000">
                <a:solidFill>
                  <a:srgbClr val="0C0C0C"/>
                </a:solidFill>
              </a:rPr>
              <a:t>that can be obtained from available data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Data analysis</a:t>
            </a:r>
            <a:r>
              <a:rPr lang="en-AU" sz="2000">
                <a:solidFill>
                  <a:srgbClr val="0C0C0C"/>
                </a:solidFill>
              </a:rPr>
              <a:t> and </a:t>
            </a:r>
            <a:r>
              <a:rPr lang="en-AU" sz="2000" b="1">
                <a:solidFill>
                  <a:srgbClr val="0000FF"/>
                </a:solidFill>
              </a:rPr>
              <a:t>Machine Learning</a:t>
            </a:r>
            <a:r>
              <a:rPr lang="en-AU" sz="2000" b="1">
                <a:solidFill>
                  <a:srgbClr val="1DBBDD"/>
                </a:solidFill>
              </a:rPr>
              <a:t> </a:t>
            </a:r>
            <a:r>
              <a:rPr lang="en-AU" sz="2000">
                <a:solidFill>
                  <a:srgbClr val="0C0C0C"/>
                </a:solidFill>
              </a:rPr>
              <a:t>techniques used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Gaps</a:t>
            </a:r>
            <a:r>
              <a:rPr lang="en-AU" sz="2000">
                <a:solidFill>
                  <a:srgbClr val="0000FF"/>
                </a:solidFill>
              </a:rPr>
              <a:t> </a:t>
            </a:r>
            <a:r>
              <a:rPr lang="en-AU" sz="2000">
                <a:solidFill>
                  <a:srgbClr val="0C0C0C"/>
                </a:solidFill>
              </a:rPr>
              <a:t>in your skills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AU" sz="2000">
                <a:solidFill>
                  <a:srgbClr val="0C0C0C"/>
                </a:solidFill>
              </a:rPr>
              <a:t>Please </a:t>
            </a:r>
            <a:r>
              <a:rPr lang="en-AU" sz="2000" b="1">
                <a:solidFill>
                  <a:srgbClr val="0000FF"/>
                </a:solidFill>
              </a:rPr>
              <a:t>listen actively</a:t>
            </a:r>
            <a:r>
              <a:rPr lang="en-AU" sz="2000" b="1">
                <a:solidFill>
                  <a:srgbClr val="1DBBDD"/>
                </a:solidFill>
              </a:rPr>
              <a:t> </a:t>
            </a:r>
            <a:r>
              <a:rPr lang="en-AU" sz="2000">
                <a:solidFill>
                  <a:srgbClr val="0C0C0C"/>
                </a:solidFill>
              </a:rPr>
              <a:t>to your fellow classmate’s presentation and </a:t>
            </a:r>
            <a:r>
              <a:rPr lang="en-AU" sz="2000" b="1">
                <a:solidFill>
                  <a:srgbClr val="0000FF"/>
                </a:solidFill>
              </a:rPr>
              <a:t>ask questions</a:t>
            </a:r>
            <a:r>
              <a:rPr lang="en-AU" sz="2000" b="1">
                <a:solidFill>
                  <a:srgbClr val="1DBBDD"/>
                </a:solidFill>
              </a:rPr>
              <a:t> </a:t>
            </a:r>
            <a:r>
              <a:rPr lang="en-AU" sz="2000">
                <a:solidFill>
                  <a:srgbClr val="0C0C0C"/>
                </a:solidFill>
              </a:rPr>
              <a:t>as if you are the </a:t>
            </a:r>
            <a:r>
              <a:rPr lang="en-AU" sz="2000" b="1">
                <a:solidFill>
                  <a:srgbClr val="0000FF"/>
                </a:solidFill>
              </a:rPr>
              <a:t>hiring manager</a:t>
            </a:r>
            <a:endParaRPr>
              <a:solidFill>
                <a:srgbClr val="0000FF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"/>
          <p:cNvSpPr txBox="1">
            <a:spLocks noGrp="1"/>
          </p:cNvSpPr>
          <p:nvPr>
            <p:ph type="title"/>
          </p:nvPr>
        </p:nvSpPr>
        <p:spPr>
          <a:xfrm>
            <a:off x="924361" y="275498"/>
            <a:ext cx="10709835" cy="175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AU" sz="7200">
                <a:latin typeface="Cambria"/>
                <a:ea typeface="Cambria"/>
                <a:cs typeface="Cambria"/>
                <a:sym typeface="Cambria"/>
              </a:rPr>
              <a:t>Data Science and AI</a:t>
            </a:r>
            <a:endParaRPr/>
          </a:p>
        </p:txBody>
      </p:sp>
      <p:sp>
        <p:nvSpPr>
          <p:cNvPr id="242" name="Google Shape;242;p2"/>
          <p:cNvSpPr txBox="1">
            <a:spLocks noGrp="1"/>
          </p:cNvSpPr>
          <p:nvPr>
            <p:ph type="body" idx="1"/>
          </p:nvPr>
        </p:nvSpPr>
        <p:spPr>
          <a:xfrm>
            <a:off x="924361" y="2807123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400"/>
              <a:buNone/>
            </a:pPr>
            <a:r>
              <a:rPr lang="en-AU" sz="440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Module X</a:t>
            </a:r>
            <a:endParaRPr sz="440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600"/>
              <a:buNone/>
            </a:pP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4400"/>
              <a:buNone/>
            </a:pPr>
            <a:r>
              <a:rPr lang="en-AU" sz="4400">
                <a:solidFill>
                  <a:srgbClr val="FF0000"/>
                </a:solidFill>
              </a:rPr>
              <a:t>Capstone Project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endParaRPr/>
          </a:p>
        </p:txBody>
      </p:sp>
      <p:cxnSp>
        <p:nvCxnSpPr>
          <p:cNvPr id="243" name="Google Shape;243;p2"/>
          <p:cNvCxnSpPr/>
          <p:nvPr/>
        </p:nvCxnSpPr>
        <p:spPr>
          <a:xfrm rot="10800000" flipH="1">
            <a:off x="1022570" y="3848669"/>
            <a:ext cx="8326146" cy="909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4" name="Google Shape;244;p2"/>
          <p:cNvCxnSpPr/>
          <p:nvPr/>
        </p:nvCxnSpPr>
        <p:spPr>
          <a:xfrm rot="10800000" flipH="1">
            <a:off x="1022570" y="5155833"/>
            <a:ext cx="8326146" cy="909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Case study: Home loans marketing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63" name="Google Shape;36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511" y="1100837"/>
            <a:ext cx="9780608" cy="4995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>
            <a:spLocks noGrp="1"/>
          </p:cNvSpPr>
          <p:nvPr>
            <p:ph type="ctrTitle"/>
          </p:nvPr>
        </p:nvSpPr>
        <p:spPr>
          <a:xfrm>
            <a:off x="1524000" y="149085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End of Presentation!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69" name="Google Shape;369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Capstone Project</a:t>
            </a:r>
            <a:r>
              <a:rPr lang="en-AU"/>
              <a:t>	</a:t>
            </a:r>
            <a:endParaRPr/>
          </a:p>
        </p:txBody>
      </p:sp>
      <p:sp>
        <p:nvSpPr>
          <p:cNvPr id="251" name="Google Shape;251;p3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722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AU" sz="2000"/>
              <a:t>You are required to </a:t>
            </a:r>
            <a:r>
              <a:rPr lang="en-AU" sz="2000" b="1">
                <a:solidFill>
                  <a:srgbClr val="0000FF"/>
                </a:solidFill>
              </a:rPr>
              <a:t>define, design and deliver </a:t>
            </a:r>
            <a:r>
              <a:rPr lang="en-AU" sz="2000"/>
              <a:t>a </a:t>
            </a:r>
            <a:r>
              <a:rPr lang="en-AU" sz="2000" b="1">
                <a:solidFill>
                  <a:srgbClr val="0000FF"/>
                </a:solidFill>
              </a:rPr>
              <a:t>data science project</a:t>
            </a:r>
            <a:r>
              <a:rPr lang="en-AU" sz="2000" b="1">
                <a:solidFill>
                  <a:srgbClr val="1DBBDD"/>
                </a:solidFill>
              </a:rPr>
              <a:t> </a:t>
            </a:r>
            <a:r>
              <a:rPr lang="en-AU" sz="2000"/>
              <a:t>towards the end of the course.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AU" sz="2000"/>
              <a:t>Project milestones: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&lt;date tbd&gt; : present </a:t>
            </a:r>
            <a:r>
              <a:rPr lang="en-AU" sz="1800" b="1">
                <a:solidFill>
                  <a:srgbClr val="0000FF"/>
                </a:solidFill>
              </a:rPr>
              <a:t>3 ideas for the project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&lt;date tbd&gt; : decide on one option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&lt;date tbd&gt; : collect data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&lt;date tbd&gt; : present initial findings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&lt;date tbd&gt; : present an update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&lt;date tbd&gt; : Dry run of final presentation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&lt;date tbd&gt; : </a:t>
            </a:r>
            <a:r>
              <a:rPr lang="en-AU" sz="1800" b="1">
                <a:solidFill>
                  <a:srgbClr val="0000FF"/>
                </a:solidFill>
              </a:rPr>
              <a:t>Present final report 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What to present	</a:t>
            </a:r>
            <a:endParaRPr b="1"/>
          </a:p>
        </p:txBody>
      </p:sp>
      <p:sp>
        <p:nvSpPr>
          <p:cNvPr id="258" name="Google Shape;258;p4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Business perspective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Business insights uncovered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Business scenarios for how the project can be deployed and used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Approach for estimating business value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Technical perspective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Techniques used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Pipeline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Model validation results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1EBAD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Project evaluation criteria	</a:t>
            </a:r>
            <a:endParaRPr b="1"/>
          </a:p>
        </p:txBody>
      </p:sp>
      <p:sp>
        <p:nvSpPr>
          <p:cNvPr id="265" name="Google Shape;265;p5"/>
          <p:cNvSpPr txBox="1">
            <a:spLocks noGrp="1"/>
          </p:cNvSpPr>
          <p:nvPr>
            <p:ph type="body" idx="1"/>
          </p:nvPr>
        </p:nvSpPr>
        <p:spPr>
          <a:xfrm>
            <a:off x="824552" y="2270233"/>
            <a:ext cx="10515600" cy="353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b="1" dirty="0">
                <a:solidFill>
                  <a:srgbClr val="0000FF"/>
                </a:solidFill>
              </a:rPr>
              <a:t>Definition (20%)</a:t>
            </a:r>
            <a:endParaRPr sz="2400" dirty="0"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Business context, stakeholders and value </a:t>
            </a:r>
            <a:endParaRPr sz="2000"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Data description, sources, quality </a:t>
            </a:r>
            <a:endParaRPr sz="20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b="1" dirty="0">
                <a:solidFill>
                  <a:srgbClr val="0000FF"/>
                </a:solidFill>
              </a:rPr>
              <a:t>Design (30%)</a:t>
            </a:r>
            <a:endParaRPr sz="2400" dirty="0"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Data exploration, analysis and visualisation </a:t>
            </a:r>
            <a:endParaRPr sz="2000"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Documentation: text document, presentation and Notebook</a:t>
            </a:r>
            <a:endParaRPr sz="2000"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The project planning, effort allocation and next steps</a:t>
            </a:r>
            <a:endParaRPr sz="20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b="1" dirty="0">
                <a:solidFill>
                  <a:srgbClr val="0000FF"/>
                </a:solidFill>
              </a:rPr>
              <a:t>Delivery (50%)</a:t>
            </a:r>
            <a:endParaRPr sz="2400" dirty="0"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Feature Engineering </a:t>
            </a:r>
            <a:endParaRPr sz="2000"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Creation of  an effective reproducible pipeline</a:t>
            </a:r>
            <a:endParaRPr sz="2000"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Machine Learning model algorithms and accuracy</a:t>
            </a:r>
            <a:endParaRPr sz="2000"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Overall end-to-end solution</a:t>
            </a:r>
            <a:endParaRPr sz="2000"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Delivery of the presentation, poise and audience engagement</a:t>
            </a:r>
            <a:endParaRPr sz="2000" dirty="0"/>
          </a:p>
          <a:p>
            <a: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dirty="0">
              <a:solidFill>
                <a:srgbClr val="1EBADD"/>
              </a:solidFill>
            </a:endParaRPr>
          </a:p>
        </p:txBody>
      </p:sp>
      <p:sp>
        <p:nvSpPr>
          <p:cNvPr id="266" name="Google Shape;266;p5"/>
          <p:cNvSpPr txBox="1"/>
          <p:nvPr/>
        </p:nvSpPr>
        <p:spPr>
          <a:xfrm>
            <a:off x="982207" y="1580796"/>
            <a:ext cx="988549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The project is evaluated on the quality, clarity and completeness of the definition, design and delivery of the project.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"/>
          <p:cNvSpPr txBox="1">
            <a:spLocks noGrp="1"/>
          </p:cNvSpPr>
          <p:nvPr>
            <p:ph type="ctrTitle"/>
          </p:nvPr>
        </p:nvSpPr>
        <p:spPr>
          <a:xfrm>
            <a:off x="1524000" y="13407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Questions?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72" name="Google Shape;272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"/>
          <p:cNvSpPr txBox="1">
            <a:spLocks noGrp="1"/>
          </p:cNvSpPr>
          <p:nvPr>
            <p:ph type="ctrTitle"/>
          </p:nvPr>
        </p:nvSpPr>
        <p:spPr>
          <a:xfrm>
            <a:off x="1524000" y="13407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 dirty="0">
                <a:solidFill>
                  <a:srgbClr val="0000FF"/>
                </a:solidFill>
              </a:rPr>
              <a:t>Presentation Skeleton 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278" name="Google Shape;278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"/>
          <p:cNvSpPr txBox="1">
            <a:spLocks noGrp="1"/>
          </p:cNvSpPr>
          <p:nvPr>
            <p:ph type="ctrTitle"/>
          </p:nvPr>
        </p:nvSpPr>
        <p:spPr>
          <a:xfrm>
            <a:off x="1524000" y="1340728"/>
            <a:ext cx="9144000" cy="391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Project Title</a:t>
            </a:r>
            <a:br>
              <a:rPr lang="en-AU">
                <a:solidFill>
                  <a:srgbClr val="0000FF"/>
                </a:solidFill>
              </a:rPr>
            </a:br>
            <a:r>
              <a:rPr lang="en-AU" sz="3200">
                <a:solidFill>
                  <a:srgbClr val="0000FF"/>
                </a:solidFill>
              </a:rPr>
              <a:t>Capstone Project </a:t>
            </a:r>
            <a:br>
              <a:rPr lang="en-AU" sz="3200">
                <a:solidFill>
                  <a:srgbClr val="0000FF"/>
                </a:solidFill>
              </a:rPr>
            </a:br>
            <a:br>
              <a:rPr lang="en-AU" sz="3200">
                <a:solidFill>
                  <a:srgbClr val="0000FF"/>
                </a:solidFill>
              </a:rPr>
            </a:br>
            <a:br>
              <a:rPr lang="en-AU" sz="3200">
                <a:solidFill>
                  <a:srgbClr val="0000FF"/>
                </a:solidFill>
              </a:rPr>
            </a:br>
            <a:r>
              <a:rPr lang="en-AU" sz="3200">
                <a:solidFill>
                  <a:srgbClr val="0000FF"/>
                </a:solidFill>
              </a:rPr>
              <a:t>Presenter’s name and role (ideally Data Scientist)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Agenda	</a:t>
            </a:r>
            <a:endParaRPr b="1"/>
          </a:p>
        </p:txBody>
      </p:sp>
      <p:sp>
        <p:nvSpPr>
          <p:cNvPr id="290" name="Google Shape;290;p9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Bio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Project Context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Define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Design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Deliver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Summary, conclusions and next steps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Appendix: list of supporting documents</a:t>
            </a:r>
            <a:endParaRPr sz="1800">
              <a:solidFill>
                <a:srgbClr val="0C0C0C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1EBADD"/>
              </a:solidFill>
            </a:endParaRPr>
          </a:p>
        </p:txBody>
      </p:sp>
      <p:sp>
        <p:nvSpPr>
          <p:cNvPr id="291" name="Google Shape;291;p9"/>
          <p:cNvSpPr txBox="1"/>
          <p:nvPr/>
        </p:nvSpPr>
        <p:spPr>
          <a:xfrm>
            <a:off x="1051034" y="5129048"/>
            <a:ext cx="38152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agenda should be ideally repeated as a transition slide between sections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590</Words>
  <Application>Microsoft Office PowerPoint</Application>
  <PresentationFormat>Widescreen</PresentationFormat>
  <Paragraphs>136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</vt:lpstr>
      <vt:lpstr>Custom Design</vt:lpstr>
      <vt:lpstr>1_Custom Design</vt:lpstr>
      <vt:lpstr>PowerPoint Presentation</vt:lpstr>
      <vt:lpstr>Data Science and AI</vt:lpstr>
      <vt:lpstr>Capstone Project </vt:lpstr>
      <vt:lpstr>What to present </vt:lpstr>
      <vt:lpstr>Project evaluation criteria </vt:lpstr>
      <vt:lpstr>Questions?</vt:lpstr>
      <vt:lpstr>Presentation Skeleton </vt:lpstr>
      <vt:lpstr>Project Title Capstone Project    Presenter’s name and role (ideally Data Scientist)</vt:lpstr>
      <vt:lpstr>Agenda </vt:lpstr>
      <vt:lpstr>Bio </vt:lpstr>
      <vt:lpstr>Project context </vt:lpstr>
      <vt:lpstr>Define </vt:lpstr>
      <vt:lpstr>Design </vt:lpstr>
      <vt:lpstr>PowerPoint Presentation</vt:lpstr>
      <vt:lpstr>Deliver </vt:lpstr>
      <vt:lpstr>Summary, conclusions and next steps </vt:lpstr>
      <vt:lpstr>Questions</vt:lpstr>
      <vt:lpstr>Appendices</vt:lpstr>
      <vt:lpstr>Mini Project</vt:lpstr>
      <vt:lpstr>Case study: Home loans marketing</vt:lpstr>
      <vt:lpstr>End of Presentation!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 Rao</dc:creator>
  <cp:lastModifiedBy>Chaitanya Rao</cp:lastModifiedBy>
  <cp:revision>3</cp:revision>
  <dcterms:modified xsi:type="dcterms:W3CDTF">2021-07-27T11:13:11Z</dcterms:modified>
</cp:coreProperties>
</file>