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4" r:id="rId7"/>
    <p:sldId id="265" r:id="rId8"/>
    <p:sldId id="263" r:id="rId9"/>
    <p:sldId id="267" r:id="rId10"/>
    <p:sldId id="266" r:id="rId11"/>
  </p:sldIdLst>
  <p:sldSz cx="9144000" cy="6858000" type="screen4x3"/>
  <p:notesSz cx="9947275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McLFrpwVohtOzqcBYowyDdnCK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D"/>
    <a:srgbClr val="F68B1F"/>
    <a:srgbClr val="366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CDE3A-8B5A-4FF5-9F78-3B77EA3DB3C0}" v="4158" dt="2021-08-14T01:08:47.718"/>
    <p1510:client id="{49FF91BD-16C0-30D6-6AA8-92287A200512}" v="45" dt="2021-09-10T00:10:35.898"/>
    <p1510:client id="{5E90DB44-15FA-C419-4708-18F4C2B8167A}" v="1691" dt="2021-09-11T00:14:38.988"/>
    <p1510:client id="{71331CE5-7A46-FE4A-7428-2BCA37643BAC}" v="3085" dt="2021-09-13T21:58:27.322"/>
    <p1510:client id="{936B8FA7-E911-19CD-6B20-FFB0AE56D8B8}" v="387" dt="2021-08-12T23:23:08.971"/>
    <p1510:client id="{CB562683-02A1-8813-3A63-AA61FF1F064B}" v="327" dt="2021-08-13T11:50:34.020"/>
    <p1510:client id="{CFA870C5-1406-789B-ABF1-E80F370734DF}" v="4552" dt="2021-08-13T11:41:08.416"/>
    <p1510:client id="{F41AAB24-FB38-5CE3-C4D6-7793728A047A}" v="188" dt="2021-09-14T00:36:4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60" cy="30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:notes"/>
          <p:cNvSpPr txBox="1"/>
          <p:nvPr/>
        </p:nvSpPr>
        <p:spPr>
          <a:xfrm>
            <a:off x="5634000" y="6513480"/>
            <a:ext cx="4311360" cy="3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076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59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5017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76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209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9086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4145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d627370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15938"/>
            <a:ext cx="3422650" cy="256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dd6273705e_0_22:notes"/>
          <p:cNvSpPr txBox="1">
            <a:spLocks noGrp="1"/>
          </p:cNvSpPr>
          <p:nvPr>
            <p:ph type="body" idx="1"/>
          </p:nvPr>
        </p:nvSpPr>
        <p:spPr>
          <a:xfrm>
            <a:off x="995400" y="3257640"/>
            <a:ext cx="7956300" cy="30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d6273705e_0_22:notes"/>
          <p:cNvSpPr txBox="1"/>
          <p:nvPr/>
        </p:nvSpPr>
        <p:spPr>
          <a:xfrm>
            <a:off x="5634000" y="6513480"/>
            <a:ext cx="4311300" cy="3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70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i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0" y="1089260"/>
            <a:ext cx="9144000" cy="2708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pt-BR" sz="2400" b="1" dirty="0">
                <a:solidFill>
                  <a:srgbClr val="F68B1F"/>
                </a:solidFill>
              </a:rPr>
              <a:t>UC02 – Banco de 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500" b="1">
              <a:solidFill>
                <a:srgbClr val="F68B1F"/>
              </a:solidFill>
            </a:endParaRPr>
          </a:p>
          <a:p>
            <a:pPr>
              <a:buSzPts val="2000"/>
            </a:pPr>
            <a:endParaRPr lang="pt-BR" sz="3500" b="1">
              <a:solidFill>
                <a:srgbClr val="F68B1F"/>
              </a:solidFill>
            </a:endParaRPr>
          </a:p>
          <a:p>
            <a:pPr>
              <a:buSzPts val="2000"/>
            </a:pPr>
            <a:endParaRPr lang="pt-BR" sz="3500" b="1">
              <a:solidFill>
                <a:srgbClr val="F68B1F"/>
              </a:solidFill>
            </a:endParaRPr>
          </a:p>
          <a:p>
            <a:pPr algn="ctr"/>
            <a:r>
              <a:rPr lang="pt-BR" sz="3500" b="1" dirty="0">
                <a:solidFill>
                  <a:srgbClr val="F68B1F"/>
                </a:solidFill>
              </a:rPr>
              <a:t>Modelagem de Banco de Dados</a:t>
            </a:r>
            <a:endParaRPr lang="pt-BR" dirty="0"/>
          </a:p>
        </p:txBody>
      </p:sp>
      <p:sp>
        <p:nvSpPr>
          <p:cNvPr id="69" name="Google Shape;69;p1"/>
          <p:cNvSpPr txBox="1"/>
          <p:nvPr/>
        </p:nvSpPr>
        <p:spPr>
          <a:xfrm>
            <a:off x="0" y="5350225"/>
            <a:ext cx="914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1800"/>
            </a:pPr>
            <a:r>
              <a:rPr lang="pt-BR" sz="1800" b="1">
                <a:solidFill>
                  <a:srgbClr val="004A8D"/>
                </a:solidFill>
              </a:rPr>
              <a:t>D</a:t>
            </a:r>
            <a:r>
              <a:rPr lang="pt-BR" sz="1800" b="1" i="0" u="none" strike="noStrike" cap="none">
                <a:solidFill>
                  <a:srgbClr val="004A8D"/>
                </a:solidFill>
              </a:rPr>
              <a:t>ebora Cristina </a:t>
            </a:r>
            <a:r>
              <a:rPr lang="pt-BR" sz="1800" b="1" i="0" u="none" strike="noStrike" cap="none" err="1">
                <a:solidFill>
                  <a:srgbClr val="004A8D"/>
                </a:solidFill>
              </a:rPr>
              <a:t>Fontanella</a:t>
            </a:r>
            <a:b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</a:rPr>
            </a:br>
            <a:r>
              <a:rPr lang="pt-BR" sz="1800">
                <a:solidFill>
                  <a:srgbClr val="004A8D"/>
                </a:solidFill>
              </a:rPr>
              <a:t>debora.fontanella</a:t>
            </a:r>
            <a:r>
              <a:rPr lang="pt-BR" sz="1800" b="0" i="0" strike="noStrike" cap="none">
                <a:solidFill>
                  <a:srgbClr val="004A8D"/>
                </a:solidFill>
                <a:latin typeface="Arial"/>
                <a:ea typeface="Arial"/>
                <a:cs typeface="Arial"/>
                <a:sym typeface="Arial"/>
              </a:rPr>
              <a:t>@prof.sc.senac.b</a:t>
            </a:r>
            <a:r>
              <a:rPr lang="pt-BR" sz="1800">
                <a:solidFill>
                  <a:srgbClr val="004A8D"/>
                </a:solidFill>
              </a:rPr>
              <a:t>r</a:t>
            </a:r>
            <a:b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</a:rPr>
            </a:br>
            <a:r>
              <a:rPr lang="pt-BR" sz="1800" b="0" i="0" u="none" strike="noStrike" cap="none">
                <a:solidFill>
                  <a:srgbClr val="004A8D"/>
                </a:solidFill>
                <a:latin typeface="Arial"/>
                <a:ea typeface="Arial"/>
                <a:cs typeface="Arial"/>
                <a:sym typeface="Arial"/>
              </a:rPr>
              <a:t>https://github.com/fcristinadebora</a:t>
            </a:r>
            <a:r>
              <a:rPr lang="pt-BR" sz="1800">
                <a:solidFill>
                  <a:srgbClr val="004A8D"/>
                </a:solidFill>
              </a:rPr>
              <a:t> </a:t>
            </a:r>
            <a:endParaRPr sz="1800" b="0" i="0" u="none" strike="noStrike" cap="none">
              <a:solidFill>
                <a:srgbClr val="004A8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91242" y="1584432"/>
            <a:ext cx="7518918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Identificar requisitos (ler estudo de caso, entrevistar cliente, consultar documentos de referencia, etc)</a:t>
            </a: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Elaborar modelo conceitual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1. Identificar entidades que precisam ser armazenadas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2. Identificar atributos das entidades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Elaborar modelo lógico (modelo gráfico)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1. Posicionar entidades e atributos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2. Identificar relacionamentos entre entidades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>
                <a:solidFill>
                  <a:srgbClr val="3668C4"/>
                </a:solidFill>
              </a:rPr>
              <a:t>3. Ajustar chaves estrangeiras, relacionamentos, etc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Validar regra de negócio (o sistema conseguirá realizar as operações com os dados que modelamos?)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r>
              <a:rPr lang="pt-BR" sz="1800">
                <a:solidFill>
                  <a:srgbClr val="3668C4"/>
                </a:solidFill>
              </a:rPr>
              <a:t>Implementar modelo físico (criar banco de dados)</a:t>
            </a:r>
            <a:endParaRPr lang="pt-BR" sz="1800" dirty="0">
              <a:solidFill>
                <a:srgbClr val="3668C4"/>
              </a:solidFill>
            </a:endParaRPr>
          </a:p>
          <a:p>
            <a:pPr marL="342900" indent="-342900">
              <a:buSzPts val="1800"/>
              <a:buAutoNum type="arabicPeriod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Obs: Os modelos podem ser alterados e melhorados conforme tomarmos mais conhecimento do projeto. Podemos </a:t>
            </a:r>
            <a:r>
              <a:rPr lang="pt-BR" sz="1800">
                <a:solidFill>
                  <a:srgbClr val="3668C4"/>
                </a:solidFill>
              </a:rPr>
              <a:t>adicionar/alterar/remover atributos, entidades, relacionamentos, etc, sempre que identificarmos a necessidade</a:t>
            </a:r>
            <a:endParaRPr lang="pt-BR" sz="1800" dirty="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97187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>
                <a:solidFill>
                  <a:srgbClr val="F68B1F"/>
                </a:solidFill>
              </a:rPr>
              <a:t>Etapas da modelagem de um banco de dados</a:t>
            </a:r>
            <a:endParaRPr lang="pt-BR" sz="24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5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Antes de começar a criar um banco de dados relacional, precisamos primeiro entender quais coisas (entidades) queremos armazenar, e quais informações sobre elas (atributos) queremos armazenar.</a:t>
            </a: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Uma entidade irá virar uma tabela. Um atributo, será um campo da </a:t>
            </a:r>
            <a:r>
              <a:rPr lang="pt-BR" sz="1800" b="1">
                <a:solidFill>
                  <a:srgbClr val="3668C4"/>
                </a:solidFill>
              </a:rPr>
              <a:t>entidade, na tabela.</a:t>
            </a: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dirty="0">
                <a:solidFill>
                  <a:srgbClr val="3668C4"/>
                </a:solidFill>
              </a:rPr>
              <a:t>Isso pode ser feito de várias formas, a mais popular e indicada é através </a:t>
            </a:r>
            <a:r>
              <a:rPr lang="pt-BR" sz="1800">
                <a:solidFill>
                  <a:srgbClr val="3668C4"/>
                </a:solidFill>
              </a:rPr>
              <a:t>da criação de um modelo gráfico.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 dirty="0">
                <a:solidFill>
                  <a:srgbClr val="F68B1F"/>
                </a:solidFill>
              </a:rPr>
              <a:t>Modelagem de Banco de Dados</a:t>
            </a:r>
          </a:p>
        </p:txBody>
      </p:sp>
      <p:sp>
        <p:nvSpPr>
          <p:cNvPr id="92" name="Google Shape;92;gdd6273705e_0_22"/>
          <p:cNvSpPr txBox="1"/>
          <p:nvPr/>
        </p:nvSpPr>
        <p:spPr>
          <a:xfrm>
            <a:off x="918800" y="52244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conceitual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>
                <a:solidFill>
                  <a:srgbClr val="3668C4"/>
                </a:solidFill>
              </a:rPr>
              <a:t>Utiliza apenas texto e linguagem informal para </a:t>
            </a:r>
            <a:r>
              <a:rPr lang="pt-BR" sz="1800" dirty="0">
                <a:solidFill>
                  <a:srgbClr val="3668C4"/>
                </a:solidFill>
              </a:rPr>
              <a:t>identificação das entidades e atributos. </a:t>
            </a:r>
            <a:br>
              <a:rPr lang="pt-BR" sz="1800" dirty="0">
                <a:solidFill>
                  <a:srgbClr val="3668C4"/>
                </a:solidFill>
              </a:rPr>
            </a:b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Exemplo:</a:t>
            </a: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Produto</a:t>
            </a:r>
            <a:r>
              <a:rPr lang="pt-BR" sz="1800" dirty="0">
                <a:solidFill>
                  <a:srgbClr val="3668C4"/>
                </a:solidFill>
              </a:rPr>
              <a:t>: código, nome, descrição, peso, valor, </a:t>
            </a:r>
            <a:endParaRPr lang="pt-BR" sz="1800"/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  <p:sp>
        <p:nvSpPr>
          <p:cNvPr id="92" name="Google Shape;92;gdd6273705e_0_22"/>
          <p:cNvSpPr txBox="1"/>
          <p:nvPr/>
        </p:nvSpPr>
        <p:spPr>
          <a:xfrm>
            <a:off x="918800" y="5224400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47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3" descr="Diagrama&#10;&#10;Descrição gerada automaticamente">
            <a:extLst>
              <a:ext uri="{FF2B5EF4-FFF2-40B4-BE49-F238E27FC236}">
                <a16:creationId xmlns:a16="http://schemas.microsoft.com/office/drawing/2014/main" id="{FFC92611-1375-4D04-AE18-DE7FC6D68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940" y="3423822"/>
            <a:ext cx="5327374" cy="3162481"/>
          </a:xfrm>
          <a:prstGeom prst="rect">
            <a:avLst/>
          </a:prstGeom>
        </p:spPr>
      </p:pic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lógico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r>
              <a:rPr lang="pt-BR" sz="1800">
                <a:solidFill>
                  <a:srgbClr val="3668C4"/>
                </a:solidFill>
              </a:rPr>
              <a:t>Utiliza notação de diagramas gráficos para representar as entidades, atributos, relacionamentos e cardinalidade de relacionamentos</a:t>
            </a:r>
            <a:br>
              <a:rPr lang="pt-BR" sz="1800" dirty="0">
                <a:solidFill>
                  <a:srgbClr val="3668C4"/>
                </a:solidFill>
              </a:rPr>
            </a:br>
            <a:br>
              <a:rPr lang="pt-BR" sz="1800" dirty="0">
                <a:solidFill>
                  <a:srgbClr val="3668C4"/>
                </a:solidFill>
              </a:rPr>
            </a:br>
            <a:r>
              <a:rPr lang="pt-BR" sz="1800" b="1">
                <a:solidFill>
                  <a:srgbClr val="3668C4"/>
                </a:solidFill>
              </a:rPr>
              <a:t>Exemplo:</a:t>
            </a:r>
            <a:br>
              <a:rPr lang="pt-BR" sz="1800" dirty="0">
                <a:solidFill>
                  <a:srgbClr val="3668C4"/>
                </a:solidFill>
              </a:rPr>
            </a:br>
            <a:endParaRPr lang="pt-BR" sz="180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2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>
                <a:solidFill>
                  <a:srgbClr val="3668C4"/>
                </a:solidFill>
              </a:rPr>
              <a:t>Nível físico</a:t>
            </a:r>
            <a:endParaRPr lang="pt-BR" sz="1800" b="1"/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r>
              <a:rPr lang="pt-BR" sz="1800">
                <a:solidFill>
                  <a:srgbClr val="3668C4"/>
                </a:solidFill>
              </a:rPr>
              <a:t>É o banco de dados em si, com as tabelas e campos criados, pronto para ser utilizado</a:t>
            </a:r>
            <a:endParaRPr lang="pt-BR" sz="1800"/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>
                <a:solidFill>
                  <a:srgbClr val="F68B1F"/>
                </a:solidFill>
              </a:rPr>
              <a:t>Níveis de Modelo de Dados</a:t>
            </a:r>
            <a:endParaRPr lang="pt-BR" sz="3000" b="1" dirty="0">
              <a:solidFill>
                <a:srgbClr val="F68B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6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2154322" y="1981997"/>
            <a:ext cx="5857665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Entidade: </a:t>
            </a:r>
            <a:r>
              <a:rPr lang="pt-BR" sz="1800" dirty="0">
                <a:solidFill>
                  <a:srgbClr val="3668C4"/>
                </a:solidFill>
              </a:rPr>
              <a:t>Objeto, fato, "coisa" sobre o qual serão armazenadas informações</a:t>
            </a: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br>
              <a:rPr lang="pt-BR" sz="1800" b="1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Atributo: </a:t>
            </a:r>
            <a:r>
              <a:rPr lang="pt-BR" sz="1800" dirty="0">
                <a:solidFill>
                  <a:srgbClr val="3668C4"/>
                </a:solidFill>
              </a:rPr>
              <a:t>Informações da entidade que serão armazenadas</a:t>
            </a:r>
            <a:endParaRPr lang="pt-BR" sz="1800" dirty="0"/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Relacionamento: </a:t>
            </a:r>
            <a:r>
              <a:rPr lang="pt-BR" sz="1800" dirty="0">
                <a:solidFill>
                  <a:srgbClr val="3668C4"/>
                </a:solidFill>
              </a:rPr>
              <a:t>Associação existente entre duas entidades</a:t>
            </a: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Cardinalidade: </a:t>
            </a:r>
            <a:r>
              <a:rPr lang="pt-BR" sz="1800" dirty="0">
                <a:solidFill>
                  <a:srgbClr val="3668C4"/>
                </a:solidFill>
              </a:rPr>
              <a:t>Número de ocorrências das entidades envolvidas em um relacionamento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 dirty="0">
                <a:solidFill>
                  <a:srgbClr val="F68B1F"/>
                </a:solidFill>
              </a:rPr>
              <a:t>Modelo de Entidade-Relacionamento - Componentes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3958B5-7447-4337-A3F6-B08814CEB387}"/>
              </a:ext>
            </a:extLst>
          </p:cNvPr>
          <p:cNvSpPr/>
          <p:nvPr/>
        </p:nvSpPr>
        <p:spPr>
          <a:xfrm>
            <a:off x="707098" y="2091477"/>
            <a:ext cx="122109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BF99980-6A91-4124-8266-3135BA63374E}"/>
              </a:ext>
            </a:extLst>
          </p:cNvPr>
          <p:cNvSpPr/>
          <p:nvPr/>
        </p:nvSpPr>
        <p:spPr>
          <a:xfrm>
            <a:off x="707986" y="4222178"/>
            <a:ext cx="1221091" cy="6247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ADE634-35C0-43D6-802C-4AC2F503F850}"/>
              </a:ext>
            </a:extLst>
          </p:cNvPr>
          <p:cNvSpPr/>
          <p:nvPr/>
        </p:nvSpPr>
        <p:spPr>
          <a:xfrm>
            <a:off x="708873" y="3129761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1E9ADD-3281-4C73-A330-A2EE98232453}"/>
              </a:ext>
            </a:extLst>
          </p:cNvPr>
          <p:cNvSpPr txBox="1"/>
          <p:nvPr/>
        </p:nvSpPr>
        <p:spPr>
          <a:xfrm>
            <a:off x="1059050" y="5318676"/>
            <a:ext cx="67018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F68B1F"/>
                </a:solidFill>
              </a:rPr>
              <a:t>1:1</a:t>
            </a:r>
            <a:br>
              <a:rPr lang="pt-BR" b="1" dirty="0"/>
            </a:br>
            <a:r>
              <a:rPr lang="pt-BR" b="1" dirty="0">
                <a:solidFill>
                  <a:srgbClr val="F68B1F"/>
                </a:solidFill>
              </a:rPr>
              <a:t>1:M</a:t>
            </a:r>
            <a:br>
              <a:rPr lang="pt-BR" b="1" dirty="0"/>
            </a:br>
            <a:r>
              <a:rPr lang="pt-BR" b="1" dirty="0">
                <a:solidFill>
                  <a:srgbClr val="F68B1F"/>
                </a:solidFill>
              </a:rPr>
              <a:t>M:N</a:t>
            </a:r>
          </a:p>
        </p:txBody>
      </p:sp>
    </p:spTree>
    <p:extLst>
      <p:ext uri="{BB962C8B-B14F-4D97-AF65-F5344CB8AC3E}">
        <p14:creationId xmlns:p14="http://schemas.microsoft.com/office/powerpoint/2010/main" val="359106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2154322" y="1981997"/>
            <a:ext cx="5857665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Chave primária: </a:t>
            </a:r>
            <a:r>
              <a:rPr lang="pt-BR" sz="1800" dirty="0">
                <a:solidFill>
                  <a:srgbClr val="3668C4"/>
                </a:solidFill>
              </a:rPr>
              <a:t>Atributo identificador de uma entidade, valor que não se repete. </a:t>
            </a:r>
            <a:r>
              <a:rPr lang="pt-BR" sz="1800" dirty="0" err="1">
                <a:solidFill>
                  <a:srgbClr val="3668C4"/>
                </a:solidFill>
              </a:rPr>
              <a:t>Ex</a:t>
            </a:r>
            <a:r>
              <a:rPr lang="pt-BR" sz="1800" dirty="0">
                <a:solidFill>
                  <a:srgbClr val="3668C4"/>
                </a:solidFill>
              </a:rPr>
              <a:t>: código, id.</a:t>
            </a:r>
          </a:p>
          <a:p>
            <a:pPr>
              <a:buSzPts val="1800"/>
            </a:pPr>
            <a:br>
              <a:rPr lang="pt-BR" sz="1800" b="1" dirty="0">
                <a:solidFill>
                  <a:srgbClr val="3668C4"/>
                </a:solidFill>
              </a:rPr>
            </a:br>
            <a:r>
              <a:rPr lang="pt-BR" sz="1800" b="1" dirty="0">
                <a:solidFill>
                  <a:srgbClr val="3668C4"/>
                </a:solidFill>
              </a:rPr>
              <a:t>Chave estrangeira: </a:t>
            </a:r>
            <a:r>
              <a:rPr lang="pt-BR" sz="1800" dirty="0">
                <a:solidFill>
                  <a:srgbClr val="3668C4"/>
                </a:solidFill>
              </a:rPr>
              <a:t>Atributo que faz </a:t>
            </a:r>
            <a:r>
              <a:rPr lang="pt-BR" sz="1800">
                <a:solidFill>
                  <a:srgbClr val="3668C4"/>
                </a:solidFill>
              </a:rPr>
              <a:t>referência à chave </a:t>
            </a:r>
            <a:r>
              <a:rPr lang="pt-BR" sz="1800" dirty="0">
                <a:solidFill>
                  <a:srgbClr val="3668C4"/>
                </a:solidFill>
              </a:rPr>
              <a:t>primária de uma outra entidade B, com a qual a entidade A se relaciona. Em uma relação 1:1, a chave estrangeira é posicionada no objeto parte, assim como em uma relação 1:M. Nesse último caso, o objeto parte sempre será o objeto de cardinalidade M.</a:t>
            </a:r>
          </a:p>
          <a:p>
            <a:pPr>
              <a:buSzPts val="1800"/>
            </a:pPr>
            <a:endParaRPr lang="pt-BR" sz="1800" dirty="0">
              <a:solidFill>
                <a:srgbClr val="3668C4"/>
              </a:solidFill>
            </a:endParaRPr>
          </a:p>
          <a:p>
            <a:pPr>
              <a:buSzPts val="1800"/>
            </a:pPr>
            <a:r>
              <a:rPr lang="pt-BR" sz="1800" b="1" dirty="0">
                <a:solidFill>
                  <a:srgbClr val="3668C4"/>
                </a:solidFill>
              </a:rPr>
              <a:t>Entidade associativa: </a:t>
            </a:r>
            <a:r>
              <a:rPr lang="pt-BR" sz="1800" dirty="0">
                <a:solidFill>
                  <a:srgbClr val="3668C4"/>
                </a:solidFill>
              </a:rPr>
              <a:t>Em uma relação de cardinalidade M:N, cria-se uma entidade associativa, que irá conter as chaves estrangeiras entre cada entidade da relação. Eventualmente </a:t>
            </a:r>
            <a:r>
              <a:rPr lang="pt-BR" sz="1800">
                <a:solidFill>
                  <a:srgbClr val="3668C4"/>
                </a:solidFill>
              </a:rPr>
              <a:t>pode conter também uma chave primária e atributos adicionais</a:t>
            </a: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400" b="1" dirty="0">
                <a:solidFill>
                  <a:srgbClr val="F68B1F"/>
                </a:solidFill>
              </a:rPr>
              <a:t>Modelo de Entidade-Relacionamento - Componentes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63958B5-7447-4337-A3F6-B08814CEB387}"/>
              </a:ext>
            </a:extLst>
          </p:cNvPr>
          <p:cNvSpPr/>
          <p:nvPr/>
        </p:nvSpPr>
        <p:spPr>
          <a:xfrm>
            <a:off x="721297" y="4831838"/>
            <a:ext cx="1221094" cy="738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BF99980-6A91-4124-8266-3135BA63374E}"/>
              </a:ext>
            </a:extLst>
          </p:cNvPr>
          <p:cNvSpPr/>
          <p:nvPr/>
        </p:nvSpPr>
        <p:spPr>
          <a:xfrm>
            <a:off x="722185" y="4889521"/>
            <a:ext cx="1221091" cy="624745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DADE634-35C0-43D6-802C-4AC2F503F850}"/>
              </a:ext>
            </a:extLst>
          </p:cNvPr>
          <p:cNvSpPr/>
          <p:nvPr/>
        </p:nvSpPr>
        <p:spPr>
          <a:xfrm>
            <a:off x="708873" y="3001972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Atributo</a:t>
            </a: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326DA0E-3AE6-4D86-8FB2-42151491BAAE}"/>
              </a:ext>
            </a:extLst>
          </p:cNvPr>
          <p:cNvSpPr/>
          <p:nvPr/>
        </p:nvSpPr>
        <p:spPr>
          <a:xfrm>
            <a:off x="708872" y="2079052"/>
            <a:ext cx="1221092" cy="482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u="sng" dirty="0">
                <a:cs typeface="Arial"/>
              </a:rPr>
              <a:t>Atributo</a:t>
            </a:r>
            <a:endParaRPr lang="pt-BR" u="sng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E798E55-2B8B-4750-9E62-38862D47C9F6}"/>
              </a:ext>
            </a:extLst>
          </p:cNvPr>
          <p:cNvCxnSpPr/>
          <p:nvPr/>
        </p:nvCxnSpPr>
        <p:spPr>
          <a:xfrm>
            <a:off x="920079" y="3326770"/>
            <a:ext cx="766733" cy="14197"/>
          </a:xfrm>
          <a:prstGeom prst="straightConnector1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7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1800"/>
            </a:pPr>
            <a:endParaRPr lang="pt-BR" sz="1800" b="1" dirty="0">
              <a:solidFill>
                <a:srgbClr val="3668C4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 dirty="0">
                <a:solidFill>
                  <a:srgbClr val="F68B1F"/>
                </a:solidFill>
              </a:rPr>
              <a:t>Cardinalidade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44F1F343-AEB5-4DF9-8E24-18B63880D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350007"/>
              </p:ext>
            </p:extLst>
          </p:nvPr>
        </p:nvGraphicFramePr>
        <p:xfrm>
          <a:off x="804786" y="2085457"/>
          <a:ext cx="7477720" cy="2543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95">
                  <a:extLst>
                    <a:ext uri="{9D8B030D-6E8A-4147-A177-3AD203B41FA5}">
                      <a16:colId xmlns:a16="http://schemas.microsoft.com/office/drawing/2014/main" val="1092438361"/>
                    </a:ext>
                  </a:extLst>
                </a:gridCol>
                <a:gridCol w="1396065">
                  <a:extLst>
                    <a:ext uri="{9D8B030D-6E8A-4147-A177-3AD203B41FA5}">
                      <a16:colId xmlns:a16="http://schemas.microsoft.com/office/drawing/2014/main" val="4029403890"/>
                    </a:ext>
                  </a:extLst>
                </a:gridCol>
                <a:gridCol w="1869430">
                  <a:extLst>
                    <a:ext uri="{9D8B030D-6E8A-4147-A177-3AD203B41FA5}">
                      <a16:colId xmlns:a16="http://schemas.microsoft.com/office/drawing/2014/main" val="2169923203"/>
                    </a:ext>
                  </a:extLst>
                </a:gridCol>
                <a:gridCol w="1869430">
                  <a:extLst>
                    <a:ext uri="{9D8B030D-6E8A-4147-A177-3AD203B41FA5}">
                      <a16:colId xmlns:a16="http://schemas.microsoft.com/office/drawing/2014/main" val="518213303"/>
                    </a:ext>
                  </a:extLst>
                </a:gridCol>
              </a:tblGrid>
              <a:tr h="117631">
                <a:tc>
                  <a:txBody>
                    <a:bodyPr/>
                    <a:lstStyle/>
                    <a:p>
                      <a:r>
                        <a:rPr lang="pt-BR" sz="1600" dirty="0"/>
                        <a:t>Nomenclatura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Quantidade </a:t>
                      </a:r>
                      <a:r>
                        <a:rPr lang="pt-BR" sz="1600" dirty="0" err="1"/>
                        <a:t>Maxima</a:t>
                      </a:r>
                      <a:r>
                        <a:rPr lang="pt-BR" sz="1600" dirty="0"/>
                        <a:t> de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Quantidade </a:t>
                      </a:r>
                      <a:r>
                        <a:rPr lang="pt-BR" sz="1600" dirty="0" err="1"/>
                        <a:t>maxima</a:t>
                      </a:r>
                      <a:r>
                        <a:rPr lang="pt-BR" sz="1600" dirty="0"/>
                        <a:t> de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1175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r>
                        <a:rPr lang="pt-BR" sz="1600" dirty="0"/>
                        <a:t>Um pra 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547036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Um pra muitos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1:M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417178"/>
                  </a:ext>
                </a:extLst>
              </a:tr>
              <a:tr h="6546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Muitos pra muitos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M:N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BR" sz="16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44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40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d6273705e_0_22"/>
          <p:cNvSpPr txBox="1"/>
          <p:nvPr/>
        </p:nvSpPr>
        <p:spPr>
          <a:xfrm>
            <a:off x="706050" y="2251774"/>
            <a:ext cx="7731900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800" dirty="0">
                <a:solidFill>
                  <a:srgbClr val="004A8D"/>
                </a:solidFill>
              </a:rPr>
              <a:t>Para cada tipo de cardinalidade, há algumas regras para disposição da chave estrangeira:</a:t>
            </a:r>
            <a:endParaRPr lang="pt-BR" dirty="0">
              <a:solidFill>
                <a:srgbClr val="004A8D"/>
              </a:solidFill>
            </a:endParaRPr>
          </a:p>
          <a:p>
            <a:br>
              <a:rPr lang="pt-BR" sz="1800" dirty="0">
                <a:solidFill>
                  <a:srgbClr val="004A8D"/>
                </a:solidFill>
              </a:rPr>
            </a:br>
            <a:r>
              <a:rPr lang="pt-BR" sz="1800" b="1" dirty="0">
                <a:solidFill>
                  <a:srgbClr val="004A8D"/>
                </a:solidFill>
              </a:rPr>
              <a:t>1:1</a:t>
            </a:r>
            <a:r>
              <a:rPr lang="pt-BR" sz="1800" dirty="0">
                <a:solidFill>
                  <a:srgbClr val="004A8D"/>
                </a:solidFill>
              </a:rPr>
              <a:t> - escolhe a entidade que vai receber a chave estrangeira</a:t>
            </a:r>
            <a:endParaRPr lang="pt-BR" dirty="0">
              <a:solidFill>
                <a:srgbClr val="004A8D"/>
              </a:solidFill>
            </a:endParaRPr>
          </a:p>
          <a:p>
            <a:endParaRPr lang="pt-BR" dirty="0">
              <a:solidFill>
                <a:srgbClr val="004A8D"/>
              </a:solidFill>
            </a:endParaRPr>
          </a:p>
          <a:p>
            <a:r>
              <a:rPr lang="pt-BR" sz="1800" b="1" dirty="0">
                <a:solidFill>
                  <a:srgbClr val="004A8D"/>
                </a:solidFill>
              </a:rPr>
              <a:t>1:M</a:t>
            </a:r>
            <a:r>
              <a:rPr lang="pt-BR" sz="1800" dirty="0">
                <a:solidFill>
                  <a:srgbClr val="004A8D"/>
                </a:solidFill>
              </a:rPr>
              <a:t> - a chave estrangeira fica na entidade que</a:t>
            </a:r>
            <a:endParaRPr lang="pt-BR" dirty="0">
              <a:solidFill>
                <a:srgbClr val="004A8D"/>
              </a:solidFill>
            </a:endParaRPr>
          </a:p>
          <a:p>
            <a:r>
              <a:rPr lang="pt-BR" sz="1800" dirty="0">
                <a:solidFill>
                  <a:srgbClr val="004A8D"/>
                </a:solidFill>
              </a:rPr>
              <a:t>tem Muitas ocorrências</a:t>
            </a:r>
            <a:endParaRPr lang="pt-BR" dirty="0">
              <a:solidFill>
                <a:srgbClr val="004A8D"/>
              </a:solidFill>
            </a:endParaRPr>
          </a:p>
          <a:p>
            <a:endParaRPr lang="pt-BR" dirty="0">
              <a:solidFill>
                <a:srgbClr val="004A8D"/>
              </a:solidFill>
            </a:endParaRPr>
          </a:p>
          <a:p>
            <a:r>
              <a:rPr lang="pt-BR" sz="1800" b="1" dirty="0">
                <a:solidFill>
                  <a:srgbClr val="004A8D"/>
                </a:solidFill>
              </a:rPr>
              <a:t>M:N</a:t>
            </a:r>
            <a:r>
              <a:rPr lang="pt-BR" sz="1800" dirty="0">
                <a:solidFill>
                  <a:srgbClr val="004A8D"/>
                </a:solidFill>
              </a:rPr>
              <a:t> - cria-se uma entidade associativa, que receberá</a:t>
            </a:r>
            <a:endParaRPr lang="pt-BR" dirty="0">
              <a:solidFill>
                <a:srgbClr val="004A8D"/>
              </a:solidFill>
            </a:endParaRPr>
          </a:p>
          <a:p>
            <a:r>
              <a:rPr lang="pt-BR" sz="1800" dirty="0">
                <a:solidFill>
                  <a:srgbClr val="004A8D"/>
                </a:solidFill>
              </a:rPr>
              <a:t>a chave estrangeira de ambas as entidades</a:t>
            </a:r>
            <a:endParaRPr lang="pt-BR" dirty="0">
              <a:solidFill>
                <a:srgbClr val="004A8D"/>
              </a:solidFill>
            </a:endParaRPr>
          </a:p>
        </p:txBody>
      </p:sp>
      <p:sp>
        <p:nvSpPr>
          <p:cNvPr id="91" name="Google Shape;91;gdd6273705e_0_22"/>
          <p:cNvSpPr txBox="1"/>
          <p:nvPr/>
        </p:nvSpPr>
        <p:spPr>
          <a:xfrm>
            <a:off x="0" y="1199050"/>
            <a:ext cx="914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3000" b="1" dirty="0">
                <a:solidFill>
                  <a:srgbClr val="F68B1F"/>
                </a:solidFill>
              </a:rPr>
              <a:t>Chave estrangeira - Regras</a:t>
            </a:r>
          </a:p>
        </p:txBody>
      </p:sp>
    </p:spTree>
    <p:extLst>
      <p:ext uri="{BB962C8B-B14F-4D97-AF65-F5344CB8AC3E}">
        <p14:creationId xmlns:p14="http://schemas.microsoft.com/office/powerpoint/2010/main" val="216379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10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Elisabete</dc:creator>
  <cp:revision>491</cp:revision>
  <dcterms:created xsi:type="dcterms:W3CDTF">2007-08-27T13:50:47Z</dcterms:created>
  <dcterms:modified xsi:type="dcterms:W3CDTF">2021-09-14T00:36:51Z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SENAC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8</vt:i4>
  </property>
</Properties>
</file>