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</p:sldIdLst>
  <p:sldSz cx="9144000" cy="6858000" type="screen4x3"/>
  <p:notesSz cx="9947275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McLFrpwVohtOzqcBYowyDdnC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B1F"/>
    <a:srgbClr val="004A8D"/>
    <a:srgbClr val="366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CDE3A-8B5A-4FF5-9F78-3B77EA3DB3C0}" v="4158" dt="2021-08-14T01:08:47.718"/>
    <p1510:client id="{49FF91BD-16C0-30D6-6AA8-92287A200512}" v="45" dt="2021-09-10T00:10:35.898"/>
    <p1510:client id="{5E90DB44-15FA-C419-4708-18F4C2B8167A}" v="1691" dt="2021-09-11T00:14:38.988"/>
    <p1510:client id="{71331CE5-7A46-FE4A-7428-2BCA37643BAC}" v="3085" dt="2021-09-13T21:58:27.322"/>
    <p1510:client id="{936B8FA7-E911-19CD-6B20-FFB0AE56D8B8}" v="387" dt="2021-08-12T23:23:08.971"/>
    <p1510:client id="{CB562683-02A1-8813-3A63-AA61FF1F064B}" v="327" dt="2021-08-13T11:50:34.020"/>
    <p1510:client id="{CFA870C5-1406-789B-ABF1-E80F370734DF}" v="4552" dt="2021-08-13T11:41:08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60" cy="30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 txBox="1"/>
          <p:nvPr/>
        </p:nvSpPr>
        <p:spPr>
          <a:xfrm>
            <a:off x="5634000" y="6513480"/>
            <a:ext cx="431136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59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501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76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209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08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14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907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0" y="1089260"/>
            <a:ext cx="9144000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000"/>
            </a:pPr>
            <a:r>
              <a:rPr lang="pt-BR" sz="2400" b="1" dirty="0">
                <a:solidFill>
                  <a:srgbClr val="F68B1F"/>
                </a:solidFill>
              </a:rPr>
              <a:t>UC02 – Banco de 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500" b="1">
              <a:solidFill>
                <a:srgbClr val="F68B1F"/>
              </a:solidFill>
            </a:endParaRPr>
          </a:p>
          <a:p>
            <a:pPr>
              <a:buSzPts val="2000"/>
            </a:pPr>
            <a:endParaRPr lang="pt-BR" sz="3500" b="1">
              <a:solidFill>
                <a:srgbClr val="F68B1F"/>
              </a:solidFill>
            </a:endParaRPr>
          </a:p>
          <a:p>
            <a:pPr>
              <a:buSzPts val="2000"/>
            </a:pPr>
            <a:endParaRPr lang="pt-BR" sz="3500" b="1">
              <a:solidFill>
                <a:srgbClr val="F68B1F"/>
              </a:solidFill>
            </a:endParaRPr>
          </a:p>
          <a:p>
            <a:pPr algn="ctr"/>
            <a:r>
              <a:rPr lang="pt-BR" sz="3500" b="1" dirty="0">
                <a:solidFill>
                  <a:srgbClr val="F68B1F"/>
                </a:solidFill>
              </a:rPr>
              <a:t>Modelagem de Banco de Dados</a:t>
            </a:r>
            <a:endParaRPr lang="pt-BR"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0" y="5350225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800"/>
            </a:pPr>
            <a:r>
              <a:rPr lang="pt-BR" sz="1800" b="1">
                <a:solidFill>
                  <a:srgbClr val="004A8D"/>
                </a:solidFill>
              </a:rPr>
              <a:t>D</a:t>
            </a:r>
            <a:r>
              <a:rPr lang="pt-BR" sz="1800" b="1" i="0" u="none" strike="noStrike" cap="none">
                <a:solidFill>
                  <a:srgbClr val="004A8D"/>
                </a:solidFill>
              </a:rPr>
              <a:t>ebora Cristina </a:t>
            </a:r>
            <a:r>
              <a:rPr lang="pt-BR" sz="1800" b="1" i="0" u="none" strike="noStrike" cap="none" err="1">
                <a:solidFill>
                  <a:srgbClr val="004A8D"/>
                </a:solidFill>
              </a:rPr>
              <a:t>Fontanella</a:t>
            </a:r>
            <a:br>
              <a:rPr lang="pt-BR" sz="1800" b="0" i="0" u="none" strike="noStrike" cap="none">
                <a:solidFill>
                  <a:srgbClr val="004A8D"/>
                </a:solidFill>
                <a:latin typeface="Arial"/>
                <a:ea typeface="Arial"/>
                <a:cs typeface="Arial"/>
              </a:rPr>
            </a:br>
            <a:r>
              <a:rPr lang="pt-BR" sz="1800">
                <a:solidFill>
                  <a:srgbClr val="004A8D"/>
                </a:solidFill>
              </a:rPr>
              <a:t>debora.fontanella</a:t>
            </a:r>
            <a:r>
              <a:rPr lang="pt-BR" sz="1800" b="0" i="0" strike="noStrike" cap="none">
                <a:solidFill>
                  <a:srgbClr val="004A8D"/>
                </a:solidFill>
                <a:latin typeface="Arial"/>
                <a:ea typeface="Arial"/>
                <a:cs typeface="Arial"/>
                <a:sym typeface="Arial"/>
              </a:rPr>
              <a:t>@prof.sc.senac.b</a:t>
            </a:r>
            <a:r>
              <a:rPr lang="pt-BR" sz="1800">
                <a:solidFill>
                  <a:srgbClr val="004A8D"/>
                </a:solidFill>
              </a:rPr>
              <a:t>r</a:t>
            </a:r>
            <a:br>
              <a:rPr lang="pt-BR" sz="1800" b="0" i="0" u="none" strike="noStrike" cap="none">
                <a:solidFill>
                  <a:srgbClr val="004A8D"/>
                </a:solidFill>
                <a:latin typeface="Arial"/>
                <a:ea typeface="Arial"/>
                <a:cs typeface="Arial"/>
              </a:rPr>
            </a:br>
            <a:r>
              <a:rPr lang="pt-BR" sz="1800" b="0" i="0" u="none" strike="noStrike" cap="none">
                <a:solidFill>
                  <a:srgbClr val="004A8D"/>
                </a:solidFill>
                <a:latin typeface="Arial"/>
                <a:ea typeface="Arial"/>
                <a:cs typeface="Arial"/>
                <a:sym typeface="Arial"/>
              </a:rPr>
              <a:t>https://github.com/fcristinadebora</a:t>
            </a:r>
            <a:r>
              <a:rPr lang="pt-BR" sz="1800">
                <a:solidFill>
                  <a:srgbClr val="004A8D"/>
                </a:solidFill>
              </a:rPr>
              <a:t> </a:t>
            </a:r>
            <a:endParaRPr sz="1800" b="0" i="0" u="none" strike="noStrike" cap="none">
              <a:solidFill>
                <a:srgbClr val="004A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dirty="0">
                <a:solidFill>
                  <a:srgbClr val="3668C4"/>
                </a:solidFill>
              </a:rPr>
              <a:t>Antes de começar a criar um banco de dados relacional, precisamos primeiro entender quais coisas (entidades) queremos armazenar, e quais informações sobre elas (atributos) queremos armazenar.</a:t>
            </a:r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Uma entidade irá virar uma tabela. Um atributo, será um campo da </a:t>
            </a:r>
            <a:r>
              <a:rPr lang="pt-BR" sz="1800" b="1">
                <a:solidFill>
                  <a:srgbClr val="3668C4"/>
                </a:solidFill>
              </a:rPr>
              <a:t>entidade, na tabela.</a:t>
            </a: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dirty="0">
                <a:solidFill>
                  <a:srgbClr val="3668C4"/>
                </a:solidFill>
              </a:rPr>
              <a:t>Isso pode ser feito de várias formas, a mais popular e indicada é através </a:t>
            </a:r>
            <a:r>
              <a:rPr lang="pt-BR" sz="1800">
                <a:solidFill>
                  <a:srgbClr val="3668C4"/>
                </a:solidFill>
              </a:rPr>
              <a:t>da criação de um modelo gráfico.</a:t>
            </a: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 dirty="0">
                <a:solidFill>
                  <a:srgbClr val="F68B1F"/>
                </a:solidFill>
              </a:rPr>
              <a:t>Modelagem de Banco de Dados</a:t>
            </a:r>
          </a:p>
        </p:txBody>
      </p:sp>
      <p:sp>
        <p:nvSpPr>
          <p:cNvPr id="92" name="Google Shape;92;gdd6273705e_0_22"/>
          <p:cNvSpPr txBox="1"/>
          <p:nvPr/>
        </p:nvSpPr>
        <p:spPr>
          <a:xfrm>
            <a:off x="918800" y="52244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>
                <a:solidFill>
                  <a:srgbClr val="3668C4"/>
                </a:solidFill>
              </a:rPr>
              <a:t>Nível conceitual</a:t>
            </a:r>
            <a:endParaRPr lang="pt-BR" sz="1800" b="1"/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>
                <a:solidFill>
                  <a:srgbClr val="3668C4"/>
                </a:solidFill>
              </a:rPr>
              <a:t>Utiliza apenas texto e linguagem informal para </a:t>
            </a:r>
            <a:r>
              <a:rPr lang="pt-BR" sz="1800" dirty="0">
                <a:solidFill>
                  <a:srgbClr val="3668C4"/>
                </a:solidFill>
              </a:rPr>
              <a:t>identificação das entidades e atributos. </a:t>
            </a:r>
            <a:br>
              <a:rPr lang="pt-BR" sz="1800" dirty="0">
                <a:solidFill>
                  <a:srgbClr val="3668C4"/>
                </a:solidFill>
              </a:rPr>
            </a:b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Exemplo: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Produto</a:t>
            </a:r>
            <a:r>
              <a:rPr lang="pt-BR" sz="1800" dirty="0">
                <a:solidFill>
                  <a:srgbClr val="3668C4"/>
                </a:solidFill>
              </a:rPr>
              <a:t>: código, nome, descrição, peso, valor, </a:t>
            </a:r>
            <a:endParaRPr lang="pt-BR" sz="1800"/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>
                <a:solidFill>
                  <a:srgbClr val="F68B1F"/>
                </a:solidFill>
              </a:rPr>
              <a:t>Níveis de Modelo de Dados</a:t>
            </a:r>
            <a:endParaRPr lang="pt-BR" sz="3000" b="1" dirty="0">
              <a:solidFill>
                <a:srgbClr val="F68B1F"/>
              </a:solidFill>
            </a:endParaRPr>
          </a:p>
        </p:txBody>
      </p:sp>
      <p:sp>
        <p:nvSpPr>
          <p:cNvPr id="92" name="Google Shape;92;gdd6273705e_0_22"/>
          <p:cNvSpPr txBox="1"/>
          <p:nvPr/>
        </p:nvSpPr>
        <p:spPr>
          <a:xfrm>
            <a:off x="918800" y="52244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47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FFC92611-1375-4D04-AE18-DE7FC6D6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40" y="3423822"/>
            <a:ext cx="5327374" cy="3162481"/>
          </a:xfrm>
          <a:prstGeom prst="rect">
            <a:avLst/>
          </a:prstGeom>
        </p:spPr>
      </p:pic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>
                <a:solidFill>
                  <a:srgbClr val="3668C4"/>
                </a:solidFill>
              </a:rPr>
              <a:t>Nível lógico</a:t>
            </a:r>
            <a:endParaRPr lang="pt-BR" sz="1800" b="1"/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r>
              <a:rPr lang="pt-BR" sz="1800">
                <a:solidFill>
                  <a:srgbClr val="3668C4"/>
                </a:solidFill>
              </a:rPr>
              <a:t>Utiliza notação de diagramas gráficos para representar as entidades, atributos, relacionamentos e cardinalidade de relacionamentos</a:t>
            </a:r>
            <a:br>
              <a:rPr lang="pt-BR" sz="1800" dirty="0">
                <a:solidFill>
                  <a:srgbClr val="3668C4"/>
                </a:solidFill>
              </a:rPr>
            </a:b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 b="1">
                <a:solidFill>
                  <a:srgbClr val="3668C4"/>
                </a:solidFill>
              </a:rPr>
              <a:t>Exemplo:</a:t>
            </a:r>
            <a:br>
              <a:rPr lang="pt-BR" sz="1800" dirty="0">
                <a:solidFill>
                  <a:srgbClr val="3668C4"/>
                </a:solidFill>
              </a:rPr>
            </a:br>
            <a:endParaRPr lang="pt-BR" sz="1800">
              <a:solidFill>
                <a:srgbClr val="3668C4"/>
              </a:solidFill>
            </a:endParaRP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>
                <a:solidFill>
                  <a:srgbClr val="F68B1F"/>
                </a:solidFill>
              </a:rPr>
              <a:t>Níveis de Modelo de Dados</a:t>
            </a:r>
            <a:endParaRPr lang="pt-BR" sz="3000" b="1" dirty="0">
              <a:solidFill>
                <a:srgbClr val="F68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>
                <a:solidFill>
                  <a:srgbClr val="3668C4"/>
                </a:solidFill>
              </a:rPr>
              <a:t>Nível físico</a:t>
            </a:r>
            <a:endParaRPr lang="pt-BR" sz="1800" b="1"/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r>
              <a:rPr lang="pt-BR" sz="1800">
                <a:solidFill>
                  <a:srgbClr val="3668C4"/>
                </a:solidFill>
              </a:rPr>
              <a:t>É o banco de dados em si, com as tabelas e campos criados, pronto para ser utilizado</a:t>
            </a:r>
            <a:endParaRPr lang="pt-BR" sz="1800"/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>
                <a:solidFill>
                  <a:srgbClr val="F68B1F"/>
                </a:solidFill>
              </a:rPr>
              <a:t>Níveis de Modelo de Dados</a:t>
            </a:r>
            <a:endParaRPr lang="pt-BR" sz="3000" b="1" dirty="0">
              <a:solidFill>
                <a:srgbClr val="F68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2154322" y="1981997"/>
            <a:ext cx="5857665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Entidade: </a:t>
            </a:r>
            <a:r>
              <a:rPr lang="pt-BR" sz="1800" dirty="0">
                <a:solidFill>
                  <a:srgbClr val="3668C4"/>
                </a:solidFill>
              </a:rPr>
              <a:t>Objeto, fato, "coisa" sobre o qual serão armazenadas informações</a:t>
            </a: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br>
              <a:rPr lang="pt-BR" sz="1800" b="1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Atributo: </a:t>
            </a:r>
            <a:r>
              <a:rPr lang="pt-BR" sz="1800" dirty="0">
                <a:solidFill>
                  <a:srgbClr val="3668C4"/>
                </a:solidFill>
              </a:rPr>
              <a:t>Informações da entidade que serão armazenadas</a:t>
            </a:r>
            <a:endParaRPr lang="pt-BR" sz="1800" dirty="0"/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Relacionamento: </a:t>
            </a:r>
            <a:r>
              <a:rPr lang="pt-BR" sz="1800" dirty="0">
                <a:solidFill>
                  <a:srgbClr val="3668C4"/>
                </a:solidFill>
              </a:rPr>
              <a:t>Associação existente entre duas entidades</a:t>
            </a: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Cardinalidade: </a:t>
            </a:r>
            <a:r>
              <a:rPr lang="pt-BR" sz="1800" dirty="0">
                <a:solidFill>
                  <a:srgbClr val="3668C4"/>
                </a:solidFill>
              </a:rPr>
              <a:t>Número de ocorrências das entidades envolvidas em um relacionamento</a:t>
            </a: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400" b="1" dirty="0">
                <a:solidFill>
                  <a:srgbClr val="F68B1F"/>
                </a:solidFill>
              </a:rPr>
              <a:t>Modelo de Entidade-Relacionamento - Componentes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63958B5-7447-4337-A3F6-B08814CEB387}"/>
              </a:ext>
            </a:extLst>
          </p:cNvPr>
          <p:cNvSpPr/>
          <p:nvPr/>
        </p:nvSpPr>
        <p:spPr>
          <a:xfrm>
            <a:off x="707098" y="2091477"/>
            <a:ext cx="1221094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BF99980-6A91-4124-8266-3135BA63374E}"/>
              </a:ext>
            </a:extLst>
          </p:cNvPr>
          <p:cNvSpPr/>
          <p:nvPr/>
        </p:nvSpPr>
        <p:spPr>
          <a:xfrm>
            <a:off x="707986" y="4222178"/>
            <a:ext cx="1221091" cy="6247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ADE634-35C0-43D6-802C-4AC2F503F850}"/>
              </a:ext>
            </a:extLst>
          </p:cNvPr>
          <p:cNvSpPr/>
          <p:nvPr/>
        </p:nvSpPr>
        <p:spPr>
          <a:xfrm>
            <a:off x="708873" y="3129761"/>
            <a:ext cx="1221092" cy="482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1E9ADD-3281-4C73-A330-A2EE98232453}"/>
              </a:ext>
            </a:extLst>
          </p:cNvPr>
          <p:cNvSpPr txBox="1"/>
          <p:nvPr/>
        </p:nvSpPr>
        <p:spPr>
          <a:xfrm>
            <a:off x="1059050" y="5318676"/>
            <a:ext cx="67018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68B1F"/>
                </a:solidFill>
              </a:rPr>
              <a:t>1:1</a:t>
            </a:r>
            <a:br>
              <a:rPr lang="pt-BR" b="1" dirty="0"/>
            </a:br>
            <a:r>
              <a:rPr lang="pt-BR" b="1" dirty="0">
                <a:solidFill>
                  <a:srgbClr val="F68B1F"/>
                </a:solidFill>
              </a:rPr>
              <a:t>1:M</a:t>
            </a:r>
            <a:br>
              <a:rPr lang="pt-BR" b="1" dirty="0"/>
            </a:br>
            <a:r>
              <a:rPr lang="pt-BR" b="1" dirty="0">
                <a:solidFill>
                  <a:srgbClr val="F68B1F"/>
                </a:solidFill>
              </a:rPr>
              <a:t>M:N</a:t>
            </a:r>
          </a:p>
        </p:txBody>
      </p:sp>
    </p:spTree>
    <p:extLst>
      <p:ext uri="{BB962C8B-B14F-4D97-AF65-F5344CB8AC3E}">
        <p14:creationId xmlns:p14="http://schemas.microsoft.com/office/powerpoint/2010/main" val="359106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2154322" y="1981997"/>
            <a:ext cx="5857665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Chave primária: </a:t>
            </a:r>
            <a:r>
              <a:rPr lang="pt-BR" sz="1800" dirty="0">
                <a:solidFill>
                  <a:srgbClr val="3668C4"/>
                </a:solidFill>
              </a:rPr>
              <a:t>Atributo identificador de uma entidade, valor que não se repete. </a:t>
            </a:r>
            <a:r>
              <a:rPr lang="pt-BR" sz="1800" dirty="0" err="1">
                <a:solidFill>
                  <a:srgbClr val="3668C4"/>
                </a:solidFill>
              </a:rPr>
              <a:t>Ex</a:t>
            </a:r>
            <a:r>
              <a:rPr lang="pt-BR" sz="1800" dirty="0">
                <a:solidFill>
                  <a:srgbClr val="3668C4"/>
                </a:solidFill>
              </a:rPr>
              <a:t>: código, id.</a:t>
            </a:r>
          </a:p>
          <a:p>
            <a:pPr>
              <a:buSzPts val="1800"/>
            </a:pPr>
            <a:br>
              <a:rPr lang="pt-BR" sz="1800" b="1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Chave estrangeira: </a:t>
            </a:r>
            <a:r>
              <a:rPr lang="pt-BR" sz="1800" dirty="0">
                <a:solidFill>
                  <a:srgbClr val="3668C4"/>
                </a:solidFill>
              </a:rPr>
              <a:t>Atributo que faz </a:t>
            </a:r>
            <a:r>
              <a:rPr lang="pt-BR" sz="1800">
                <a:solidFill>
                  <a:srgbClr val="3668C4"/>
                </a:solidFill>
              </a:rPr>
              <a:t>referência à chave </a:t>
            </a:r>
            <a:r>
              <a:rPr lang="pt-BR" sz="1800" dirty="0">
                <a:solidFill>
                  <a:srgbClr val="3668C4"/>
                </a:solidFill>
              </a:rPr>
              <a:t>primária de uma outra entidade B, com a qual a entidade A se relaciona. Em uma relação 1:1, a chave estrangeira é posicionada no objeto parte, assim como em uma relação 1:M. Nesse último caso, o objeto parte sempre será o objeto de cardinalidade M.</a:t>
            </a:r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Entidade associativa: </a:t>
            </a:r>
            <a:r>
              <a:rPr lang="pt-BR" sz="1800" dirty="0">
                <a:solidFill>
                  <a:srgbClr val="3668C4"/>
                </a:solidFill>
              </a:rPr>
              <a:t>Em uma relação de cardinalidade M:N, cria-se uma entidade associativa, que irá conter as chaves estrangeiras entre cada entidade da relação. Eventualmente </a:t>
            </a:r>
            <a:r>
              <a:rPr lang="pt-BR" sz="1800">
                <a:solidFill>
                  <a:srgbClr val="3668C4"/>
                </a:solidFill>
              </a:rPr>
              <a:t>pode conter também uma chave primária e atributos adicionais</a:t>
            </a: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400" b="1" dirty="0">
                <a:solidFill>
                  <a:srgbClr val="F68B1F"/>
                </a:solidFill>
              </a:rPr>
              <a:t>Modelo de Entidade-Relacionamento - Componentes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63958B5-7447-4337-A3F6-B08814CEB387}"/>
              </a:ext>
            </a:extLst>
          </p:cNvPr>
          <p:cNvSpPr/>
          <p:nvPr/>
        </p:nvSpPr>
        <p:spPr>
          <a:xfrm>
            <a:off x="721297" y="4831838"/>
            <a:ext cx="1221094" cy="73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BF99980-6A91-4124-8266-3135BA63374E}"/>
              </a:ext>
            </a:extLst>
          </p:cNvPr>
          <p:cNvSpPr/>
          <p:nvPr/>
        </p:nvSpPr>
        <p:spPr>
          <a:xfrm>
            <a:off x="722185" y="4889521"/>
            <a:ext cx="1221091" cy="6247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ADE634-35C0-43D6-802C-4AC2F503F850}"/>
              </a:ext>
            </a:extLst>
          </p:cNvPr>
          <p:cNvSpPr/>
          <p:nvPr/>
        </p:nvSpPr>
        <p:spPr>
          <a:xfrm>
            <a:off x="708873" y="3001972"/>
            <a:ext cx="1221092" cy="482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Atributo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326DA0E-3AE6-4D86-8FB2-42151491BAAE}"/>
              </a:ext>
            </a:extLst>
          </p:cNvPr>
          <p:cNvSpPr/>
          <p:nvPr/>
        </p:nvSpPr>
        <p:spPr>
          <a:xfrm>
            <a:off x="708872" y="2079052"/>
            <a:ext cx="1221092" cy="482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u="sng" dirty="0">
                <a:cs typeface="Arial"/>
              </a:rPr>
              <a:t>Atributo</a:t>
            </a:r>
            <a:endParaRPr lang="pt-BR" u="sng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FE798E55-2B8B-4750-9E62-38862D47C9F6}"/>
              </a:ext>
            </a:extLst>
          </p:cNvPr>
          <p:cNvCxnSpPr/>
          <p:nvPr/>
        </p:nvCxnSpPr>
        <p:spPr>
          <a:xfrm>
            <a:off x="920079" y="3326770"/>
            <a:ext cx="766733" cy="14197"/>
          </a:xfrm>
          <a:prstGeom prst="straightConnector1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7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>
                <a:solidFill>
                  <a:srgbClr val="F68B1F"/>
                </a:solidFill>
              </a:rPr>
              <a:t>Cardinalidade</a:t>
            </a:r>
            <a:endParaRPr lang="pt-BR" sz="3000" b="1" dirty="0">
              <a:solidFill>
                <a:srgbClr val="F68B1F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4F1F343-AEB5-4DF9-8E24-18B63880D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50007"/>
              </p:ext>
            </p:extLst>
          </p:nvPr>
        </p:nvGraphicFramePr>
        <p:xfrm>
          <a:off x="804786" y="2085457"/>
          <a:ext cx="7477720" cy="254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795">
                  <a:extLst>
                    <a:ext uri="{9D8B030D-6E8A-4147-A177-3AD203B41FA5}">
                      <a16:colId xmlns:a16="http://schemas.microsoft.com/office/drawing/2014/main" val="1092438361"/>
                    </a:ext>
                  </a:extLst>
                </a:gridCol>
                <a:gridCol w="1396065">
                  <a:extLst>
                    <a:ext uri="{9D8B030D-6E8A-4147-A177-3AD203B41FA5}">
                      <a16:colId xmlns:a16="http://schemas.microsoft.com/office/drawing/2014/main" val="4029403890"/>
                    </a:ext>
                  </a:extLst>
                </a:gridCol>
                <a:gridCol w="1869430">
                  <a:extLst>
                    <a:ext uri="{9D8B030D-6E8A-4147-A177-3AD203B41FA5}">
                      <a16:colId xmlns:a16="http://schemas.microsoft.com/office/drawing/2014/main" val="2169923203"/>
                    </a:ext>
                  </a:extLst>
                </a:gridCol>
                <a:gridCol w="1869430">
                  <a:extLst>
                    <a:ext uri="{9D8B030D-6E8A-4147-A177-3AD203B41FA5}">
                      <a16:colId xmlns:a16="http://schemas.microsoft.com/office/drawing/2014/main" val="518213303"/>
                    </a:ext>
                  </a:extLst>
                </a:gridCol>
              </a:tblGrid>
              <a:tr h="117631">
                <a:tc>
                  <a:txBody>
                    <a:bodyPr/>
                    <a:lstStyle/>
                    <a:p>
                      <a:r>
                        <a:rPr lang="pt-BR" sz="1600" dirty="0"/>
                        <a:t>Nomenclatura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Quantidade </a:t>
                      </a:r>
                      <a:r>
                        <a:rPr lang="pt-BR" sz="1600" dirty="0" err="1"/>
                        <a:t>Maxima</a:t>
                      </a:r>
                      <a:r>
                        <a:rPr lang="pt-BR" sz="1600" dirty="0"/>
                        <a:t> de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Quantidade </a:t>
                      </a:r>
                      <a:r>
                        <a:rPr lang="pt-BR" sz="1600" dirty="0" err="1"/>
                        <a:t>maxima</a:t>
                      </a:r>
                      <a:r>
                        <a:rPr lang="pt-BR" sz="1600" dirty="0"/>
                        <a:t> 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175"/>
                  </a:ext>
                </a:extLst>
              </a:tr>
              <a:tr h="654642">
                <a:tc>
                  <a:txBody>
                    <a:bodyPr/>
                    <a:lstStyle/>
                    <a:p>
                      <a:r>
                        <a:rPr lang="pt-BR" sz="1600" dirty="0"/>
                        <a:t>Um pra 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47036"/>
                  </a:ext>
                </a:extLst>
              </a:tr>
              <a:tr h="65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Um pra muitos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1:M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17178"/>
                  </a:ext>
                </a:extLst>
              </a:tr>
              <a:tr h="65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Muitos pra muitos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M:N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4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40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91242" y="1584432"/>
            <a:ext cx="7518918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Identificar requisitos (ler estudo de caso, entrevistar cliente, consultar documentos de referencia, etc)</a:t>
            </a: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Elaborar modelo conceitual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1. Identificar entidades que precisam ser armazenadas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2. Identificar atributos das entidades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Elaborar modelo lógico (modelo gráfico)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1. Posicionar entidades e atributos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2. Identificar relacionamentos entre entidades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3. Ajustar chaves estrangeiras, relacionamentos, etc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Validar regra de negócio (o sistema conseguirá realizar as operações com os dados que modelamos?)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Implementar modelo físico (criar banco de dados)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dirty="0">
                <a:solidFill>
                  <a:srgbClr val="3668C4"/>
                </a:solidFill>
              </a:rPr>
              <a:t>Obs: Os modelos podem ser alterados e melhorados conforme tomarmos mais conhecimento do projeto. Podemos </a:t>
            </a:r>
            <a:r>
              <a:rPr lang="pt-BR" sz="1800">
                <a:solidFill>
                  <a:srgbClr val="3668C4"/>
                </a:solidFill>
              </a:rPr>
              <a:t>adicionar/alterar/remover atributos, entidades, relacionamentos, etc, sempre que identificarmos a necessidade</a:t>
            </a:r>
            <a:endParaRPr lang="pt-BR" sz="1800" dirty="0">
              <a:solidFill>
                <a:srgbClr val="3668C4"/>
              </a:solidFill>
            </a:endParaRP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97187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400" b="1">
                <a:solidFill>
                  <a:srgbClr val="F68B1F"/>
                </a:solidFill>
              </a:rPr>
              <a:t>Etapas da modelagem de um banco de dados</a:t>
            </a:r>
            <a:endParaRPr lang="pt-BR" sz="2400" b="1" dirty="0">
              <a:solidFill>
                <a:srgbClr val="F68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5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Elisabete</dc:creator>
  <cp:revision>481</cp:revision>
  <dcterms:created xsi:type="dcterms:W3CDTF">2007-08-27T13:50:47Z</dcterms:created>
  <dcterms:modified xsi:type="dcterms:W3CDTF">2021-09-13T23:23:42Z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SENAC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