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jpeg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0" r:id="rId4"/>
    <p:sldId id="259" r:id="rId5"/>
    <p:sldId id="313" r:id="rId6"/>
    <p:sldId id="303" r:id="rId7"/>
    <p:sldId id="315" r:id="rId8"/>
    <p:sldId id="314" r:id="rId9"/>
    <p:sldId id="316" r:id="rId10"/>
    <p:sldId id="312" r:id="rId11"/>
    <p:sldId id="317" r:id="rId1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0" d="100"/>
          <a:sy n="110" d="100"/>
        </p:scale>
        <p:origin x="15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47216"/>
            <a:ext cx="7772400" cy="807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282440"/>
            <a:ext cx="7772400" cy="80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484375"/>
            <a:ext cx="7772400" cy="35372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326630" y="419938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lnTo>
                  <a:pt x="2848" y="319869"/>
                </a:lnTo>
                <a:lnTo>
                  <a:pt x="11167" y="275682"/>
                </a:lnTo>
                <a:lnTo>
                  <a:pt x="24613" y="233542"/>
                </a:lnTo>
                <a:lnTo>
                  <a:pt x="42844" y="193790"/>
                </a:lnTo>
                <a:lnTo>
                  <a:pt x="65517" y="156770"/>
                </a:lnTo>
                <a:lnTo>
                  <a:pt x="92291" y="122822"/>
                </a:lnTo>
                <a:lnTo>
                  <a:pt x="122822" y="92291"/>
                </a:lnTo>
                <a:lnTo>
                  <a:pt x="156770" y="65517"/>
                </a:lnTo>
                <a:lnTo>
                  <a:pt x="193790" y="42844"/>
                </a:lnTo>
                <a:lnTo>
                  <a:pt x="233542" y="24613"/>
                </a:lnTo>
                <a:lnTo>
                  <a:pt x="275682" y="11167"/>
                </a:lnTo>
                <a:lnTo>
                  <a:pt x="319869" y="2848"/>
                </a:lnTo>
                <a:lnTo>
                  <a:pt x="365760" y="0"/>
                </a:lnTo>
                <a:lnTo>
                  <a:pt x="411650" y="2848"/>
                </a:lnTo>
                <a:lnTo>
                  <a:pt x="455837" y="11167"/>
                </a:lnTo>
                <a:lnTo>
                  <a:pt x="497977" y="24613"/>
                </a:lnTo>
                <a:lnTo>
                  <a:pt x="537729" y="42844"/>
                </a:lnTo>
                <a:lnTo>
                  <a:pt x="574749" y="65517"/>
                </a:lnTo>
                <a:lnTo>
                  <a:pt x="608697" y="92291"/>
                </a:lnTo>
                <a:lnTo>
                  <a:pt x="639228" y="122822"/>
                </a:lnTo>
                <a:lnTo>
                  <a:pt x="666002" y="156770"/>
                </a:lnTo>
                <a:lnTo>
                  <a:pt x="688675" y="193790"/>
                </a:lnTo>
                <a:lnTo>
                  <a:pt x="706906" y="233542"/>
                </a:lnTo>
                <a:lnTo>
                  <a:pt x="720352" y="275682"/>
                </a:lnTo>
                <a:lnTo>
                  <a:pt x="728671" y="319869"/>
                </a:lnTo>
                <a:lnTo>
                  <a:pt x="731520" y="365760"/>
                </a:lnTo>
                <a:lnTo>
                  <a:pt x="728671" y="411650"/>
                </a:lnTo>
                <a:lnTo>
                  <a:pt x="720352" y="455837"/>
                </a:lnTo>
                <a:lnTo>
                  <a:pt x="706906" y="497977"/>
                </a:lnTo>
                <a:lnTo>
                  <a:pt x="688675" y="537729"/>
                </a:lnTo>
                <a:lnTo>
                  <a:pt x="666002" y="574749"/>
                </a:lnTo>
                <a:lnTo>
                  <a:pt x="639228" y="608697"/>
                </a:lnTo>
                <a:lnTo>
                  <a:pt x="608697" y="639228"/>
                </a:lnTo>
                <a:lnTo>
                  <a:pt x="574749" y="666002"/>
                </a:lnTo>
                <a:lnTo>
                  <a:pt x="537729" y="688675"/>
                </a:lnTo>
                <a:lnTo>
                  <a:pt x="497977" y="706906"/>
                </a:lnTo>
                <a:lnTo>
                  <a:pt x="455837" y="720352"/>
                </a:lnTo>
                <a:lnTo>
                  <a:pt x="411650" y="728671"/>
                </a:lnTo>
                <a:lnTo>
                  <a:pt x="365760" y="731520"/>
                </a:lnTo>
                <a:lnTo>
                  <a:pt x="319869" y="728671"/>
                </a:lnTo>
                <a:lnTo>
                  <a:pt x="275682" y="720352"/>
                </a:lnTo>
                <a:lnTo>
                  <a:pt x="233542" y="706906"/>
                </a:lnTo>
                <a:lnTo>
                  <a:pt x="193790" y="688675"/>
                </a:lnTo>
                <a:lnTo>
                  <a:pt x="156770" y="666002"/>
                </a:lnTo>
                <a:lnTo>
                  <a:pt x="122822" y="639228"/>
                </a:lnTo>
                <a:lnTo>
                  <a:pt x="92291" y="608697"/>
                </a:lnTo>
                <a:lnTo>
                  <a:pt x="65517" y="574749"/>
                </a:lnTo>
                <a:lnTo>
                  <a:pt x="42844" y="537729"/>
                </a:lnTo>
                <a:lnTo>
                  <a:pt x="24613" y="497977"/>
                </a:lnTo>
                <a:lnTo>
                  <a:pt x="11167" y="455837"/>
                </a:lnTo>
                <a:lnTo>
                  <a:pt x="2848" y="411650"/>
                </a:lnTo>
                <a:lnTo>
                  <a:pt x="0" y="3657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1183" y="1927605"/>
            <a:ext cx="5961633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56362"/>
            <a:ext cx="77612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402" y="1538089"/>
            <a:ext cx="7791195" cy="140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778" y="4529328"/>
            <a:ext cx="2825217" cy="3908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0" marR="5080" indent="-38100">
              <a:lnSpc>
                <a:spcPct val="1101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Reporte</a:t>
            </a:r>
            <a:r>
              <a:rPr sz="2400" b="1" spc="1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MingLiU_HKSCS-ExtB"/>
                <a:cs typeface="MingLiU_HKSCS-ExtB"/>
              </a:rPr>
              <a:t>:</a:t>
            </a:r>
            <a:r>
              <a:rPr lang="zh-TW" altLang="en-US" sz="2400" b="1" dirty="0">
                <a:latin typeface="MingLiU_HKSCS-ExtB"/>
                <a:ea typeface="MingLiU_HKSCS-ExtB"/>
                <a:cs typeface="MingLiU_HKSCS-ExtB"/>
              </a:rPr>
              <a:t>黃一恩</a:t>
            </a:r>
            <a:r>
              <a:rPr lang="zh-TW" sz="2400" b="1" dirty="0">
                <a:latin typeface="MingLiU_HKSCS-ExtB"/>
                <a:ea typeface="新細明體"/>
                <a:cs typeface="MingLiU_HKSCS-ExtB"/>
              </a:rPr>
              <a:t>  </a:t>
            </a:r>
            <a:endParaRPr lang="zh-TW" altLang="en-US" sz="2400" b="1" dirty="0">
              <a:latin typeface="MingLiU_HKSCS-ExtB"/>
              <a:ea typeface="MingLiU_HKSCS-ExtB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690" y="2139612"/>
            <a:ext cx="6498712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    </a:t>
            </a:r>
            <a:r>
              <a:rPr lang="en-US" altLang="zh-TW" sz="2800" kern="0" dirty="0">
                <a:latin typeface="微軟正黑體" panose="020B0604030504040204" pitchFamily="34" charset="-120"/>
              </a:rPr>
              <a:t>Automatic Virtual Metrology (AVM) for Plasma</a:t>
            </a:r>
            <a:endParaRPr lang="zh-TW" altLang="en-US" sz="2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41" y="1716538"/>
            <a:ext cx="1730039" cy="15240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47986F5-6AE7-4ED8-A498-F806CE28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86" y="4187805"/>
            <a:ext cx="2615254" cy="14087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4572C29-2B43-4A95-91E8-EEF1EFDF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94" y="5486400"/>
            <a:ext cx="2613130" cy="14076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568D1AD-F040-448B-B5BB-2B0FE126E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084" y="2820350"/>
            <a:ext cx="2615254" cy="140875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6FC89648-8697-4A3B-9AF8-BD8C1D0D8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056" y="1518366"/>
            <a:ext cx="2621546" cy="1412139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ECBF7885-5476-4B89-8499-790D90BE3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62" y="4648200"/>
            <a:ext cx="2800898" cy="203835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FE8D1B6-371D-4040-82F1-7CB16689C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8360" y="4648200"/>
            <a:ext cx="2872495" cy="2068792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B6D918EB-5635-4547-80C0-5FFB45431FD1}"/>
              </a:ext>
            </a:extLst>
          </p:cNvPr>
          <p:cNvSpPr txBox="1"/>
          <p:nvPr/>
        </p:nvSpPr>
        <p:spPr>
          <a:xfrm>
            <a:off x="1295400" y="4257528"/>
            <a:ext cx="4113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Product A                              Product B</a:t>
            </a:r>
            <a:endParaRPr lang="zh-TW" altLang="en-US" sz="2000" b="1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0DDA274-637A-4B73-A073-E02C3F78D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98" y="2614786"/>
            <a:ext cx="6228127" cy="6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F3C5D9-1909-447E-98ED-9CF51FA0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3" y="1606448"/>
            <a:ext cx="3200399" cy="16704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077C95-24EE-4C90-9807-5FF215D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3" y="3355912"/>
            <a:ext cx="3200399" cy="16704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5EDB62D-52F2-4D3B-8824-D76CE30E1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607846"/>
            <a:ext cx="3200399" cy="16704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96A90A-638E-441B-9117-C5C07FF0F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3355912"/>
            <a:ext cx="3200399" cy="16704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025AD8-F588-4355-BABB-B36DE217F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36" y="5029200"/>
            <a:ext cx="3238105" cy="16901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F95182-4DA9-4FC9-8477-2DC046AF2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0" y="5026404"/>
            <a:ext cx="3238105" cy="16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170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9752"/>
            <a:ext cx="3028315" cy="2158283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imes New Roman"/>
                <a:cs typeface="Times New Roman"/>
              </a:rPr>
              <a:t>Introduction</a:t>
            </a:r>
          </a:p>
          <a:p>
            <a:pPr marL="33274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altLang="zh-TW" sz="2900" dirty="0">
                <a:cs typeface="Calibri"/>
              </a:rPr>
              <a:t>Related work</a:t>
            </a:r>
          </a:p>
          <a:p>
            <a:pPr marL="33274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altLang="zh-TW" sz="2900" spc="-10" dirty="0">
                <a:ea typeface="+mn-lt"/>
                <a:cs typeface="+mn-lt"/>
              </a:rPr>
              <a:t>Methodology</a:t>
            </a:r>
            <a:endParaRPr lang="en-US" altLang="zh-TW" sz="2900" dirty="0"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>
                <a:latin typeface="Calibri"/>
                <a:ea typeface="+mn-lt"/>
                <a:cs typeface="Calibri"/>
              </a:rPr>
              <a:t>Experiments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10418-92E6-4A16-AB36-C01E4355A7D5}"/>
              </a:ext>
            </a:extLst>
          </p:cNvPr>
          <p:cNvSpPr txBox="1"/>
          <p:nvPr/>
        </p:nvSpPr>
        <p:spPr>
          <a:xfrm>
            <a:off x="140043" y="1676400"/>
            <a:ext cx="8979820" cy="18357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3200" b="1" spc="-5" dirty="0">
                <a:ea typeface="+mn-lt"/>
                <a:cs typeface="+mn-lt"/>
              </a:rPr>
              <a:t>SAT image pattern</a:t>
            </a:r>
            <a:endParaRPr lang="zh-TW" altLang="en-US" sz="3200" b="1" dirty="0">
              <a:latin typeface="Times New Roman"/>
              <a:ea typeface="新細明體"/>
              <a:cs typeface="Times New Roman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endParaRPr lang="en-US" sz="20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br>
              <a:rPr lang="en-US" spc="-5" dirty="0">
                <a:ea typeface="+mn-lt"/>
                <a:cs typeface="+mn-lt"/>
              </a:rPr>
            </a:br>
            <a:endParaRPr lang="en-US" spc="-5" dirty="0">
              <a:ea typeface="+mn-lt"/>
              <a:cs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57A60D-D334-4807-8786-A3A8EFA40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3" y="2807437"/>
            <a:ext cx="2809240" cy="37456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E7157B-D806-4470-87CC-448FAAB7E4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07437"/>
            <a:ext cx="2809240" cy="37456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F8D9DE-1E19-4779-8D34-282CEFF920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34" y="2807437"/>
            <a:ext cx="2996523" cy="3745653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52A3230A-E705-4D5C-8F7E-599B38730150}"/>
              </a:ext>
            </a:extLst>
          </p:cNvPr>
          <p:cNvSpPr/>
          <p:nvPr/>
        </p:nvSpPr>
        <p:spPr>
          <a:xfrm>
            <a:off x="4953000" y="3340837"/>
            <a:ext cx="457200" cy="311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B1471FB-CED6-40FA-8D47-96B1CD5A0990}"/>
              </a:ext>
            </a:extLst>
          </p:cNvPr>
          <p:cNvSpPr/>
          <p:nvPr/>
        </p:nvSpPr>
        <p:spPr>
          <a:xfrm>
            <a:off x="7391400" y="3652596"/>
            <a:ext cx="533400" cy="657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CBBBED-2387-46CB-BDB2-EB1DE37FE8A3}"/>
              </a:ext>
            </a:extLst>
          </p:cNvPr>
          <p:cNvSpPr txBox="1"/>
          <p:nvPr/>
        </p:nvSpPr>
        <p:spPr>
          <a:xfrm>
            <a:off x="263229" y="2438938"/>
            <a:ext cx="806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         Pass image                              Defect image                            Defect image  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891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80" y="1752600"/>
            <a:ext cx="8979820" cy="8867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3200" b="1" dirty="0"/>
              <a:t>Traditional AOI machine high overkill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60" dirty="0">
                <a:solidFill>
                  <a:srgbClr val="2CA1BE"/>
                </a:solidFill>
                <a:latin typeface="Microsoft Sans Serif"/>
                <a:cs typeface="Microsoft Sans Serif"/>
              </a:rPr>
              <a:t>    </a:t>
            </a:r>
            <a:endParaRPr lang="en-US" altLang="zh-TW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E95870-9D42-4A62-B850-2035F347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0" y="2819400"/>
            <a:ext cx="8739930" cy="38763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80" y="1828800"/>
            <a:ext cx="8979820" cy="278986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3200" b="1" dirty="0"/>
              <a:t>Defect image is rare</a:t>
            </a:r>
            <a:endParaRPr lang="en-US" altLang="zh-TW" sz="2000" spc="-5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altLang="zh-TW" sz="1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</a:t>
            </a:r>
          </a:p>
          <a:p>
            <a:r>
              <a:rPr lang="en-US" altLang="zh-TW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</a:t>
            </a:r>
            <a:r>
              <a:rPr lang="en-US" altLang="zh-TW" sz="1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4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400" dirty="0"/>
              <a:t>It is hard to collect all defect type </a:t>
            </a:r>
          </a:p>
          <a:p>
            <a:r>
              <a:rPr lang="en-US" altLang="zh-TW" sz="2400" spc="-5" dirty="0">
                <a:ea typeface="Calibri"/>
                <a:cs typeface="Calibri"/>
              </a:rPr>
              <a:t>      </a:t>
            </a:r>
            <a:endParaRPr lang="en-US" altLang="zh-TW" sz="2000" spc="-5" dirty="0">
              <a:ea typeface="Calibri"/>
              <a:cs typeface="Calibri"/>
            </a:endParaRPr>
          </a:p>
          <a:p>
            <a:endParaRPr lang="en-US" altLang="zh-TW" sz="2000" spc="-5" dirty="0">
              <a:ea typeface="Calibri"/>
              <a:cs typeface="Calibri"/>
            </a:endParaRPr>
          </a:p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000" dirty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altLang="zh-TW" sz="2000" dirty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   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2D492C-DB4C-48F4-8E65-436928D0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6" y="3886200"/>
            <a:ext cx="2057400" cy="27402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39E792C-4C84-44D6-BB64-70EA07EB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87" y="4071625"/>
            <a:ext cx="4148138" cy="24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</a:t>
            </a:r>
            <a:endParaRPr 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5D785F-32D2-3C1F-F910-AC8AC1331E22}"/>
              </a:ext>
            </a:extLst>
          </p:cNvPr>
          <p:cNvSpPr txBox="1"/>
          <p:nvPr/>
        </p:nvSpPr>
        <p:spPr>
          <a:xfrm>
            <a:off x="3886200" y="6430996"/>
            <a:ext cx="54794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err="1">
                <a:latin typeface="Arial"/>
                <a:ea typeface="新細明體"/>
                <a:cs typeface="Arial"/>
              </a:rPr>
              <a:t>Patchcore</a:t>
            </a:r>
            <a:r>
              <a:rPr lang="en-US" altLang="zh-TW" sz="2000" dirty="0">
                <a:latin typeface="Arial"/>
                <a:ea typeface="新細明體"/>
                <a:cs typeface="Arial"/>
              </a:rPr>
              <a:t> in </a:t>
            </a:r>
            <a:r>
              <a:rPr lang="en-US" altLang="zh-TW" sz="2000" dirty="0" err="1"/>
              <a:t>MVTec</a:t>
            </a:r>
            <a:r>
              <a:rPr lang="en-US" altLang="zh-TW" sz="2000" dirty="0"/>
              <a:t> dataset segmentation result</a:t>
            </a:r>
            <a:endParaRPr lang="en-US" altLang="zh-TW" sz="2000" dirty="0">
              <a:latin typeface="Arial"/>
              <a:ea typeface="新細明體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152400" y="1832200"/>
            <a:ext cx="8839200" cy="204607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A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Towards Total Recall in Industrial Anomaly Detection</a:t>
            </a:r>
          </a:p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16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    🞑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000" dirty="0"/>
              <a:t>In this work ,It arises in many industrial scenarios where it is easy to acquire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  imagery of normal examples but costly and complicated to specify the expected       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   defect variations in full</a:t>
            </a:r>
          </a:p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BB52944-C121-4B9E-9B67-7A2E950D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634613"/>
            <a:ext cx="47434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 (method)</a:t>
            </a:r>
            <a:endParaRPr lang="zh-TW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152400" y="1959259"/>
            <a:ext cx="9615276" cy="198451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A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Towards Total Recall in Industrial Anomaly Detection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 </a:t>
            </a:r>
            <a:r>
              <a:rPr lang="en-US" altLang="zh-TW" sz="2000" dirty="0"/>
              <a:t>The </a:t>
            </a:r>
            <a:r>
              <a:rPr lang="en-US" altLang="zh-TW" sz="2000" dirty="0" err="1"/>
              <a:t>PatchCore</a:t>
            </a:r>
            <a:r>
              <a:rPr lang="en-US" altLang="zh-TW" sz="2000" dirty="0"/>
              <a:t> method consists of several parts that we will describe in sequence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local patch features aggregated into a memory bank  a coreset-reduction method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to  increase efficiency and finally the full algorithm that arrives at detection and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      localization decisions. </a:t>
            </a:r>
            <a:endParaRPr lang="en-US" altLang="zh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8FA5F6-AF03-4C92-AB70-23F03C46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" y="4038600"/>
            <a:ext cx="9006526" cy="25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 (method)</a:t>
            </a:r>
            <a:endParaRPr lang="zh-TW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152400" y="1905000"/>
            <a:ext cx="9615276" cy="38151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Greedy coreset selection algorithm</a:t>
            </a:r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FB2192-4789-468E-94EF-283DA3E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32903"/>
            <a:ext cx="4418901" cy="393358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FD92B2D-B87E-469E-AB24-C62EF8AC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185151"/>
            <a:ext cx="4663580" cy="258134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7389749-9CD9-485E-9630-4D5B07B8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510049"/>
            <a:ext cx="2537401" cy="18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1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 (method)</a:t>
            </a:r>
            <a:endParaRPr lang="zh-TW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152400" y="1959259"/>
            <a:ext cx="9615276" cy="38151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Inference stage anomaly detection</a:t>
            </a:r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27EE17-AB56-4A52-A81B-FE35B8B1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83" y="2534195"/>
            <a:ext cx="4521922" cy="2127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6759587-D06C-4980-878C-C5A2C2C78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663989"/>
            <a:ext cx="4591888" cy="19907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AF36AB-484C-4ECE-B335-8528F7F3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9" y="3253097"/>
            <a:ext cx="4292189" cy="23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6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54332</TotalTime>
  <Words>207</Words>
  <Application>Microsoft Office PowerPoint</Application>
  <PresentationFormat>如螢幕大小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MingLiU_HKSCS-ExtB</vt:lpstr>
      <vt:lpstr>微軟正黑體</vt:lpstr>
      <vt:lpstr>Arial</vt:lpstr>
      <vt:lpstr>Calibri</vt:lpstr>
      <vt:lpstr>Microsoft Sans Serif</vt:lpstr>
      <vt:lpstr>Times New Roman</vt:lpstr>
      <vt:lpstr>Wingdings</vt:lpstr>
      <vt:lpstr>Office Theme</vt:lpstr>
      <vt:lpstr>PowerPoint 簡報</vt:lpstr>
      <vt:lpstr>Outline</vt:lpstr>
      <vt:lpstr>Introduction</vt:lpstr>
      <vt:lpstr>Introduction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</dc:creator>
  <cp:lastModifiedBy>OBU3MTC-Ian Huang(黃一恩)</cp:lastModifiedBy>
  <cp:revision>773</cp:revision>
  <dcterms:created xsi:type="dcterms:W3CDTF">2022-11-12T05:31:40Z</dcterms:created>
  <dcterms:modified xsi:type="dcterms:W3CDTF">2024-01-22T01:31:49Z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2022-11-12T00:00:00Z</vt:filetime>
  </property>
</Properties>
</file>