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89" r:id="rId5"/>
    <p:sldId id="290" r:id="rId6"/>
    <p:sldId id="291" r:id="rId7"/>
    <p:sldId id="258" r:id="rId8"/>
    <p:sldId id="292" r:id="rId9"/>
    <p:sldId id="293" r:id="rId10"/>
    <p:sldId id="260" r:id="rId11"/>
    <p:sldId id="294" r:id="rId12"/>
    <p:sldId id="295" r:id="rId13"/>
    <p:sldId id="261" r:id="rId14"/>
    <p:sldId id="296" r:id="rId15"/>
    <p:sldId id="297" r:id="rId16"/>
    <p:sldId id="298" r:id="rId17"/>
    <p:sldId id="299" r:id="rId18"/>
    <p:sldId id="300" r:id="rId19"/>
    <p:sldId id="301" r:id="rId20"/>
    <p:sldId id="303" r:id="rId21"/>
    <p:sldId id="302" r:id="rId22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14B2E-DF4D-4FCD-AD22-3B432A268628}" v="2296" dt="2022-11-19T07:16:52.9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347216"/>
            <a:ext cx="7772400" cy="8077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282440"/>
            <a:ext cx="7772400" cy="80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1484375"/>
            <a:ext cx="7772400" cy="353720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326630" y="4199381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lnTo>
                  <a:pt x="2848" y="319869"/>
                </a:lnTo>
                <a:lnTo>
                  <a:pt x="11167" y="275682"/>
                </a:lnTo>
                <a:lnTo>
                  <a:pt x="24613" y="233542"/>
                </a:lnTo>
                <a:lnTo>
                  <a:pt x="42844" y="193790"/>
                </a:lnTo>
                <a:lnTo>
                  <a:pt x="65517" y="156770"/>
                </a:lnTo>
                <a:lnTo>
                  <a:pt x="92291" y="122822"/>
                </a:lnTo>
                <a:lnTo>
                  <a:pt x="122822" y="92291"/>
                </a:lnTo>
                <a:lnTo>
                  <a:pt x="156770" y="65517"/>
                </a:lnTo>
                <a:lnTo>
                  <a:pt x="193790" y="42844"/>
                </a:lnTo>
                <a:lnTo>
                  <a:pt x="233542" y="24613"/>
                </a:lnTo>
                <a:lnTo>
                  <a:pt x="275682" y="11167"/>
                </a:lnTo>
                <a:lnTo>
                  <a:pt x="319869" y="2848"/>
                </a:lnTo>
                <a:lnTo>
                  <a:pt x="365760" y="0"/>
                </a:lnTo>
                <a:lnTo>
                  <a:pt x="411650" y="2848"/>
                </a:lnTo>
                <a:lnTo>
                  <a:pt x="455837" y="11167"/>
                </a:lnTo>
                <a:lnTo>
                  <a:pt x="497977" y="24613"/>
                </a:lnTo>
                <a:lnTo>
                  <a:pt x="537729" y="42844"/>
                </a:lnTo>
                <a:lnTo>
                  <a:pt x="574749" y="65517"/>
                </a:lnTo>
                <a:lnTo>
                  <a:pt x="608697" y="92291"/>
                </a:lnTo>
                <a:lnTo>
                  <a:pt x="639228" y="122822"/>
                </a:lnTo>
                <a:lnTo>
                  <a:pt x="666002" y="156770"/>
                </a:lnTo>
                <a:lnTo>
                  <a:pt x="688675" y="193790"/>
                </a:lnTo>
                <a:lnTo>
                  <a:pt x="706906" y="233542"/>
                </a:lnTo>
                <a:lnTo>
                  <a:pt x="720352" y="275682"/>
                </a:lnTo>
                <a:lnTo>
                  <a:pt x="728671" y="319869"/>
                </a:lnTo>
                <a:lnTo>
                  <a:pt x="731520" y="365760"/>
                </a:lnTo>
                <a:lnTo>
                  <a:pt x="728671" y="411650"/>
                </a:lnTo>
                <a:lnTo>
                  <a:pt x="720352" y="455837"/>
                </a:lnTo>
                <a:lnTo>
                  <a:pt x="706906" y="497977"/>
                </a:lnTo>
                <a:lnTo>
                  <a:pt x="688675" y="537729"/>
                </a:lnTo>
                <a:lnTo>
                  <a:pt x="666002" y="574749"/>
                </a:lnTo>
                <a:lnTo>
                  <a:pt x="639228" y="608697"/>
                </a:lnTo>
                <a:lnTo>
                  <a:pt x="608697" y="639228"/>
                </a:lnTo>
                <a:lnTo>
                  <a:pt x="574749" y="666002"/>
                </a:lnTo>
                <a:lnTo>
                  <a:pt x="537729" y="688675"/>
                </a:lnTo>
                <a:lnTo>
                  <a:pt x="497977" y="706906"/>
                </a:lnTo>
                <a:lnTo>
                  <a:pt x="455837" y="720352"/>
                </a:lnTo>
                <a:lnTo>
                  <a:pt x="411650" y="728671"/>
                </a:lnTo>
                <a:lnTo>
                  <a:pt x="365760" y="731520"/>
                </a:lnTo>
                <a:lnTo>
                  <a:pt x="319869" y="728671"/>
                </a:lnTo>
                <a:lnTo>
                  <a:pt x="275682" y="720352"/>
                </a:lnTo>
                <a:lnTo>
                  <a:pt x="233542" y="706906"/>
                </a:lnTo>
                <a:lnTo>
                  <a:pt x="193790" y="688675"/>
                </a:lnTo>
                <a:lnTo>
                  <a:pt x="156770" y="666002"/>
                </a:lnTo>
                <a:lnTo>
                  <a:pt x="122822" y="639228"/>
                </a:lnTo>
                <a:lnTo>
                  <a:pt x="92291" y="608697"/>
                </a:lnTo>
                <a:lnTo>
                  <a:pt x="65517" y="574749"/>
                </a:lnTo>
                <a:lnTo>
                  <a:pt x="42844" y="537729"/>
                </a:lnTo>
                <a:lnTo>
                  <a:pt x="24613" y="497977"/>
                </a:lnTo>
                <a:lnTo>
                  <a:pt x="11167" y="455837"/>
                </a:lnTo>
                <a:lnTo>
                  <a:pt x="2848" y="411650"/>
                </a:lnTo>
                <a:lnTo>
                  <a:pt x="0" y="36576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1183" y="1927605"/>
            <a:ext cx="5961633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56362"/>
            <a:ext cx="776122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402" y="1538089"/>
            <a:ext cx="7791195" cy="140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778" y="4529328"/>
            <a:ext cx="2825217" cy="80990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0800" marR="5080" indent="-38100">
              <a:lnSpc>
                <a:spcPct val="110100"/>
              </a:lnSpc>
              <a:spcBef>
                <a:spcPts val="100"/>
              </a:spcBef>
            </a:pPr>
            <a:r>
              <a:rPr sz="2400" b="1">
                <a:latin typeface="Times New Roman"/>
                <a:cs typeface="Times New Roman"/>
              </a:rPr>
              <a:t>Reporte</a:t>
            </a:r>
            <a:r>
              <a:rPr sz="2400" b="1" spc="10">
                <a:latin typeface="Times New Roman"/>
                <a:cs typeface="Times New Roman"/>
              </a:rPr>
              <a:t>r</a:t>
            </a:r>
            <a:r>
              <a:rPr sz="2400" b="1">
                <a:latin typeface="MingLiU_HKSCS-ExtB"/>
                <a:cs typeface="MingLiU_HKSCS-ExtB"/>
              </a:rPr>
              <a:t>:</a:t>
            </a:r>
            <a:r>
              <a:rPr lang="zh-TW" altLang="en-US" sz="2400" b="1">
                <a:latin typeface="MingLiU_HKSCS-ExtB"/>
                <a:ea typeface="MingLiU_HKSCS-ExtB"/>
                <a:cs typeface="MingLiU_HKSCS-ExtB"/>
              </a:rPr>
              <a:t>黃一恩</a:t>
            </a:r>
            <a:r>
              <a:rPr lang="zh-TW" sz="2400" b="1">
                <a:latin typeface="MingLiU_HKSCS-ExtB"/>
                <a:ea typeface="新細明體"/>
                <a:cs typeface="MingLiU_HKSCS-ExtB"/>
              </a:rPr>
              <a:t>  </a:t>
            </a:r>
            <a:endParaRPr lang="zh-TW" altLang="en-US" sz="2400" b="1">
              <a:latin typeface="MingLiU_HKSCS-ExtB"/>
              <a:ea typeface="MingLiU_HKSCS-ExtB"/>
              <a:cs typeface="Times New Roman"/>
            </a:endParaRPr>
          </a:p>
          <a:p>
            <a:pPr marL="50800" marR="5080" indent="-38100">
              <a:lnSpc>
                <a:spcPct val="1101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Advisor: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 err="1">
                <a:latin typeface="MingLiU_HKSCS-ExtB"/>
                <a:cs typeface="MingLiU_HKSCS-ExtB"/>
              </a:rPr>
              <a:t>曾學文</a:t>
            </a:r>
            <a:endParaRPr sz="2400" b="1">
              <a:latin typeface="MingLiU_HKSCS-ExtB"/>
              <a:ea typeface="MingLiU_HKSCS-ExtB"/>
              <a:cs typeface="MingLiU_HKSCS-Ext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690" y="2139612"/>
            <a:ext cx="6498712" cy="13311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612900" marR="5080" indent="-1600835">
              <a:spcBef>
                <a:spcPts val="100"/>
              </a:spcBef>
              <a:tabLst>
                <a:tab pos="3975100" algn="l"/>
              </a:tabLst>
            </a:pPr>
            <a:r>
              <a:rPr lang="en-US" sz="2800" dirty="0">
                <a:ea typeface="+mn-lt"/>
                <a:cs typeface="+mn-lt"/>
              </a:rPr>
              <a:t>                              </a:t>
            </a:r>
            <a:r>
              <a:rPr lang="en-US" sz="2800" dirty="0" err="1">
                <a:ea typeface="+mn-lt"/>
                <a:cs typeface="+mn-lt"/>
              </a:rPr>
              <a:t>PreGAN</a:t>
            </a:r>
            <a:endParaRPr lang="zh-TW" altLang="en-US" sz="2800" dirty="0" err="1">
              <a:ea typeface="新細明體"/>
              <a:cs typeface="+mn-lt"/>
            </a:endParaRPr>
          </a:p>
          <a:p>
            <a:pPr marL="1612900" marR="5080" indent="-1600835">
              <a:spcBef>
                <a:spcPts val="100"/>
              </a:spcBef>
              <a:tabLst>
                <a:tab pos="3975100" algn="l"/>
              </a:tabLst>
            </a:pPr>
            <a:r>
              <a:rPr lang="en-US" sz="2800" dirty="0">
                <a:ea typeface="+mn-lt"/>
                <a:cs typeface="+mn-lt"/>
              </a:rPr>
              <a:t>Preemptive Migration Prediction Network </a:t>
            </a:r>
            <a:endParaRPr lang="zh-TW" altLang="en-US" sz="2800">
              <a:ea typeface="新細明體"/>
              <a:cs typeface="+mn-lt"/>
            </a:endParaRPr>
          </a:p>
          <a:p>
            <a:pPr marL="1612900" marR="5080" indent="-1600835">
              <a:spcBef>
                <a:spcPts val="100"/>
              </a:spcBef>
              <a:tabLst>
                <a:tab pos="3975100" algn="l"/>
              </a:tabLst>
            </a:pPr>
            <a:r>
              <a:rPr lang="en-US" sz="2800" dirty="0">
                <a:ea typeface="+mn-lt"/>
                <a:cs typeface="+mn-lt"/>
              </a:rPr>
              <a:t>for Proactive Fault-Tolerant Edge Computing</a:t>
            </a:r>
            <a:endParaRPr lang="zh-TW" altLang="en-US" sz="2800">
              <a:ea typeface="新細明體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2508" y="2339961"/>
            <a:ext cx="8025130" cy="80983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8928"/>
              <a:buFont typeface="Wingdings,Sans-Serif"/>
              <a:buChar char=""/>
              <a:tabLst>
                <a:tab pos="332740" algn="l"/>
                <a:tab pos="333375" algn="l"/>
              </a:tabLst>
            </a:pPr>
            <a:r>
              <a:rPr lang="en-US" altLang="zh-TW" sz="2800" b="1" spc="-5" dirty="0">
                <a:ea typeface="+mn-lt"/>
                <a:cs typeface="+mn-lt"/>
              </a:rPr>
              <a:t>The GAN model</a:t>
            </a:r>
          </a:p>
          <a:p>
            <a:pPr marL="378460">
              <a:lnSpc>
                <a:spcPct val="100000"/>
              </a:lnSpc>
              <a:spcBef>
                <a:spcPts val="615"/>
              </a:spcBef>
            </a:pPr>
            <a:endParaRPr sz="2600" spc="-5" dirty="0">
              <a:latin typeface="Times New Roman"/>
              <a:cs typeface="Times New Roman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C02EEDF-07BB-8A6F-394F-4A3CB759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6" y="2852678"/>
            <a:ext cx="8421329" cy="2839493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6EF8C3DC-D05D-6D1B-7299-5D1C47B9912E}"/>
              </a:ext>
            </a:extLst>
          </p:cNvPr>
          <p:cNvSpPr txBox="1">
            <a:spLocks/>
          </p:cNvSpPr>
          <p:nvPr/>
        </p:nvSpPr>
        <p:spPr>
          <a:xfrm>
            <a:off x="746693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METHODOLOGY</a:t>
            </a:r>
            <a:endParaRPr lang="zh-TW" altLang="en-US" kern="0" dirty="0"/>
          </a:p>
        </p:txBody>
      </p:sp>
      <p:pic>
        <p:nvPicPr>
          <p:cNvPr id="9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53804977-DFE1-00A9-EED9-A978F6452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" y="5872355"/>
            <a:ext cx="4439264" cy="791416"/>
          </a:xfrm>
          <a:prstGeom prst="rect">
            <a:avLst/>
          </a:prstGeom>
        </p:spPr>
      </p:pic>
      <p:pic>
        <p:nvPicPr>
          <p:cNvPr id="13" name="圖片 13" descr="一張含有 文字, 橙色, 黑暗, 靠近 的圖片&#10;&#10;自動產生的描述">
            <a:extLst>
              <a:ext uri="{FF2B5EF4-FFF2-40B4-BE49-F238E27FC236}">
                <a16:creationId xmlns:a16="http://schemas.microsoft.com/office/drawing/2014/main" id="{E7ED2F95-ED10-6EF4-DFD3-3A849FEB2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14" y="5873263"/>
            <a:ext cx="4540658" cy="457767"/>
          </a:xfrm>
          <a:prstGeom prst="rect">
            <a:avLst/>
          </a:prstGeom>
        </p:spPr>
      </p:pic>
      <p:pic>
        <p:nvPicPr>
          <p:cNvPr id="14" name="圖片 14">
            <a:extLst>
              <a:ext uri="{FF2B5EF4-FFF2-40B4-BE49-F238E27FC236}">
                <a16:creationId xmlns:a16="http://schemas.microsoft.com/office/drawing/2014/main" id="{A330CEF7-88CF-57C8-1348-A68E97E5D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765" y="5871854"/>
            <a:ext cx="864317" cy="230137"/>
          </a:xfrm>
          <a:prstGeom prst="rect">
            <a:avLst/>
          </a:prstGeom>
        </p:spPr>
      </p:pic>
      <p:pic>
        <p:nvPicPr>
          <p:cNvPr id="15" name="圖片 15">
            <a:extLst>
              <a:ext uri="{FF2B5EF4-FFF2-40B4-BE49-F238E27FC236}">
                <a16:creationId xmlns:a16="http://schemas.microsoft.com/office/drawing/2014/main" id="{7AD87273-C724-0B6F-7FBC-7E06518E6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015" y="6129951"/>
            <a:ext cx="1371292" cy="2024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EF8C3DC-D05D-6D1B-7299-5D1C47B9912E}"/>
              </a:ext>
            </a:extLst>
          </p:cNvPr>
          <p:cNvSpPr txBox="1">
            <a:spLocks/>
          </p:cNvSpPr>
          <p:nvPr/>
        </p:nvSpPr>
        <p:spPr>
          <a:xfrm>
            <a:off x="746693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METHODOLOGY</a:t>
            </a:r>
            <a:endParaRPr lang="zh-TW" altLang="en-US" kern="0" dirty="0"/>
          </a:p>
        </p:txBody>
      </p:sp>
      <p:pic>
        <p:nvPicPr>
          <p:cNvPr id="10" name="圖片 4">
            <a:extLst>
              <a:ext uri="{FF2B5EF4-FFF2-40B4-BE49-F238E27FC236}">
                <a16:creationId xmlns:a16="http://schemas.microsoft.com/office/drawing/2014/main" id="{10009FB9-1626-4703-22B7-FEE07C28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3820541"/>
            <a:ext cx="8421329" cy="2839493"/>
          </a:xfrm>
          <a:prstGeom prst="rect">
            <a:avLst/>
          </a:prstGeom>
        </p:spPr>
      </p:pic>
      <p:pic>
        <p:nvPicPr>
          <p:cNvPr id="17" name="圖片 17" descr="一張含有 文字 的圖片&#10;&#10;自動產生的描述">
            <a:extLst>
              <a:ext uri="{FF2B5EF4-FFF2-40B4-BE49-F238E27FC236}">
                <a16:creationId xmlns:a16="http://schemas.microsoft.com/office/drawing/2014/main" id="{25395576-1E59-7BF5-9291-98CE6EF0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05" y="2279707"/>
            <a:ext cx="4088990" cy="1174022"/>
          </a:xfrm>
          <a:prstGeom prst="rect">
            <a:avLst/>
          </a:prstGeom>
        </p:spPr>
      </p:pic>
      <p:pic>
        <p:nvPicPr>
          <p:cNvPr id="18" name="圖片 18" descr="一張含有 文字 的圖片&#10;&#10;自動產生的描述">
            <a:extLst>
              <a:ext uri="{FF2B5EF4-FFF2-40B4-BE49-F238E27FC236}">
                <a16:creationId xmlns:a16="http://schemas.microsoft.com/office/drawing/2014/main" id="{8FF67A96-8D8F-B966-0603-51D22E7C8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715" y="2277888"/>
            <a:ext cx="4015248" cy="1048610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9D87623-5086-8289-B7BF-0C66330E2293}"/>
              </a:ext>
            </a:extLst>
          </p:cNvPr>
          <p:cNvCxnSpPr/>
          <p:nvPr/>
        </p:nvCxnSpPr>
        <p:spPr>
          <a:xfrm>
            <a:off x="2280469" y="3331290"/>
            <a:ext cx="250721" cy="17163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17FF166-5A8D-BC1A-AA48-686A791C5EC7}"/>
              </a:ext>
            </a:extLst>
          </p:cNvPr>
          <p:cNvSpPr/>
          <p:nvPr/>
        </p:nvSpPr>
        <p:spPr>
          <a:xfrm>
            <a:off x="1852766" y="5060540"/>
            <a:ext cx="1465620" cy="5161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F6F82B4-773C-9662-6CBA-3E2C0D76152A}"/>
              </a:ext>
            </a:extLst>
          </p:cNvPr>
          <p:cNvCxnSpPr/>
          <p:nvPr/>
        </p:nvCxnSpPr>
        <p:spPr>
          <a:xfrm flipH="1">
            <a:off x="3125734" y="3363553"/>
            <a:ext cx="3454810" cy="249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1C4C559-34E2-0599-D86E-8270DF9DDCC8}"/>
              </a:ext>
            </a:extLst>
          </p:cNvPr>
          <p:cNvSpPr/>
          <p:nvPr/>
        </p:nvSpPr>
        <p:spPr>
          <a:xfrm>
            <a:off x="2120079" y="5632039"/>
            <a:ext cx="977081" cy="42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1BB745AD-4DAB-86D4-6408-AF6397988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494" y="2121157"/>
            <a:ext cx="7905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6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EF8C3DC-D05D-6D1B-7299-5D1C47B9912E}"/>
              </a:ext>
            </a:extLst>
          </p:cNvPr>
          <p:cNvSpPr txBox="1">
            <a:spLocks/>
          </p:cNvSpPr>
          <p:nvPr/>
        </p:nvSpPr>
        <p:spPr>
          <a:xfrm>
            <a:off x="746693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METHODOLOGY</a:t>
            </a:r>
            <a:endParaRPr lang="zh-TW" altLang="en-US" kern="0" dirty="0"/>
          </a:p>
        </p:txBody>
      </p:sp>
      <p:pic>
        <p:nvPicPr>
          <p:cNvPr id="10" name="圖片 4">
            <a:extLst>
              <a:ext uri="{FF2B5EF4-FFF2-40B4-BE49-F238E27FC236}">
                <a16:creationId xmlns:a16="http://schemas.microsoft.com/office/drawing/2014/main" id="{10009FB9-1626-4703-22B7-FEE07C28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3820541"/>
            <a:ext cx="8421329" cy="2839493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9D87623-5086-8289-B7BF-0C66330E2293}"/>
              </a:ext>
            </a:extLst>
          </p:cNvPr>
          <p:cNvCxnSpPr/>
          <p:nvPr/>
        </p:nvCxnSpPr>
        <p:spPr>
          <a:xfrm>
            <a:off x="2280469" y="3349725"/>
            <a:ext cx="1679470" cy="22417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17FF166-5A8D-BC1A-AA48-686A791C5EC7}"/>
              </a:ext>
            </a:extLst>
          </p:cNvPr>
          <p:cNvSpPr/>
          <p:nvPr/>
        </p:nvSpPr>
        <p:spPr>
          <a:xfrm>
            <a:off x="3309169" y="5558298"/>
            <a:ext cx="1115346" cy="5161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F6F82B4-773C-9662-6CBA-3E2C0D76152A}"/>
              </a:ext>
            </a:extLst>
          </p:cNvPr>
          <p:cNvCxnSpPr/>
          <p:nvPr/>
        </p:nvCxnSpPr>
        <p:spPr>
          <a:xfrm flipH="1">
            <a:off x="5208943" y="3068587"/>
            <a:ext cx="1104286" cy="20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1C4C559-34E2-0599-D86E-8270DF9DDCC8}"/>
              </a:ext>
            </a:extLst>
          </p:cNvPr>
          <p:cNvSpPr/>
          <p:nvPr/>
        </p:nvSpPr>
        <p:spPr>
          <a:xfrm>
            <a:off x="4535127" y="5152716"/>
            <a:ext cx="1290484" cy="94942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3596ADD-01D8-4551-1E18-1E9F70BCB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449" y="2226655"/>
            <a:ext cx="4605182" cy="625666"/>
          </a:xfrm>
          <a:prstGeom prst="rect">
            <a:avLst/>
          </a:prstGeom>
        </p:spPr>
      </p:pic>
      <p:pic>
        <p:nvPicPr>
          <p:cNvPr id="5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66341A3-6D10-FB95-A3A8-CDCBEF417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" y="1966674"/>
            <a:ext cx="4835627" cy="112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6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88811DE-166A-6576-BD0F-566C5A78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41" y="1753374"/>
            <a:ext cx="4973892" cy="497357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METHODOLOGY</a:t>
            </a:r>
            <a:endParaRPr lang="zh-TW" altLang="en-US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METHODOLOGY</a:t>
            </a:r>
            <a:endParaRPr lang="zh-TW" altLang="en-US" kern="0" dirty="0"/>
          </a:p>
        </p:txBody>
      </p:sp>
      <p:pic>
        <p:nvPicPr>
          <p:cNvPr id="3" name="圖片 4">
            <a:extLst>
              <a:ext uri="{FF2B5EF4-FFF2-40B4-BE49-F238E27FC236}">
                <a16:creationId xmlns:a16="http://schemas.microsoft.com/office/drawing/2014/main" id="{FF07311B-2539-8F94-8A5C-7617A8EB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3820541"/>
            <a:ext cx="8421329" cy="2839493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668277B2-3B30-9530-C266-802CEEDAE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5" y="1901154"/>
            <a:ext cx="4457699" cy="815779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32B5716-C1CF-FF72-9F07-6AC8F4472342}"/>
              </a:ext>
            </a:extLst>
          </p:cNvPr>
          <p:cNvCxnSpPr/>
          <p:nvPr/>
        </p:nvCxnSpPr>
        <p:spPr>
          <a:xfrm>
            <a:off x="2492477" y="3322071"/>
            <a:ext cx="2177226" cy="61021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FE56220-2C11-7493-1F4E-0B4C6B74B05A}"/>
              </a:ext>
            </a:extLst>
          </p:cNvPr>
          <p:cNvSpPr/>
          <p:nvPr/>
        </p:nvSpPr>
        <p:spPr>
          <a:xfrm>
            <a:off x="3272298" y="3982064"/>
            <a:ext cx="2829845" cy="8941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82699C95-A11F-DD88-CB43-6E0792502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457" y="1636269"/>
            <a:ext cx="4457699" cy="1852525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875DC1F-2125-33E9-A0E3-9100E3730B51}"/>
              </a:ext>
            </a:extLst>
          </p:cNvPr>
          <p:cNvCxnSpPr/>
          <p:nvPr/>
        </p:nvCxnSpPr>
        <p:spPr>
          <a:xfrm>
            <a:off x="6995341" y="3511038"/>
            <a:ext cx="296811" cy="41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A7047E4-AB0B-97C2-9C94-87EF7089B104}"/>
              </a:ext>
            </a:extLst>
          </p:cNvPr>
          <p:cNvSpPr/>
          <p:nvPr/>
        </p:nvSpPr>
        <p:spPr>
          <a:xfrm>
            <a:off x="6129796" y="3954410"/>
            <a:ext cx="2313653" cy="104160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7" descr="一張含有 文字 的圖片&#10;&#10;自動產生的描述">
            <a:extLst>
              <a:ext uri="{FF2B5EF4-FFF2-40B4-BE49-F238E27FC236}">
                <a16:creationId xmlns:a16="http://schemas.microsoft.com/office/drawing/2014/main" id="{6337EE13-AF4C-D5B1-A229-424CA0F73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9" y="2725144"/>
            <a:ext cx="4522223" cy="61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6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METHODOLOGY</a:t>
            </a:r>
            <a:endParaRPr lang="zh-TW" altLang="en-US" kern="0" dirty="0"/>
          </a:p>
        </p:txBody>
      </p:sp>
      <p:pic>
        <p:nvPicPr>
          <p:cNvPr id="2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1DAB042-1CFB-EEBC-DA20-6E627847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3203864"/>
            <a:ext cx="4227256" cy="1058640"/>
          </a:xfrm>
          <a:prstGeom prst="rect">
            <a:avLst/>
          </a:prstGeom>
        </p:spPr>
      </p:pic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44A8C7C-192C-146B-49BF-B0855F82C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84" y="5210844"/>
            <a:ext cx="4457699" cy="593514"/>
          </a:xfrm>
          <a:prstGeom prst="rect">
            <a:avLst/>
          </a:prstGeom>
        </p:spPr>
      </p:pic>
      <p:pic>
        <p:nvPicPr>
          <p:cNvPr id="6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F7CBD7B-CE8C-732F-BBDB-1726D5121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053" y="2433980"/>
            <a:ext cx="4310216" cy="653468"/>
          </a:xfrm>
          <a:prstGeom prst="rect">
            <a:avLst/>
          </a:prstGeom>
        </p:spPr>
      </p:pic>
      <p:pic>
        <p:nvPicPr>
          <p:cNvPr id="8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60BEE901-5912-9BA7-80B8-1EED41F88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56" y="2065874"/>
            <a:ext cx="4660490" cy="3657244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4ECA9FFC-10D2-FF58-0F7C-990B1812F3B3}"/>
              </a:ext>
            </a:extLst>
          </p:cNvPr>
          <p:cNvSpPr txBox="1"/>
          <p:nvPr/>
        </p:nvSpPr>
        <p:spPr>
          <a:xfrm>
            <a:off x="5005290" y="4104261"/>
            <a:ext cx="4081636" cy="739433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en-US" altLang="zh-TW" b="1" dirty="0">
                <a:ea typeface="+mn-lt"/>
                <a:cs typeface="+mn-lt"/>
              </a:rPr>
              <a:t>We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 dirty="0">
                <a:ea typeface="+mn-lt"/>
                <a:cs typeface="+mn-lt"/>
              </a:rPr>
              <a:t>denote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 dirty="0">
                <a:ea typeface="+mn-lt"/>
                <a:cs typeface="+mn-lt"/>
              </a:rPr>
              <a:t>the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 dirty="0">
                <a:ea typeface="+mn-lt"/>
                <a:cs typeface="+mn-lt"/>
              </a:rPr>
              <a:t>co-simulated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+mn-lt"/>
                <a:cs typeface="+mn-lt"/>
              </a:rPr>
              <a:t>QoS</a:t>
            </a:r>
            <a:r>
              <a:rPr lang="zh-TW" altLang="en-US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+mn-lt"/>
                <a:cs typeface="+mn-lt"/>
              </a:rPr>
              <a:t>scores</a:t>
            </a:r>
            <a:br>
              <a:rPr lang="zh-TW" altLang="en-US" b="1" dirty="0">
                <a:ea typeface="+mn-lt"/>
                <a:cs typeface="+mn-lt"/>
              </a:rPr>
            </a:br>
            <a:r>
              <a:rPr lang="en-US" altLang="zh-TW" b="1" dirty="0">
                <a:ea typeface="+mn-lt"/>
                <a:cs typeface="+mn-lt"/>
              </a:rPr>
              <a:t>by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 dirty="0">
                <a:ea typeface="+mn-lt"/>
                <a:cs typeface="+mn-lt"/>
              </a:rPr>
              <a:t>Sim(S)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 dirty="0">
                <a:ea typeface="+mn-lt"/>
                <a:cs typeface="+mn-lt"/>
              </a:rPr>
              <a:t>and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 dirty="0">
                <a:ea typeface="+mn-lt"/>
                <a:cs typeface="+mn-lt"/>
              </a:rPr>
              <a:t>Sim(N).</a:t>
            </a:r>
            <a:endParaRPr lang="zh-TW" b="1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25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METHODOLOGY</a:t>
            </a:r>
            <a:endParaRPr lang="zh-TW" altLang="en-US" kern="0" dirty="0"/>
          </a:p>
        </p:txBody>
      </p:sp>
      <p:pic>
        <p:nvPicPr>
          <p:cNvPr id="3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21F887A-FFBA-2089-EBC5-62EB07F0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4" y="2017656"/>
            <a:ext cx="5573046" cy="3560107"/>
          </a:xfrm>
          <a:prstGeom prst="rect">
            <a:avLst/>
          </a:prstGeom>
        </p:spPr>
      </p:pic>
      <p:pic>
        <p:nvPicPr>
          <p:cNvPr id="7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950DD931-9DDA-B159-D150-DE00CA74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707" y="5765633"/>
            <a:ext cx="5785054" cy="90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67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4FFA2ED-1B31-224D-6A8A-0F678089D097}"/>
              </a:ext>
            </a:extLst>
          </p:cNvPr>
          <p:cNvSpPr txBox="1"/>
          <p:nvPr/>
        </p:nvSpPr>
        <p:spPr>
          <a:xfrm>
            <a:off x="221283" y="1897510"/>
            <a:ext cx="8979820" cy="517513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800" b="1" spc="-5" dirty="0" err="1">
                <a:latin typeface="Calibri"/>
                <a:ea typeface="+mn-lt"/>
                <a:cs typeface="Calibri"/>
              </a:rPr>
              <a:t>Enviroment</a:t>
            </a:r>
            <a:r>
              <a:rPr lang="en-US" sz="2800" b="1" spc="-5" dirty="0">
                <a:latin typeface="Calibri"/>
                <a:ea typeface="+mn-lt"/>
                <a:cs typeface="Calibri"/>
              </a:rPr>
              <a:t> setup</a:t>
            </a:r>
            <a:r>
              <a:rPr lang="en-US" sz="3200" spc="-5" dirty="0">
                <a:latin typeface="Calibri"/>
                <a:ea typeface="+mn-lt"/>
                <a:cs typeface="Calibri"/>
              </a:rPr>
              <a:t>.</a:t>
            </a:r>
            <a:endParaRPr lang="zh-TW" altLang="en-US" dirty="0">
              <a:ea typeface="新細明體"/>
              <a:cs typeface="Calibri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Our evaluation testbed is a cluster with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16 Raspberry Pi nodes</a:t>
            </a:r>
            <a:r>
              <a:rPr lang="en-US" sz="2400" spc="-5" dirty="0">
                <a:ea typeface="+mn-lt"/>
                <a:cs typeface="+mn-lt"/>
              </a:rPr>
              <a:t>.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 Our cluster contains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8 nodes with 4-GB RAM</a:t>
            </a:r>
            <a:r>
              <a:rPr lang="en-US" sz="2400" spc="-5" dirty="0">
                <a:ea typeface="+mn-lt"/>
                <a:cs typeface="+mn-lt"/>
              </a:rPr>
              <a:t> and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another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8 with 8-GB RAM</a:t>
            </a:r>
            <a:endParaRPr lang="en-US" dirty="0">
              <a:solidFill>
                <a:srgbClr val="FF0000"/>
              </a:solidFill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400" spc="-5" dirty="0">
              <a:solidFill>
                <a:srgbClr val="FF0000"/>
              </a:solidFill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   </a:t>
            </a:r>
            <a:r>
              <a:rPr lang="en-US" sz="2400" spc="-5" dirty="0">
                <a:ea typeface="+mn-lt"/>
                <a:cs typeface="+mn-lt"/>
              </a:rPr>
              <a:t>We run all experiments for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100 scheduling intervals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   with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each interval being 300 seconds</a:t>
            </a:r>
            <a:r>
              <a:rPr lang="en-US" sz="2400" spc="-5" dirty="0">
                <a:ea typeface="+mn-lt"/>
                <a:cs typeface="+mn-lt"/>
              </a:rPr>
              <a:t> , giving a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  total experiment time of 8 hours 20 minutes.</a:t>
            </a:r>
            <a:endParaRPr lang="en-US" dirty="0">
              <a:ea typeface="Calibri"/>
              <a:cs typeface="Calibri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400" spc="-5" dirty="0">
              <a:solidFill>
                <a:srgbClr val="000000"/>
              </a:solidFill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 </a:t>
            </a:r>
            <a:endParaRPr lang="en-US" sz="24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000" spc="-5" dirty="0">
              <a:ea typeface="Calibri"/>
              <a:cs typeface="Calibri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000" spc="-5" dirty="0">
                <a:ea typeface="+mn-lt"/>
                <a:cs typeface="+mn-lt"/>
              </a:rPr>
              <a:t>          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br>
              <a:rPr lang="en-US" spc="-5" dirty="0">
                <a:ea typeface="+mn-lt"/>
                <a:cs typeface="+mn-lt"/>
              </a:rPr>
            </a:br>
            <a:endParaRPr lang="en-US" spc="-5">
              <a:ea typeface="+mn-lt"/>
              <a:cs typeface="+mn-lt"/>
            </a:endParaRPr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6992B66A-EBEC-24EE-6609-14253682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71" y="5483188"/>
            <a:ext cx="6568562" cy="108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3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pic>
        <p:nvPicPr>
          <p:cNvPr id="3" name="圖片 4" descr="一張含有 桌 的圖片&#10;&#10;自動產生的描述">
            <a:extLst>
              <a:ext uri="{FF2B5EF4-FFF2-40B4-BE49-F238E27FC236}">
                <a16:creationId xmlns:a16="http://schemas.microsoft.com/office/drawing/2014/main" id="{D467F6E4-B673-913E-C48D-8DC29926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9" y="1613596"/>
            <a:ext cx="8707078" cy="1814911"/>
          </a:xfrm>
          <a:prstGeom prst="rect">
            <a:avLst/>
          </a:prstGeom>
        </p:spPr>
      </p:pic>
      <p:pic>
        <p:nvPicPr>
          <p:cNvPr id="5" name="圖片 6">
            <a:extLst>
              <a:ext uri="{FF2B5EF4-FFF2-40B4-BE49-F238E27FC236}">
                <a16:creationId xmlns:a16="http://schemas.microsoft.com/office/drawing/2014/main" id="{0B950E25-727D-4B54-57BA-F1D3CE78B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29" y="3433070"/>
            <a:ext cx="8375241" cy="342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3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pic>
        <p:nvPicPr>
          <p:cNvPr id="2" name="圖片 5">
            <a:extLst>
              <a:ext uri="{FF2B5EF4-FFF2-40B4-BE49-F238E27FC236}">
                <a16:creationId xmlns:a16="http://schemas.microsoft.com/office/drawing/2014/main" id="{B22CD2F2-60EC-4187-BEC4-C9F52CB2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5" y="1648770"/>
            <a:ext cx="8863779" cy="49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7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1704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</a:t>
            </a:r>
            <a:r>
              <a:rPr spc="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29752"/>
            <a:ext cx="3028315" cy="2158283"/>
          </a:xfrm>
          <a:prstGeom prst="rect">
            <a:avLst/>
          </a:prstGeom>
        </p:spPr>
        <p:txBody>
          <a:bodyPr vert="horz" wrap="square" lIns="0" tIns="102870" rIns="0" bIns="0" rtlCol="0" anchor="t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imes New Roman"/>
                <a:cs typeface="Times New Roman"/>
              </a:rPr>
              <a:t>Introduction</a:t>
            </a:r>
            <a:endParaRPr sz="2900">
              <a:latin typeface="Times New Roman"/>
              <a:cs typeface="Times New Roman"/>
            </a:endParaRPr>
          </a:p>
          <a:p>
            <a:pPr marL="332740" indent="-320675">
              <a:lnSpc>
                <a:spcPct val="100000"/>
              </a:lnSpc>
              <a:spcBef>
                <a:spcPts val="7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10" dirty="0">
                <a:ea typeface="+mn-lt"/>
                <a:cs typeface="+mn-lt"/>
              </a:rPr>
              <a:t>METHODOLOGY</a:t>
            </a:r>
            <a:endParaRPr sz="2900" dirty="0">
              <a:latin typeface="Times New Roman"/>
              <a:cs typeface="Times New Roman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dirty="0">
                <a:latin typeface="Calibri"/>
                <a:ea typeface="+mn-lt"/>
                <a:cs typeface="Calibri"/>
              </a:rPr>
              <a:t>EXPERIMENTS</a:t>
            </a:r>
            <a:endParaRPr sz="2900" dirty="0">
              <a:latin typeface="Times New Roman"/>
              <a:cs typeface="Times New Roman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>
                <a:latin typeface="Times New Roman"/>
                <a:cs typeface="Times New Roman"/>
              </a:rPr>
              <a:t>Conclusion</a:t>
            </a:r>
            <a:endParaRPr sz="2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Related work</a:t>
            </a:r>
            <a:endParaRPr 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F5D785F-32D2-3C1F-F910-AC8AC1331E22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TW" dirty="0">
              <a:latin typeface="Arial"/>
              <a:ea typeface="新細明體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D456EC4-6673-EA47-84F0-8CD6E9BF47BD}"/>
              </a:ext>
            </a:extLst>
          </p:cNvPr>
          <p:cNvSpPr txBox="1"/>
          <p:nvPr/>
        </p:nvSpPr>
        <p:spPr>
          <a:xfrm>
            <a:off x="138324" y="1814550"/>
            <a:ext cx="8979820" cy="206915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400" b="1" spc="-5" dirty="0">
                <a:latin typeface="Arial"/>
                <a:ea typeface="+mn-lt"/>
                <a:cs typeface="Arial"/>
              </a:rPr>
              <a:t>Dynamic Fault Tolerant Migration (DFTM)</a:t>
            </a:r>
            <a:r>
              <a:rPr lang="en-US" sz="3200" spc="-5" dirty="0">
                <a:latin typeface="Calibri"/>
                <a:ea typeface="+mn-lt"/>
                <a:cs typeface="Calibri"/>
              </a:rPr>
              <a:t>.</a:t>
            </a:r>
            <a:endParaRPr lang="zh-TW" altLang="en-US">
              <a:ea typeface="新細明體"/>
              <a:cs typeface="Calibri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Is a recent method that uses an integer linear programming (ILP)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 formulation to analyze workload traffic select the tasks running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on the hosts that should be migrated and the target hosts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for restoration</a:t>
            </a:r>
            <a:endParaRPr lang="en-US" sz="2400" spc="-5" dirty="0">
              <a:ea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522CA02-DCAA-8FD0-38D0-617AF758A7D8}"/>
              </a:ext>
            </a:extLst>
          </p:cNvPr>
          <p:cNvSpPr txBox="1"/>
          <p:nvPr/>
        </p:nvSpPr>
        <p:spPr>
          <a:xfrm>
            <a:off x="230501" y="4238815"/>
            <a:ext cx="8979820" cy="162544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800" b="1" spc="-5" dirty="0">
                <a:ea typeface="+mn-lt"/>
                <a:cs typeface="+mn-lt"/>
              </a:rPr>
              <a:t>The Proactive Coordinated Fault Tolerance (PCFT)</a:t>
            </a:r>
            <a:endParaRPr lang="zh-TW" altLang="en-US" sz="2800" b="1">
              <a:ea typeface="新細明體"/>
              <a:cs typeface="Calibri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Method uses Particle Swarm Optimization (PSO) to reduce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the overall transmission overhead, network consumption and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total execution time for a set of tasks</a:t>
            </a:r>
          </a:p>
        </p:txBody>
      </p:sp>
    </p:spTree>
    <p:extLst>
      <p:ext uri="{BB962C8B-B14F-4D97-AF65-F5344CB8AC3E}">
        <p14:creationId xmlns:p14="http://schemas.microsoft.com/office/powerpoint/2010/main" val="134081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Conclusions</a:t>
            </a:r>
            <a:endParaRPr 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2923B90-9ED4-5F51-113B-F3E801075F6E}"/>
              </a:ext>
            </a:extLst>
          </p:cNvPr>
          <p:cNvSpPr txBox="1"/>
          <p:nvPr/>
        </p:nvSpPr>
        <p:spPr>
          <a:xfrm>
            <a:off x="407424" y="2278626"/>
            <a:ext cx="877160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  </a:t>
            </a:r>
            <a:r>
              <a:rPr lang="en-US" altLang="zh-TW" sz="2000" dirty="0">
                <a:latin typeface="Arial"/>
                <a:ea typeface="新細明體"/>
                <a:cs typeface="Arial"/>
              </a:rPr>
              <a:t>We have presented a preemptive migration prediction model</a:t>
            </a:r>
            <a:br>
              <a:rPr lang="en-US" altLang="zh-TW" sz="2000" dirty="0"/>
            </a:br>
            <a:r>
              <a:rPr lang="en-US" altLang="zh-TW" sz="2000" dirty="0">
                <a:latin typeface="Arial"/>
                <a:ea typeface="新細明體"/>
                <a:cs typeface="Arial"/>
              </a:rPr>
              <a:t>     (PreGAN) that can detect, diagnose and classify faults in edge</a:t>
            </a:r>
            <a:br>
              <a:rPr lang="en-US" altLang="zh-TW" sz="2000" dirty="0"/>
            </a:br>
            <a:r>
              <a:rPr lang="en-US" altLang="zh-TW" sz="2000" dirty="0">
                <a:latin typeface="Arial"/>
                <a:ea typeface="新細明體"/>
                <a:cs typeface="Arial"/>
              </a:rPr>
              <a:t>     computing environments</a:t>
            </a:r>
          </a:p>
          <a:p>
            <a:endParaRPr lang="en-US" altLang="zh-TW" sz="2000" dirty="0">
              <a:latin typeface="Arial"/>
              <a:ea typeface="新細明體"/>
              <a:cs typeface="Arial"/>
            </a:endParaRPr>
          </a:p>
          <a:p>
            <a:r>
              <a:rPr lang="en-US" sz="2000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  </a:t>
            </a:r>
            <a:r>
              <a:rPr lang="en-US" sz="2000" dirty="0">
                <a:ea typeface="+mn-lt"/>
                <a:cs typeface="+mn-lt"/>
              </a:rPr>
              <a:t>We now present some future directions for this work. 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     Due to difficulty in obtaining labeled data for training, </a:t>
            </a:r>
          </a:p>
          <a:p>
            <a:r>
              <a:rPr lang="en-US" sz="2000" dirty="0">
                <a:ea typeface="+mn-lt"/>
                <a:cs typeface="+mn-lt"/>
              </a:rPr>
              <a:t>       we propose to extend </a:t>
            </a:r>
            <a:r>
              <a:rPr lang="en-US" sz="2000" dirty="0" err="1">
                <a:ea typeface="+mn-lt"/>
                <a:cs typeface="+mn-lt"/>
              </a:rPr>
              <a:t>PreGAN</a:t>
            </a:r>
            <a:r>
              <a:rPr lang="en-US" sz="2000" dirty="0">
                <a:ea typeface="+mn-lt"/>
                <a:cs typeface="+mn-lt"/>
              </a:rPr>
              <a:t> to utilize unsupervised models . </a:t>
            </a:r>
          </a:p>
          <a:p>
            <a:r>
              <a:rPr lang="en-US" sz="2000" dirty="0">
                <a:ea typeface="+mn-lt"/>
                <a:cs typeface="+mn-lt"/>
              </a:rPr>
              <a:t>       </a:t>
            </a:r>
          </a:p>
          <a:p>
            <a:r>
              <a:rPr lang="en-US" sz="2000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   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Finally,the</a:t>
            </a:r>
            <a:r>
              <a:rPr lang="en-US" sz="2000" dirty="0">
                <a:latin typeface="Calibri"/>
                <a:ea typeface="Calibri"/>
                <a:cs typeface="Calibri"/>
              </a:rPr>
              <a:t> current model assumes a master-slave design and we plan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       to explore extensions that allow us to deploy 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PreGAN</a:t>
            </a:r>
            <a:r>
              <a:rPr lang="en-US" sz="2000" dirty="0">
                <a:latin typeface="Calibri"/>
                <a:ea typeface="Calibri"/>
                <a:cs typeface="Calibri"/>
              </a:rPr>
              <a:t> in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       federated or serverless platforms with streaming tasks 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1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5882"/>
            <a:ext cx="279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017" y="1943598"/>
            <a:ext cx="8979820" cy="414408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400" b="1" spc="-5" dirty="0">
                <a:ea typeface="+mn-lt"/>
                <a:cs typeface="+mn-lt"/>
              </a:rPr>
              <a:t>Building a fault-tolerant edge system that can quickly react to node </a:t>
            </a:r>
            <a:r>
              <a:rPr lang="en-US" sz="2400" b="1" spc="-5" dirty="0">
                <a:solidFill>
                  <a:srgbClr val="FF0000"/>
                </a:solidFill>
                <a:ea typeface="+mn-lt"/>
                <a:cs typeface="+mn-lt"/>
              </a:rPr>
              <a:t>overloads</a:t>
            </a:r>
            <a:r>
              <a:rPr lang="en-US" sz="2400" b="1" spc="-5" dirty="0">
                <a:ea typeface="+mn-lt"/>
                <a:cs typeface="+mn-lt"/>
              </a:rPr>
              <a:t> or </a:t>
            </a:r>
            <a:r>
              <a:rPr lang="en-US" sz="2400" b="1" spc="-5" dirty="0">
                <a:solidFill>
                  <a:srgbClr val="FF0000"/>
                </a:solidFill>
                <a:ea typeface="+mn-lt"/>
                <a:cs typeface="+mn-lt"/>
              </a:rPr>
              <a:t>failures</a:t>
            </a:r>
            <a:r>
              <a:rPr lang="en-US" sz="2400" b="1" spc="-5" dirty="0">
                <a:ea typeface="+mn-lt"/>
                <a:cs typeface="+mn-lt"/>
              </a:rPr>
              <a:t> is challenging</a:t>
            </a:r>
            <a:endParaRPr lang="zh-TW" altLang="en-US" sz="2400" b="1">
              <a:latin typeface="Times New Roman"/>
              <a:ea typeface="新細明體"/>
              <a:cs typeface="Times New Roman"/>
            </a:endParaRPr>
          </a:p>
          <a:p>
            <a:pPr marL="378460">
              <a:spcBef>
                <a:spcPts val="615"/>
              </a:spcBef>
            </a:pPr>
            <a:r>
              <a:rPr sz="1750" spc="-60" dirty="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sz="1750" spc="100" dirty="0">
                <a:solidFill>
                  <a:srgbClr val="2CA1BE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Unreliability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of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edge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devices</a:t>
            </a:r>
            <a:endParaRPr sz="2000">
              <a:latin typeface="Times New Roman"/>
              <a:cs typeface="Times New Roman"/>
            </a:endParaRPr>
          </a:p>
          <a:p>
            <a:pPr marL="378460">
              <a:spcBef>
                <a:spcPts val="600"/>
              </a:spcBef>
            </a:pPr>
            <a:r>
              <a:rPr sz="1600" spc="-60" dirty="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sz="2000" spc="100" dirty="0">
                <a:solidFill>
                  <a:srgbClr val="2CA1BE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Strict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service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deadlines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of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modern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applications</a:t>
            </a:r>
            <a:endParaRPr sz="2000" dirty="0">
              <a:latin typeface="Times New Roman"/>
              <a:cs typeface="Times New Roman"/>
            </a:endParaRPr>
          </a:p>
          <a:p>
            <a:pPr marL="12065">
              <a:spcBef>
                <a:spcPts val="6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endParaRPr lang="en-US" sz="2800" spc="-5" dirty="0">
              <a:ea typeface="+mn-lt"/>
              <a:cs typeface="+mn-lt"/>
            </a:endParaRPr>
          </a:p>
          <a:p>
            <a:pPr marL="332740" indent="-320675">
              <a:spcBef>
                <a:spcPts val="6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400" b="1" spc="-5" dirty="0">
                <a:solidFill>
                  <a:srgbClr val="FF0000"/>
                </a:solidFill>
                <a:ea typeface="+mn-lt"/>
                <a:cs typeface="+mn-lt"/>
              </a:rPr>
              <a:t>Unnecessary task migrations</a:t>
            </a:r>
            <a:r>
              <a:rPr lang="en-US" sz="2400" b="1" spc="-5" dirty="0">
                <a:ea typeface="+mn-lt"/>
                <a:cs typeface="+mn-lt"/>
              </a:rPr>
              <a:t> can stress the system network so</a:t>
            </a:r>
            <a:endParaRPr lang="en-US" sz="2400" dirty="0">
              <a:ea typeface="+mn-lt"/>
              <a:cs typeface="+mn-lt"/>
            </a:endParaRPr>
          </a:p>
          <a:p>
            <a:pPr marL="12065">
              <a:spcBef>
                <a:spcPts val="6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</a:t>
            </a:r>
            <a:r>
              <a:rPr lang="en-US" sz="2400" b="1" spc="-5" dirty="0">
                <a:ea typeface="+mn-lt"/>
                <a:cs typeface="+mn-lt"/>
              </a:rPr>
              <a:t>need for a smart and parsimonious</a:t>
            </a:r>
            <a:r>
              <a:rPr lang="en-US" sz="2400" b="1" spc="-5" dirty="0">
                <a:solidFill>
                  <a:srgbClr val="FF0000"/>
                </a:solidFill>
                <a:ea typeface="+mn-lt"/>
                <a:cs typeface="+mn-lt"/>
              </a:rPr>
              <a:t> failure recovery scheme</a:t>
            </a:r>
          </a:p>
          <a:p>
            <a:pPr marL="378460">
              <a:spcBef>
                <a:spcPts val="615"/>
              </a:spcBef>
              <a:tabLst>
                <a:tab pos="332740" algn="l"/>
                <a:tab pos="333375" algn="l"/>
              </a:tabLst>
            </a:pPr>
            <a:r>
              <a:rPr lang="en-US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 </a:t>
            </a:r>
            <a:r>
              <a:rPr lang="en-US" spc="-5" dirty="0" err="1">
                <a:ea typeface="+mn-lt"/>
                <a:cs typeface="+mn-lt"/>
              </a:rPr>
              <a:t>PreGAN</a:t>
            </a:r>
            <a:r>
              <a:rPr lang="en-US" spc="-5" dirty="0">
                <a:ea typeface="+mn-lt"/>
                <a:cs typeface="+mn-lt"/>
              </a:rPr>
              <a:t> , AI model using a Generative Adversarial Network</a:t>
            </a:r>
            <a:br>
              <a:rPr lang="en-US" spc="-5" dirty="0">
                <a:ea typeface="+mn-lt"/>
                <a:cs typeface="+mn-lt"/>
              </a:rPr>
            </a:br>
            <a:r>
              <a:rPr lang="en-US" spc="-5" dirty="0">
                <a:ea typeface="+mn-lt"/>
                <a:cs typeface="+mn-lt"/>
              </a:rPr>
              <a:t>     (GAN) to predict preemptive migration decisions for proactive</a:t>
            </a:r>
            <a:br>
              <a:rPr lang="en-US" spc="-5" dirty="0">
                <a:ea typeface="+mn-lt"/>
                <a:cs typeface="+mn-lt"/>
              </a:rPr>
            </a:br>
            <a:r>
              <a:rPr lang="en-US" spc="-5" dirty="0">
                <a:ea typeface="+mn-lt"/>
                <a:cs typeface="+mn-lt"/>
              </a:rPr>
              <a:t>     fault-tolerance in containerized edge deployments. </a:t>
            </a:r>
            <a:br>
              <a:rPr lang="en-US" spc="-5" dirty="0">
                <a:ea typeface="+mn-lt"/>
                <a:cs typeface="+mn-lt"/>
              </a:rPr>
            </a:br>
            <a:endParaRPr lang="en-US" spc="-5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5882"/>
            <a:ext cx="279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888" y="2127953"/>
            <a:ext cx="8979820" cy="400045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400" b="1" spc="-5" dirty="0">
                <a:ea typeface="+mn-lt"/>
                <a:cs typeface="+mn-lt"/>
              </a:rPr>
              <a:t>The problem of developing a </a:t>
            </a:r>
            <a:r>
              <a:rPr lang="en-US" sz="2400" b="1" spc="-5" dirty="0">
                <a:solidFill>
                  <a:srgbClr val="FF0000"/>
                </a:solidFill>
                <a:ea typeface="+mn-lt"/>
                <a:cs typeface="+mn-lt"/>
              </a:rPr>
              <a:t>robust fault-tolerance</a:t>
            </a:r>
            <a:r>
              <a:rPr lang="en-US" sz="2400" b="1" spc="-5" dirty="0">
                <a:ea typeface="+mn-lt"/>
                <a:cs typeface="+mn-lt"/>
              </a:rPr>
              <a:t> framework is challenging</a:t>
            </a:r>
            <a:endParaRPr lang="zh-TW" altLang="en-US" sz="2400" b="1" dirty="0">
              <a:latin typeface="Times New Roman"/>
              <a:ea typeface="新細明體"/>
              <a:cs typeface="Times New Roman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4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000" spc="-5" dirty="0">
                <a:latin typeface="Calibri"/>
                <a:ea typeface="Calibri"/>
                <a:cs typeface="Calibri"/>
              </a:rPr>
              <a:t>Need</a:t>
            </a:r>
            <a:r>
              <a:rPr lang="en-US" sz="2000" spc="-5" dirty="0">
                <a:ea typeface="+mn-lt"/>
                <a:cs typeface="+mn-lt"/>
              </a:rPr>
              <a:t> to be able to proactively predict faults before they occur and 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000" spc="-5" dirty="0">
                <a:ea typeface="+mn-lt"/>
                <a:cs typeface="+mn-lt"/>
              </a:rPr>
              <a:t>           diagnose the root-cause issues in near real-time</a:t>
            </a:r>
            <a:endParaRPr lang="en-US"/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endParaRPr lang="en-US" sz="2400" b="1" spc="-5" dirty="0">
              <a:solidFill>
                <a:srgbClr val="000000"/>
              </a:solidFill>
              <a:ea typeface="+mn-lt"/>
              <a:cs typeface="+mn-lt"/>
            </a:endParaRPr>
          </a:p>
          <a:p>
            <a:pPr marL="332740" indent="-320675">
              <a:spcBef>
                <a:spcPts val="6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400" b="1" spc="-5" dirty="0">
                <a:solidFill>
                  <a:srgbClr val="FF0000"/>
                </a:solidFill>
                <a:ea typeface="+mn-lt"/>
                <a:cs typeface="+mn-lt"/>
              </a:rPr>
              <a:t>Unnecessary task migrations</a:t>
            </a:r>
            <a:r>
              <a:rPr lang="en-US" sz="2400" b="1" spc="-5" dirty="0">
                <a:ea typeface="+mn-lt"/>
                <a:cs typeface="+mn-lt"/>
              </a:rPr>
              <a:t> can stress the system network so</a:t>
            </a:r>
            <a:endParaRPr lang="en-US" sz="2400" dirty="0">
              <a:ea typeface="+mn-lt"/>
              <a:cs typeface="+mn-lt"/>
            </a:endParaRPr>
          </a:p>
          <a:p>
            <a:pPr marL="12065">
              <a:spcBef>
                <a:spcPts val="6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</a:t>
            </a:r>
            <a:r>
              <a:rPr lang="en-US" sz="2400" b="1" spc="-5" dirty="0">
                <a:ea typeface="+mn-lt"/>
                <a:cs typeface="+mn-lt"/>
              </a:rPr>
              <a:t>need for a smart and parsimonious</a:t>
            </a:r>
            <a:r>
              <a:rPr lang="en-US" sz="2400" b="1" spc="-5" dirty="0">
                <a:solidFill>
                  <a:srgbClr val="FF0000"/>
                </a:solidFill>
                <a:ea typeface="+mn-lt"/>
                <a:cs typeface="+mn-lt"/>
              </a:rPr>
              <a:t> failure recovery scheme</a:t>
            </a:r>
          </a:p>
          <a:p>
            <a:pPr marL="378460">
              <a:spcBef>
                <a:spcPts val="615"/>
              </a:spcBef>
              <a:tabLst>
                <a:tab pos="332740" algn="l"/>
                <a:tab pos="333375" algn="l"/>
              </a:tabLst>
            </a:pPr>
            <a:r>
              <a:rPr lang="en-US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 </a:t>
            </a:r>
            <a:r>
              <a:rPr lang="en-US" spc="-5" dirty="0" err="1">
                <a:ea typeface="+mn-lt"/>
                <a:cs typeface="+mn-lt"/>
              </a:rPr>
              <a:t>PreGAN</a:t>
            </a:r>
            <a:r>
              <a:rPr lang="en-US" spc="-5" dirty="0">
                <a:ea typeface="+mn-lt"/>
                <a:cs typeface="+mn-lt"/>
              </a:rPr>
              <a:t> , AI model using a Generative Adversarial Network</a:t>
            </a:r>
            <a:br>
              <a:rPr lang="en-US" spc="-5" dirty="0">
                <a:ea typeface="+mn-lt"/>
                <a:cs typeface="+mn-lt"/>
              </a:rPr>
            </a:br>
            <a:r>
              <a:rPr lang="en-US" spc="-5" dirty="0">
                <a:ea typeface="+mn-lt"/>
                <a:cs typeface="+mn-lt"/>
              </a:rPr>
              <a:t>     (GAN) to predict preemptive migration decisions for proactive</a:t>
            </a:r>
            <a:br>
              <a:rPr lang="en-US" spc="-5" dirty="0">
                <a:ea typeface="+mn-lt"/>
                <a:cs typeface="+mn-lt"/>
              </a:rPr>
            </a:br>
            <a:r>
              <a:rPr lang="en-US" spc="-5" dirty="0">
                <a:ea typeface="+mn-lt"/>
                <a:cs typeface="+mn-lt"/>
              </a:rPr>
              <a:t>     fault-tolerance in containerized edge deployments. </a:t>
            </a:r>
            <a:br>
              <a:rPr lang="en-US" spc="-5" dirty="0">
                <a:ea typeface="+mn-lt"/>
                <a:cs typeface="+mn-lt"/>
              </a:rPr>
            </a:br>
            <a:endParaRPr lang="en-US" spc="-5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563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5882"/>
            <a:ext cx="279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63" y="1915946"/>
            <a:ext cx="8979820" cy="552138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800" b="1" spc="-5" dirty="0">
                <a:ea typeface="+mn-lt"/>
                <a:cs typeface="+mn-lt"/>
              </a:rPr>
              <a:t>Existing solutions</a:t>
            </a:r>
            <a:endParaRPr lang="zh-TW" altLang="en-US" sz="2800" b="1">
              <a:latin typeface="Times New Roman"/>
              <a:ea typeface="新細明體"/>
              <a:cs typeface="Times New Roman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A popular method is to provide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node redundancy</a:t>
            </a:r>
            <a:r>
              <a:rPr lang="en-US" sz="2400" spc="-5" dirty="0">
                <a:ea typeface="+mn-lt"/>
                <a:cs typeface="+mn-lt"/>
              </a:rPr>
              <a:t> and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network 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          contingencies</a:t>
            </a:r>
            <a:r>
              <a:rPr lang="en-US" sz="2400" spc="-5" dirty="0">
                <a:ea typeface="+mn-lt"/>
                <a:cs typeface="+mn-lt"/>
              </a:rPr>
              <a:t> to avoid the crippling downtime of an edge element</a:t>
            </a:r>
            <a:endParaRPr lang="en-US" sz="2400" spc="-5" dirty="0">
              <a:ea typeface="Calibri"/>
              <a:cs typeface="Calibri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FFC000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4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However, with the increasing number of edge devices,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  having redundancy for each node is not feasible</a:t>
            </a:r>
            <a:endParaRPr lang="en-US" sz="2400">
              <a:ea typeface="Calibri"/>
              <a:cs typeface="Calibri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400" spc="-5" dirty="0">
              <a:solidFill>
                <a:srgbClr val="000000"/>
              </a:solidFill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 </a:t>
            </a:r>
            <a:endParaRPr lang="en-US" sz="24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4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Another way is to replicate the running instance of a task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 on a separate node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FFC000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4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This is not ideal for resource-constrained edge devices as it makes 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  them more susceptible to resource contention and faults</a:t>
            </a:r>
            <a:endParaRPr lang="en-US" sz="2400" dirty="0">
              <a:ea typeface="Calibri"/>
              <a:cs typeface="Calibri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0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000" spc="-5" dirty="0">
                <a:ea typeface="+mn-lt"/>
                <a:cs typeface="+mn-lt"/>
              </a:rPr>
              <a:t>          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br>
              <a:rPr lang="en-US" spc="-5" dirty="0">
                <a:ea typeface="+mn-lt"/>
                <a:cs typeface="+mn-lt"/>
              </a:rPr>
            </a:br>
            <a:endParaRPr lang="en-US" spc="-5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891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5882"/>
            <a:ext cx="279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017" y="1888292"/>
            <a:ext cx="8979820" cy="633442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800" b="1" spc="-5" dirty="0">
                <a:ea typeface="+mn-lt"/>
                <a:cs typeface="+mn-lt"/>
              </a:rPr>
              <a:t>Background and new insights</a:t>
            </a:r>
            <a:r>
              <a:rPr lang="en-US" sz="3200" spc="-5" dirty="0">
                <a:ea typeface="+mn-lt"/>
                <a:cs typeface="+mn-lt"/>
              </a:rPr>
              <a:t>.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To be able to predict an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appropriate preemptive migration 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          decision</a:t>
            </a:r>
            <a:r>
              <a:rPr lang="en-US" sz="2400" spc="-5" dirty="0">
                <a:ea typeface="+mn-lt"/>
                <a:cs typeface="+mn-lt"/>
              </a:rPr>
              <a:t>, it is crucial to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accurately detect</a:t>
            </a:r>
            <a:r>
              <a:rPr lang="en-US" sz="2400" spc="-5" dirty="0">
                <a:ea typeface="+mn-lt"/>
                <a:cs typeface="+mn-lt"/>
              </a:rPr>
              <a:t>,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diagnose</a:t>
            </a:r>
            <a:r>
              <a:rPr lang="en-US" sz="2400" spc="-5" dirty="0">
                <a:ea typeface="+mn-lt"/>
                <a:cs typeface="+mn-lt"/>
              </a:rPr>
              <a:t> and </a:t>
            </a:r>
            <a:endParaRPr lang="en-US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classify faults</a:t>
            </a:r>
            <a:r>
              <a:rPr lang="en-US" sz="2400" spc="-5" dirty="0">
                <a:ea typeface="+mn-lt"/>
                <a:cs typeface="+mn-lt"/>
              </a:rPr>
              <a:t> in an online fashion</a:t>
            </a:r>
            <a:endParaRPr lang="en-US">
              <a:ea typeface="Calibri"/>
              <a:cs typeface="Calibri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400" spc="-5" dirty="0">
              <a:solidFill>
                <a:srgbClr val="000000"/>
              </a:solidFill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400" spc="-5" dirty="0">
              <a:solidFill>
                <a:srgbClr val="000000"/>
              </a:solidFill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 </a:t>
            </a:r>
            <a:r>
              <a:rPr lang="en-US" sz="2400" spc="-5" dirty="0">
                <a:ea typeface="+mn-lt"/>
                <a:cs typeface="+mn-lt"/>
              </a:rPr>
              <a:t>One way to achieve this is to create a deep generator model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Generative Adversarial Networks(GANs) have been shown 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 to be very successful in this as they can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reduce prediction 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          errors</a:t>
            </a:r>
            <a:r>
              <a:rPr lang="en-US" sz="2400" spc="-5" dirty="0">
                <a:ea typeface="+mn-lt"/>
                <a:cs typeface="+mn-lt"/>
              </a:rPr>
              <a:t> and provide us with a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robust anomaly prediction</a:t>
            </a:r>
            <a:r>
              <a:rPr lang="en-US" sz="2400" spc="-5" dirty="0">
                <a:ea typeface="+mn-lt"/>
                <a:cs typeface="+mn-lt"/>
              </a:rPr>
              <a:t> framework</a:t>
            </a:r>
            <a:br>
              <a:rPr lang="en-US" sz="2400" spc="-5" dirty="0">
                <a:ea typeface="+mn-lt"/>
                <a:cs typeface="+mn-lt"/>
              </a:rPr>
            </a:br>
            <a:endParaRPr lang="en-US" sz="24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400" spc="-5" dirty="0">
              <a:solidFill>
                <a:srgbClr val="000000"/>
              </a:solidFill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 </a:t>
            </a:r>
            <a:endParaRPr lang="en-US" sz="24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000" spc="-5" dirty="0">
              <a:ea typeface="Calibri"/>
              <a:cs typeface="Calibri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000" spc="-5" dirty="0">
                <a:ea typeface="+mn-lt"/>
                <a:cs typeface="+mn-lt"/>
              </a:rPr>
              <a:t>          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br>
              <a:rPr lang="en-US" spc="-5" dirty="0">
                <a:ea typeface="+mn-lt"/>
                <a:cs typeface="+mn-lt"/>
              </a:rPr>
            </a:br>
            <a:endParaRPr lang="en-US" spc="-5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5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4411" y="1643124"/>
            <a:ext cx="8441627" cy="829201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zh-TW" sz="2800" b="1">
                <a:ea typeface="+mn-lt"/>
                <a:cs typeface="+mn-lt"/>
              </a:rPr>
              <a:t>System </a:t>
            </a:r>
            <a:r>
              <a:rPr lang="en-US" altLang="zh-TW" sz="2800" b="1" dirty="0" err="1">
                <a:ea typeface="+mn-lt"/>
                <a:cs typeface="+mn-lt"/>
              </a:rPr>
              <a:t>Enviroment</a:t>
            </a:r>
            <a:r>
              <a:rPr lang="zh-TW" sz="2800" b="1">
                <a:ea typeface="+mn-lt"/>
                <a:cs typeface="+mn-lt"/>
              </a:rPr>
              <a:t> and Problem Formulatio</a:t>
            </a:r>
            <a:r>
              <a:rPr lang="en-US" altLang="zh-TW" sz="2800" b="1" dirty="0">
                <a:ea typeface="+mn-lt"/>
                <a:cs typeface="+mn-lt"/>
              </a:rPr>
              <a:t>n</a:t>
            </a:r>
            <a:endParaRPr lang="zh-TW" altLang="en-US" sz="2800" b="1">
              <a:ea typeface="新細明體"/>
              <a:cs typeface="Calibri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4"/>
              <a:tabLst>
                <a:tab pos="332740" algn="l"/>
                <a:tab pos="333375" algn="l"/>
              </a:tabLst>
            </a:pPr>
            <a:r>
              <a:rPr lang="zh-TW" sz="2600" dirty="0">
                <a:ea typeface="新細明體"/>
                <a:cs typeface="Calibri"/>
              </a:rPr>
              <a:t>   </a:t>
            </a:r>
            <a:endParaRPr lang="zh-TW" sz="2400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B0935D30-F161-6249-CA56-84DEC2849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47" y="4546961"/>
            <a:ext cx="4042902" cy="2271553"/>
          </a:xfrm>
          <a:prstGeom prst="rect">
            <a:avLst/>
          </a:prstGeom>
        </p:spPr>
      </p:pic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30E52047-FE5D-E130-8A8C-FC9DE7A1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6" y="2315471"/>
            <a:ext cx="6872745" cy="21256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8152" y="2131665"/>
            <a:ext cx="8441627" cy="3842847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zh-TW" sz="2800" b="1">
                <a:ea typeface="+mn-lt"/>
                <a:cs typeface="+mn-lt"/>
              </a:rPr>
              <a:t>System </a:t>
            </a:r>
            <a:r>
              <a:rPr lang="en-US" altLang="zh-TW" sz="2800" b="1" dirty="0" err="1">
                <a:ea typeface="+mn-lt"/>
                <a:cs typeface="+mn-lt"/>
              </a:rPr>
              <a:t>Enviroment</a:t>
            </a:r>
            <a:r>
              <a:rPr lang="zh-TW" sz="2800" b="1">
                <a:ea typeface="+mn-lt"/>
                <a:cs typeface="+mn-lt"/>
              </a:rPr>
              <a:t> and Problem Formulatio</a:t>
            </a:r>
            <a:r>
              <a:rPr lang="en-US" altLang="zh-TW" sz="2800" b="1" dirty="0">
                <a:ea typeface="+mn-lt"/>
                <a:cs typeface="+mn-lt"/>
              </a:rPr>
              <a:t>n</a:t>
            </a:r>
            <a:endParaRPr lang="zh-TW" altLang="en-US" sz="2800" b="1">
              <a:ea typeface="新細明體"/>
              <a:cs typeface="Calibri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4"/>
              <a:tabLst>
                <a:tab pos="332740" algn="l"/>
                <a:tab pos="333375" algn="l"/>
              </a:tabLst>
            </a:pPr>
            <a:r>
              <a:rPr lang="zh-TW" sz="2600">
                <a:ea typeface="新細明體"/>
                <a:cs typeface="Calibri"/>
              </a:rPr>
              <a:t>   </a:t>
            </a:r>
            <a:r>
              <a:rPr lang="zh-TW" altLang="en-US" sz="2600">
                <a:ea typeface="新細明體"/>
                <a:cs typeface="Calibri"/>
              </a:rPr>
              <a:t>   </a:t>
            </a:r>
            <a:r>
              <a:rPr lang="zh-TW" altLang="en-US" sz="2000">
                <a:solidFill>
                  <a:srgbClr val="2CA1BE"/>
                </a:solidFill>
                <a:latin typeface="Microsoft Sans Serif"/>
                <a:ea typeface="+mn-lt"/>
                <a:cs typeface="Microsoft Sans Serif"/>
              </a:rPr>
              <a:t>🞑</a:t>
            </a:r>
            <a:r>
              <a:rPr lang="zh-TW" altLang="en-US" sz="2600">
                <a:ea typeface="新細明體"/>
                <a:cs typeface="Calibri"/>
              </a:rPr>
              <a:t> </a:t>
            </a:r>
            <a:r>
              <a:rPr lang="en-US" altLang="zh-TW" sz="2000" dirty="0">
                <a:ea typeface="+mn-lt"/>
                <a:cs typeface="+mn-lt"/>
              </a:rPr>
              <a:t>A</a:t>
            </a:r>
            <a:r>
              <a:rPr lang="zh-TW" sz="2000">
                <a:ea typeface="+mn-lt"/>
                <a:cs typeface="+mn-lt"/>
              </a:rPr>
              <a:t>ssume there are</a:t>
            </a:r>
            <a:r>
              <a:rPr lang="zh-TW" altLang="en-US" sz="2000">
                <a:ea typeface="+mn-lt"/>
                <a:cs typeface="+mn-lt"/>
              </a:rPr>
              <a:t> 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m number of host machines</a:t>
            </a:r>
            <a:r>
              <a:rPr lang="zh-TW" sz="2000">
                <a:ea typeface="+mn-lt"/>
                <a:cs typeface="+mn-lt"/>
              </a:rPr>
              <a:t> in</a:t>
            </a:r>
            <a:endParaRPr lang="zh-TW" altLang="en-US">
              <a:ea typeface="新細明體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      </a:t>
            </a:r>
            <a:r>
              <a:rPr lang="zh-TW" sz="2000">
                <a:ea typeface="+mn-lt"/>
                <a:cs typeface="+mn-lt"/>
              </a:rPr>
              <a:t>the fog resource denote them as H = {h1,...,hm}.</a:t>
            </a:r>
            <a:endParaRPr lang="zh-TW">
              <a:ea typeface="新細明體"/>
              <a:cs typeface="Calibri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</a:t>
            </a:r>
            <a:r>
              <a:rPr lang="zh-TW" altLang="en-US" sz="20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zh-TW" altLang="en-US" sz="2000">
                <a:solidFill>
                  <a:srgbClr val="2CA1BE"/>
                </a:solidFill>
                <a:latin typeface="Microsoft Sans Serif"/>
                <a:ea typeface="+mn-lt"/>
                <a:cs typeface="Microsoft Sans Serif"/>
              </a:rPr>
              <a:t>🞑 </a:t>
            </a:r>
            <a:r>
              <a:rPr lang="en-US" altLang="zh-TW" sz="2000" dirty="0">
                <a:ea typeface="+mn-lt"/>
                <a:cs typeface="+mn-lt"/>
              </a:rPr>
              <a:t>A</a:t>
            </a:r>
            <a:r>
              <a:rPr lang="zh-TW" sz="2000">
                <a:ea typeface="+mn-lt"/>
                <a:cs typeface="+mn-lt"/>
              </a:rPr>
              <a:t>ssume a scheduler is already present in</a:t>
            </a:r>
            <a:r>
              <a:rPr lang="zh-TW" altLang="en-US" sz="2000">
                <a:ea typeface="+mn-lt"/>
                <a:cs typeface="+mn-lt"/>
              </a:rPr>
              <a:t> </a:t>
            </a:r>
            <a:r>
              <a:rPr lang="zh-TW" sz="2000">
                <a:ea typeface="+mn-lt"/>
                <a:cs typeface="+mn-lt"/>
              </a:rPr>
              <a:t>the broker.</a:t>
            </a:r>
            <a:r>
              <a:rPr lang="zh-TW" altLang="en-US" sz="2000">
                <a:ea typeface="+mn-lt"/>
                <a:cs typeface="+mn-lt"/>
              </a:rPr>
              <a:t> </a:t>
            </a:r>
            <a:endParaRPr lang="zh-TW" altLang="en-US" sz="260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      </a:t>
            </a:r>
            <a:r>
              <a:rPr lang="zh-TW" sz="2000">
                <a:ea typeface="+mn-lt"/>
                <a:cs typeface="+mn-lt"/>
              </a:rPr>
              <a:t>The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t-th interval</a:t>
            </a:r>
            <a:r>
              <a:rPr lang="zh-TW" sz="2000">
                <a:ea typeface="+mn-lt"/>
                <a:cs typeface="+mn-lt"/>
              </a:rPr>
              <a:t> is denoted as</a:t>
            </a:r>
            <a:r>
              <a:rPr lang="zh-TW" altLang="en-US" sz="2000">
                <a:ea typeface="+mn-lt"/>
                <a:cs typeface="+mn-lt"/>
              </a:rPr>
              <a:t>    </a:t>
            </a:r>
            <a:r>
              <a:rPr lang="zh-TW" sz="2000">
                <a:ea typeface="+mn-lt"/>
                <a:cs typeface="+mn-lt"/>
              </a:rPr>
              <a:t> and the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 scheduling</a:t>
            </a:r>
            <a:r>
              <a:rPr lang="zh-TW" altLang="en-US" sz="20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decision</a:t>
            </a:r>
            <a:r>
              <a:rPr lang="zh-TW" sz="2000">
                <a:ea typeface="+mn-lt"/>
                <a:cs typeface="+mn-lt"/>
              </a:rPr>
              <a:t> and</a:t>
            </a:r>
            <a:r>
              <a:rPr lang="zh-TW" altLang="en-US" sz="2000">
                <a:ea typeface="+mn-lt"/>
                <a:cs typeface="+mn-lt"/>
              </a:rPr>
              <a:t> </a:t>
            </a:r>
            <a:endParaRPr lang="zh-TW" sz="260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sz="2000">
                <a:ea typeface="+mn-lt"/>
                <a:cs typeface="+mn-lt"/>
              </a:rPr>
              <a:t>             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host characteristics</a:t>
            </a:r>
            <a:r>
              <a:rPr lang="zh-TW" sz="2000">
                <a:ea typeface="+mn-lt"/>
                <a:cs typeface="+mn-lt"/>
              </a:rPr>
              <a:t> at this interval are denoted</a:t>
            </a:r>
            <a:br>
              <a:rPr lang="zh-TW" sz="2000" dirty="0">
                <a:ea typeface="+mn-lt"/>
                <a:cs typeface="+mn-lt"/>
              </a:rPr>
            </a:br>
            <a:r>
              <a:rPr lang="zh-TW" altLang="en-US" sz="2000">
                <a:ea typeface="+mn-lt"/>
                <a:cs typeface="+mn-lt"/>
              </a:rPr>
              <a:t>             </a:t>
            </a:r>
            <a:r>
              <a:rPr lang="zh-TW" sz="2000">
                <a:ea typeface="+mn-lt"/>
                <a:cs typeface="+mn-lt"/>
              </a:rPr>
              <a:t>as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St</a:t>
            </a:r>
            <a:r>
              <a:rPr lang="zh-TW" altLang="en-US" sz="2000">
                <a:ea typeface="+mn-lt"/>
                <a:cs typeface="+mn-lt"/>
              </a:rPr>
              <a:t> </a:t>
            </a:r>
            <a:r>
              <a:rPr lang="zh-TW" sz="2000">
                <a:ea typeface="+mn-lt"/>
                <a:cs typeface="+mn-lt"/>
              </a:rPr>
              <a:t> and xt ∈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IRm×n</a:t>
            </a:r>
            <a:r>
              <a:rPr lang="zh-TW" sz="2000">
                <a:ea typeface="+mn-lt"/>
                <a:cs typeface="+mn-lt"/>
              </a:rPr>
              <a:t> (each host has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n features</a:t>
            </a:r>
            <a:r>
              <a:rPr lang="zh-TW" sz="2000">
                <a:ea typeface="+mn-lt"/>
                <a:cs typeface="+mn-lt"/>
              </a:rPr>
              <a:t>).</a:t>
            </a:r>
            <a:endParaRPr lang="zh-TW" altLang="en-US" sz="260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 </a:t>
            </a:r>
            <a:r>
              <a:rPr lang="zh-TW" altLang="en-US" sz="20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zh-TW" sz="2000">
                <a:solidFill>
                  <a:srgbClr val="2CA1BE"/>
                </a:solidFill>
                <a:latin typeface="Microsoft Sans Serif"/>
                <a:ea typeface="+mn-lt"/>
                <a:cs typeface="Microsoft Sans Serif"/>
              </a:rPr>
              <a:t>🞑</a:t>
            </a:r>
            <a:r>
              <a:rPr lang="zh-TW" altLang="en-US" sz="2000">
                <a:ea typeface="+mn-lt"/>
                <a:cs typeface="+mn-lt"/>
              </a:rPr>
              <a:t>  </a:t>
            </a:r>
            <a:r>
              <a:rPr lang="zh-TW" sz="2000">
                <a:ea typeface="+mn-lt"/>
                <a:cs typeface="+mn-lt"/>
              </a:rPr>
              <a:t>The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time-series</a:t>
            </a:r>
            <a:r>
              <a:rPr lang="zh-TW" sz="2000">
                <a:ea typeface="+mn-lt"/>
                <a:cs typeface="+mn-lt"/>
              </a:rPr>
              <a:t> {x0,...,xt−1}is denoted as Tt</a:t>
            </a:r>
            <a:br>
              <a:rPr lang="zh-TW" sz="2000" dirty="0">
                <a:ea typeface="+mn-lt"/>
                <a:cs typeface="+mn-lt"/>
              </a:rPr>
            </a:br>
            <a:br>
              <a:rPr lang="zh-TW" sz="2000" dirty="0">
                <a:ea typeface="+mn-lt"/>
                <a:cs typeface="+mn-lt"/>
              </a:rPr>
            </a:br>
            <a:endParaRPr lang="zh-TW" sz="2600">
              <a:ea typeface="+mn-lt"/>
              <a:cs typeface="+mn-lt"/>
            </a:endParaRPr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695FFB71-E8B6-3354-74B2-EE7854D83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505" y="5414619"/>
            <a:ext cx="5250425" cy="1227568"/>
          </a:xfrm>
          <a:prstGeom prst="rect">
            <a:avLst/>
          </a:prstGeom>
        </p:spPr>
      </p:pic>
      <p:pic>
        <p:nvPicPr>
          <p:cNvPr id="9" name="圖片 9">
            <a:extLst>
              <a:ext uri="{FF2B5EF4-FFF2-40B4-BE49-F238E27FC236}">
                <a16:creationId xmlns:a16="http://schemas.microsoft.com/office/drawing/2014/main" id="{E25B13B2-91FA-88DC-8AC8-F06C22DA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37" y="3904636"/>
            <a:ext cx="257175" cy="228600"/>
          </a:xfrm>
          <a:prstGeom prst="rect">
            <a:avLst/>
          </a:prstGeom>
        </p:spPr>
      </p:pic>
      <p:pic>
        <p:nvPicPr>
          <p:cNvPr id="12" name="圖片 12">
            <a:extLst>
              <a:ext uri="{FF2B5EF4-FFF2-40B4-BE49-F238E27FC236}">
                <a16:creationId xmlns:a16="http://schemas.microsoft.com/office/drawing/2014/main" id="{4DE1D1B5-FBF0-D4A3-78F9-CEE7A3688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6" y="4590588"/>
            <a:ext cx="285750" cy="276225"/>
          </a:xfrm>
          <a:prstGeom prst="rect">
            <a:avLst/>
          </a:prstGeom>
        </p:spPr>
      </p:pic>
      <p:pic>
        <p:nvPicPr>
          <p:cNvPr id="13" name="圖片 13">
            <a:extLst>
              <a:ext uri="{FF2B5EF4-FFF2-40B4-BE49-F238E27FC236}">
                <a16:creationId xmlns:a16="http://schemas.microsoft.com/office/drawing/2014/main" id="{20967096-90BC-F674-0705-A53ED3FB3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743" y="4600114"/>
            <a:ext cx="1190625" cy="257175"/>
          </a:xfrm>
          <a:prstGeom prst="rect">
            <a:avLst/>
          </a:prstGeom>
        </p:spPr>
      </p:pic>
      <p:pic>
        <p:nvPicPr>
          <p:cNvPr id="14" name="圖片 14">
            <a:extLst>
              <a:ext uri="{FF2B5EF4-FFF2-40B4-BE49-F238E27FC236}">
                <a16:creationId xmlns:a16="http://schemas.microsoft.com/office/drawing/2014/main" id="{F336E6EB-2E35-FAB6-2D22-2E1F6378EE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502" y="5010150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5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8152" y="2131665"/>
            <a:ext cx="8441627" cy="3842847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zh-TW" sz="2800" b="1">
                <a:ea typeface="+mn-lt"/>
                <a:cs typeface="+mn-lt"/>
              </a:rPr>
              <a:t>System </a:t>
            </a:r>
            <a:r>
              <a:rPr lang="en-US" altLang="zh-TW" sz="2800" b="1" dirty="0" err="1">
                <a:ea typeface="+mn-lt"/>
                <a:cs typeface="+mn-lt"/>
              </a:rPr>
              <a:t>Enviroment</a:t>
            </a:r>
            <a:r>
              <a:rPr lang="zh-TW" sz="2800" b="1">
                <a:ea typeface="+mn-lt"/>
                <a:cs typeface="+mn-lt"/>
              </a:rPr>
              <a:t> and Problem Formulatio</a:t>
            </a:r>
            <a:r>
              <a:rPr lang="en-US" altLang="zh-TW" sz="2800" b="1" dirty="0">
                <a:ea typeface="+mn-lt"/>
                <a:cs typeface="+mn-lt"/>
              </a:rPr>
              <a:t>n</a:t>
            </a:r>
            <a:endParaRPr lang="zh-TW" altLang="en-US" sz="2800" b="1">
              <a:ea typeface="新細明體"/>
              <a:cs typeface="Calibri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4"/>
              <a:tabLst>
                <a:tab pos="332740" algn="l"/>
                <a:tab pos="333375" algn="l"/>
              </a:tabLst>
            </a:pPr>
            <a:r>
              <a:rPr lang="zh-TW" sz="2600">
                <a:ea typeface="新細明體"/>
                <a:cs typeface="Calibri"/>
              </a:rPr>
              <a:t>   </a:t>
            </a:r>
            <a:r>
              <a:rPr lang="zh-TW" altLang="en-US" sz="2600">
                <a:ea typeface="新細明體"/>
                <a:cs typeface="Calibri"/>
              </a:rPr>
              <a:t>   </a:t>
            </a:r>
            <a:r>
              <a:rPr lang="zh-TW" altLang="en-US" sz="2000">
                <a:solidFill>
                  <a:srgbClr val="2CA1BE"/>
                </a:solidFill>
                <a:latin typeface="Microsoft Sans Serif"/>
                <a:ea typeface="+mn-lt"/>
                <a:cs typeface="Microsoft Sans Serif"/>
              </a:rPr>
              <a:t>🞑</a:t>
            </a:r>
            <a:r>
              <a:rPr lang="zh-TW" altLang="en-US" sz="2600">
                <a:ea typeface="新細明體"/>
                <a:cs typeface="Calibri"/>
              </a:rPr>
              <a:t> </a:t>
            </a:r>
            <a:r>
              <a:rPr lang="en-US" altLang="zh-TW" sz="2000" dirty="0">
                <a:ea typeface="+mn-lt"/>
                <a:cs typeface="+mn-lt"/>
              </a:rPr>
              <a:t>A</a:t>
            </a:r>
            <a:r>
              <a:rPr lang="zh-TW" sz="2000">
                <a:ea typeface="+mn-lt"/>
                <a:cs typeface="+mn-lt"/>
              </a:rPr>
              <a:t>ssume there are</a:t>
            </a:r>
            <a:r>
              <a:rPr lang="zh-TW" altLang="en-US" sz="2000">
                <a:ea typeface="+mn-lt"/>
                <a:cs typeface="+mn-lt"/>
              </a:rPr>
              <a:t> 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m number of host machines</a:t>
            </a:r>
            <a:r>
              <a:rPr lang="zh-TW" sz="2000">
                <a:ea typeface="+mn-lt"/>
                <a:cs typeface="+mn-lt"/>
              </a:rPr>
              <a:t> in</a:t>
            </a:r>
            <a:endParaRPr lang="zh-TW" altLang="en-US">
              <a:ea typeface="新細明體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      </a:t>
            </a:r>
            <a:r>
              <a:rPr lang="zh-TW" sz="2000">
                <a:ea typeface="+mn-lt"/>
                <a:cs typeface="+mn-lt"/>
              </a:rPr>
              <a:t>the fog resource denote them as H = {h1,...,hm}.</a:t>
            </a:r>
            <a:endParaRPr lang="zh-TW">
              <a:ea typeface="新細明體"/>
              <a:cs typeface="Calibri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</a:t>
            </a:r>
            <a:r>
              <a:rPr lang="zh-TW" altLang="en-US" sz="20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zh-TW" altLang="en-US" sz="2000">
                <a:solidFill>
                  <a:srgbClr val="2CA1BE"/>
                </a:solidFill>
                <a:latin typeface="Microsoft Sans Serif"/>
                <a:ea typeface="+mn-lt"/>
                <a:cs typeface="Microsoft Sans Serif"/>
              </a:rPr>
              <a:t>🞑 </a:t>
            </a:r>
            <a:r>
              <a:rPr lang="en-US" altLang="zh-TW" sz="2000" dirty="0">
                <a:ea typeface="+mn-lt"/>
                <a:cs typeface="+mn-lt"/>
              </a:rPr>
              <a:t>A</a:t>
            </a:r>
            <a:r>
              <a:rPr lang="zh-TW" sz="2000">
                <a:ea typeface="+mn-lt"/>
                <a:cs typeface="+mn-lt"/>
              </a:rPr>
              <a:t>ssume a scheduler is already present in</a:t>
            </a:r>
            <a:r>
              <a:rPr lang="zh-TW" altLang="en-US" sz="2000">
                <a:ea typeface="+mn-lt"/>
                <a:cs typeface="+mn-lt"/>
              </a:rPr>
              <a:t> </a:t>
            </a:r>
            <a:r>
              <a:rPr lang="zh-TW" sz="2000">
                <a:ea typeface="+mn-lt"/>
                <a:cs typeface="+mn-lt"/>
              </a:rPr>
              <a:t>the broker.</a:t>
            </a:r>
            <a:r>
              <a:rPr lang="zh-TW" altLang="en-US" sz="2000">
                <a:ea typeface="+mn-lt"/>
                <a:cs typeface="+mn-lt"/>
              </a:rPr>
              <a:t> </a:t>
            </a:r>
            <a:endParaRPr lang="zh-TW" altLang="en-US" sz="260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      </a:t>
            </a:r>
            <a:r>
              <a:rPr lang="zh-TW" sz="2000">
                <a:ea typeface="+mn-lt"/>
                <a:cs typeface="+mn-lt"/>
              </a:rPr>
              <a:t>The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t-th interval</a:t>
            </a:r>
            <a:r>
              <a:rPr lang="zh-TW" sz="2000">
                <a:ea typeface="+mn-lt"/>
                <a:cs typeface="+mn-lt"/>
              </a:rPr>
              <a:t> is denoted as</a:t>
            </a:r>
            <a:r>
              <a:rPr lang="zh-TW" altLang="en-US" sz="2000">
                <a:ea typeface="+mn-lt"/>
                <a:cs typeface="+mn-lt"/>
              </a:rPr>
              <a:t>    </a:t>
            </a:r>
            <a:r>
              <a:rPr lang="zh-TW" sz="2000">
                <a:ea typeface="+mn-lt"/>
                <a:cs typeface="+mn-lt"/>
              </a:rPr>
              <a:t> and the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 scheduling</a:t>
            </a:r>
            <a:r>
              <a:rPr lang="zh-TW" altLang="en-US" sz="20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decision</a:t>
            </a:r>
            <a:r>
              <a:rPr lang="zh-TW" sz="2000">
                <a:ea typeface="+mn-lt"/>
                <a:cs typeface="+mn-lt"/>
              </a:rPr>
              <a:t> and</a:t>
            </a:r>
            <a:r>
              <a:rPr lang="zh-TW" altLang="en-US" sz="2000">
                <a:ea typeface="+mn-lt"/>
                <a:cs typeface="+mn-lt"/>
              </a:rPr>
              <a:t> </a:t>
            </a:r>
            <a:endParaRPr lang="zh-TW" sz="260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sz="2000">
                <a:ea typeface="+mn-lt"/>
                <a:cs typeface="+mn-lt"/>
              </a:rPr>
              <a:t>             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host characteristics</a:t>
            </a:r>
            <a:r>
              <a:rPr lang="zh-TW" sz="2000">
                <a:ea typeface="+mn-lt"/>
                <a:cs typeface="+mn-lt"/>
              </a:rPr>
              <a:t> at this interval are denoted</a:t>
            </a:r>
            <a:br>
              <a:rPr lang="zh-TW" sz="2000" dirty="0">
                <a:ea typeface="+mn-lt"/>
                <a:cs typeface="+mn-lt"/>
              </a:rPr>
            </a:br>
            <a:r>
              <a:rPr lang="zh-TW" altLang="en-US" sz="2000">
                <a:ea typeface="+mn-lt"/>
                <a:cs typeface="+mn-lt"/>
              </a:rPr>
              <a:t>             </a:t>
            </a:r>
            <a:r>
              <a:rPr lang="zh-TW" sz="2000">
                <a:ea typeface="+mn-lt"/>
                <a:cs typeface="+mn-lt"/>
              </a:rPr>
              <a:t>as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St</a:t>
            </a:r>
            <a:r>
              <a:rPr lang="zh-TW" altLang="en-US" sz="2000">
                <a:ea typeface="+mn-lt"/>
                <a:cs typeface="+mn-lt"/>
              </a:rPr>
              <a:t> </a:t>
            </a:r>
            <a:r>
              <a:rPr lang="zh-TW" sz="2000">
                <a:ea typeface="+mn-lt"/>
                <a:cs typeface="+mn-lt"/>
              </a:rPr>
              <a:t> and xt ∈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IRm×n</a:t>
            </a:r>
            <a:r>
              <a:rPr lang="zh-TW" sz="2000">
                <a:ea typeface="+mn-lt"/>
                <a:cs typeface="+mn-lt"/>
              </a:rPr>
              <a:t> (each host has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n features</a:t>
            </a:r>
            <a:r>
              <a:rPr lang="zh-TW" sz="2000">
                <a:ea typeface="+mn-lt"/>
                <a:cs typeface="+mn-lt"/>
              </a:rPr>
              <a:t>).</a:t>
            </a:r>
            <a:endParaRPr lang="zh-TW" altLang="en-US" sz="260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 </a:t>
            </a:r>
            <a:r>
              <a:rPr lang="zh-TW" altLang="en-US" sz="20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zh-TW" sz="2000">
                <a:solidFill>
                  <a:srgbClr val="2CA1BE"/>
                </a:solidFill>
                <a:latin typeface="Microsoft Sans Serif"/>
                <a:ea typeface="+mn-lt"/>
                <a:cs typeface="Microsoft Sans Serif"/>
              </a:rPr>
              <a:t>🞑</a:t>
            </a:r>
            <a:r>
              <a:rPr lang="zh-TW" altLang="en-US" sz="2000">
                <a:ea typeface="+mn-lt"/>
                <a:cs typeface="+mn-lt"/>
              </a:rPr>
              <a:t>  </a:t>
            </a:r>
            <a:r>
              <a:rPr lang="zh-TW" sz="2000">
                <a:ea typeface="+mn-lt"/>
                <a:cs typeface="+mn-lt"/>
              </a:rPr>
              <a:t>The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time-series</a:t>
            </a:r>
            <a:r>
              <a:rPr lang="zh-TW" sz="2000">
                <a:ea typeface="+mn-lt"/>
                <a:cs typeface="+mn-lt"/>
              </a:rPr>
              <a:t> {x0,...,xt−1}is denoted as Tt</a:t>
            </a:r>
            <a:br>
              <a:rPr lang="zh-TW" sz="2000" dirty="0">
                <a:ea typeface="+mn-lt"/>
                <a:cs typeface="+mn-lt"/>
              </a:rPr>
            </a:br>
            <a:br>
              <a:rPr lang="zh-TW" sz="2000" dirty="0">
                <a:ea typeface="+mn-lt"/>
                <a:cs typeface="+mn-lt"/>
              </a:rPr>
            </a:br>
            <a:endParaRPr lang="zh-TW" sz="2600">
              <a:ea typeface="+mn-lt"/>
              <a:cs typeface="+mn-lt"/>
            </a:endParaRPr>
          </a:p>
        </p:txBody>
      </p:sp>
      <p:pic>
        <p:nvPicPr>
          <p:cNvPr id="9" name="圖片 9">
            <a:extLst>
              <a:ext uri="{FF2B5EF4-FFF2-40B4-BE49-F238E27FC236}">
                <a16:creationId xmlns:a16="http://schemas.microsoft.com/office/drawing/2014/main" id="{E25B13B2-91FA-88DC-8AC8-F06C22DA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37" y="3904636"/>
            <a:ext cx="257175" cy="228600"/>
          </a:xfrm>
          <a:prstGeom prst="rect">
            <a:avLst/>
          </a:prstGeom>
        </p:spPr>
      </p:pic>
      <p:pic>
        <p:nvPicPr>
          <p:cNvPr id="12" name="圖片 12">
            <a:extLst>
              <a:ext uri="{FF2B5EF4-FFF2-40B4-BE49-F238E27FC236}">
                <a16:creationId xmlns:a16="http://schemas.microsoft.com/office/drawing/2014/main" id="{4DE1D1B5-FBF0-D4A3-78F9-CEE7A368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6" y="4590588"/>
            <a:ext cx="285750" cy="276225"/>
          </a:xfrm>
          <a:prstGeom prst="rect">
            <a:avLst/>
          </a:prstGeom>
        </p:spPr>
      </p:pic>
      <p:pic>
        <p:nvPicPr>
          <p:cNvPr id="13" name="圖片 13">
            <a:extLst>
              <a:ext uri="{FF2B5EF4-FFF2-40B4-BE49-F238E27FC236}">
                <a16:creationId xmlns:a16="http://schemas.microsoft.com/office/drawing/2014/main" id="{20967096-90BC-F674-0705-A53ED3FB3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743" y="4600114"/>
            <a:ext cx="1190625" cy="257175"/>
          </a:xfrm>
          <a:prstGeom prst="rect">
            <a:avLst/>
          </a:prstGeom>
        </p:spPr>
      </p:pic>
      <p:pic>
        <p:nvPicPr>
          <p:cNvPr id="14" name="圖片 14">
            <a:extLst>
              <a:ext uri="{FF2B5EF4-FFF2-40B4-BE49-F238E27FC236}">
                <a16:creationId xmlns:a16="http://schemas.microsoft.com/office/drawing/2014/main" id="{F336E6EB-2E35-FAB6-2D22-2E1F6378E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502" y="5010150"/>
            <a:ext cx="323850" cy="266700"/>
          </a:xfrm>
          <a:prstGeom prst="rect">
            <a:avLst/>
          </a:prstGeom>
        </p:spPr>
      </p:pic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10F50A70-2A84-E93A-DF34-5AF04C641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141" y="5648416"/>
            <a:ext cx="5748184" cy="9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4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如螢幕大小 (4:3)</PresentationFormat>
  <Slides>21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Theme</vt:lpstr>
      <vt:lpstr>PowerPoint 簡報</vt:lpstr>
      <vt:lpstr>Outline</vt:lpstr>
      <vt:lpstr>Introduction</vt:lpstr>
      <vt:lpstr>Introduction</vt:lpstr>
      <vt:lpstr>Introduction</vt:lpstr>
      <vt:lpstr>Introduction</vt:lpstr>
      <vt:lpstr>METHODOLOGY</vt:lpstr>
      <vt:lpstr>METHODOLOGY</vt:lpstr>
      <vt:lpstr>METHODOLOGY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Steve</dc:creator>
  <cp:revision>615</cp:revision>
  <dcterms:created xsi:type="dcterms:W3CDTF">2022-11-12T05:31:40Z</dcterms:created>
  <dcterms:modified xsi:type="dcterms:W3CDTF">2022-11-19T07:18:58Z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2022-11-12T00:00:00Z</vt:filetime>
  </property>
</Properties>
</file>