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90" r:id="rId5"/>
    <p:sldId id="303" r:id="rId6"/>
    <p:sldId id="305" r:id="rId7"/>
    <p:sldId id="258" r:id="rId8"/>
    <p:sldId id="307" r:id="rId9"/>
    <p:sldId id="308" r:id="rId10"/>
    <p:sldId id="309" r:id="rId11"/>
    <p:sldId id="312" r:id="rId12"/>
    <p:sldId id="310" r:id="rId13"/>
    <p:sldId id="301" r:id="rId14"/>
    <p:sldId id="306" r:id="rId15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FB798-D57E-4930-B6ED-2E1D3BC30237}" v="145" dt="2022-11-21T15:20:26.364"/>
    <p1510:client id="{24214B2E-DF4D-4FCD-AD22-3B432A268628}" v="2296" dt="2022-11-19T07:16:52.9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116" d="100"/>
          <a:sy n="116" d="100"/>
        </p:scale>
        <p:origin x="133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347216"/>
            <a:ext cx="7772400" cy="8077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4282440"/>
            <a:ext cx="7772400" cy="807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" y="1484375"/>
            <a:ext cx="7772400" cy="353720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326630" y="4199381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365760"/>
                </a:moveTo>
                <a:lnTo>
                  <a:pt x="2848" y="319869"/>
                </a:lnTo>
                <a:lnTo>
                  <a:pt x="11167" y="275682"/>
                </a:lnTo>
                <a:lnTo>
                  <a:pt x="24613" y="233542"/>
                </a:lnTo>
                <a:lnTo>
                  <a:pt x="42844" y="193790"/>
                </a:lnTo>
                <a:lnTo>
                  <a:pt x="65517" y="156770"/>
                </a:lnTo>
                <a:lnTo>
                  <a:pt x="92291" y="122822"/>
                </a:lnTo>
                <a:lnTo>
                  <a:pt x="122822" y="92291"/>
                </a:lnTo>
                <a:lnTo>
                  <a:pt x="156770" y="65517"/>
                </a:lnTo>
                <a:lnTo>
                  <a:pt x="193790" y="42844"/>
                </a:lnTo>
                <a:lnTo>
                  <a:pt x="233542" y="24613"/>
                </a:lnTo>
                <a:lnTo>
                  <a:pt x="275682" y="11167"/>
                </a:lnTo>
                <a:lnTo>
                  <a:pt x="319869" y="2848"/>
                </a:lnTo>
                <a:lnTo>
                  <a:pt x="365760" y="0"/>
                </a:lnTo>
                <a:lnTo>
                  <a:pt x="411650" y="2848"/>
                </a:lnTo>
                <a:lnTo>
                  <a:pt x="455837" y="11167"/>
                </a:lnTo>
                <a:lnTo>
                  <a:pt x="497977" y="24613"/>
                </a:lnTo>
                <a:lnTo>
                  <a:pt x="537729" y="42844"/>
                </a:lnTo>
                <a:lnTo>
                  <a:pt x="574749" y="65517"/>
                </a:lnTo>
                <a:lnTo>
                  <a:pt x="608697" y="92291"/>
                </a:lnTo>
                <a:lnTo>
                  <a:pt x="639228" y="122822"/>
                </a:lnTo>
                <a:lnTo>
                  <a:pt x="666002" y="156770"/>
                </a:lnTo>
                <a:lnTo>
                  <a:pt x="688675" y="193790"/>
                </a:lnTo>
                <a:lnTo>
                  <a:pt x="706906" y="233542"/>
                </a:lnTo>
                <a:lnTo>
                  <a:pt x="720352" y="275682"/>
                </a:lnTo>
                <a:lnTo>
                  <a:pt x="728671" y="319869"/>
                </a:lnTo>
                <a:lnTo>
                  <a:pt x="731520" y="365760"/>
                </a:lnTo>
                <a:lnTo>
                  <a:pt x="728671" y="411650"/>
                </a:lnTo>
                <a:lnTo>
                  <a:pt x="720352" y="455837"/>
                </a:lnTo>
                <a:lnTo>
                  <a:pt x="706906" y="497977"/>
                </a:lnTo>
                <a:lnTo>
                  <a:pt x="688675" y="537729"/>
                </a:lnTo>
                <a:lnTo>
                  <a:pt x="666002" y="574749"/>
                </a:lnTo>
                <a:lnTo>
                  <a:pt x="639228" y="608697"/>
                </a:lnTo>
                <a:lnTo>
                  <a:pt x="608697" y="639228"/>
                </a:lnTo>
                <a:lnTo>
                  <a:pt x="574749" y="666002"/>
                </a:lnTo>
                <a:lnTo>
                  <a:pt x="537729" y="688675"/>
                </a:lnTo>
                <a:lnTo>
                  <a:pt x="497977" y="706906"/>
                </a:lnTo>
                <a:lnTo>
                  <a:pt x="455837" y="720352"/>
                </a:lnTo>
                <a:lnTo>
                  <a:pt x="411650" y="728671"/>
                </a:lnTo>
                <a:lnTo>
                  <a:pt x="365760" y="731520"/>
                </a:lnTo>
                <a:lnTo>
                  <a:pt x="319869" y="728671"/>
                </a:lnTo>
                <a:lnTo>
                  <a:pt x="275682" y="720352"/>
                </a:lnTo>
                <a:lnTo>
                  <a:pt x="233542" y="706906"/>
                </a:lnTo>
                <a:lnTo>
                  <a:pt x="193790" y="688675"/>
                </a:lnTo>
                <a:lnTo>
                  <a:pt x="156770" y="666002"/>
                </a:lnTo>
                <a:lnTo>
                  <a:pt x="122822" y="639228"/>
                </a:lnTo>
                <a:lnTo>
                  <a:pt x="92291" y="608697"/>
                </a:lnTo>
                <a:lnTo>
                  <a:pt x="65517" y="574749"/>
                </a:lnTo>
                <a:lnTo>
                  <a:pt x="42844" y="537729"/>
                </a:lnTo>
                <a:lnTo>
                  <a:pt x="24613" y="497977"/>
                </a:lnTo>
                <a:lnTo>
                  <a:pt x="11167" y="455837"/>
                </a:lnTo>
                <a:lnTo>
                  <a:pt x="2848" y="411650"/>
                </a:lnTo>
                <a:lnTo>
                  <a:pt x="0" y="36576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91183" y="1927605"/>
            <a:ext cx="5961633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356362"/>
            <a:ext cx="776122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6402" y="1538089"/>
            <a:ext cx="7791195" cy="1405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4.jpeg"/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12" Type="http://schemas.openxmlformats.org/officeDocument/2006/relationships/image" Target="../media/image33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26.png"/><Relationship Id="rId10" Type="http://schemas.openxmlformats.org/officeDocument/2006/relationships/image" Target="../media/image31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3778" y="4529328"/>
            <a:ext cx="2825217" cy="39081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50800" marR="5080" indent="-38100">
              <a:lnSpc>
                <a:spcPct val="1101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Reporte</a:t>
            </a:r>
            <a:r>
              <a:rPr sz="2400" b="1" spc="1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MingLiU_HKSCS-ExtB"/>
                <a:cs typeface="MingLiU_HKSCS-ExtB"/>
              </a:rPr>
              <a:t>:</a:t>
            </a:r>
            <a:r>
              <a:rPr lang="zh-TW" altLang="en-US" sz="2400" b="1" dirty="0">
                <a:latin typeface="MingLiU_HKSCS-ExtB"/>
                <a:ea typeface="MingLiU_HKSCS-ExtB"/>
                <a:cs typeface="MingLiU_HKSCS-ExtB"/>
              </a:rPr>
              <a:t>黃一恩</a:t>
            </a:r>
            <a:r>
              <a:rPr lang="zh-TW" sz="2400" b="1" dirty="0">
                <a:latin typeface="MingLiU_HKSCS-ExtB"/>
                <a:ea typeface="新細明體"/>
                <a:cs typeface="MingLiU_HKSCS-ExtB"/>
              </a:rPr>
              <a:t>  </a:t>
            </a:r>
            <a:endParaRPr lang="zh-TW" altLang="en-US" sz="2400" b="1" dirty="0">
              <a:latin typeface="MingLiU_HKSCS-ExtB"/>
              <a:ea typeface="MingLiU_HKSCS-ExtB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690" y="2139612"/>
            <a:ext cx="6498712" cy="87459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sz="2800" dirty="0">
                <a:ea typeface="+mn-lt"/>
                <a:cs typeface="+mn-lt"/>
              </a:rPr>
              <a:t>    </a:t>
            </a:r>
            <a:r>
              <a:rPr lang="en-US" altLang="zh-TW" sz="2800" kern="0" dirty="0" smtClean="0">
                <a:latin typeface="微軟正黑體" panose="020B0604030504040204" pitchFamily="34" charset="-120"/>
              </a:rPr>
              <a:t>Automatic </a:t>
            </a:r>
            <a:r>
              <a:rPr lang="en-US" altLang="zh-TW" sz="2800" kern="0" dirty="0">
                <a:latin typeface="微軟正黑體" panose="020B0604030504040204" pitchFamily="34" charset="-120"/>
              </a:rPr>
              <a:t>Virtual Metrology (AVM) for Plasma</a:t>
            </a:r>
            <a:endParaRPr lang="zh-TW" altLang="en-US" sz="28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METHODOLOGY</a:t>
            </a:r>
            <a:endParaRPr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747338"/>
            <a:ext cx="8915400" cy="425629"/>
          </a:xfrm>
          <a:prstGeom prst="rect">
            <a:avLst/>
          </a:prstGeom>
        </p:spPr>
        <p:txBody>
          <a:bodyPr vert="horz" wrap="square" lIns="0" tIns="89535" rIns="0" bIns="0" rtlCol="0" anchor="t">
            <a:spAutoFit/>
          </a:bodyPr>
          <a:lstStyle/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altLang="zh-TW" sz="2800" b="1" dirty="0" smtClean="0">
                <a:ea typeface="+mn-lt"/>
                <a:cs typeface="+mn-lt"/>
              </a:rPr>
              <a:t>Alarm detection </a:t>
            </a:r>
            <a:r>
              <a:rPr lang="zh-TW" sz="2600" dirty="0">
                <a:ea typeface="新細明體"/>
                <a:cs typeface="Calibri"/>
              </a:rPr>
              <a:t>   </a:t>
            </a:r>
            <a:endParaRPr lang="zh-TW" sz="2400" dirty="0">
              <a:ea typeface="新細明體"/>
              <a:cs typeface="Calibri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92" y="2271649"/>
            <a:ext cx="5647615" cy="2594093"/>
          </a:xfrm>
          <a:prstGeom prst="rect">
            <a:avLst/>
          </a:prstGeom>
        </p:spPr>
      </p:pic>
      <p:cxnSp>
        <p:nvCxnSpPr>
          <p:cNvPr id="38" name="直線單箭頭接點 37"/>
          <p:cNvCxnSpPr>
            <a:endCxn id="48" idx="0"/>
          </p:cNvCxnSpPr>
          <p:nvPr/>
        </p:nvCxnSpPr>
        <p:spPr>
          <a:xfrm flipH="1">
            <a:off x="1401089" y="3657600"/>
            <a:ext cx="3425522" cy="2057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6095" y="4979363"/>
            <a:ext cx="4338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Extract every step feature and </a:t>
            </a:r>
          </a:p>
          <a:p>
            <a:r>
              <a:rPr lang="en-US" altLang="zh-TW" sz="2000" b="1" dirty="0" smtClean="0"/>
              <a:t>calculate all training pass mean feature</a:t>
            </a:r>
            <a:endParaRPr lang="zh-TW" altLang="en-US" sz="2000" b="1" dirty="0"/>
          </a:p>
        </p:txBody>
      </p:sp>
      <p:sp>
        <p:nvSpPr>
          <p:cNvPr id="48" name="矩形 47"/>
          <p:cNvSpPr/>
          <p:nvPr/>
        </p:nvSpPr>
        <p:spPr>
          <a:xfrm>
            <a:off x="762000" y="5715000"/>
            <a:ext cx="1278177" cy="392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49" name="矩形 48"/>
          <p:cNvSpPr/>
          <p:nvPr/>
        </p:nvSpPr>
        <p:spPr>
          <a:xfrm>
            <a:off x="914400" y="5867400"/>
            <a:ext cx="1278177" cy="392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50" name="矩形 49"/>
          <p:cNvSpPr/>
          <p:nvPr/>
        </p:nvSpPr>
        <p:spPr>
          <a:xfrm>
            <a:off x="1066800" y="6019800"/>
            <a:ext cx="1278177" cy="392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51" name="矩形 50"/>
          <p:cNvSpPr/>
          <p:nvPr/>
        </p:nvSpPr>
        <p:spPr>
          <a:xfrm>
            <a:off x="1219200" y="6172200"/>
            <a:ext cx="1278177" cy="392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52" name="矩形 51"/>
          <p:cNvSpPr/>
          <p:nvPr/>
        </p:nvSpPr>
        <p:spPr>
          <a:xfrm>
            <a:off x="1371600" y="6324600"/>
            <a:ext cx="1278177" cy="392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Feature N</a:t>
            </a:r>
          </a:p>
        </p:txBody>
      </p:sp>
      <p:sp>
        <p:nvSpPr>
          <p:cNvPr id="59" name="矩形 58"/>
          <p:cNvSpPr/>
          <p:nvPr/>
        </p:nvSpPr>
        <p:spPr>
          <a:xfrm>
            <a:off x="5686142" y="5715000"/>
            <a:ext cx="1278177" cy="39230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60" name="矩形 59"/>
          <p:cNvSpPr/>
          <p:nvPr/>
        </p:nvSpPr>
        <p:spPr>
          <a:xfrm>
            <a:off x="5838542" y="5867400"/>
            <a:ext cx="1278177" cy="39230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61" name="矩形 60"/>
          <p:cNvSpPr/>
          <p:nvPr/>
        </p:nvSpPr>
        <p:spPr>
          <a:xfrm>
            <a:off x="5990942" y="6019800"/>
            <a:ext cx="1278177" cy="39230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62" name="矩形 61"/>
          <p:cNvSpPr/>
          <p:nvPr/>
        </p:nvSpPr>
        <p:spPr>
          <a:xfrm>
            <a:off x="6143342" y="6172200"/>
            <a:ext cx="1278177" cy="39230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63" name="矩形 62"/>
          <p:cNvSpPr/>
          <p:nvPr/>
        </p:nvSpPr>
        <p:spPr>
          <a:xfrm>
            <a:off x="6295742" y="6324600"/>
            <a:ext cx="1278177" cy="39230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Feature N</a:t>
            </a:r>
          </a:p>
        </p:txBody>
      </p:sp>
      <p:cxnSp>
        <p:nvCxnSpPr>
          <p:cNvPr id="64" name="直線單箭頭接點 63"/>
          <p:cNvCxnSpPr>
            <a:endCxn id="59" idx="0"/>
          </p:cNvCxnSpPr>
          <p:nvPr/>
        </p:nvCxnSpPr>
        <p:spPr>
          <a:xfrm>
            <a:off x="5053873" y="3657600"/>
            <a:ext cx="1271358" cy="20574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979011" y="5162490"/>
            <a:ext cx="2813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Extract from testing data</a:t>
            </a:r>
            <a:endParaRPr lang="zh-TW" altLang="en-US" sz="2000" b="1" dirty="0"/>
          </a:p>
        </p:txBody>
      </p:sp>
      <p:sp>
        <p:nvSpPr>
          <p:cNvPr id="73" name="左-右雙向箭號 72"/>
          <p:cNvSpPr/>
          <p:nvPr/>
        </p:nvSpPr>
        <p:spPr>
          <a:xfrm>
            <a:off x="2797126" y="5733520"/>
            <a:ext cx="2731565" cy="50095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2883579" y="6226452"/>
            <a:ext cx="275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</a:rPr>
              <a:t>Calculate every step cosine</a:t>
            </a:r>
          </a:p>
          <a:p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</a:rPr>
              <a:t> similarity to detect alarm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644987" y="2349552"/>
            <a:ext cx="262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Repeat step times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140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EXPERIMENTS</a:t>
            </a:r>
            <a:endParaRPr 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5931922" cy="184724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52400" y="3660264"/>
            <a:ext cx="480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u="sng" dirty="0" smtClean="0"/>
              <a:t>Training Input: Sensor in-process monitor data</a:t>
            </a:r>
            <a:endParaRPr lang="zh-TW" altLang="en-US" u="sng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2451" y="5652551"/>
            <a:ext cx="222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u="sng" dirty="0" smtClean="0"/>
              <a:t>Training Dataset:</a:t>
            </a:r>
            <a:endParaRPr lang="en-US" altLang="zh-TW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18387" y="5837217"/>
            <a:ext cx="3249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000" dirty="0" smtClean="0"/>
          </a:p>
          <a:p>
            <a:r>
              <a:rPr lang="en-US" altLang="zh-TW" sz="1000" dirty="0"/>
              <a:t>Total training data = </a:t>
            </a:r>
            <a:r>
              <a:rPr lang="en-US" altLang="zh-TW" sz="1000" dirty="0" smtClean="0"/>
              <a:t>2457 </a:t>
            </a:r>
            <a:r>
              <a:rPr lang="en-US" altLang="zh-TW" sz="1000" dirty="0"/>
              <a:t>(2022/03/01 – 2023/02/28)</a:t>
            </a:r>
          </a:p>
          <a:p>
            <a:r>
              <a:rPr lang="en-US" altLang="zh-TW" sz="1000" dirty="0"/>
              <a:t>Total validation data = </a:t>
            </a:r>
            <a:r>
              <a:rPr lang="en-US" altLang="zh-TW" sz="1000" dirty="0" smtClean="0"/>
              <a:t>161 </a:t>
            </a:r>
            <a:r>
              <a:rPr lang="en-US" altLang="zh-TW" sz="1000" dirty="0"/>
              <a:t>(2023/03/01 – </a:t>
            </a:r>
            <a:r>
              <a:rPr lang="en-US" altLang="zh-TW" sz="1000" dirty="0" smtClean="0"/>
              <a:t>2023/03/31</a:t>
            </a:r>
            <a:r>
              <a:rPr lang="en-US" altLang="zh-TW" sz="1000" dirty="0"/>
              <a:t>) </a:t>
            </a:r>
            <a:endParaRPr lang="zh-TW" altLang="en-US" sz="10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72" y="4038600"/>
            <a:ext cx="3108095" cy="162661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05" y="4213779"/>
            <a:ext cx="1600201" cy="11329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06" y="4349222"/>
            <a:ext cx="1600201" cy="11329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4500813"/>
            <a:ext cx="1600201" cy="11329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06" y="4657481"/>
            <a:ext cx="1600201" cy="11329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60" y="4795262"/>
            <a:ext cx="1600201" cy="11329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39" y="4945659"/>
            <a:ext cx="1600201" cy="11329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59" y="5086206"/>
            <a:ext cx="1600201" cy="113293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8" y="5235753"/>
            <a:ext cx="1600201" cy="113293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58" y="5384165"/>
            <a:ext cx="1600201" cy="11329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5524531"/>
            <a:ext cx="1600201" cy="113293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2472769" y="4118974"/>
            <a:ext cx="722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pressure</a:t>
            </a:r>
            <a:endParaRPr lang="zh-TW" altLang="en-US" sz="1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75889" y="4274924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position</a:t>
            </a:r>
            <a:endParaRPr lang="zh-TW" altLang="en-US" sz="1200" dirty="0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3129" y="1732483"/>
            <a:ext cx="1889924" cy="4224894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6114216"/>
            <a:ext cx="1304657" cy="384081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341" y="1716538"/>
            <a:ext cx="1730039" cy="15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2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EXPERIMENTS</a:t>
            </a:r>
            <a:endParaRPr 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743899"/>
            <a:ext cx="7035394" cy="19752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28800"/>
            <a:ext cx="1676545" cy="139000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083" y="3751938"/>
            <a:ext cx="3639627" cy="49381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4245757"/>
            <a:ext cx="5726365" cy="255278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7" y="5311309"/>
            <a:ext cx="1493649" cy="146316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7646" y="1828800"/>
            <a:ext cx="781159" cy="31436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981199" y="1773837"/>
            <a:ext cx="103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Recipe 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899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EXPERIMENTS</a:t>
            </a:r>
            <a:endParaRPr 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00"/>
            <a:ext cx="8657070" cy="45419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6207505"/>
            <a:ext cx="1274174" cy="6218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1" y="1870517"/>
            <a:ext cx="2819400" cy="18688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033" y="4039011"/>
            <a:ext cx="2819400" cy="1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7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EXPERIMENTS</a:t>
            </a:r>
            <a:endParaRPr 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235493" y="1676400"/>
            <a:ext cx="1962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AVM on Products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2" y="2133601"/>
            <a:ext cx="3745135" cy="41148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402" y="2356871"/>
            <a:ext cx="1371719" cy="91447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326" y="2356950"/>
            <a:ext cx="1371600" cy="9144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181" y="2356870"/>
            <a:ext cx="1371719" cy="91447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968" y="3262172"/>
            <a:ext cx="1371600" cy="9144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084" y="3271350"/>
            <a:ext cx="1371600" cy="9144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055" y="3280528"/>
            <a:ext cx="1371600" cy="9144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60" y="4231996"/>
            <a:ext cx="1371600" cy="9144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41" y="4219888"/>
            <a:ext cx="1371600" cy="9144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046" y="4209558"/>
            <a:ext cx="1371600" cy="9144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60" y="5112176"/>
            <a:ext cx="1371600" cy="9144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50" y="5112176"/>
            <a:ext cx="1371600" cy="9144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105400"/>
            <a:ext cx="1371600" cy="914400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7010400" y="1949106"/>
            <a:ext cx="145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Detect alarm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487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1704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Outli</a:t>
            </a:r>
            <a:r>
              <a:rPr spc="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29752"/>
            <a:ext cx="3028315" cy="2158283"/>
          </a:xfrm>
          <a:prstGeom prst="rect">
            <a:avLst/>
          </a:prstGeom>
        </p:spPr>
        <p:txBody>
          <a:bodyPr vert="horz" wrap="square" lIns="0" tIns="102870" rIns="0" bIns="0" rtlCol="0" anchor="t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1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imes New Roman"/>
                <a:cs typeface="Times New Roman"/>
              </a:rPr>
              <a:t>Introduction</a:t>
            </a:r>
          </a:p>
          <a:p>
            <a:pPr marL="332740" indent="-320675">
              <a:spcBef>
                <a:spcPts val="71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altLang="zh-TW" sz="2900" dirty="0">
                <a:cs typeface="Calibri"/>
              </a:rPr>
              <a:t>Related </a:t>
            </a:r>
            <a:r>
              <a:rPr lang="en-US" altLang="zh-TW" sz="2900" dirty="0" smtClean="0">
                <a:cs typeface="Calibri"/>
              </a:rPr>
              <a:t>work</a:t>
            </a:r>
          </a:p>
          <a:p>
            <a:pPr marL="332740" indent="-320675">
              <a:spcBef>
                <a:spcPts val="71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altLang="zh-TW" sz="2900" spc="-10" dirty="0" smtClean="0">
                <a:ea typeface="+mn-lt"/>
                <a:cs typeface="+mn-lt"/>
              </a:rPr>
              <a:t>Methodology</a:t>
            </a:r>
            <a:endParaRPr lang="en-US" altLang="zh-TW" sz="2900" dirty="0" smtClean="0">
              <a:cs typeface="Calibri"/>
            </a:endParaRPr>
          </a:p>
          <a:p>
            <a:pPr marL="332740" indent="-320675">
              <a:lnSpc>
                <a:spcPct val="100000"/>
              </a:lnSpc>
              <a:spcBef>
                <a:spcPts val="700"/>
              </a:spcBef>
              <a:buClr>
                <a:srgbClr val="DA1F28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lang="en-US" sz="2900" dirty="0" smtClean="0">
                <a:latin typeface="Calibri"/>
                <a:ea typeface="+mn-lt"/>
                <a:cs typeface="Calibri"/>
              </a:rPr>
              <a:t>Experiments</a:t>
            </a:r>
            <a:endParaRPr sz="29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5882"/>
            <a:ext cx="279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180" y="1752600"/>
            <a:ext cx="8979820" cy="331565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altLang="zh-TW" sz="3200" b="1" dirty="0" smtClean="0"/>
              <a:t>Automatic </a:t>
            </a:r>
            <a:r>
              <a:rPr lang="en-US" altLang="zh-TW" sz="3200" b="1" dirty="0"/>
              <a:t>virtual </a:t>
            </a:r>
            <a:r>
              <a:rPr lang="en-US" altLang="zh-TW" sz="3200" b="1" dirty="0" smtClean="0"/>
              <a:t>metrology (AVM)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60" dirty="0">
                <a:solidFill>
                  <a:srgbClr val="2CA1BE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60" dirty="0" smtClean="0">
                <a:solidFill>
                  <a:srgbClr val="2CA1BE"/>
                </a:solidFill>
                <a:latin typeface="Microsoft Sans Serif"/>
                <a:cs typeface="Microsoft Sans Serif"/>
              </a:rPr>
              <a:t>   </a:t>
            </a:r>
            <a:r>
              <a:rPr lang="en-US" altLang="zh-TW" sz="2000" spc="-5" dirty="0" smtClean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altLang="zh-TW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altLang="zh-TW" sz="2800" spc="-5" dirty="0" smtClean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altLang="zh-TW" sz="2000" dirty="0" smtClean="0"/>
              <a:t>Automatic Virtual </a:t>
            </a:r>
            <a:r>
              <a:rPr lang="en-US" altLang="zh-TW" sz="2000" dirty="0"/>
              <a:t>metrology </a:t>
            </a:r>
            <a:r>
              <a:rPr lang="en-US" altLang="zh-TW" sz="2000" dirty="0" smtClean="0"/>
              <a:t>(AVM</a:t>
            </a:r>
            <a:r>
              <a:rPr lang="en-US" altLang="zh-TW" sz="2000" dirty="0"/>
              <a:t>) can convert sampling inspection </a:t>
            </a:r>
            <a:r>
              <a:rPr lang="en-US" altLang="zh-TW" sz="2000" dirty="0" smtClean="0"/>
              <a:t>with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  metrology </a:t>
            </a:r>
            <a:r>
              <a:rPr lang="en-US" altLang="zh-TW" sz="2000" dirty="0"/>
              <a:t>delay into real-time and online total </a:t>
            </a:r>
            <a:r>
              <a:rPr lang="en-US" altLang="zh-TW" sz="2000" dirty="0" smtClean="0"/>
              <a:t>inspection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</a:t>
            </a:r>
            <a:r>
              <a:rPr lang="en-US" altLang="zh-TW" sz="2000" spc="-5" dirty="0" smtClean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altLang="zh-TW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altLang="zh-TW" sz="2000" dirty="0" smtClean="0"/>
              <a:t>For </a:t>
            </a:r>
            <a:r>
              <a:rPr lang="en-US" altLang="zh-TW" sz="2000" dirty="0"/>
              <a:t>physical metrology operation in </a:t>
            </a:r>
            <a:r>
              <a:rPr lang="en-US" altLang="zh-TW" sz="2000" dirty="0" smtClean="0"/>
              <a:t>semiconductor </a:t>
            </a:r>
            <a:r>
              <a:rPr lang="en-US" altLang="zh-TW" sz="2000" dirty="0"/>
              <a:t>manufacturing and </a:t>
            </a:r>
            <a:r>
              <a:rPr lang="en-US" altLang="zh-TW" sz="2000" dirty="0" smtClean="0"/>
              <a:t>the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 smtClean="0"/>
              <a:t>        necessity </a:t>
            </a:r>
            <a:r>
              <a:rPr lang="en-US" altLang="zh-TW" sz="2000" dirty="0"/>
              <a:t>of reducing physical metrology </a:t>
            </a:r>
            <a:r>
              <a:rPr lang="en-US" altLang="zh-TW" sz="2000" dirty="0" smtClean="0"/>
              <a:t>with AVM for </a:t>
            </a:r>
            <a:r>
              <a:rPr lang="en-US" altLang="zh-TW" sz="2000" dirty="0"/>
              <a:t>decreasing </a:t>
            </a:r>
            <a:endParaRPr lang="en-US" altLang="zh-TW" sz="2000" dirty="0" smtClean="0"/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 manufacturing </a:t>
            </a:r>
            <a:r>
              <a:rPr lang="en-US" altLang="zh-TW" sz="2000" dirty="0"/>
              <a:t>cost.</a:t>
            </a:r>
            <a:endParaRPr lang="en-US" altLang="zh-TW" sz="2000" dirty="0" smtClean="0"/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endParaRPr lang="en-US" altLang="zh-TW" sz="2000" dirty="0"/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 smtClean="0"/>
              <a:t>            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930" y="4505296"/>
            <a:ext cx="4148070" cy="23527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25882"/>
            <a:ext cx="279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180" y="1752600"/>
            <a:ext cx="8979820" cy="3882473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3200" b="1" spc="-5" dirty="0" smtClean="0">
                <a:ea typeface="+mn-lt"/>
                <a:cs typeface="+mn-lt"/>
              </a:rPr>
              <a:t>Plasma ETCH process</a:t>
            </a:r>
            <a:endParaRPr lang="zh-TW" altLang="en-US" sz="3200" b="1" dirty="0">
              <a:latin typeface="Times New Roman"/>
              <a:ea typeface="新細明體"/>
              <a:cs typeface="Times New Roman"/>
            </a:endParaRP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800" spc="-5" dirty="0" smtClean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altLang="zh-TW" sz="2000" dirty="0" smtClean="0"/>
              <a:t>Plasma </a:t>
            </a:r>
            <a:r>
              <a:rPr lang="en-US" altLang="zh-TW" sz="2000" dirty="0"/>
              <a:t>etch is a semiconductor manufacturing process during </a:t>
            </a:r>
            <a:r>
              <a:rPr lang="en-US" altLang="zh-TW" sz="2000" dirty="0" smtClean="0"/>
              <a:t>which,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    material </a:t>
            </a:r>
            <a:r>
              <a:rPr lang="en-US" altLang="zh-TW" sz="2000" dirty="0"/>
              <a:t>is removed from the surface of semiconducting wafers, </a:t>
            </a:r>
            <a:r>
              <a:rPr lang="en-US" altLang="zh-TW" sz="2000" dirty="0" smtClean="0"/>
              <a:t>typically 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    made of</a:t>
            </a:r>
            <a:r>
              <a:rPr lang="en-US" altLang="zh-TW" sz="2000" dirty="0"/>
              <a:t> silicon, using gases in plasma form. 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endParaRPr lang="en-US" sz="2000" spc="-5" dirty="0"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000" spc="-5" dirty="0" smtClean="0">
                <a:ea typeface="+mn-lt"/>
                <a:cs typeface="+mn-lt"/>
              </a:rPr>
              <a:t>    </a:t>
            </a:r>
            <a:r>
              <a:rPr lang="en-US" altLang="zh-TW" sz="2400" spc="-5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altLang="zh-TW" sz="2400" spc="-5" dirty="0" smtClean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zh-TW" sz="2000" spc="-5" dirty="0" smtClean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altLang="zh-TW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000" spc="-5" dirty="0" smtClean="0">
                <a:ea typeface="+mn-lt"/>
                <a:cs typeface="+mn-lt"/>
              </a:rPr>
              <a:t>  </a:t>
            </a:r>
            <a:r>
              <a:rPr lang="en-US" altLang="zh-TW" sz="2000" dirty="0" smtClean="0"/>
              <a:t>A </a:t>
            </a:r>
            <a:r>
              <a:rPr lang="en-US" altLang="zh-TW" sz="2000" dirty="0"/>
              <a:t>host of </a:t>
            </a:r>
            <a:r>
              <a:rPr lang="en-US" altLang="zh-TW" sz="2000" dirty="0" smtClean="0"/>
              <a:t>chemical and </a:t>
            </a:r>
            <a:r>
              <a:rPr lang="en-US" altLang="zh-TW" sz="2000" dirty="0"/>
              <a:t>electrical complexities make the etch </a:t>
            </a:r>
            <a:endParaRPr lang="en-US" altLang="zh-TW" sz="2000" dirty="0" smtClean="0"/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altLang="zh-TW" sz="2000" dirty="0" smtClean="0"/>
              <a:t>           process </a:t>
            </a:r>
            <a:r>
              <a:rPr lang="en-US" altLang="zh-TW" sz="2000" dirty="0"/>
              <a:t>notoriously difficult </a:t>
            </a:r>
            <a:r>
              <a:rPr lang="en-US" altLang="zh-TW" sz="2000" dirty="0" smtClean="0"/>
              <a:t>to </a:t>
            </a:r>
            <a:r>
              <a:rPr lang="en-US" altLang="zh-TW" sz="2000" dirty="0"/>
              <a:t>model and troublesome to control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endParaRPr lang="en-US" sz="2000" spc="-5" dirty="0">
              <a:ea typeface="+mn-lt"/>
              <a:cs typeface="+mn-lt"/>
            </a:endParaRP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000" spc="-5" dirty="0">
                <a:ea typeface="+mn-lt"/>
                <a:cs typeface="+mn-lt"/>
              </a:rPr>
              <a:t>          </a:t>
            </a: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pc="-5" dirty="0">
                <a:ea typeface="+mn-lt"/>
                <a:cs typeface="+mn-lt"/>
              </a:rPr>
              <a:t/>
            </a:r>
            <a:br>
              <a:rPr lang="en-US" spc="-5" dirty="0">
                <a:ea typeface="+mn-lt"/>
                <a:cs typeface="+mn-lt"/>
              </a:rPr>
            </a:br>
            <a:endParaRPr lang="en-US" spc="-5" dirty="0">
              <a:ea typeface="+mn-lt"/>
              <a:cs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995" y="4806584"/>
            <a:ext cx="4315714" cy="20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F1F8D180-9488-A1F7-D5DC-4C0BEC9C4D64}"/>
              </a:ext>
            </a:extLst>
          </p:cNvPr>
          <p:cNvSpPr txBox="1">
            <a:spLocks/>
          </p:cNvSpPr>
          <p:nvPr/>
        </p:nvSpPr>
        <p:spPr>
          <a:xfrm>
            <a:off x="682169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4400" b="0" i="0">
                <a:solidFill>
                  <a:srgbClr val="464646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kern="0" dirty="0"/>
              <a:t>Related work</a:t>
            </a:r>
            <a:endParaRPr 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EF5D785F-32D2-3C1F-F910-AC8AC1331E22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zh-TW" dirty="0">
              <a:latin typeface="Arial"/>
              <a:ea typeface="新細明體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="" xmlns:a16="http://schemas.microsoft.com/office/drawing/2014/main" id="{BD456EC4-6673-EA47-84F0-8CD6E9BF47BD}"/>
              </a:ext>
            </a:extLst>
          </p:cNvPr>
          <p:cNvSpPr txBox="1"/>
          <p:nvPr/>
        </p:nvSpPr>
        <p:spPr>
          <a:xfrm>
            <a:off x="138324" y="1814550"/>
            <a:ext cx="8979820" cy="206915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400" b="1" spc="-5" dirty="0">
                <a:latin typeface="Arial"/>
                <a:ea typeface="+mn-lt"/>
                <a:cs typeface="Arial"/>
              </a:rPr>
              <a:t>Dynamic Fault Tolerant Migration (DFTM)</a:t>
            </a:r>
            <a:r>
              <a:rPr lang="en-US" sz="3200" spc="-5" dirty="0">
                <a:latin typeface="Calibri"/>
                <a:ea typeface="+mn-lt"/>
                <a:cs typeface="Calibri"/>
              </a:rPr>
              <a:t>.</a:t>
            </a:r>
            <a:endParaRPr lang="zh-TW" altLang="en-US">
              <a:ea typeface="新細明體"/>
              <a:cs typeface="Calibri"/>
            </a:endParaRP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400" spc="-5" dirty="0">
                <a:ea typeface="+mn-lt"/>
                <a:cs typeface="+mn-lt"/>
              </a:rPr>
              <a:t>Is a recent method that uses an integer linear programming (ILP)</a:t>
            </a:r>
          </a:p>
          <a:p>
            <a:pPr marL="12065" marR="5080">
              <a:spcBef>
                <a:spcPts val="95"/>
              </a:spcBef>
              <a:tabLst>
                <a:tab pos="332740" algn="l"/>
                <a:tab pos="333375" algn="l"/>
              </a:tabLst>
            </a:pPr>
            <a:r>
              <a:rPr lang="en-US" sz="2400" spc="-5" dirty="0">
                <a:ea typeface="+mn-lt"/>
                <a:cs typeface="+mn-lt"/>
              </a:rPr>
              <a:t>          formulation to analyze workload traffic select the tasks running</a:t>
            </a:r>
            <a:br>
              <a:rPr lang="en-US" sz="2400" spc="-5" dirty="0">
                <a:ea typeface="+mn-lt"/>
                <a:cs typeface="+mn-lt"/>
              </a:rPr>
            </a:br>
            <a:r>
              <a:rPr lang="en-US" sz="2400" spc="-5" dirty="0">
                <a:ea typeface="+mn-lt"/>
                <a:cs typeface="+mn-lt"/>
              </a:rPr>
              <a:t>          on the hosts that should be migrated and the target hosts</a:t>
            </a:r>
            <a:br>
              <a:rPr lang="en-US" sz="2400" spc="-5" dirty="0">
                <a:ea typeface="+mn-lt"/>
                <a:cs typeface="+mn-lt"/>
              </a:rPr>
            </a:br>
            <a:r>
              <a:rPr lang="en-US" sz="2400" spc="-5" dirty="0">
                <a:ea typeface="+mn-lt"/>
                <a:cs typeface="+mn-lt"/>
              </a:rPr>
              <a:t>          for restoration</a:t>
            </a:r>
            <a:endParaRPr lang="en-US" sz="2400" spc="-5" dirty="0">
              <a:ea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="" xmlns:a16="http://schemas.microsoft.com/office/drawing/2014/main" id="{A522CA02-DCAA-8FD0-38D0-617AF758A7D8}"/>
              </a:ext>
            </a:extLst>
          </p:cNvPr>
          <p:cNvSpPr txBox="1"/>
          <p:nvPr/>
        </p:nvSpPr>
        <p:spPr>
          <a:xfrm>
            <a:off x="230501" y="4238815"/>
            <a:ext cx="8979820" cy="162544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32740" marR="5080" indent="-320675">
              <a:spcBef>
                <a:spcPts val="95"/>
              </a:spcBef>
              <a:buClr>
                <a:srgbClr val="DA1F28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sz="2800" b="1" spc="-5" dirty="0">
                <a:ea typeface="+mn-lt"/>
                <a:cs typeface="+mn-lt"/>
              </a:rPr>
              <a:t>The Proactive Coordinated Fault Tolerance (PCFT)</a:t>
            </a:r>
            <a:endParaRPr lang="zh-TW" altLang="en-US" sz="2800" b="1">
              <a:ea typeface="新細明體"/>
              <a:cs typeface="Calibri"/>
            </a:endParaRPr>
          </a:p>
          <a:p>
            <a:pPr marL="12065" marR="5080">
              <a:spcBef>
                <a:spcPts val="95"/>
              </a:spcBef>
              <a:buClr>
                <a:srgbClr val="DA1F28"/>
              </a:buClr>
              <a:buSzPct val="58928"/>
              <a:tabLst>
                <a:tab pos="332740" algn="l"/>
                <a:tab pos="333375" algn="l"/>
              </a:tabLst>
            </a:pPr>
            <a:r>
              <a:rPr lang="en-US" sz="2400" spc="-5" dirty="0">
                <a:solidFill>
                  <a:srgbClr val="000000"/>
                </a:solidFill>
                <a:ea typeface="+mn-lt"/>
                <a:cs typeface="+mn-lt"/>
              </a:rPr>
              <a:t>     </a:t>
            </a:r>
            <a:r>
              <a:rPr lang="en-US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sz="2400" spc="-5" dirty="0">
                <a:ea typeface="+mn-lt"/>
                <a:cs typeface="+mn-lt"/>
              </a:rPr>
              <a:t>Method uses Particle Swarm Optimization (PSO) to reduce</a:t>
            </a:r>
            <a:br>
              <a:rPr lang="en-US" sz="2400" spc="-5" dirty="0">
                <a:ea typeface="+mn-lt"/>
                <a:cs typeface="+mn-lt"/>
              </a:rPr>
            </a:br>
            <a:r>
              <a:rPr lang="en-US" sz="2400" spc="-5" dirty="0">
                <a:ea typeface="+mn-lt"/>
                <a:cs typeface="+mn-lt"/>
              </a:rPr>
              <a:t>          the overall transmission overhead, network consumption and</a:t>
            </a:r>
            <a:br>
              <a:rPr lang="en-US" sz="2400" spc="-5" dirty="0">
                <a:ea typeface="+mn-lt"/>
                <a:cs typeface="+mn-lt"/>
              </a:rPr>
            </a:br>
            <a:r>
              <a:rPr lang="en-US" sz="2400" spc="-5" dirty="0">
                <a:ea typeface="+mn-lt"/>
                <a:cs typeface="+mn-lt"/>
              </a:rPr>
              <a:t>          total execution time for a set of tasks</a:t>
            </a:r>
          </a:p>
        </p:txBody>
      </p:sp>
    </p:spTree>
    <p:extLst>
      <p:ext uri="{BB962C8B-B14F-4D97-AF65-F5344CB8AC3E}">
        <p14:creationId xmlns:p14="http://schemas.microsoft.com/office/powerpoint/2010/main" val="134081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METHODOLOGY</a:t>
            </a:r>
            <a:endParaRPr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828800"/>
            <a:ext cx="8915400" cy="3283591"/>
          </a:xfrm>
          <a:prstGeom prst="rect">
            <a:avLst/>
          </a:prstGeom>
        </p:spPr>
        <p:txBody>
          <a:bodyPr vert="horz" wrap="square" lIns="0" tIns="89535" rIns="0" bIns="0" rtlCol="0" anchor="t">
            <a:spAutoFit/>
          </a:bodyPr>
          <a:lstStyle/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altLang="zh-TW" sz="2800" b="1" dirty="0" smtClean="0">
                <a:ea typeface="+mn-lt"/>
                <a:cs typeface="+mn-lt"/>
              </a:rPr>
              <a:t>Model predict target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800" b="1" dirty="0">
                <a:ea typeface="+mn-lt"/>
                <a:cs typeface="+mn-lt"/>
              </a:rPr>
              <a:t> </a:t>
            </a:r>
            <a:r>
              <a:rPr lang="en-US" altLang="zh-TW" sz="2800" b="1" dirty="0" smtClean="0">
                <a:ea typeface="+mn-lt"/>
                <a:cs typeface="+mn-lt"/>
              </a:rPr>
              <a:t>     </a:t>
            </a:r>
            <a:r>
              <a:rPr lang="en-US" altLang="zh-TW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altLang="zh-TW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altLang="zh-TW" sz="2800" spc="-5" dirty="0" smtClean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altLang="zh-TW" sz="2000" spc="-5" dirty="0" smtClean="0">
                <a:latin typeface="Microsoft Sans Serif"/>
                <a:ea typeface="Microsoft Sans Serif"/>
                <a:cs typeface="Microsoft Sans Serif"/>
              </a:rPr>
              <a:t>Our target is wafer’s 49 point Etch rate prediction and alarm detection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altLang="zh-TW" sz="2000" spc="-5" dirty="0" smtClean="0">
                <a:latin typeface="Microsoft Sans Serif"/>
                <a:ea typeface="Microsoft Sans Serif"/>
                <a:cs typeface="Microsoft Sans Serif"/>
              </a:rPr>
              <a:t>          through plasma equip collect sensor value (pressure, temperature, gas…)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altLang="zh-TW" sz="2000" spc="-5" dirty="0" smtClean="0">
                <a:latin typeface="Microsoft Sans Serif"/>
                <a:ea typeface="Microsoft Sans Serif"/>
                <a:cs typeface="Microsoft Sans Serif"/>
              </a:rPr>
              <a:t>          and use them to train a regression model and alarm detection model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400" spc="-5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altLang="zh-TW" sz="2400" spc="-5" dirty="0" smtClean="0">
                <a:latin typeface="Microsoft Sans Serif"/>
                <a:ea typeface="Microsoft Sans Serif"/>
                <a:cs typeface="Microsoft Sans Serif"/>
              </a:rPr>
              <a:t>                  </a:t>
            </a:r>
            <a:endParaRPr lang="en-US" altLang="zh-TW" sz="3200" dirty="0">
              <a:ea typeface="+mn-lt"/>
              <a:cs typeface="+mn-lt"/>
            </a:endParaRPr>
          </a:p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endParaRPr lang="en-US" altLang="zh-TW" sz="2800" b="1" dirty="0" smtClean="0">
              <a:ea typeface="+mn-lt"/>
              <a:cs typeface="+mn-lt"/>
            </a:endParaRPr>
          </a:p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endParaRPr lang="en-US" altLang="zh-TW" sz="2800" b="1" dirty="0">
              <a:ea typeface="+mn-lt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4"/>
              <a:tabLst>
                <a:tab pos="332740" algn="l"/>
                <a:tab pos="333375" algn="l"/>
              </a:tabLst>
            </a:pPr>
            <a:r>
              <a:rPr lang="zh-TW" sz="2600" dirty="0">
                <a:ea typeface="新細明體"/>
                <a:cs typeface="Calibri"/>
              </a:rPr>
              <a:t>   </a:t>
            </a:r>
            <a:endParaRPr lang="zh-TW" sz="2400" dirty="0">
              <a:ea typeface="新細明體"/>
              <a:cs typeface="Calibr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707" y="4114800"/>
            <a:ext cx="2800349" cy="2743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871410" y="3653135"/>
            <a:ext cx="318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6">
                    <a:lumMod val="50000"/>
                  </a:schemeClr>
                </a:solidFill>
              </a:rPr>
              <a:t>Wafer 49 point location</a:t>
            </a:r>
            <a:endParaRPr lang="zh-TW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21" y="4724400"/>
            <a:ext cx="4846740" cy="1932599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312176" y="4182645"/>
            <a:ext cx="4345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6">
                    <a:lumMod val="50000"/>
                  </a:schemeClr>
                </a:solidFill>
              </a:rPr>
              <a:t>Plasma equip sensor format</a:t>
            </a:r>
            <a:endParaRPr lang="zh-TW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7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METHODOLOGY</a:t>
            </a:r>
            <a:endParaRPr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18574" y="1820783"/>
            <a:ext cx="8915400" cy="4514697"/>
          </a:xfrm>
          <a:prstGeom prst="rect">
            <a:avLst/>
          </a:prstGeom>
        </p:spPr>
        <p:txBody>
          <a:bodyPr vert="horz" wrap="square" lIns="0" tIns="89535" rIns="0" bIns="0" rtlCol="0" anchor="t">
            <a:spAutoFit/>
          </a:bodyPr>
          <a:lstStyle/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altLang="zh-TW" sz="2800" b="1" dirty="0" smtClean="0">
                <a:ea typeface="+mn-lt"/>
                <a:cs typeface="+mn-lt"/>
              </a:rPr>
              <a:t>Plasma sensor data format and preprocess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spc="-5" dirty="0" smtClean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       🞑</a:t>
            </a:r>
            <a:r>
              <a:rPr lang="en-US" altLang="zh-TW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altLang="zh-TW" sz="2800" spc="-5" dirty="0" smtClean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altLang="zh-TW" sz="2000" spc="-5" dirty="0" smtClean="0">
                <a:latin typeface="Microsoft Sans Serif"/>
                <a:ea typeface="Microsoft Sans Serif"/>
                <a:cs typeface="Microsoft Sans Serif"/>
              </a:rPr>
              <a:t>Plasma equip sensor data is sequential format that shape=</a:t>
            </a:r>
            <a:r>
              <a:rPr lang="en-US" altLang="zh-TW" sz="2000" spc="-5" dirty="0" smtClean="0">
                <a:latin typeface="Microsoft Sans Serif"/>
                <a:ea typeface="Microsoft Sans Serif"/>
                <a:cs typeface="Microsoft Sans Serif"/>
                <a:sym typeface="Wingdings" panose="05000000000000000000" pitchFamily="2" charset="2"/>
              </a:rPr>
              <a:t>(S,T,N)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endParaRPr lang="en-US" altLang="zh-TW" sz="2400" spc="-5" dirty="0" smtClean="0">
              <a:latin typeface="Microsoft Sans Serif"/>
              <a:ea typeface="Microsoft Sans Serif"/>
              <a:cs typeface="Microsoft Sans Serif"/>
              <a:sym typeface="Wingdings" panose="05000000000000000000" pitchFamily="2" charset="2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400" spc="-5" dirty="0">
                <a:latin typeface="Microsoft Sans Serif"/>
                <a:ea typeface="Microsoft Sans Serif"/>
                <a:cs typeface="Microsoft Sans Serif"/>
                <a:sym typeface="Wingdings" panose="05000000000000000000" pitchFamily="2" charset="2"/>
              </a:rPr>
              <a:t> </a:t>
            </a:r>
            <a:r>
              <a:rPr lang="en-US" altLang="zh-TW" sz="2400" spc="-5" dirty="0" smtClean="0">
                <a:latin typeface="Microsoft Sans Serif"/>
                <a:ea typeface="Microsoft Sans Serif"/>
                <a:cs typeface="Microsoft Sans Serif"/>
                <a:sym typeface="Wingdings" panose="05000000000000000000" pitchFamily="2" charset="2"/>
              </a:rPr>
              <a:t>     </a:t>
            </a:r>
            <a:r>
              <a:rPr lang="en-US" altLang="zh-TW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altLang="zh-TW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altLang="zh-TW" sz="2800" spc="-5" dirty="0" smtClean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altLang="zh-TW" sz="2000" spc="-5" dirty="0" smtClean="0">
                <a:latin typeface="Microsoft Sans Serif"/>
                <a:ea typeface="Microsoft Sans Serif"/>
                <a:cs typeface="Microsoft Sans Serif"/>
              </a:rPr>
              <a:t>Preprocess step 1.  Calculate every step sensor (</a:t>
            </a:r>
            <a:r>
              <a:rPr lang="en-US" altLang="zh-TW" sz="2000" spc="-5" dirty="0" err="1" smtClean="0">
                <a:latin typeface="Microsoft Sans Serif"/>
                <a:ea typeface="Microsoft Sans Serif"/>
                <a:cs typeface="Microsoft Sans Serif"/>
              </a:rPr>
              <a:t>mean,std,max,min</a:t>
            </a:r>
            <a:r>
              <a:rPr lang="en-US" altLang="zh-TW" sz="2000" spc="-5" dirty="0" smtClean="0">
                <a:latin typeface="Microsoft Sans Serif"/>
                <a:ea typeface="Microsoft Sans Serif"/>
                <a:cs typeface="Microsoft Sans Serif"/>
              </a:rPr>
              <a:t>)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altLang="zh-TW" sz="2000" spc="-5" dirty="0" smtClean="0">
                <a:latin typeface="Microsoft Sans Serif"/>
                <a:ea typeface="Microsoft Sans Serif"/>
                <a:cs typeface="Microsoft Sans Serif"/>
              </a:rPr>
              <a:t>                                            in T dimension and shape will become (S,N*4)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altLang="zh-TW" sz="2000" spc="-5" dirty="0" smtClean="0">
                <a:latin typeface="Microsoft Sans Serif"/>
                <a:ea typeface="Microsoft Sans Serif"/>
                <a:cs typeface="Microsoft Sans Serif"/>
              </a:rPr>
              <a:t>      </a:t>
            </a:r>
            <a:r>
              <a:rPr lang="en-US" altLang="zh-TW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altLang="zh-TW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altLang="zh-TW" sz="2000" spc="-5" dirty="0" smtClean="0">
                <a:latin typeface="Microsoft Sans Serif"/>
                <a:ea typeface="Microsoft Sans Serif"/>
                <a:cs typeface="Microsoft Sans Serif"/>
              </a:rPr>
              <a:t>  Preprocess step 2.  Use minimax normalization to normalize sensor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spc="-5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altLang="zh-TW" sz="2000" spc="-5" dirty="0" smtClean="0">
                <a:latin typeface="Microsoft Sans Serif"/>
                <a:ea typeface="Microsoft Sans Serif"/>
                <a:cs typeface="Microsoft Sans Serif"/>
              </a:rPr>
              <a:t>                                            value in S dimension</a:t>
            </a:r>
            <a:endParaRPr lang="en-US" altLang="zh-TW" sz="2400" spc="-5" dirty="0" smtClean="0">
              <a:latin typeface="Microsoft Sans Serif"/>
              <a:ea typeface="Microsoft Sans Serif"/>
              <a:cs typeface="Microsoft Sans Serif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endParaRPr lang="en-US" altLang="zh-TW" sz="3200" dirty="0">
              <a:ea typeface="+mn-lt"/>
              <a:cs typeface="+mn-lt"/>
            </a:endParaRPr>
          </a:p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endParaRPr lang="en-US" altLang="zh-TW" sz="2800" b="1" dirty="0" smtClean="0">
              <a:ea typeface="+mn-lt"/>
              <a:cs typeface="+mn-lt"/>
            </a:endParaRPr>
          </a:p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endParaRPr lang="en-US" altLang="zh-TW" sz="2800" b="1" dirty="0">
              <a:ea typeface="+mn-lt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4"/>
              <a:tabLst>
                <a:tab pos="332740" algn="l"/>
                <a:tab pos="333375" algn="l"/>
              </a:tabLst>
            </a:pPr>
            <a:r>
              <a:rPr lang="zh-TW" sz="2600" dirty="0">
                <a:ea typeface="新細明體"/>
                <a:cs typeface="Calibri"/>
              </a:rPr>
              <a:t>   </a:t>
            </a:r>
            <a:endParaRPr lang="zh-TW" sz="2400" dirty="0">
              <a:ea typeface="新細明體"/>
              <a:cs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800" y="5562600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8" name="矩形 7"/>
          <p:cNvSpPr/>
          <p:nvPr/>
        </p:nvSpPr>
        <p:spPr>
          <a:xfrm>
            <a:off x="1219200" y="5715000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9" name="矩形 8"/>
          <p:cNvSpPr/>
          <p:nvPr/>
        </p:nvSpPr>
        <p:spPr>
          <a:xfrm>
            <a:off x="1371600" y="5867400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10" name="矩形 9"/>
          <p:cNvSpPr/>
          <p:nvPr/>
        </p:nvSpPr>
        <p:spPr>
          <a:xfrm>
            <a:off x="1524000" y="6019800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11" name="矩形 10"/>
          <p:cNvSpPr/>
          <p:nvPr/>
        </p:nvSpPr>
        <p:spPr>
          <a:xfrm>
            <a:off x="1676400" y="6172200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Sensor.N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19200" y="4886200"/>
            <a:ext cx="111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Time = 0</a:t>
            </a:r>
          </a:p>
          <a:p>
            <a:r>
              <a:rPr lang="en-US" altLang="zh-TW" dirty="0" smtClean="0"/>
              <a:t> Step = 0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3184044" y="6019800"/>
            <a:ext cx="140683" cy="12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398666" y="6019800"/>
            <a:ext cx="140683" cy="12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643092" y="6019800"/>
            <a:ext cx="140683" cy="12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010526" y="5560594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18" name="矩形 17"/>
          <p:cNvSpPr/>
          <p:nvPr/>
        </p:nvSpPr>
        <p:spPr>
          <a:xfrm>
            <a:off x="4162926" y="5712994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19" name="矩形 18"/>
          <p:cNvSpPr/>
          <p:nvPr/>
        </p:nvSpPr>
        <p:spPr>
          <a:xfrm>
            <a:off x="4315326" y="5865394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20" name="矩形 19"/>
          <p:cNvSpPr/>
          <p:nvPr/>
        </p:nvSpPr>
        <p:spPr>
          <a:xfrm>
            <a:off x="4467726" y="6017794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21" name="矩形 20"/>
          <p:cNvSpPr/>
          <p:nvPr/>
        </p:nvSpPr>
        <p:spPr>
          <a:xfrm>
            <a:off x="4620126" y="6170194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Sensor.N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010527" y="4886200"/>
            <a:ext cx="126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Time = T</a:t>
            </a:r>
          </a:p>
          <a:p>
            <a:r>
              <a:rPr lang="en-US" altLang="zh-TW" dirty="0" smtClean="0"/>
              <a:t> Step = 0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6053977" y="6019800"/>
            <a:ext cx="140683" cy="12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268599" y="6019800"/>
            <a:ext cx="140683" cy="12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6513025" y="6019800"/>
            <a:ext cx="140683" cy="1211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880459" y="5560594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27" name="矩形 26"/>
          <p:cNvSpPr/>
          <p:nvPr/>
        </p:nvSpPr>
        <p:spPr>
          <a:xfrm>
            <a:off x="7032859" y="5712994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28" name="矩形 27"/>
          <p:cNvSpPr/>
          <p:nvPr/>
        </p:nvSpPr>
        <p:spPr>
          <a:xfrm>
            <a:off x="7185259" y="5865394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29" name="矩形 28"/>
          <p:cNvSpPr/>
          <p:nvPr/>
        </p:nvSpPr>
        <p:spPr>
          <a:xfrm>
            <a:off x="7337659" y="6017794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Sensor.1</a:t>
            </a:r>
          </a:p>
        </p:txBody>
      </p:sp>
      <p:sp>
        <p:nvSpPr>
          <p:cNvPr id="30" name="矩形 29"/>
          <p:cNvSpPr/>
          <p:nvPr/>
        </p:nvSpPr>
        <p:spPr>
          <a:xfrm>
            <a:off x="7490059" y="6170194"/>
            <a:ext cx="1266145" cy="605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Sensor.N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880460" y="4886200"/>
            <a:ext cx="126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Time = T</a:t>
            </a:r>
          </a:p>
          <a:p>
            <a:r>
              <a:rPr lang="en-US" altLang="zh-TW" dirty="0" smtClean="0"/>
              <a:t> Step = S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METHODOLOGY</a:t>
            </a:r>
            <a:endParaRPr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18574" y="1820783"/>
            <a:ext cx="8915400" cy="3283591"/>
          </a:xfrm>
          <a:prstGeom prst="rect">
            <a:avLst/>
          </a:prstGeom>
        </p:spPr>
        <p:txBody>
          <a:bodyPr vert="horz" wrap="square" lIns="0" tIns="89535" rIns="0" bIns="0" rtlCol="0" anchor="t">
            <a:spAutoFit/>
          </a:bodyPr>
          <a:lstStyle/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altLang="zh-TW" sz="2800" b="1" dirty="0" smtClean="0">
                <a:ea typeface="+mn-lt"/>
                <a:cs typeface="+mn-lt"/>
              </a:rPr>
              <a:t>Etch rate data format and preprocess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spc="-5" dirty="0" smtClean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       🞑</a:t>
            </a:r>
            <a:r>
              <a:rPr lang="en-US" altLang="zh-TW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altLang="zh-TW" sz="2800" spc="-5" dirty="0" smtClean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altLang="zh-TW" sz="2000" spc="-5" dirty="0" smtClean="0">
                <a:latin typeface="Microsoft Sans Serif"/>
                <a:ea typeface="Microsoft Sans Serif"/>
                <a:cs typeface="Microsoft Sans Serif"/>
              </a:rPr>
              <a:t>Measure equip collect initial thick value and after plasma process 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spc="-5" dirty="0" smtClean="0">
                <a:latin typeface="Microsoft Sans Serif"/>
                <a:ea typeface="Microsoft Sans Serif"/>
                <a:cs typeface="Microsoft Sans Serif"/>
              </a:rPr>
              <a:t>           thick value both of shape are (49) 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spc="-5" dirty="0" smtClean="0">
                <a:latin typeface="Microsoft Sans Serif"/>
                <a:ea typeface="Microsoft Sans Serif"/>
                <a:cs typeface="Microsoft Sans Serif"/>
              </a:rPr>
              <a:t>                       </a:t>
            </a:r>
            <a:endParaRPr lang="en-US" altLang="zh-TW" sz="2400" spc="-5" dirty="0" smtClean="0">
              <a:latin typeface="Microsoft Sans Serif"/>
              <a:ea typeface="Microsoft Sans Serif"/>
              <a:cs typeface="Microsoft Sans Serif"/>
              <a:sym typeface="Wingdings" panose="05000000000000000000" pitchFamily="2" charset="2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400" spc="-5" dirty="0">
                <a:latin typeface="Microsoft Sans Serif"/>
                <a:ea typeface="Microsoft Sans Serif"/>
                <a:cs typeface="Microsoft Sans Serif"/>
                <a:sym typeface="Wingdings" panose="05000000000000000000" pitchFamily="2" charset="2"/>
              </a:rPr>
              <a:t> </a:t>
            </a:r>
            <a:r>
              <a:rPr lang="en-US" altLang="zh-TW" sz="2400" spc="-5" dirty="0" smtClean="0">
                <a:latin typeface="Microsoft Sans Serif"/>
                <a:ea typeface="Microsoft Sans Serif"/>
                <a:cs typeface="Microsoft Sans Serif"/>
                <a:sym typeface="Wingdings" panose="05000000000000000000" pitchFamily="2" charset="2"/>
              </a:rPr>
              <a:t>     </a:t>
            </a:r>
            <a:r>
              <a:rPr lang="en-US" altLang="zh-TW" sz="20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🞑</a:t>
            </a:r>
            <a:r>
              <a:rPr lang="en-US" altLang="zh-TW" sz="2800" spc="-5" dirty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en-US" altLang="zh-TW" sz="2800" spc="-5" dirty="0" smtClean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altLang="zh-TW" sz="2000" spc="-5" dirty="0" smtClean="0">
                <a:latin typeface="Microsoft Sans Serif"/>
                <a:ea typeface="Microsoft Sans Serif"/>
                <a:cs typeface="Microsoft Sans Serif"/>
              </a:rPr>
              <a:t>Preprocess. Calculate all training data thick value mean and </a:t>
            </a:r>
            <a:r>
              <a:rPr lang="en-US" altLang="zh-TW" sz="2000" spc="-5" dirty="0" err="1" smtClean="0">
                <a:latin typeface="Microsoft Sans Serif"/>
                <a:ea typeface="Microsoft Sans Serif"/>
                <a:cs typeface="Microsoft Sans Serif"/>
              </a:rPr>
              <a:t>std</a:t>
            </a:r>
            <a:endParaRPr lang="en-US" altLang="zh-TW" sz="2000" spc="-5" dirty="0" smtClean="0">
              <a:latin typeface="Microsoft Sans Serif"/>
              <a:ea typeface="Microsoft Sans Serif"/>
              <a:cs typeface="Microsoft Sans Serif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b="1" spc="-5" dirty="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en-US" altLang="zh-TW" sz="2000" b="1" spc="-5" dirty="0" smtClean="0">
                <a:latin typeface="Microsoft Sans Serif"/>
                <a:ea typeface="Microsoft Sans Serif"/>
                <a:cs typeface="Microsoft Sans Serif"/>
              </a:rPr>
              <a:t>                               </a:t>
            </a:r>
            <a:r>
              <a:rPr lang="en-US" altLang="zh-TW" sz="2000" spc="-5" dirty="0" smtClean="0">
                <a:latin typeface="Microsoft Sans Serif"/>
                <a:ea typeface="Microsoft Sans Serif"/>
                <a:cs typeface="Microsoft Sans Serif"/>
              </a:rPr>
              <a:t>to do z-score normalization (include testing data)</a:t>
            </a:r>
            <a:endParaRPr lang="en-US" altLang="zh-TW" sz="2800" dirty="0" smtClean="0">
              <a:ea typeface="+mn-lt"/>
              <a:cs typeface="+mn-lt"/>
            </a:endParaRPr>
          </a:p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endParaRPr lang="en-US" altLang="zh-TW" sz="2800" b="1" dirty="0">
              <a:ea typeface="+mn-lt"/>
              <a:cs typeface="+mn-lt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4"/>
              <a:tabLst>
                <a:tab pos="332740" algn="l"/>
                <a:tab pos="333375" algn="l"/>
              </a:tabLst>
            </a:pPr>
            <a:r>
              <a:rPr lang="zh-TW" sz="2600" dirty="0">
                <a:ea typeface="新細明體"/>
                <a:cs typeface="Calibri"/>
              </a:rPr>
              <a:t>   </a:t>
            </a:r>
            <a:endParaRPr lang="zh-TW" sz="2400" dirty="0">
              <a:ea typeface="新細明體"/>
              <a:cs typeface="Calibr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4887621"/>
            <a:ext cx="2025226" cy="1981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939972" y="4495800"/>
            <a:ext cx="2115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Wafer 49 point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13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圓角矩形 28"/>
          <p:cNvSpPr/>
          <p:nvPr/>
        </p:nvSpPr>
        <p:spPr>
          <a:xfrm>
            <a:off x="234616" y="3734270"/>
            <a:ext cx="6118935" cy="27663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56362"/>
            <a:ext cx="5316404" cy="690574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METHODOLOGY</a:t>
            </a:r>
            <a:endParaRPr lang="zh-TW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18574" y="1820783"/>
            <a:ext cx="8915400" cy="1231747"/>
          </a:xfrm>
          <a:prstGeom prst="rect">
            <a:avLst/>
          </a:prstGeom>
        </p:spPr>
        <p:txBody>
          <a:bodyPr vert="horz" wrap="square" lIns="0" tIns="89535" rIns="0" bIns="0" rtlCol="0" anchor="t">
            <a:spAutoFit/>
          </a:bodyPr>
          <a:lstStyle/>
          <a:p>
            <a:pPr marL="332740" marR="5080" indent="-320675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lang="en-US" altLang="zh-TW" sz="2800" b="1" dirty="0" smtClean="0">
                <a:ea typeface="+mn-lt"/>
                <a:cs typeface="+mn-lt"/>
              </a:rPr>
              <a:t>Etch rate regression model</a:t>
            </a: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5"/>
              <a:tabLst>
                <a:tab pos="332740" algn="l"/>
                <a:tab pos="333375" algn="l"/>
              </a:tabLst>
            </a:pPr>
            <a:r>
              <a:rPr lang="en-US" altLang="zh-TW" sz="2000" spc="-5" dirty="0" smtClean="0">
                <a:solidFill>
                  <a:srgbClr val="2CA1BE"/>
                </a:solidFill>
                <a:latin typeface="Microsoft Sans Serif"/>
                <a:ea typeface="Microsoft Sans Serif"/>
                <a:cs typeface="Microsoft Sans Serif"/>
              </a:rPr>
              <a:t>       </a:t>
            </a:r>
            <a:endParaRPr lang="en-US" altLang="zh-TW" sz="2000" spc="-5" dirty="0" smtClean="0">
              <a:latin typeface="Microsoft Sans Serif"/>
              <a:ea typeface="Microsoft Sans Serif"/>
              <a:cs typeface="Microsoft Sans Serif"/>
              <a:sym typeface="Wingdings" panose="05000000000000000000" pitchFamily="2" charset="2"/>
            </a:endParaRPr>
          </a:p>
          <a:p>
            <a:pPr marL="12065" marR="5080">
              <a:lnSpc>
                <a:spcPts val="2500"/>
              </a:lnSpc>
              <a:spcBef>
                <a:spcPts val="705"/>
              </a:spcBef>
              <a:buClr>
                <a:srgbClr val="DA1F28"/>
              </a:buClr>
              <a:buSzPct val="59614"/>
              <a:tabLst>
                <a:tab pos="332740" algn="l"/>
                <a:tab pos="333375" algn="l"/>
              </a:tabLst>
            </a:pPr>
            <a:r>
              <a:rPr lang="zh-TW" sz="2600" dirty="0">
                <a:ea typeface="新細明體"/>
                <a:cs typeface="Calibri"/>
              </a:rPr>
              <a:t>   </a:t>
            </a:r>
            <a:endParaRPr lang="zh-TW" sz="2400" dirty="0">
              <a:ea typeface="新細明體"/>
              <a:cs typeface="Calibri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426011" y="3894381"/>
            <a:ext cx="1502303" cy="53806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Thick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2297149" y="3851277"/>
            <a:ext cx="1153238" cy="6147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Thick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6"/>
            <a:endCxn id="5" idx="1"/>
          </p:cNvCxnSpPr>
          <p:nvPr/>
        </p:nvCxnSpPr>
        <p:spPr>
          <a:xfrm flipV="1">
            <a:off x="1928314" y="4158654"/>
            <a:ext cx="368835" cy="4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5" idx="3"/>
          </p:cNvCxnSpPr>
          <p:nvPr/>
        </p:nvCxnSpPr>
        <p:spPr>
          <a:xfrm>
            <a:off x="3450387" y="4158654"/>
            <a:ext cx="804529" cy="695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426011" y="5861980"/>
            <a:ext cx="1502303" cy="52432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Step 1…S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</a:t>
            </a:r>
          </a:p>
        </p:txBody>
      </p:sp>
      <p:cxnSp>
        <p:nvCxnSpPr>
          <p:cNvPr id="12" name="直線單箭頭接點 11"/>
          <p:cNvCxnSpPr>
            <a:stCxn id="8" idx="6"/>
            <a:endCxn id="13" idx="1"/>
          </p:cNvCxnSpPr>
          <p:nvPr/>
        </p:nvCxnSpPr>
        <p:spPr>
          <a:xfrm>
            <a:off x="1928314" y="6124141"/>
            <a:ext cx="350735" cy="3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2279049" y="5820387"/>
            <a:ext cx="1153238" cy="6147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Sensor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13" idx="3"/>
            <a:endCxn id="86" idx="4"/>
          </p:cNvCxnSpPr>
          <p:nvPr/>
        </p:nvCxnSpPr>
        <p:spPr>
          <a:xfrm flipV="1">
            <a:off x="3432287" y="5259076"/>
            <a:ext cx="843168" cy="868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4915796" y="4764531"/>
            <a:ext cx="1153238" cy="61475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Etch rate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肘形接點 21"/>
          <p:cNvCxnSpPr>
            <a:stCxn id="18" idx="2"/>
            <a:endCxn id="4" idx="4"/>
          </p:cNvCxnSpPr>
          <p:nvPr/>
        </p:nvCxnSpPr>
        <p:spPr>
          <a:xfrm rot="5400000" flipH="1">
            <a:off x="2861369" y="2748240"/>
            <a:ext cx="946839" cy="4315252"/>
          </a:xfrm>
          <a:prstGeom prst="bentConnector3">
            <a:avLst>
              <a:gd name="adj1" fmla="val -2414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633083" y="5384032"/>
            <a:ext cx="2481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Update Thick value</a:t>
            </a:r>
            <a:endParaRPr lang="zh-TW" altLang="en-US" sz="20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170581" y="3845169"/>
            <a:ext cx="262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Repeat step times</a:t>
            </a:r>
            <a:endParaRPr lang="zh-TW" altLang="en-US" sz="2000" b="1" dirty="0"/>
          </a:p>
        </p:txBody>
      </p:sp>
      <p:cxnSp>
        <p:nvCxnSpPr>
          <p:cNvPr id="44" name="肘形接點 43"/>
          <p:cNvCxnSpPr>
            <a:stCxn id="4" idx="0"/>
            <a:endCxn id="50" idx="1"/>
          </p:cNvCxnSpPr>
          <p:nvPr/>
        </p:nvCxnSpPr>
        <p:spPr>
          <a:xfrm rot="5400000" flipH="1" flipV="1">
            <a:off x="3348892" y="569968"/>
            <a:ext cx="1152684" cy="5496143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793218" y="2558649"/>
            <a:ext cx="2762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Output last thick value </a:t>
            </a:r>
            <a:endParaRPr lang="zh-TW" altLang="en-US" sz="2000" b="1" dirty="0"/>
          </a:p>
        </p:txBody>
      </p:sp>
      <p:sp>
        <p:nvSpPr>
          <p:cNvPr id="50" name="矩形 49"/>
          <p:cNvSpPr/>
          <p:nvPr/>
        </p:nvSpPr>
        <p:spPr>
          <a:xfrm>
            <a:off x="6673306" y="2430863"/>
            <a:ext cx="1447798" cy="6216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Model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prediction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673306" y="3998074"/>
            <a:ext cx="1437816" cy="6216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After plasma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Thick value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上-下雙向箭號 56"/>
          <p:cNvSpPr/>
          <p:nvPr/>
        </p:nvSpPr>
        <p:spPr>
          <a:xfrm>
            <a:off x="7163548" y="3052531"/>
            <a:ext cx="457200" cy="9455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8117757" y="3294470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L2 loss</a:t>
            </a:r>
            <a:endParaRPr lang="zh-TW" altLang="en-US" sz="2400" b="1" dirty="0"/>
          </a:p>
        </p:txBody>
      </p:sp>
      <p:cxnSp>
        <p:nvCxnSpPr>
          <p:cNvPr id="63" name="肘形接點 62"/>
          <p:cNvCxnSpPr>
            <a:stCxn id="62" idx="2"/>
            <a:endCxn id="29" idx="3"/>
          </p:cNvCxnSpPr>
          <p:nvPr/>
        </p:nvCxnSpPr>
        <p:spPr>
          <a:xfrm rot="5400000">
            <a:off x="6811549" y="3298137"/>
            <a:ext cx="1361332" cy="22773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765691" y="4909426"/>
            <a:ext cx="1878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Optimize model</a:t>
            </a:r>
            <a:endParaRPr lang="zh-TW" altLang="en-US" b="1" dirty="0"/>
          </a:p>
        </p:txBody>
      </p:sp>
      <p:cxnSp>
        <p:nvCxnSpPr>
          <p:cNvPr id="71" name="直線單箭頭接點 70"/>
          <p:cNvCxnSpPr>
            <a:stCxn id="57" idx="6"/>
            <a:endCxn id="62" idx="1"/>
          </p:cNvCxnSpPr>
          <p:nvPr/>
        </p:nvCxnSpPr>
        <p:spPr>
          <a:xfrm>
            <a:off x="7506448" y="3525303"/>
            <a:ext cx="6113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4090959" y="4885613"/>
            <a:ext cx="368991" cy="373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7" name="直線單箭頭接點 96"/>
          <p:cNvCxnSpPr>
            <a:endCxn id="18" idx="1"/>
          </p:cNvCxnSpPr>
          <p:nvPr/>
        </p:nvCxnSpPr>
        <p:spPr>
          <a:xfrm>
            <a:off x="4464375" y="5064108"/>
            <a:ext cx="451421" cy="7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19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22612</TotalTime>
  <Words>230</Words>
  <Application>Microsoft Office PowerPoint</Application>
  <PresentationFormat>如螢幕大小 (4:3)</PresentationFormat>
  <Paragraphs>146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MingLiU_HKSCS-ExtB</vt:lpstr>
      <vt:lpstr>微軟正黑體</vt:lpstr>
      <vt:lpstr>新細明體</vt:lpstr>
      <vt:lpstr>Arial</vt:lpstr>
      <vt:lpstr>Calibri</vt:lpstr>
      <vt:lpstr>Microsoft Sans Serif</vt:lpstr>
      <vt:lpstr>Times New Roman</vt:lpstr>
      <vt:lpstr>Wingdings</vt:lpstr>
      <vt:lpstr>Office Theme</vt:lpstr>
      <vt:lpstr>PowerPoint 簡報</vt:lpstr>
      <vt:lpstr>Outline</vt:lpstr>
      <vt:lpstr>Introduction</vt:lpstr>
      <vt:lpstr>Introduction</vt:lpstr>
      <vt:lpstr>PowerPoint 簡報</vt:lpstr>
      <vt:lpstr>METHODOLOGY</vt:lpstr>
      <vt:lpstr>METHODOLOGY</vt:lpstr>
      <vt:lpstr>METHODOLOGY</vt:lpstr>
      <vt:lpstr>METHODOLOGY</vt:lpstr>
      <vt:lpstr>METHODOLOGY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Steve</dc:creator>
  <cp:lastModifiedBy>OBU3TD-Ian Huang(黃一恩)</cp:lastModifiedBy>
  <cp:revision>714</cp:revision>
  <dcterms:created xsi:type="dcterms:W3CDTF">2022-11-12T05:31:40Z</dcterms:created>
  <dcterms:modified xsi:type="dcterms:W3CDTF">2023-09-24T03:40:43Z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2022-11-12T00:00:00Z</vt:filetime>
  </property>
</Properties>
</file>