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Libre Franklin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ikqPU7ZLI1JM0dYpHWJKzNXw3c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2D3CA2-ABCF-4D46-A327-E318A4F189AC}">
  <a:tblStyle styleId="{D32D3CA2-ABCF-4D46-A327-E318A4F189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-bold.fntdata"/><Relationship Id="rId30" Type="http://schemas.openxmlformats.org/officeDocument/2006/relationships/font" Target="fonts/LibreFranklin-regular.fntdata"/><Relationship Id="rId11" Type="http://schemas.openxmlformats.org/officeDocument/2006/relationships/slide" Target="slides/slide5.xml"/><Relationship Id="rId33" Type="http://schemas.openxmlformats.org/officeDocument/2006/relationships/font" Target="fonts/LibreFranklin-boldItalic.fntdata"/><Relationship Id="rId10" Type="http://schemas.openxmlformats.org/officeDocument/2006/relationships/slide" Target="slides/slide4.xml"/><Relationship Id="rId32" Type="http://schemas.openxmlformats.org/officeDocument/2006/relationships/font" Target="fonts/LibreFranklin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f0d817a8f_0_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26f0d817a8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6f0d817a8f_0_1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0d817a8f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6f0d817a8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6f0d817a8f_0_19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0d817a8f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26f0d817a8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6f0d817a8f_0_2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efcf9c92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2cefcf9c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cefcf9c923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efcf9c923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cefcf9c9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cefcf9c923_0_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efcf9c923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2cefcf9c9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cefcf9c923_0_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f0d817a8f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g26f0d817a8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6f0d817a8f_0_2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f0d817a8f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6f0d817a8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26f0d817a8f_0_2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f0d817a8f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26f0d817a8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26f0d817a8f_0_2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f0d817a8f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f0d817a8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26f0d817a8f_0_2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f0d817a8f_0_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26f0d817a8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6f0d817a8f_0_2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f0d817a8f_0_2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26f0d817a8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6f0d817a8f_0_29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f0d817a8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26f0d817a8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26f0d817a8f_0_30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f0d817a8f_0_3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g26f0d817a8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6f0d817a8f_0_3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f0d817a8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26f0d817a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26f0d817a8f_0_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f0d817a8f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26f0d817a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6f0d817a8f_0_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f0d817a8f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26f0d817a8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6f0d817a8f_0_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f0d817a8f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26f0d817a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6f0d817a8f_0_8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f0d817a8f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26f0d817a8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6f0d817a8f_0_9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0d817a8f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26f0d817a8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6f0d817a8f_0_10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f0d817a8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26f0d817a8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6f0d817a8f_0_1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457200" y="1600200"/>
            <a:ext cx="7467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3146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64214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B9A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3146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457200" y="64214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B9A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 rot="5400000">
            <a:off x="1928019" y="129381"/>
            <a:ext cx="452596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3146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457200" y="64214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B9A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64214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B9A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4320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457200" y="64214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B9A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5433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980"/>
              <a:buChar char="⚫"/>
              <a:defRPr sz="22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3146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5433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980"/>
              <a:buChar char="⚫"/>
              <a:defRPr sz="22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3146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64214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B9A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4751387"/>
            <a:ext cx="9144000" cy="2112962"/>
          </a:xfrm>
          <a:custGeom>
            <a:rect b="b" l="l" r="r" t="t"/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3921"/>
            </a:srgbClr>
          </a:solidFill>
          <a:ln>
            <a:noFill/>
          </a:ln>
          <a:effectLst>
            <a:outerShdw blurRad="63500" dir="16200000" dist="4445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7315200" y="0"/>
            <a:ext cx="1828800" cy="6858000"/>
          </a:xfrm>
          <a:custGeom>
            <a:rect b="b" l="l" r="r" t="t"/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8823"/>
            </a:srgbClr>
          </a:solidFill>
          <a:ln>
            <a:noFill/>
          </a:ln>
          <a:effectLst>
            <a:outerShdw blurRad="63500" dir="10800000" dist="50800">
              <a:srgbClr val="000000">
                <a:alpha val="4392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 b="0" i="0" sz="4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457200" y="1600200"/>
            <a:ext cx="7467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64214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124200" y="6421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153400" y="64214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A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B9A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Relationship Id="rId10" Type="http://schemas.openxmlformats.org/officeDocument/2006/relationships/image" Target="../media/image33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428625" y="0"/>
            <a:ext cx="74676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0" i="0" lang="en-US" sz="4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428637" y="1064325"/>
            <a:ext cx="8472600" cy="5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7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82587" lvl="0" marL="419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82587" lvl="0" marL="419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Scheme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82587" lvl="0" marL="419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 Results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82587" lvl="0" marL="419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0d817a8f_0_181"/>
          <p:cNvSpPr txBox="1"/>
          <p:nvPr/>
        </p:nvSpPr>
        <p:spPr>
          <a:xfrm>
            <a:off x="442725" y="284425"/>
            <a:ext cx="42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Scheme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26f0d817a8f_0_181"/>
          <p:cNvSpPr txBox="1"/>
          <p:nvPr>
            <p:ph type="title"/>
          </p:nvPr>
        </p:nvSpPr>
        <p:spPr>
          <a:xfrm>
            <a:off x="1273050" y="9744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Greedy coreset selection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6f0d817a8f_0_181"/>
          <p:cNvSpPr txBox="1"/>
          <p:nvPr/>
        </p:nvSpPr>
        <p:spPr>
          <a:xfrm>
            <a:off x="359262" y="1938125"/>
            <a:ext cx="8715300" cy="26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A0B0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Pretrained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hierarchies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nominal data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, stride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patchsize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coreset target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random linear projection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ψ , 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Memory bank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26f0d817a8f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08" y="3479100"/>
            <a:ext cx="4958843" cy="32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6f0d817a8f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550" y="3479100"/>
            <a:ext cx="3255750" cy="32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f0d817a8f_0_197"/>
          <p:cNvSpPr txBox="1"/>
          <p:nvPr/>
        </p:nvSpPr>
        <p:spPr>
          <a:xfrm>
            <a:off x="442725" y="284425"/>
            <a:ext cx="42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Scheme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6f0d817a8f_0_197"/>
          <p:cNvSpPr txBox="1"/>
          <p:nvPr>
            <p:ph type="title"/>
          </p:nvPr>
        </p:nvSpPr>
        <p:spPr>
          <a:xfrm>
            <a:off x="1676400" y="89536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Anomaly score calculation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26f0d817a8f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75" y="1890700"/>
            <a:ext cx="8944049" cy="32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6f0d817a8f_0_197"/>
          <p:cNvSpPr/>
          <p:nvPr/>
        </p:nvSpPr>
        <p:spPr>
          <a:xfrm>
            <a:off x="4130950" y="2141200"/>
            <a:ext cx="4835100" cy="28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6f0d817a8f_0_197"/>
          <p:cNvSpPr txBox="1"/>
          <p:nvPr/>
        </p:nvSpPr>
        <p:spPr>
          <a:xfrm>
            <a:off x="328725" y="4787400"/>
            <a:ext cx="87153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587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the nominal patch-feature memory bank M, we estimate the image-level anomaly score for a test image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0d817a8f_0_214"/>
          <p:cNvSpPr txBox="1"/>
          <p:nvPr/>
        </p:nvSpPr>
        <p:spPr>
          <a:xfrm>
            <a:off x="442725" y="284425"/>
            <a:ext cx="42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Scheme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26f0d817a8f_0_214"/>
          <p:cNvSpPr txBox="1"/>
          <p:nvPr>
            <p:ph type="title"/>
          </p:nvPr>
        </p:nvSpPr>
        <p:spPr>
          <a:xfrm>
            <a:off x="1676400" y="89536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Anomaly score calculation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6f0d817a8f_0_214"/>
          <p:cNvSpPr txBox="1"/>
          <p:nvPr/>
        </p:nvSpPr>
        <p:spPr>
          <a:xfrm>
            <a:off x="359262" y="1938125"/>
            <a:ext cx="8715300" cy="26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A0B0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estimate the image-level anomaly score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a test image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the maximum distance score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3000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between test patch features in its patch collection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P(x </a:t>
            </a:r>
            <a:r>
              <a:rPr b="0" baseline="3000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= Ps,p(φj (x</a:t>
            </a:r>
            <a:r>
              <a:rPr b="0" baseline="3000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each respective nearest neighbour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3000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1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26f0d817a8f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150" y="4581429"/>
            <a:ext cx="4386650" cy="98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6f0d817a8f_0_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3150" y="5783650"/>
            <a:ext cx="4386648" cy="8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fcf9c923_0_0"/>
          <p:cNvSpPr txBox="1"/>
          <p:nvPr/>
        </p:nvSpPr>
        <p:spPr>
          <a:xfrm>
            <a:off x="442725" y="284425"/>
            <a:ext cx="42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Scheme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2cefcf9c923_0_0"/>
          <p:cNvSpPr txBox="1"/>
          <p:nvPr/>
        </p:nvSpPr>
        <p:spPr>
          <a:xfrm>
            <a:off x="165510" y="1361570"/>
            <a:ext cx="961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6075" lvl="0" marL="3327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14"/>
              <a:buFont typeface="Noto Sans Symbols"/>
              <a:buChar char="◻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Preprocess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2cefcf9c92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50" y="2542400"/>
            <a:ext cx="2743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cefcf9c923_0_0"/>
          <p:cNvSpPr txBox="1"/>
          <p:nvPr/>
        </p:nvSpPr>
        <p:spPr>
          <a:xfrm>
            <a:off x="237700" y="2067800"/>
            <a:ext cx="356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size = 900x1200</a:t>
            </a:r>
            <a:endParaRPr b="1" i="0" sz="2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cefcf9c923_0_0"/>
          <p:cNvSpPr/>
          <p:nvPr/>
        </p:nvSpPr>
        <p:spPr>
          <a:xfrm>
            <a:off x="301250" y="2542399"/>
            <a:ext cx="1828800" cy="1828800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cefcf9c923_0_0"/>
          <p:cNvSpPr/>
          <p:nvPr/>
        </p:nvSpPr>
        <p:spPr>
          <a:xfrm>
            <a:off x="1215649" y="2542400"/>
            <a:ext cx="1828800" cy="1828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cefcf9c923_0_0"/>
          <p:cNvSpPr/>
          <p:nvPr/>
        </p:nvSpPr>
        <p:spPr>
          <a:xfrm>
            <a:off x="1200267" y="3457497"/>
            <a:ext cx="1828800" cy="1828800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cefcf9c923_0_0"/>
          <p:cNvSpPr/>
          <p:nvPr/>
        </p:nvSpPr>
        <p:spPr>
          <a:xfrm>
            <a:off x="301248" y="4380578"/>
            <a:ext cx="1828800" cy="1828800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cefcf9c923_0_0"/>
          <p:cNvSpPr/>
          <p:nvPr/>
        </p:nvSpPr>
        <p:spPr>
          <a:xfrm>
            <a:off x="301248" y="3448120"/>
            <a:ext cx="1828800" cy="1828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cefcf9c923_0_0"/>
          <p:cNvSpPr txBox="1"/>
          <p:nvPr/>
        </p:nvSpPr>
        <p:spPr>
          <a:xfrm>
            <a:off x="1019120" y="3146356"/>
            <a:ext cx="39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cefcf9c923_0_0"/>
          <p:cNvSpPr txBox="1"/>
          <p:nvPr/>
        </p:nvSpPr>
        <p:spPr>
          <a:xfrm>
            <a:off x="1948902" y="3146355"/>
            <a:ext cx="39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cefcf9c923_0_0"/>
          <p:cNvSpPr/>
          <p:nvPr/>
        </p:nvSpPr>
        <p:spPr>
          <a:xfrm>
            <a:off x="1207958" y="4363504"/>
            <a:ext cx="1828800" cy="1828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cefcf9c923_0_0"/>
          <p:cNvSpPr txBox="1"/>
          <p:nvPr/>
        </p:nvSpPr>
        <p:spPr>
          <a:xfrm>
            <a:off x="1933520" y="4032894"/>
            <a:ext cx="39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cefcf9c923_0_0"/>
          <p:cNvSpPr txBox="1"/>
          <p:nvPr/>
        </p:nvSpPr>
        <p:spPr>
          <a:xfrm>
            <a:off x="1003738" y="4030439"/>
            <a:ext cx="39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cefcf9c923_0_0"/>
          <p:cNvSpPr txBox="1"/>
          <p:nvPr/>
        </p:nvSpPr>
        <p:spPr>
          <a:xfrm>
            <a:off x="1003738" y="4962897"/>
            <a:ext cx="39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cefcf9c923_0_0"/>
          <p:cNvSpPr txBox="1"/>
          <p:nvPr/>
        </p:nvSpPr>
        <p:spPr>
          <a:xfrm>
            <a:off x="1950229" y="4962144"/>
            <a:ext cx="39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cefcf9c923_0_0"/>
          <p:cNvSpPr/>
          <p:nvPr/>
        </p:nvSpPr>
        <p:spPr>
          <a:xfrm rot="-5400000">
            <a:off x="4257387" y="2823814"/>
            <a:ext cx="1057500" cy="262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cefcf9c923_0_0"/>
          <p:cNvSpPr txBox="1"/>
          <p:nvPr/>
        </p:nvSpPr>
        <p:spPr>
          <a:xfrm>
            <a:off x="3254288" y="4735025"/>
            <a:ext cx="350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to 6 patch(600x600)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Resize to (224x224)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cefcf9c923_0_0"/>
          <p:cNvSpPr txBox="1"/>
          <p:nvPr/>
        </p:nvSpPr>
        <p:spPr>
          <a:xfrm>
            <a:off x="6098626" y="2827675"/>
            <a:ext cx="350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size = 224x224</a:t>
            </a:r>
            <a:endParaRPr b="1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2cefcf9c92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1743" y="3691988"/>
            <a:ext cx="1312575" cy="129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cefcf9c923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4635" y="3677110"/>
            <a:ext cx="1267783" cy="126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cefcf9c92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1563" y="3622214"/>
            <a:ext cx="1171671" cy="127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cefcf9c923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43743" y="3567362"/>
            <a:ext cx="1245009" cy="127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cefcf9c923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48177" y="3527554"/>
            <a:ext cx="1267783" cy="126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cefcf9c923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52144" y="3457497"/>
            <a:ext cx="1267783" cy="127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efcf9c923_0_33"/>
          <p:cNvSpPr txBox="1"/>
          <p:nvPr/>
        </p:nvSpPr>
        <p:spPr>
          <a:xfrm>
            <a:off x="442725" y="284425"/>
            <a:ext cx="42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Scheme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g2cefcf9c923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99" y="3147622"/>
            <a:ext cx="1312575" cy="129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cefcf9c923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891" y="3132744"/>
            <a:ext cx="1267783" cy="126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cefcf9c923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819" y="3077848"/>
            <a:ext cx="1171671" cy="127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cefcf9c923_0_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999" y="3022996"/>
            <a:ext cx="1245009" cy="127752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cefcf9c923_0_33"/>
          <p:cNvSpPr txBox="1"/>
          <p:nvPr/>
        </p:nvSpPr>
        <p:spPr>
          <a:xfrm>
            <a:off x="134410" y="1704695"/>
            <a:ext cx="961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6075" lvl="0" marL="3327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14"/>
              <a:buFont typeface="Noto Sans Symbols"/>
              <a:buChar char="◻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stage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2cefcf9c923_0_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433" y="2983188"/>
            <a:ext cx="1267783" cy="126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cefcf9c923_0_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" y="2913131"/>
            <a:ext cx="1267783" cy="127752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cefcf9c923_0_33"/>
          <p:cNvSpPr txBox="1"/>
          <p:nvPr/>
        </p:nvSpPr>
        <p:spPr>
          <a:xfrm>
            <a:off x="134398" y="2362200"/>
            <a:ext cx="306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size = 224x224</a:t>
            </a:r>
            <a:endParaRPr b="1" i="0" sz="2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2cefcf9c923_0_33"/>
          <p:cNvCxnSpPr>
            <a:stCxn id="200" idx="3"/>
            <a:endCxn id="207" idx="1"/>
          </p:cNvCxnSpPr>
          <p:nvPr/>
        </p:nvCxnSpPr>
        <p:spPr>
          <a:xfrm>
            <a:off x="2044490" y="3716612"/>
            <a:ext cx="6348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g2cefcf9c923_0_33"/>
          <p:cNvSpPr/>
          <p:nvPr/>
        </p:nvSpPr>
        <p:spPr>
          <a:xfrm>
            <a:off x="2679217" y="3449912"/>
            <a:ext cx="1600200" cy="533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cefcf9c923_0_33"/>
          <p:cNvSpPr/>
          <p:nvPr/>
        </p:nvSpPr>
        <p:spPr>
          <a:xfrm>
            <a:off x="2816936" y="3526112"/>
            <a:ext cx="381000" cy="38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cefcf9c923_0_33"/>
          <p:cNvSpPr/>
          <p:nvPr/>
        </p:nvSpPr>
        <p:spPr>
          <a:xfrm>
            <a:off x="3274136" y="3526112"/>
            <a:ext cx="381000" cy="38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cefcf9c923_0_33"/>
          <p:cNvSpPr/>
          <p:nvPr/>
        </p:nvSpPr>
        <p:spPr>
          <a:xfrm>
            <a:off x="3731336" y="3526112"/>
            <a:ext cx="381000" cy="38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cefcf9c923_0_33"/>
          <p:cNvSpPr txBox="1"/>
          <p:nvPr/>
        </p:nvSpPr>
        <p:spPr>
          <a:xfrm>
            <a:off x="2640038" y="3962437"/>
            <a:ext cx="179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Pretrain encoder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(28x28x512)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2cefcf9c923_0_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3060" y="3140328"/>
            <a:ext cx="1162717" cy="958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2cefcf9c923_0_33"/>
          <p:cNvCxnSpPr/>
          <p:nvPr/>
        </p:nvCxnSpPr>
        <p:spPr>
          <a:xfrm>
            <a:off x="4279417" y="3729361"/>
            <a:ext cx="6348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g2cefcf9c923_0_33"/>
          <p:cNvSpPr txBox="1"/>
          <p:nvPr/>
        </p:nvSpPr>
        <p:spPr>
          <a:xfrm>
            <a:off x="4572550" y="4039298"/>
            <a:ext cx="208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Adaptive pooling   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(7x7x512)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cefcf9c923_0_33"/>
          <p:cNvSpPr/>
          <p:nvPr/>
        </p:nvSpPr>
        <p:spPr>
          <a:xfrm>
            <a:off x="6797245" y="2984473"/>
            <a:ext cx="1600200" cy="127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cefcf9c923_0_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04557" y="3382334"/>
            <a:ext cx="1223316" cy="84010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cefcf9c923_0_33"/>
          <p:cNvSpPr txBox="1"/>
          <p:nvPr/>
        </p:nvSpPr>
        <p:spPr>
          <a:xfrm>
            <a:off x="6928688" y="2984473"/>
            <a:ext cx="13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Subsampling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g2cefcf9c923_0_33"/>
          <p:cNvCxnSpPr>
            <a:stCxn id="212" idx="3"/>
            <a:endCxn id="215" idx="1"/>
          </p:cNvCxnSpPr>
          <p:nvPr/>
        </p:nvCxnSpPr>
        <p:spPr>
          <a:xfrm>
            <a:off x="6055777" y="3619694"/>
            <a:ext cx="741600" cy="360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g2cefcf9c923_0_33"/>
          <p:cNvSpPr txBox="1"/>
          <p:nvPr/>
        </p:nvSpPr>
        <p:spPr>
          <a:xfrm>
            <a:off x="6669420" y="4250971"/>
            <a:ext cx="203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 10% feature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cefcf9c923_0_33"/>
          <p:cNvSpPr/>
          <p:nvPr/>
        </p:nvSpPr>
        <p:spPr>
          <a:xfrm>
            <a:off x="6809201" y="4934407"/>
            <a:ext cx="1600200" cy="14028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cefcf9c923_0_33"/>
          <p:cNvSpPr txBox="1"/>
          <p:nvPr/>
        </p:nvSpPr>
        <p:spPr>
          <a:xfrm>
            <a:off x="7021628" y="4924775"/>
            <a:ext cx="110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Patchcore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cefcf9c923_0_33"/>
          <p:cNvSpPr/>
          <p:nvPr/>
        </p:nvSpPr>
        <p:spPr>
          <a:xfrm>
            <a:off x="7033662" y="5296824"/>
            <a:ext cx="1156800" cy="65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cefcf9c923_0_33"/>
          <p:cNvSpPr/>
          <p:nvPr/>
        </p:nvSpPr>
        <p:spPr>
          <a:xfrm>
            <a:off x="8206081" y="3577167"/>
            <a:ext cx="417900" cy="2086200"/>
          </a:xfrm>
          <a:prstGeom prst="arc">
            <a:avLst>
              <a:gd fmla="val 16200000" name="adj1"/>
              <a:gd fmla="val 5468055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cefcf9c923_0_33"/>
          <p:cNvSpPr txBox="1"/>
          <p:nvPr/>
        </p:nvSpPr>
        <p:spPr>
          <a:xfrm>
            <a:off x="134410" y="5271488"/>
            <a:ext cx="588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Pretrain model structure : res2net+transformer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Pretrain method : BYOL (self-supervise) </a:t>
            </a:r>
            <a:r>
              <a:rPr b="1" i="1" lang="en-US" sz="1200" u="sng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Bootstrap your own latent</a:t>
            </a:r>
            <a:endParaRPr b="1" i="0" sz="18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Pretrain dataset : Our product data (30M)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num : 12M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efcf9c923_0_89"/>
          <p:cNvSpPr txBox="1"/>
          <p:nvPr/>
        </p:nvSpPr>
        <p:spPr>
          <a:xfrm>
            <a:off x="442725" y="284425"/>
            <a:ext cx="42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Scheme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g2cefcf9c923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99" y="3147622"/>
            <a:ext cx="1312575" cy="129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cefcf9c923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891" y="3132744"/>
            <a:ext cx="1267783" cy="126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cefcf9c923_0_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819" y="3077848"/>
            <a:ext cx="1171671" cy="127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cefcf9c923_0_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999" y="3022996"/>
            <a:ext cx="1245009" cy="127752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cefcf9c923_0_89"/>
          <p:cNvSpPr txBox="1"/>
          <p:nvPr/>
        </p:nvSpPr>
        <p:spPr>
          <a:xfrm>
            <a:off x="134410" y="1693070"/>
            <a:ext cx="961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6075" lvl="0" marL="3327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14"/>
              <a:buFont typeface="Noto Sans Symbols"/>
              <a:buChar char="◻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stage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2cefcf9c923_0_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433" y="2983188"/>
            <a:ext cx="1267783" cy="126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cefcf9c923_0_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400" y="2913131"/>
            <a:ext cx="1267783" cy="127752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cefcf9c923_0_89"/>
          <p:cNvSpPr txBox="1"/>
          <p:nvPr/>
        </p:nvSpPr>
        <p:spPr>
          <a:xfrm>
            <a:off x="134398" y="2362200"/>
            <a:ext cx="285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size = 224x224</a:t>
            </a:r>
            <a:endParaRPr b="1" i="0" sz="2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g2cefcf9c923_0_89"/>
          <p:cNvCxnSpPr>
            <a:stCxn id="233" idx="3"/>
            <a:endCxn id="240" idx="1"/>
          </p:cNvCxnSpPr>
          <p:nvPr/>
        </p:nvCxnSpPr>
        <p:spPr>
          <a:xfrm>
            <a:off x="2044490" y="3716612"/>
            <a:ext cx="6348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g2cefcf9c923_0_89"/>
          <p:cNvSpPr/>
          <p:nvPr/>
        </p:nvSpPr>
        <p:spPr>
          <a:xfrm>
            <a:off x="2679217" y="3449912"/>
            <a:ext cx="1600200" cy="533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cefcf9c923_0_89"/>
          <p:cNvSpPr/>
          <p:nvPr/>
        </p:nvSpPr>
        <p:spPr>
          <a:xfrm>
            <a:off x="2816936" y="3526112"/>
            <a:ext cx="381000" cy="38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cefcf9c923_0_89"/>
          <p:cNvSpPr/>
          <p:nvPr/>
        </p:nvSpPr>
        <p:spPr>
          <a:xfrm>
            <a:off x="3274136" y="3526112"/>
            <a:ext cx="381000" cy="38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cefcf9c923_0_89"/>
          <p:cNvSpPr/>
          <p:nvPr/>
        </p:nvSpPr>
        <p:spPr>
          <a:xfrm>
            <a:off x="3731336" y="3526112"/>
            <a:ext cx="381000" cy="38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cefcf9c923_0_89"/>
          <p:cNvSpPr txBox="1"/>
          <p:nvPr/>
        </p:nvSpPr>
        <p:spPr>
          <a:xfrm>
            <a:off x="2640038" y="3962437"/>
            <a:ext cx="179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Pretrain encoder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(28x28x512)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2cefcf9c923_0_8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3060" y="3140328"/>
            <a:ext cx="1162717" cy="958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g2cefcf9c923_0_89"/>
          <p:cNvCxnSpPr/>
          <p:nvPr/>
        </p:nvCxnSpPr>
        <p:spPr>
          <a:xfrm>
            <a:off x="4279417" y="3729361"/>
            <a:ext cx="6348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g2cefcf9c923_0_89"/>
          <p:cNvSpPr txBox="1"/>
          <p:nvPr/>
        </p:nvSpPr>
        <p:spPr>
          <a:xfrm>
            <a:off x="4635287" y="4041761"/>
            <a:ext cx="208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Adaptive pooling   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(7x7x512)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g2cefcf9c923_0_89"/>
          <p:cNvCxnSpPr>
            <a:stCxn id="245" idx="3"/>
          </p:cNvCxnSpPr>
          <p:nvPr/>
        </p:nvCxnSpPr>
        <p:spPr>
          <a:xfrm>
            <a:off x="6055777" y="3619694"/>
            <a:ext cx="741600" cy="360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g2cefcf9c923_0_89"/>
          <p:cNvSpPr/>
          <p:nvPr/>
        </p:nvSpPr>
        <p:spPr>
          <a:xfrm>
            <a:off x="6828935" y="3053867"/>
            <a:ext cx="1867500" cy="11301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cefcf9c923_0_89"/>
          <p:cNvSpPr txBox="1"/>
          <p:nvPr/>
        </p:nvSpPr>
        <p:spPr>
          <a:xfrm>
            <a:off x="7183558" y="3046308"/>
            <a:ext cx="110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Patchcore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cefcf9c923_0_89"/>
          <p:cNvSpPr/>
          <p:nvPr/>
        </p:nvSpPr>
        <p:spPr>
          <a:xfrm>
            <a:off x="7195592" y="3418357"/>
            <a:ext cx="1156800" cy="63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cefcf9c923_0_89"/>
          <p:cNvSpPr txBox="1"/>
          <p:nvPr/>
        </p:nvSpPr>
        <p:spPr>
          <a:xfrm>
            <a:off x="6903417" y="4147103"/>
            <a:ext cx="180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Nearest neighbor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Search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cefcf9c923_0_89"/>
          <p:cNvSpPr/>
          <p:nvPr/>
        </p:nvSpPr>
        <p:spPr>
          <a:xfrm>
            <a:off x="8153401" y="3617079"/>
            <a:ext cx="779100" cy="1716900"/>
          </a:xfrm>
          <a:prstGeom prst="arc">
            <a:avLst>
              <a:gd fmla="val 16839137" name="adj1"/>
              <a:gd fmla="val 5528427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cefcf9c923_0_89"/>
          <p:cNvSpPr/>
          <p:nvPr/>
        </p:nvSpPr>
        <p:spPr>
          <a:xfrm>
            <a:off x="7173221" y="4989637"/>
            <a:ext cx="1320900" cy="5754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Anomaly score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2cefcf9c923_0_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44461" y="4814596"/>
            <a:ext cx="1093858" cy="109385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cefcf9c923_0_89"/>
          <p:cNvSpPr/>
          <p:nvPr/>
        </p:nvSpPr>
        <p:spPr>
          <a:xfrm rot="10800000">
            <a:off x="6444300" y="4131284"/>
            <a:ext cx="779100" cy="897300"/>
          </a:xfrm>
          <a:prstGeom prst="arc">
            <a:avLst>
              <a:gd fmla="val 19512942" name="adj1"/>
              <a:gd fmla="val 5528427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cefcf9c923_0_89"/>
          <p:cNvSpPr txBox="1"/>
          <p:nvPr/>
        </p:nvSpPr>
        <p:spPr>
          <a:xfrm>
            <a:off x="5754938" y="5855307"/>
            <a:ext cx="147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Anomaly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segmentation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cefcf9c923_0_89"/>
          <p:cNvSpPr txBox="1"/>
          <p:nvPr/>
        </p:nvSpPr>
        <p:spPr>
          <a:xfrm>
            <a:off x="87096" y="5277326"/>
            <a:ext cx="588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Pretrain model structure : res2net+transformer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Pretrain method : BYOL (self-supervise) </a:t>
            </a:r>
            <a:r>
              <a:rPr b="1" i="1" lang="en-US" sz="1200" u="sng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Bootstrap your own latent</a:t>
            </a:r>
            <a:endParaRPr b="1" i="0" sz="18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Pretrain dataset : Our product data (30M)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num : 12M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f0d817a8f_0_259"/>
          <p:cNvSpPr txBox="1"/>
          <p:nvPr/>
        </p:nvSpPr>
        <p:spPr>
          <a:xfrm>
            <a:off x="442725" y="284425"/>
            <a:ext cx="4941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results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g26f0d817a8f_0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86" y="1827255"/>
            <a:ext cx="6400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6f0d817a8f_0_259"/>
          <p:cNvSpPr txBox="1"/>
          <p:nvPr>
            <p:ph type="title"/>
          </p:nvPr>
        </p:nvSpPr>
        <p:spPr>
          <a:xfrm>
            <a:off x="1200150" y="10403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Product A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f0d817a8f_0_239"/>
          <p:cNvSpPr txBox="1"/>
          <p:nvPr/>
        </p:nvSpPr>
        <p:spPr>
          <a:xfrm>
            <a:off x="442725" y="284425"/>
            <a:ext cx="4941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results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g26f0d817a8f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250" y="1818650"/>
            <a:ext cx="6400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6f0d817a8f_0_239"/>
          <p:cNvSpPr txBox="1"/>
          <p:nvPr>
            <p:ph type="title"/>
          </p:nvPr>
        </p:nvSpPr>
        <p:spPr>
          <a:xfrm>
            <a:off x="1200150" y="10403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Product A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f0d817a8f_0_252"/>
          <p:cNvSpPr txBox="1"/>
          <p:nvPr/>
        </p:nvSpPr>
        <p:spPr>
          <a:xfrm>
            <a:off x="442725" y="284425"/>
            <a:ext cx="4941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results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g26f0d817a8f_0_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12" y="1816100"/>
            <a:ext cx="6400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6f0d817a8f_0_252"/>
          <p:cNvSpPr txBox="1"/>
          <p:nvPr>
            <p:ph type="title"/>
          </p:nvPr>
        </p:nvSpPr>
        <p:spPr>
          <a:xfrm>
            <a:off x="1200150" y="10403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Product A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f0d817a8f_0_266"/>
          <p:cNvSpPr txBox="1"/>
          <p:nvPr/>
        </p:nvSpPr>
        <p:spPr>
          <a:xfrm>
            <a:off x="442725" y="284425"/>
            <a:ext cx="4941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results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g26f0d817a8f_0_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194" y="1821325"/>
            <a:ext cx="64008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6f0d817a8f_0_266"/>
          <p:cNvSpPr txBox="1"/>
          <p:nvPr>
            <p:ph type="title"/>
          </p:nvPr>
        </p:nvSpPr>
        <p:spPr>
          <a:xfrm>
            <a:off x="1200150" y="10403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Product B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750" y="1207710"/>
            <a:ext cx="2793899" cy="351104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442737" y="284432"/>
            <a:ext cx="2793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3"/>
          <p:cNvSpPr/>
          <p:nvPr/>
        </p:nvSpPr>
        <p:spPr>
          <a:xfrm rot="1499884">
            <a:off x="3541475" y="2051428"/>
            <a:ext cx="1378649" cy="433645"/>
          </a:xfrm>
          <a:prstGeom prst="rightArrow">
            <a:avLst>
              <a:gd fmla="val 14040" name="adj1"/>
              <a:gd fmla="val 50000" name="adj2"/>
            </a:avLst>
          </a:prstGeom>
          <a:solidFill>
            <a:srgbClr val="7E848D"/>
          </a:solidFill>
          <a:ln cap="flat" cmpd="sng" w="19050">
            <a:solidFill>
              <a:srgbClr val="5B5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057200" y="1708787"/>
            <a:ext cx="457200" cy="3117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200" y="2175763"/>
            <a:ext cx="3775750" cy="18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543412" y="5045225"/>
            <a:ext cx="782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7" lvl="0" marL="419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EA0B0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will obtain image from AOI machine and we need to judge this image that is pass or defect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mark defect location on image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f0d817a8f_0_277"/>
          <p:cNvSpPr txBox="1"/>
          <p:nvPr/>
        </p:nvSpPr>
        <p:spPr>
          <a:xfrm>
            <a:off x="442725" y="284425"/>
            <a:ext cx="4941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results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g26f0d817a8f_0_277"/>
          <p:cNvSpPr txBox="1"/>
          <p:nvPr>
            <p:ph type="title"/>
          </p:nvPr>
        </p:nvSpPr>
        <p:spPr>
          <a:xfrm>
            <a:off x="1200150" y="10403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Product B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26f0d817a8f_0_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3" y="1943126"/>
            <a:ext cx="6400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f0d817a8f_0_292"/>
          <p:cNvSpPr txBox="1"/>
          <p:nvPr/>
        </p:nvSpPr>
        <p:spPr>
          <a:xfrm>
            <a:off x="442725" y="284425"/>
            <a:ext cx="4941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results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26f0d817a8f_0_292"/>
          <p:cNvSpPr txBox="1"/>
          <p:nvPr>
            <p:ph type="title"/>
          </p:nvPr>
        </p:nvSpPr>
        <p:spPr>
          <a:xfrm>
            <a:off x="1200150" y="10403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Product B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26f0d817a8f_0_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3" y="1928224"/>
            <a:ext cx="6400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f0d817a8f_0_300"/>
          <p:cNvSpPr txBox="1"/>
          <p:nvPr/>
        </p:nvSpPr>
        <p:spPr>
          <a:xfrm>
            <a:off x="442725" y="284425"/>
            <a:ext cx="4941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results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g26f0d817a8f_0_300"/>
          <p:cNvSpPr txBox="1"/>
          <p:nvPr>
            <p:ph type="title"/>
          </p:nvPr>
        </p:nvSpPr>
        <p:spPr>
          <a:xfrm>
            <a:off x="418688" y="10610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Product A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26f0d817a8f_0_300"/>
          <p:cNvGraphicFramePr/>
          <p:nvPr/>
        </p:nvGraphicFramePr>
        <p:xfrm>
          <a:off x="532988" y="27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{D32D3CA2-ABCF-4D46-A327-E318A4F189AC}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Product 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Patchcore 1%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Patchcore 10%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Patchcore 25%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Overkill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51/1143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16/1143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15/1143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Underkill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2/72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0/72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0/72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Accuracy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97.22%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100.00%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100.00%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Precision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95.64%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98.68%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98.77%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g26f0d817a8f_0_300"/>
          <p:cNvGraphicFramePr/>
          <p:nvPr/>
        </p:nvGraphicFramePr>
        <p:xfrm>
          <a:off x="532988" y="194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{D32D3CA2-ABCF-4D46-A327-E318A4F189AC}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Training pass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Training defect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Testing pass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Testing defect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Product 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1000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1143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72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16" name="Google Shape;316;g26f0d817a8f_0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3773" y="4877001"/>
            <a:ext cx="3015153" cy="19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6f0d817a8f_0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4877003"/>
            <a:ext cx="3015153" cy="198099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6f0d817a8f_0_300"/>
          <p:cNvSpPr txBox="1"/>
          <p:nvPr/>
        </p:nvSpPr>
        <p:spPr>
          <a:xfrm>
            <a:off x="3227902" y="4992625"/>
            <a:ext cx="164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Patchcore 1%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6f0d817a8f_0_300"/>
          <p:cNvSpPr txBox="1"/>
          <p:nvPr/>
        </p:nvSpPr>
        <p:spPr>
          <a:xfrm>
            <a:off x="6376501" y="4992625"/>
            <a:ext cx="15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Patchcore 25%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f0d817a8f_0_316"/>
          <p:cNvSpPr txBox="1"/>
          <p:nvPr/>
        </p:nvSpPr>
        <p:spPr>
          <a:xfrm>
            <a:off x="442725" y="284425"/>
            <a:ext cx="4941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results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26f0d817a8f_0_316"/>
          <p:cNvSpPr txBox="1"/>
          <p:nvPr>
            <p:ph type="title"/>
          </p:nvPr>
        </p:nvSpPr>
        <p:spPr>
          <a:xfrm>
            <a:off x="418688" y="106101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Product B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7" name="Google Shape;327;g26f0d817a8f_0_316"/>
          <p:cNvGraphicFramePr/>
          <p:nvPr/>
        </p:nvGraphicFramePr>
        <p:xfrm>
          <a:off x="532988" y="27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{D32D3CA2-ABCF-4D46-A327-E318A4F189AC}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Product B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Patchcore 1%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Patchcore 10%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Patchcore 25%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Overkill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62/479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32/479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12/479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Underkill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0/337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0/337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0/337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Accuracy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100.00%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100.00%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100.00%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Precision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92.37%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96.06%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98.52%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g26f0d817a8f_0_316"/>
          <p:cNvGraphicFramePr/>
          <p:nvPr/>
        </p:nvGraphicFramePr>
        <p:xfrm>
          <a:off x="532988" y="194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{D32D3CA2-ABCF-4D46-A327-E318A4F189AC}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Training pass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Training defect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Testing pass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Testing defect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Product 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1000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479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337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29" name="Google Shape;329;g26f0d817a8f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737" y="4873750"/>
            <a:ext cx="3017520" cy="198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6f0d817a8f_0_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393" y="4873750"/>
            <a:ext cx="3017520" cy="198424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6f0d817a8f_0_316"/>
          <p:cNvSpPr txBox="1"/>
          <p:nvPr/>
        </p:nvSpPr>
        <p:spPr>
          <a:xfrm>
            <a:off x="3261550" y="4998390"/>
            <a:ext cx="144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Patchcore 1%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6f0d817a8f_0_316"/>
          <p:cNvSpPr txBox="1"/>
          <p:nvPr/>
        </p:nvSpPr>
        <p:spPr>
          <a:xfrm>
            <a:off x="6375984" y="4998400"/>
            <a:ext cx="16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Patchcore 25%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f0d817a8f_0_15"/>
          <p:cNvSpPr txBox="1"/>
          <p:nvPr/>
        </p:nvSpPr>
        <p:spPr>
          <a:xfrm>
            <a:off x="442737" y="284432"/>
            <a:ext cx="2793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g26f0d817a8f_0_15"/>
          <p:cNvSpPr txBox="1"/>
          <p:nvPr/>
        </p:nvSpPr>
        <p:spPr>
          <a:xfrm>
            <a:off x="543425" y="5247025"/>
            <a:ext cx="782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7" lvl="0" marL="419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EA0B0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traditional AOI machine that use compare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so if have tiny difference it will judge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defect that cause high overkill.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26f0d817a8f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50" y="1268875"/>
            <a:ext cx="8492324" cy="37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f0d817a8f_0_26"/>
          <p:cNvSpPr txBox="1"/>
          <p:nvPr/>
        </p:nvSpPr>
        <p:spPr>
          <a:xfrm>
            <a:off x="442737" y="284432"/>
            <a:ext cx="2793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26f0d817a8f_0_26"/>
          <p:cNvSpPr txBox="1"/>
          <p:nvPr/>
        </p:nvSpPr>
        <p:spPr>
          <a:xfrm>
            <a:off x="543412" y="5247025"/>
            <a:ext cx="782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7" lvl="0" marL="419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EA0B0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our work , we have imbalance data issue in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product even hard to collect any defect.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26f0d817a8f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31" y="2106546"/>
            <a:ext cx="4204677" cy="27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6f0d817a8f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3" y="2106559"/>
            <a:ext cx="4204677" cy="27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6f0d817a8f_0_26"/>
          <p:cNvSpPr txBox="1"/>
          <p:nvPr/>
        </p:nvSpPr>
        <p:spPr>
          <a:xfrm>
            <a:off x="278037" y="1264275"/>
            <a:ext cx="782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8937" lvl="0" marL="419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EA0B0"/>
              </a:buClr>
              <a:buSzPts val="2180"/>
              <a:buFont typeface="Noto Sans Symbols"/>
              <a:buChar char="⦿"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collect data type distribution in 2023 W45</a:t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f0d817a8f_0_79"/>
          <p:cNvSpPr txBox="1"/>
          <p:nvPr/>
        </p:nvSpPr>
        <p:spPr>
          <a:xfrm>
            <a:off x="442724" y="284425"/>
            <a:ext cx="3108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26f0d817a8f_0_79"/>
          <p:cNvSpPr txBox="1"/>
          <p:nvPr>
            <p:ph type="title"/>
          </p:nvPr>
        </p:nvSpPr>
        <p:spPr>
          <a:xfrm>
            <a:off x="380600" y="1130125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Reconstruction based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6f0d817a8f_0_79"/>
          <p:cNvSpPr txBox="1"/>
          <p:nvPr>
            <p:ph idx="1" type="body"/>
          </p:nvPr>
        </p:nvSpPr>
        <p:spPr>
          <a:xfrm>
            <a:off x="49300" y="1879725"/>
            <a:ext cx="93309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  <a:p>
            <a:pPr indent="-369887" lvl="0" marL="4191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⦿"/>
            </a:pPr>
            <a:r>
              <a:rPr lang="en-US" sz="2800"/>
              <a:t>It will compare reconstructor image to original image </a:t>
            </a:r>
            <a:endParaRPr sz="2800"/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800"/>
              <a:t>    if they have difference pattern that is defect </a:t>
            </a:r>
            <a:endParaRPr sz="2800"/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  <a:p>
            <a:pPr indent="-376237" lvl="0" marL="4191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⦿"/>
            </a:pP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 like: </a:t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591">
                <a:solidFill>
                  <a:srgbClr val="F9E98E"/>
                </a:solidFill>
              </a:rPr>
              <a:t> 1</a:t>
            </a:r>
            <a:r>
              <a:rPr lang="en-US" sz="2491">
                <a:solidFill>
                  <a:srgbClr val="F9E98E"/>
                </a:solidFill>
              </a:rPr>
              <a:t>. IEEE (Memorizing Normality to Detect Anomaly) [2019]</a:t>
            </a:r>
            <a:endParaRPr b="0" i="0" sz="269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91">
              <a:solidFill>
                <a:srgbClr val="F9E98E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91">
              <a:solidFill>
                <a:srgbClr val="F9E98E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</p:txBody>
      </p:sp>
      <p:pic>
        <p:nvPicPr>
          <p:cNvPr id="95" name="Google Shape;95;g26f0d817a8f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525" y="4885653"/>
            <a:ext cx="6846250" cy="160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f0d817a8f_0_88"/>
          <p:cNvSpPr txBox="1"/>
          <p:nvPr/>
        </p:nvSpPr>
        <p:spPr>
          <a:xfrm>
            <a:off x="442724" y="284425"/>
            <a:ext cx="3108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26f0d817a8f_0_88"/>
          <p:cNvSpPr txBox="1"/>
          <p:nvPr>
            <p:ph type="title"/>
          </p:nvPr>
        </p:nvSpPr>
        <p:spPr>
          <a:xfrm>
            <a:off x="380600" y="1130125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Representation based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6f0d817a8f_0_88"/>
          <p:cNvSpPr txBox="1"/>
          <p:nvPr>
            <p:ph idx="1" type="body"/>
          </p:nvPr>
        </p:nvSpPr>
        <p:spPr>
          <a:xfrm>
            <a:off x="49300" y="1879725"/>
            <a:ext cx="93309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  <a:p>
            <a:pPr indent="-369887" lvl="0" marL="4191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⦿"/>
            </a:pPr>
            <a:r>
              <a:rPr lang="en-US" sz="2800"/>
              <a:t>Through calculate test sample to pass feature </a:t>
            </a:r>
            <a:endParaRPr sz="2800"/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800"/>
              <a:t>distance to judge it is pass or defect</a:t>
            </a:r>
            <a:endParaRPr sz="2800"/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800"/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  <a:p>
            <a:pPr indent="-376237" lvl="0" marL="4191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⦿"/>
            </a:pP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 like: </a:t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591">
                <a:solidFill>
                  <a:srgbClr val="F9E98E"/>
                </a:solidFill>
              </a:rPr>
              <a:t> 1</a:t>
            </a:r>
            <a:r>
              <a:rPr lang="en-US" sz="2491">
                <a:solidFill>
                  <a:srgbClr val="F9E98E"/>
                </a:solidFill>
              </a:rPr>
              <a:t>. CVPR </a:t>
            </a:r>
            <a:r>
              <a:rPr lang="en-US" sz="2391">
                <a:solidFill>
                  <a:srgbClr val="F9E98E"/>
                </a:solidFill>
              </a:rPr>
              <a:t>(Towards Total Recall in Industrial </a:t>
            </a:r>
            <a:endParaRPr sz="2391">
              <a:solidFill>
                <a:srgbClr val="F9E98E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391">
                <a:solidFill>
                  <a:srgbClr val="F9E98E"/>
                </a:solidFill>
              </a:rPr>
              <a:t>                  Anomaly Detection)</a:t>
            </a:r>
            <a:r>
              <a:rPr lang="en-US" sz="2491">
                <a:solidFill>
                  <a:srgbClr val="F9E98E"/>
                </a:solidFill>
              </a:rPr>
              <a:t> [2022]</a:t>
            </a:r>
            <a:endParaRPr b="0" i="0" sz="269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91">
              <a:solidFill>
                <a:srgbClr val="F9E98E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91">
              <a:solidFill>
                <a:srgbClr val="F9E98E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</p:txBody>
      </p:sp>
      <p:pic>
        <p:nvPicPr>
          <p:cNvPr id="104" name="Google Shape;104;g26f0d817a8f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4669113"/>
            <a:ext cx="67627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f0d817a8f_0_98"/>
          <p:cNvSpPr txBox="1"/>
          <p:nvPr/>
        </p:nvSpPr>
        <p:spPr>
          <a:xfrm>
            <a:off x="442724" y="284425"/>
            <a:ext cx="3108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26f0d817a8f_0_98"/>
          <p:cNvSpPr txBox="1"/>
          <p:nvPr>
            <p:ph type="title"/>
          </p:nvPr>
        </p:nvSpPr>
        <p:spPr>
          <a:xfrm>
            <a:off x="349525" y="1129725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Augmentation based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6f0d817a8f_0_98"/>
          <p:cNvSpPr txBox="1"/>
          <p:nvPr>
            <p:ph idx="1" type="body"/>
          </p:nvPr>
        </p:nvSpPr>
        <p:spPr>
          <a:xfrm>
            <a:off x="101050" y="1755475"/>
            <a:ext cx="93309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  <a:p>
            <a:pPr indent="-369887" lvl="0" marL="4191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⦿"/>
            </a:pPr>
            <a:r>
              <a:rPr lang="en-US" sz="2800"/>
              <a:t>Try to use augmentation let normal image become</a:t>
            </a:r>
            <a:endParaRPr sz="2800"/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800"/>
              <a:t>anomaly data , through model to learn difference</a:t>
            </a:r>
            <a:endParaRPr sz="2800"/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800"/>
              <a:t>pattern as anomaly</a:t>
            </a:r>
            <a:endParaRPr sz="2800"/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800"/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  <a:p>
            <a:pPr indent="-376237" lvl="0" marL="4191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⦿"/>
            </a:pP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 like: </a:t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591">
                <a:solidFill>
                  <a:srgbClr val="F9E98E"/>
                </a:solidFill>
              </a:rPr>
              <a:t> 1</a:t>
            </a:r>
            <a:r>
              <a:rPr lang="en-US" sz="2491">
                <a:solidFill>
                  <a:srgbClr val="F9E98E"/>
                </a:solidFill>
              </a:rPr>
              <a:t>. Augmented Adversarial Training for Anomaly </a:t>
            </a:r>
            <a:endParaRPr sz="2491">
              <a:solidFill>
                <a:srgbClr val="F9E98E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491">
                <a:solidFill>
                  <a:srgbClr val="F9E98E"/>
                </a:solidFill>
              </a:rPr>
              <a:t>     Detection[2021]</a:t>
            </a:r>
            <a:endParaRPr b="0" i="0" sz="269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91">
              <a:solidFill>
                <a:srgbClr val="F9E98E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91">
              <a:solidFill>
                <a:srgbClr val="F9E98E"/>
              </a:solidFill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900"/>
          </a:p>
        </p:txBody>
      </p:sp>
      <p:pic>
        <p:nvPicPr>
          <p:cNvPr id="113" name="Google Shape;113;g26f0d817a8f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388" y="4721075"/>
            <a:ext cx="5052375" cy="20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f0d817a8f_0_108"/>
          <p:cNvSpPr txBox="1"/>
          <p:nvPr/>
        </p:nvSpPr>
        <p:spPr>
          <a:xfrm>
            <a:off x="442725" y="284425"/>
            <a:ext cx="42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Scheme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26f0d817a8f_0_108"/>
          <p:cNvSpPr txBox="1"/>
          <p:nvPr/>
        </p:nvSpPr>
        <p:spPr>
          <a:xfrm>
            <a:off x="300225" y="4638250"/>
            <a:ext cx="87153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7" lvl="0" marL="419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A0B0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training stage we will use pretrain model to extract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 sample feature to memory bank .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587" lvl="0" marL="4191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6EA0B0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testing stage , we will extract test sample feature to find nearest normal sample in memory bank and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calculate anomaly score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26f0d817a8f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75" y="1154125"/>
            <a:ext cx="8944049" cy="32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f0d817a8f_0_133"/>
          <p:cNvSpPr txBox="1"/>
          <p:nvPr/>
        </p:nvSpPr>
        <p:spPr>
          <a:xfrm>
            <a:off x="442725" y="284425"/>
            <a:ext cx="42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Scheme</a:t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26f0d817a8f_0_133"/>
          <p:cNvSpPr txBox="1"/>
          <p:nvPr>
            <p:ph type="title"/>
          </p:nvPr>
        </p:nvSpPr>
        <p:spPr>
          <a:xfrm>
            <a:off x="1516475" y="881249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Greedy coreset selection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6f0d817a8f_0_133"/>
          <p:cNvSpPr txBox="1"/>
          <p:nvPr/>
        </p:nvSpPr>
        <p:spPr>
          <a:xfrm>
            <a:off x="328725" y="4648600"/>
            <a:ext cx="87153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587" lvl="0" marL="4191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6EA0B0"/>
              </a:buClr>
              <a:buSzPts val="2080"/>
              <a:buFont typeface="Noto Sans Symbols"/>
              <a:buChar char="⦿"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our sampling quantity is large , In testing stage it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 need a lot of time to calculate so we will use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0624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greedy coreset selection to filter normal feature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26f0d817a8f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75" y="1818225"/>
            <a:ext cx="8944049" cy="32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6f0d817a8f_0_133"/>
          <p:cNvSpPr/>
          <p:nvPr/>
        </p:nvSpPr>
        <p:spPr>
          <a:xfrm>
            <a:off x="2557250" y="2255100"/>
            <a:ext cx="1273500" cy="232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科技">
  <a:themeElements>
    <a:clrScheme name="科技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2011-12-12T18:45:27Z</dcterms:created>
  <dc:creator>WinXP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