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90" r:id="rId5"/>
    <p:sldId id="303" r:id="rId6"/>
    <p:sldId id="305" r:id="rId7"/>
    <p:sldId id="258" r:id="rId8"/>
    <p:sldId id="307" r:id="rId9"/>
    <p:sldId id="308" r:id="rId10"/>
    <p:sldId id="309" r:id="rId11"/>
    <p:sldId id="312" r:id="rId12"/>
    <p:sldId id="310" r:id="rId13"/>
    <p:sldId id="301" r:id="rId14"/>
    <p:sldId id="306" r:id="rId1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14" d="100"/>
          <a:sy n="114" d="100"/>
        </p:scale>
        <p:origin x="139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47216"/>
            <a:ext cx="7772400" cy="8077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282440"/>
            <a:ext cx="7772400" cy="80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1484375"/>
            <a:ext cx="7772400" cy="353720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326630" y="419938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lnTo>
                  <a:pt x="2848" y="319869"/>
                </a:lnTo>
                <a:lnTo>
                  <a:pt x="11167" y="275682"/>
                </a:lnTo>
                <a:lnTo>
                  <a:pt x="24613" y="233542"/>
                </a:lnTo>
                <a:lnTo>
                  <a:pt x="42844" y="193790"/>
                </a:lnTo>
                <a:lnTo>
                  <a:pt x="65517" y="156770"/>
                </a:lnTo>
                <a:lnTo>
                  <a:pt x="92291" y="122822"/>
                </a:lnTo>
                <a:lnTo>
                  <a:pt x="122822" y="92291"/>
                </a:lnTo>
                <a:lnTo>
                  <a:pt x="156770" y="65517"/>
                </a:lnTo>
                <a:lnTo>
                  <a:pt x="193790" y="42844"/>
                </a:lnTo>
                <a:lnTo>
                  <a:pt x="233542" y="24613"/>
                </a:lnTo>
                <a:lnTo>
                  <a:pt x="275682" y="11167"/>
                </a:lnTo>
                <a:lnTo>
                  <a:pt x="319869" y="2848"/>
                </a:lnTo>
                <a:lnTo>
                  <a:pt x="365760" y="0"/>
                </a:lnTo>
                <a:lnTo>
                  <a:pt x="411650" y="2848"/>
                </a:lnTo>
                <a:lnTo>
                  <a:pt x="455837" y="11167"/>
                </a:lnTo>
                <a:lnTo>
                  <a:pt x="497977" y="24613"/>
                </a:lnTo>
                <a:lnTo>
                  <a:pt x="537729" y="42844"/>
                </a:lnTo>
                <a:lnTo>
                  <a:pt x="574749" y="65517"/>
                </a:lnTo>
                <a:lnTo>
                  <a:pt x="608697" y="92291"/>
                </a:lnTo>
                <a:lnTo>
                  <a:pt x="639228" y="122822"/>
                </a:lnTo>
                <a:lnTo>
                  <a:pt x="666002" y="156770"/>
                </a:lnTo>
                <a:lnTo>
                  <a:pt x="688675" y="193790"/>
                </a:lnTo>
                <a:lnTo>
                  <a:pt x="706906" y="233542"/>
                </a:lnTo>
                <a:lnTo>
                  <a:pt x="720352" y="275682"/>
                </a:lnTo>
                <a:lnTo>
                  <a:pt x="728671" y="319869"/>
                </a:lnTo>
                <a:lnTo>
                  <a:pt x="731520" y="365760"/>
                </a:lnTo>
                <a:lnTo>
                  <a:pt x="728671" y="411650"/>
                </a:lnTo>
                <a:lnTo>
                  <a:pt x="720352" y="455837"/>
                </a:lnTo>
                <a:lnTo>
                  <a:pt x="706906" y="497977"/>
                </a:lnTo>
                <a:lnTo>
                  <a:pt x="688675" y="537729"/>
                </a:lnTo>
                <a:lnTo>
                  <a:pt x="666002" y="574749"/>
                </a:lnTo>
                <a:lnTo>
                  <a:pt x="639228" y="608697"/>
                </a:lnTo>
                <a:lnTo>
                  <a:pt x="608697" y="639228"/>
                </a:lnTo>
                <a:lnTo>
                  <a:pt x="574749" y="666002"/>
                </a:lnTo>
                <a:lnTo>
                  <a:pt x="537729" y="688675"/>
                </a:lnTo>
                <a:lnTo>
                  <a:pt x="497977" y="706906"/>
                </a:lnTo>
                <a:lnTo>
                  <a:pt x="455837" y="720352"/>
                </a:lnTo>
                <a:lnTo>
                  <a:pt x="411650" y="728671"/>
                </a:lnTo>
                <a:lnTo>
                  <a:pt x="365760" y="731520"/>
                </a:lnTo>
                <a:lnTo>
                  <a:pt x="319869" y="728671"/>
                </a:lnTo>
                <a:lnTo>
                  <a:pt x="275682" y="720352"/>
                </a:lnTo>
                <a:lnTo>
                  <a:pt x="233542" y="706906"/>
                </a:lnTo>
                <a:lnTo>
                  <a:pt x="193790" y="688675"/>
                </a:lnTo>
                <a:lnTo>
                  <a:pt x="156770" y="666002"/>
                </a:lnTo>
                <a:lnTo>
                  <a:pt x="122822" y="639228"/>
                </a:lnTo>
                <a:lnTo>
                  <a:pt x="92291" y="608697"/>
                </a:lnTo>
                <a:lnTo>
                  <a:pt x="65517" y="574749"/>
                </a:lnTo>
                <a:lnTo>
                  <a:pt x="42844" y="537729"/>
                </a:lnTo>
                <a:lnTo>
                  <a:pt x="24613" y="497977"/>
                </a:lnTo>
                <a:lnTo>
                  <a:pt x="11167" y="455837"/>
                </a:lnTo>
                <a:lnTo>
                  <a:pt x="2848" y="411650"/>
                </a:lnTo>
                <a:lnTo>
                  <a:pt x="0" y="3657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1183" y="1927605"/>
            <a:ext cx="5961633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56362"/>
            <a:ext cx="776122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402" y="1538089"/>
            <a:ext cx="7791195" cy="140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jpe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png"/><Relationship Id="rId10" Type="http://schemas.openxmlformats.org/officeDocument/2006/relationships/image" Target="../media/image34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778" y="4529328"/>
            <a:ext cx="2825217" cy="39081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0800" marR="5080" indent="-38100">
              <a:lnSpc>
                <a:spcPct val="1101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Reporte</a:t>
            </a:r>
            <a:r>
              <a:rPr sz="2400" b="1" spc="1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MingLiU_HKSCS-ExtB"/>
                <a:cs typeface="MingLiU_HKSCS-ExtB"/>
              </a:rPr>
              <a:t>:</a:t>
            </a:r>
            <a:r>
              <a:rPr lang="zh-TW" altLang="en-US" sz="2400" b="1" dirty="0">
                <a:latin typeface="MingLiU_HKSCS-ExtB"/>
                <a:ea typeface="MingLiU_HKSCS-ExtB"/>
                <a:cs typeface="MingLiU_HKSCS-ExtB"/>
              </a:rPr>
              <a:t>黃一恩</a:t>
            </a:r>
            <a:r>
              <a:rPr lang="zh-TW" sz="2400" b="1" dirty="0">
                <a:latin typeface="MingLiU_HKSCS-ExtB"/>
                <a:ea typeface="新細明體"/>
                <a:cs typeface="MingLiU_HKSCS-ExtB"/>
              </a:rPr>
              <a:t>  </a:t>
            </a:r>
            <a:endParaRPr lang="zh-TW" altLang="en-US" sz="2400" b="1" dirty="0">
              <a:latin typeface="MingLiU_HKSCS-ExtB"/>
              <a:ea typeface="MingLiU_HKSCS-ExtB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690" y="2139612"/>
            <a:ext cx="6498712" cy="8745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    </a:t>
            </a:r>
            <a:r>
              <a:rPr lang="en-US" altLang="zh-TW" sz="2800" kern="0" dirty="0">
                <a:latin typeface="微軟正黑體" panose="020B0604030504040204" pitchFamily="34" charset="-120"/>
              </a:rPr>
              <a:t>Automatic Virtual Metrology (AVM) for Plasma</a:t>
            </a:r>
            <a:endParaRPr lang="zh-TW" altLang="en-US" sz="28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747338"/>
            <a:ext cx="8915400" cy="425629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2800" b="1" dirty="0">
                <a:ea typeface="+mn-lt"/>
                <a:cs typeface="+mn-lt"/>
              </a:rPr>
              <a:t>Alarm detection </a:t>
            </a:r>
            <a:r>
              <a:rPr lang="zh-TW" sz="2600" dirty="0">
                <a:ea typeface="新細明體"/>
                <a:cs typeface="Calibri"/>
              </a:rPr>
              <a:t>   </a:t>
            </a:r>
            <a:endParaRPr lang="zh-TW" sz="2400" dirty="0">
              <a:ea typeface="新細明體"/>
              <a:cs typeface="Calibri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92" y="2271649"/>
            <a:ext cx="5647615" cy="2594093"/>
          </a:xfrm>
          <a:prstGeom prst="rect">
            <a:avLst/>
          </a:prstGeom>
        </p:spPr>
      </p:pic>
      <p:cxnSp>
        <p:nvCxnSpPr>
          <p:cNvPr id="38" name="直線單箭頭接點 37"/>
          <p:cNvCxnSpPr>
            <a:endCxn id="48" idx="0"/>
          </p:cNvCxnSpPr>
          <p:nvPr/>
        </p:nvCxnSpPr>
        <p:spPr>
          <a:xfrm flipH="1">
            <a:off x="1401089" y="3657600"/>
            <a:ext cx="3425522" cy="205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6095" y="4979363"/>
            <a:ext cx="4338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Extract every step feature and </a:t>
            </a:r>
          </a:p>
          <a:p>
            <a:r>
              <a:rPr lang="en-US" altLang="zh-TW" sz="2000" b="1" dirty="0"/>
              <a:t>calculate all training pass mean feature</a:t>
            </a:r>
            <a:endParaRPr lang="zh-TW" altLang="en-US" sz="2000" b="1" dirty="0"/>
          </a:p>
        </p:txBody>
      </p:sp>
      <p:sp>
        <p:nvSpPr>
          <p:cNvPr id="48" name="矩形 47"/>
          <p:cNvSpPr/>
          <p:nvPr/>
        </p:nvSpPr>
        <p:spPr>
          <a:xfrm>
            <a:off x="762000" y="5715000"/>
            <a:ext cx="1278177" cy="392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49" name="矩形 48"/>
          <p:cNvSpPr/>
          <p:nvPr/>
        </p:nvSpPr>
        <p:spPr>
          <a:xfrm>
            <a:off x="914400" y="5867400"/>
            <a:ext cx="1278177" cy="392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50" name="矩形 49"/>
          <p:cNvSpPr/>
          <p:nvPr/>
        </p:nvSpPr>
        <p:spPr>
          <a:xfrm>
            <a:off x="1066800" y="6019800"/>
            <a:ext cx="1278177" cy="392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51" name="矩形 50"/>
          <p:cNvSpPr/>
          <p:nvPr/>
        </p:nvSpPr>
        <p:spPr>
          <a:xfrm>
            <a:off x="1219200" y="6172200"/>
            <a:ext cx="1278177" cy="392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52" name="矩形 51"/>
          <p:cNvSpPr/>
          <p:nvPr/>
        </p:nvSpPr>
        <p:spPr>
          <a:xfrm>
            <a:off x="1371600" y="6324600"/>
            <a:ext cx="1278177" cy="392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Feature N</a:t>
            </a:r>
          </a:p>
        </p:txBody>
      </p:sp>
      <p:sp>
        <p:nvSpPr>
          <p:cNvPr id="59" name="矩形 58"/>
          <p:cNvSpPr/>
          <p:nvPr/>
        </p:nvSpPr>
        <p:spPr>
          <a:xfrm>
            <a:off x="5686142" y="5715000"/>
            <a:ext cx="1278177" cy="39230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60" name="矩形 59"/>
          <p:cNvSpPr/>
          <p:nvPr/>
        </p:nvSpPr>
        <p:spPr>
          <a:xfrm>
            <a:off x="5838542" y="5867400"/>
            <a:ext cx="1278177" cy="39230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61" name="矩形 60"/>
          <p:cNvSpPr/>
          <p:nvPr/>
        </p:nvSpPr>
        <p:spPr>
          <a:xfrm>
            <a:off x="5990942" y="6019800"/>
            <a:ext cx="1278177" cy="39230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62" name="矩形 61"/>
          <p:cNvSpPr/>
          <p:nvPr/>
        </p:nvSpPr>
        <p:spPr>
          <a:xfrm>
            <a:off x="6143342" y="6172200"/>
            <a:ext cx="1278177" cy="39230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63" name="矩形 62"/>
          <p:cNvSpPr/>
          <p:nvPr/>
        </p:nvSpPr>
        <p:spPr>
          <a:xfrm>
            <a:off x="6295742" y="6324600"/>
            <a:ext cx="1278177" cy="39230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Feature N</a:t>
            </a:r>
          </a:p>
        </p:txBody>
      </p:sp>
      <p:cxnSp>
        <p:nvCxnSpPr>
          <p:cNvPr id="64" name="直線單箭頭接點 63"/>
          <p:cNvCxnSpPr>
            <a:endCxn id="59" idx="0"/>
          </p:cNvCxnSpPr>
          <p:nvPr/>
        </p:nvCxnSpPr>
        <p:spPr>
          <a:xfrm>
            <a:off x="5053873" y="3657600"/>
            <a:ext cx="1271358" cy="20574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979011" y="5162490"/>
            <a:ext cx="2813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Extract from testing data</a:t>
            </a:r>
            <a:endParaRPr lang="zh-TW" altLang="en-US" sz="2000" b="1" dirty="0"/>
          </a:p>
        </p:txBody>
      </p:sp>
      <p:sp>
        <p:nvSpPr>
          <p:cNvPr id="73" name="左-右雙向箭號 72"/>
          <p:cNvSpPr/>
          <p:nvPr/>
        </p:nvSpPr>
        <p:spPr>
          <a:xfrm>
            <a:off x="2797126" y="5733520"/>
            <a:ext cx="2731565" cy="5009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2883579" y="6226452"/>
            <a:ext cx="275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Calculate every step cosine</a:t>
            </a:r>
          </a:p>
          <a:p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 similarity to detect alarm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644987" y="2349552"/>
            <a:ext cx="262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Repeat step times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140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5931922" cy="184724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52400" y="3660264"/>
            <a:ext cx="480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sng" dirty="0"/>
              <a:t>Training Input: Sensor in-process monitor data</a:t>
            </a:r>
            <a:endParaRPr lang="zh-TW" altLang="en-US" u="sng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2451" y="5652551"/>
            <a:ext cx="222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sng" dirty="0"/>
              <a:t>Training Dataset:</a:t>
            </a:r>
            <a:endParaRPr lang="en-US" altLang="zh-TW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18387" y="5837217"/>
            <a:ext cx="3140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000" dirty="0"/>
          </a:p>
          <a:p>
            <a:r>
              <a:rPr lang="en-US" altLang="zh-TW" sz="1000" dirty="0"/>
              <a:t>Total training data = 12457 (2022/03/01 – 2023/02/28) </a:t>
            </a:r>
          </a:p>
          <a:p>
            <a:r>
              <a:rPr lang="en-US" altLang="zh-TW" sz="1000" dirty="0"/>
              <a:t>Total validation data = 1161 (2023/03/01 – 2023/03/31) </a:t>
            </a:r>
            <a:endParaRPr lang="zh-TW" altLang="en-US" sz="10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72" y="4038600"/>
            <a:ext cx="3108095" cy="16266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05" y="4213779"/>
            <a:ext cx="1600201" cy="11329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7" y="4366537"/>
            <a:ext cx="1600201" cy="11329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4500813"/>
            <a:ext cx="1600201" cy="11329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06" y="4657481"/>
            <a:ext cx="1600201" cy="11329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60" y="4795262"/>
            <a:ext cx="1600201" cy="11329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39" y="4945659"/>
            <a:ext cx="1600201" cy="11329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59" y="5086206"/>
            <a:ext cx="1600201" cy="11329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8" y="5235753"/>
            <a:ext cx="1600201" cy="113293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58" y="5384165"/>
            <a:ext cx="1600201" cy="11329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5524531"/>
            <a:ext cx="1600201" cy="113293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2472769" y="4118974"/>
            <a:ext cx="7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pressure</a:t>
            </a:r>
            <a:endParaRPr lang="zh-TW" alt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76571" y="4274754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position</a:t>
            </a:r>
            <a:endParaRPr lang="zh-TW" altLang="en-US" sz="1200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129" y="1732483"/>
            <a:ext cx="1889924" cy="422489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6114216"/>
            <a:ext cx="1304657" cy="384081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341" y="1716538"/>
            <a:ext cx="1730039" cy="15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2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1676545" cy="13900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83" y="3751938"/>
            <a:ext cx="3639627" cy="49381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245757"/>
            <a:ext cx="5726365" cy="255278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7" y="5311309"/>
            <a:ext cx="1493649" cy="14631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325572E-A714-4C05-8427-6E54AE6D8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5181" y="1773837"/>
            <a:ext cx="6781800" cy="1905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646" y="1828800"/>
            <a:ext cx="781159" cy="31436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981199" y="1773837"/>
            <a:ext cx="10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Recipe 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99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657070" cy="45419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6207505"/>
            <a:ext cx="1274174" cy="6218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1" y="1870517"/>
            <a:ext cx="2819400" cy="1868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033" y="4039011"/>
            <a:ext cx="2819400" cy="18688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04800" y="1594626"/>
            <a:ext cx="171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AVM on Dummy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327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235493" y="1676400"/>
            <a:ext cx="196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AVM on Products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2" y="2133601"/>
            <a:ext cx="3745135" cy="41148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909" y="2045733"/>
            <a:ext cx="1371719" cy="91447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33" y="2045812"/>
            <a:ext cx="1371600" cy="9144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688" y="2111593"/>
            <a:ext cx="1371719" cy="8486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09" y="3166795"/>
            <a:ext cx="1371600" cy="9144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130" y="3175973"/>
            <a:ext cx="1371600" cy="9144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88" y="3175973"/>
            <a:ext cx="1371600" cy="9144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99" y="4379633"/>
            <a:ext cx="1371600" cy="9144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41" y="4389897"/>
            <a:ext cx="1371600" cy="9144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09" y="5569376"/>
            <a:ext cx="1371600" cy="9144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99" y="5569376"/>
            <a:ext cx="1371600" cy="9144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911" y="5591997"/>
            <a:ext cx="1371600" cy="9144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911" y="4403017"/>
            <a:ext cx="1371600" cy="91440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043809" y="2645691"/>
            <a:ext cx="14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Detect alarm </a:t>
            </a:r>
            <a:endParaRPr lang="zh-TW" altLang="en-US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4593810" y="2971068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Wafer 4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864119" y="1829597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Wafer 2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586677" y="1850211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Wafer 1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593810" y="4171872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Wafer 7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557720" y="5384710"/>
            <a:ext cx="10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Wafer 10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897942" y="2971068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Wafer 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919259" y="4171872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Wafer 8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919259" y="5377901"/>
            <a:ext cx="10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Wafer 11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230924" y="1829597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Wafer 3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284838" y="2971068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Wafer 6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290269" y="4171872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Wafer 9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332656" y="5369439"/>
            <a:ext cx="10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Wafer 12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7556" y="3937686"/>
            <a:ext cx="3529685" cy="350092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3560" y="5943601"/>
            <a:ext cx="3433681" cy="2887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7556" y="5922205"/>
            <a:ext cx="338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1, 2, 3, 4, 5,       6 , 7,  8 , 9 , 10 , 11 , 12</a:t>
            </a:r>
            <a:endParaRPr lang="zh-TW" alt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88497" y="3957636"/>
            <a:ext cx="3334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1, 2, 3, 4, 5,       6 , 7, 8 , 9 , 10 , 11 , 12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4487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1704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</a:t>
            </a:r>
            <a:r>
              <a:rPr spc="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9752"/>
            <a:ext cx="3028315" cy="2158283"/>
          </a:xfrm>
          <a:prstGeom prst="rect">
            <a:avLst/>
          </a:prstGeom>
        </p:spPr>
        <p:txBody>
          <a:bodyPr vert="horz" wrap="square" lIns="0" tIns="102870" rIns="0" bIns="0" rtlCol="0" anchor="t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imes New Roman"/>
                <a:cs typeface="Times New Roman"/>
              </a:rPr>
              <a:t>Introduction</a:t>
            </a:r>
          </a:p>
          <a:p>
            <a:pPr marL="332740" indent="-320675">
              <a:spcBef>
                <a:spcPts val="7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altLang="zh-TW" sz="2900" dirty="0">
                <a:cs typeface="Calibri"/>
              </a:rPr>
              <a:t>Related work</a:t>
            </a:r>
          </a:p>
          <a:p>
            <a:pPr marL="332740" indent="-320675">
              <a:spcBef>
                <a:spcPts val="7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altLang="zh-TW" sz="2900" spc="-10" dirty="0">
                <a:ea typeface="+mn-lt"/>
                <a:cs typeface="+mn-lt"/>
              </a:rPr>
              <a:t>Methodology</a:t>
            </a:r>
            <a:endParaRPr lang="en-US" altLang="zh-TW" sz="2900" dirty="0"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dirty="0">
                <a:latin typeface="Calibri"/>
                <a:ea typeface="+mn-lt"/>
                <a:cs typeface="Calibri"/>
              </a:rPr>
              <a:t>Experiments</a:t>
            </a: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180" y="1752600"/>
            <a:ext cx="8979820" cy="331565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3200" b="1" dirty="0"/>
              <a:t>Automatic virtual metrology (AVM)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60" dirty="0">
                <a:solidFill>
                  <a:srgbClr val="2CA1BE"/>
                </a:solidFill>
                <a:latin typeface="Microsoft Sans Serif"/>
                <a:cs typeface="Microsoft Sans Serif"/>
              </a:rPr>
              <a:t>    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000" dirty="0"/>
              <a:t>Automatic Virtual metrology (AVM) can convert sampling inspection with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 metrology delay into real-time and online total inspection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000" dirty="0"/>
              <a:t>For physical metrology operation in semiconductor manufacturing and the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 necessity of reducing physical metrology with AVM for decreasing 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 manufacturing cost.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endParaRPr lang="en-US" altLang="zh-TW" sz="2000" dirty="0"/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     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930" y="4505296"/>
            <a:ext cx="4148070" cy="2352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180" y="1752600"/>
            <a:ext cx="8979820" cy="388247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3200" b="1" spc="-5" dirty="0">
                <a:ea typeface="+mn-lt"/>
                <a:cs typeface="+mn-lt"/>
              </a:rPr>
              <a:t>Plasma ETCH process</a:t>
            </a:r>
            <a:endParaRPr lang="zh-TW" altLang="en-US" sz="3200" b="1" dirty="0">
              <a:latin typeface="Times New Roman"/>
              <a:ea typeface="新細明體"/>
              <a:cs typeface="Times New Roman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 </a:t>
            </a:r>
            <a:r>
              <a:rPr lang="en-US" altLang="zh-TW" sz="2000" dirty="0"/>
              <a:t>Plasma etch is a semiconductor manufacturing process during which,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    material is removed from the surface of semiconducting wafers, typically 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    made of silicon, using gases in plasma form. 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endParaRPr lang="en-US" sz="20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000" spc="-5" dirty="0">
                <a:ea typeface="+mn-lt"/>
                <a:cs typeface="+mn-lt"/>
              </a:rPr>
              <a:t>    </a:t>
            </a:r>
            <a:r>
              <a:rPr lang="en-US" altLang="zh-TW" sz="2400" spc="-5" dirty="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000" spc="-5" dirty="0">
                <a:ea typeface="+mn-lt"/>
                <a:cs typeface="+mn-lt"/>
              </a:rPr>
              <a:t>  </a:t>
            </a:r>
            <a:r>
              <a:rPr lang="en-US" altLang="zh-TW" sz="2000" dirty="0"/>
              <a:t>A host of chemical and electrical complexities make the etch 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    process notoriously difficult to model and troublesome to control.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endParaRPr lang="en-US" sz="20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000" spc="-5" dirty="0">
                <a:ea typeface="+mn-lt"/>
                <a:cs typeface="+mn-lt"/>
              </a:rPr>
              <a:t>          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br>
              <a:rPr lang="en-US" spc="-5" dirty="0">
                <a:ea typeface="+mn-lt"/>
                <a:cs typeface="+mn-lt"/>
              </a:rPr>
            </a:br>
            <a:endParaRPr lang="en-US" spc="-5" dirty="0">
              <a:ea typeface="+mn-lt"/>
              <a:cs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995" y="4806584"/>
            <a:ext cx="4315714" cy="20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Related work</a:t>
            </a:r>
            <a:endParaRPr 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5D785F-32D2-3C1F-F910-AC8AC1331E22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TW" dirty="0">
              <a:latin typeface="Arial"/>
              <a:ea typeface="新細明體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D456EC4-6673-EA47-84F0-8CD6E9BF47BD}"/>
              </a:ext>
            </a:extLst>
          </p:cNvPr>
          <p:cNvSpPr txBox="1"/>
          <p:nvPr/>
        </p:nvSpPr>
        <p:spPr>
          <a:xfrm>
            <a:off x="76200" y="1968332"/>
            <a:ext cx="9615276" cy="205633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latin typeface="Arial"/>
                <a:ea typeface="+mn-lt"/>
                <a:cs typeface="Arial"/>
              </a:rPr>
              <a:t>A Deep Learning-based Approach with Automatic Feature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b="1" spc="-5" dirty="0">
                <a:latin typeface="Arial"/>
                <a:ea typeface="+mn-lt"/>
                <a:cs typeface="Arial"/>
              </a:rPr>
              <a:t>    Extraction for 2D input Data Virtual Metrology (</a:t>
            </a:r>
            <a:r>
              <a:rPr lang="en-US" sz="2400" b="1" spc="-5" dirty="0" err="1">
                <a:latin typeface="Arial"/>
                <a:ea typeface="+mn-lt"/>
                <a:cs typeface="Arial"/>
              </a:rPr>
              <a:t>DeepVM</a:t>
            </a:r>
            <a:r>
              <a:rPr lang="en-US" sz="2400" b="1" spc="-5" dirty="0">
                <a:latin typeface="Arial"/>
                <a:ea typeface="+mn-lt"/>
                <a:cs typeface="Arial"/>
              </a:rPr>
              <a:t>)</a:t>
            </a:r>
            <a:r>
              <a:rPr lang="en-US" sz="3200" spc="-5" dirty="0">
                <a:latin typeface="Calibri"/>
                <a:ea typeface="+mn-lt"/>
                <a:cs typeface="Calibri"/>
              </a:rPr>
              <a:t>.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400" dirty="0" err="1"/>
              <a:t>DeepVM</a:t>
            </a:r>
            <a:r>
              <a:rPr lang="en-US" altLang="zh-TW" sz="2400" dirty="0"/>
              <a:t> is an approach to Virtual Metrology that exploits</a:t>
            </a:r>
          </a:p>
          <a:p>
            <a:r>
              <a:rPr lang="en-US" altLang="zh-TW" sz="2400" dirty="0"/>
              <a:t>       an automated feature extraction method to replace conventional</a:t>
            </a:r>
          </a:p>
          <a:p>
            <a:r>
              <a:rPr lang="en-US" sz="2400" spc="-5" dirty="0">
                <a:ea typeface="Calibri"/>
                <a:cs typeface="Calibri"/>
              </a:rPr>
              <a:t>       machine learning handcraft method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1" y="6248400"/>
            <a:ext cx="8849265" cy="4240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62" y="4772968"/>
            <a:ext cx="3962400" cy="1415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276656"/>
            <a:ext cx="4851560" cy="17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1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828800"/>
            <a:ext cx="8915400" cy="3283591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2800" b="1" dirty="0">
                <a:ea typeface="+mn-lt"/>
                <a:cs typeface="+mn-lt"/>
              </a:rPr>
              <a:t>Model predict target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800" b="1" dirty="0">
                <a:ea typeface="+mn-lt"/>
                <a:cs typeface="+mn-lt"/>
              </a:rPr>
              <a:t>      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 </a:t>
            </a: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Our target is wafer’s 49 point Etch rate prediction and alarm detection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          through plasma equip collect sensor value (pressure, temperature, gas…)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          and use them to train a regression model and alarm detection model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400" spc="-5" dirty="0">
                <a:latin typeface="Microsoft Sans Serif"/>
                <a:ea typeface="Microsoft Sans Serif"/>
                <a:cs typeface="Microsoft Sans Serif"/>
              </a:rPr>
              <a:t>                   </a:t>
            </a:r>
            <a:endParaRPr lang="en-US" altLang="zh-TW" sz="3200" dirty="0">
              <a:ea typeface="+mn-lt"/>
              <a:cs typeface="+mn-lt"/>
            </a:endParaRPr>
          </a:p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800" b="1" dirty="0">
              <a:ea typeface="+mn-lt"/>
              <a:cs typeface="+mn-lt"/>
            </a:endParaRPr>
          </a:p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800" b="1" dirty="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 dirty="0">
                <a:ea typeface="新細明體"/>
                <a:cs typeface="Calibri"/>
              </a:rPr>
              <a:t>   </a:t>
            </a:r>
            <a:endParaRPr lang="zh-TW" sz="2400" dirty="0">
              <a:ea typeface="新細明體"/>
              <a:cs typeface="Calibr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707" y="4114800"/>
            <a:ext cx="2800349" cy="2743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71410" y="3653135"/>
            <a:ext cx="318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Wafer 49 point location</a:t>
            </a:r>
            <a:endParaRPr lang="zh-TW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21" y="4724400"/>
            <a:ext cx="4846740" cy="1932599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312176" y="4182645"/>
            <a:ext cx="434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</a:rPr>
              <a:t>Plasma equip sensor format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7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8574" y="1820783"/>
            <a:ext cx="8915400" cy="4514697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2800" b="1" dirty="0">
                <a:ea typeface="+mn-lt"/>
                <a:cs typeface="+mn-lt"/>
              </a:rPr>
              <a:t>Plasma sensor data format and preprocess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      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 </a:t>
            </a: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Plasma equip sensor data is sequential format that shape=</a:t>
            </a: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  <a:sym typeface="Wingdings" panose="05000000000000000000" pitchFamily="2" charset="2"/>
              </a:rPr>
              <a:t>(S,T,N)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endParaRPr lang="en-US" altLang="zh-TW" sz="2400" spc="-5" dirty="0">
              <a:latin typeface="Microsoft Sans Serif"/>
              <a:ea typeface="Microsoft Sans Serif"/>
              <a:cs typeface="Microsoft Sans Serif"/>
              <a:sym typeface="Wingdings" panose="05000000000000000000" pitchFamily="2" charset="2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400" spc="-5" dirty="0">
                <a:latin typeface="Microsoft Sans Serif"/>
                <a:ea typeface="Microsoft Sans Serif"/>
                <a:cs typeface="Microsoft Sans Serif"/>
                <a:sym typeface="Wingdings" panose="05000000000000000000" pitchFamily="2" charset="2"/>
              </a:rPr>
              <a:t>      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 </a:t>
            </a: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Preprocess step 1.  Calculate every step sensor (</a:t>
            </a:r>
            <a:r>
              <a:rPr lang="en-US" altLang="zh-TW" sz="2000" spc="-5" dirty="0" err="1">
                <a:latin typeface="Microsoft Sans Serif"/>
                <a:ea typeface="Microsoft Sans Serif"/>
                <a:cs typeface="Microsoft Sans Serif"/>
              </a:rPr>
              <a:t>mean,std,max,min</a:t>
            </a: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)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                                            in T dimension and shape become (S,N*4)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      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 Preprocess step 2.  Use minimax normalization to normalize sensor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                                            value in N dimension</a:t>
            </a:r>
            <a:endParaRPr lang="en-US" altLang="zh-TW" sz="2400" spc="-5" dirty="0">
              <a:latin typeface="Microsoft Sans Serif"/>
              <a:ea typeface="Microsoft Sans Serif"/>
              <a:cs typeface="Microsoft Sans Serif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endParaRPr lang="en-US" altLang="zh-TW" sz="3200" dirty="0">
              <a:ea typeface="+mn-lt"/>
              <a:cs typeface="+mn-lt"/>
            </a:endParaRPr>
          </a:p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800" b="1" dirty="0">
              <a:ea typeface="+mn-lt"/>
              <a:cs typeface="+mn-lt"/>
            </a:endParaRPr>
          </a:p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800" b="1" dirty="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 dirty="0">
                <a:ea typeface="新細明體"/>
                <a:cs typeface="Calibri"/>
              </a:rPr>
              <a:t>   </a:t>
            </a:r>
            <a:endParaRPr lang="zh-TW" sz="2400" dirty="0">
              <a:ea typeface="新細明體"/>
              <a:cs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00" y="5562600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8" name="矩形 7"/>
          <p:cNvSpPr/>
          <p:nvPr/>
        </p:nvSpPr>
        <p:spPr>
          <a:xfrm>
            <a:off x="1219200" y="5715000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9" name="矩形 8"/>
          <p:cNvSpPr/>
          <p:nvPr/>
        </p:nvSpPr>
        <p:spPr>
          <a:xfrm>
            <a:off x="1371600" y="5867400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10" name="矩形 9"/>
          <p:cNvSpPr/>
          <p:nvPr/>
        </p:nvSpPr>
        <p:spPr>
          <a:xfrm>
            <a:off x="1524000" y="6019800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11" name="矩形 10"/>
          <p:cNvSpPr/>
          <p:nvPr/>
        </p:nvSpPr>
        <p:spPr>
          <a:xfrm>
            <a:off x="1676400" y="6172200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Sensor.N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19200" y="4886200"/>
            <a:ext cx="111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Time = 0</a:t>
            </a:r>
          </a:p>
          <a:p>
            <a:r>
              <a:rPr lang="en-US" altLang="zh-TW" dirty="0"/>
              <a:t> Step = 0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184044" y="6019800"/>
            <a:ext cx="140683" cy="12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398666" y="6019800"/>
            <a:ext cx="140683" cy="12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643092" y="6019800"/>
            <a:ext cx="140683" cy="12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010526" y="55605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18" name="矩形 17"/>
          <p:cNvSpPr/>
          <p:nvPr/>
        </p:nvSpPr>
        <p:spPr>
          <a:xfrm>
            <a:off x="4162926" y="57129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19" name="矩形 18"/>
          <p:cNvSpPr/>
          <p:nvPr/>
        </p:nvSpPr>
        <p:spPr>
          <a:xfrm>
            <a:off x="4315326" y="58653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20" name="矩形 19"/>
          <p:cNvSpPr/>
          <p:nvPr/>
        </p:nvSpPr>
        <p:spPr>
          <a:xfrm>
            <a:off x="4467726" y="60177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21" name="矩形 20"/>
          <p:cNvSpPr/>
          <p:nvPr/>
        </p:nvSpPr>
        <p:spPr>
          <a:xfrm>
            <a:off x="4620126" y="61701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Sensor.N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010527" y="4886200"/>
            <a:ext cx="126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Time = T</a:t>
            </a:r>
          </a:p>
          <a:p>
            <a:r>
              <a:rPr lang="en-US" altLang="zh-TW" dirty="0"/>
              <a:t> Step = 0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6053977" y="6019800"/>
            <a:ext cx="140683" cy="12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268599" y="6019800"/>
            <a:ext cx="140683" cy="12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6513025" y="6019800"/>
            <a:ext cx="140683" cy="12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880459" y="55605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27" name="矩形 26"/>
          <p:cNvSpPr/>
          <p:nvPr/>
        </p:nvSpPr>
        <p:spPr>
          <a:xfrm>
            <a:off x="7032859" y="57129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28" name="矩形 27"/>
          <p:cNvSpPr/>
          <p:nvPr/>
        </p:nvSpPr>
        <p:spPr>
          <a:xfrm>
            <a:off x="7185259" y="58653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29" name="矩形 28"/>
          <p:cNvSpPr/>
          <p:nvPr/>
        </p:nvSpPr>
        <p:spPr>
          <a:xfrm>
            <a:off x="7337659" y="60177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30" name="矩形 29"/>
          <p:cNvSpPr/>
          <p:nvPr/>
        </p:nvSpPr>
        <p:spPr>
          <a:xfrm>
            <a:off x="7490059" y="61701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Sensor.N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80460" y="4886200"/>
            <a:ext cx="126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Time = T</a:t>
            </a:r>
          </a:p>
          <a:p>
            <a:r>
              <a:rPr lang="en-US" altLang="zh-TW" dirty="0"/>
              <a:t> Step = S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8574" y="1820783"/>
            <a:ext cx="8915400" cy="3283591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2800" b="1" dirty="0">
                <a:ea typeface="+mn-lt"/>
                <a:cs typeface="+mn-lt"/>
              </a:rPr>
              <a:t>Etch rate data format and preprocess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      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 </a:t>
            </a: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Measure equip collect initial thick value and after plasma process 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          thick value both of shape are (49) 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                      </a:t>
            </a:r>
            <a:endParaRPr lang="en-US" altLang="zh-TW" sz="2400" spc="-5" dirty="0">
              <a:latin typeface="Microsoft Sans Serif"/>
              <a:ea typeface="Microsoft Sans Serif"/>
              <a:cs typeface="Microsoft Sans Serif"/>
              <a:sym typeface="Wingdings" panose="05000000000000000000" pitchFamily="2" charset="2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400" spc="-5" dirty="0">
                <a:latin typeface="Microsoft Sans Serif"/>
                <a:ea typeface="Microsoft Sans Serif"/>
                <a:cs typeface="Microsoft Sans Serif"/>
                <a:sym typeface="Wingdings" panose="05000000000000000000" pitchFamily="2" charset="2"/>
              </a:rPr>
              <a:t>      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 </a:t>
            </a: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Preprocess. Calculate all training data thick value mean and </a:t>
            </a:r>
            <a:r>
              <a:rPr lang="en-US" altLang="zh-TW" sz="2000" spc="-5" dirty="0" err="1">
                <a:latin typeface="Microsoft Sans Serif"/>
                <a:ea typeface="Microsoft Sans Serif"/>
                <a:cs typeface="Microsoft Sans Serif"/>
              </a:rPr>
              <a:t>std</a:t>
            </a:r>
            <a:endParaRPr lang="en-US" altLang="zh-TW" sz="2000" spc="-5" dirty="0">
              <a:latin typeface="Microsoft Sans Serif"/>
              <a:ea typeface="Microsoft Sans Serif"/>
              <a:cs typeface="Microsoft Sans Serif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b="1" spc="-5" dirty="0">
                <a:latin typeface="Microsoft Sans Serif"/>
                <a:ea typeface="Microsoft Sans Serif"/>
                <a:cs typeface="Microsoft Sans Serif"/>
              </a:rPr>
              <a:t>                                </a:t>
            </a: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to do z-score normalization (include testing data)</a:t>
            </a:r>
            <a:endParaRPr lang="en-US" altLang="zh-TW" sz="2800" dirty="0">
              <a:ea typeface="+mn-lt"/>
              <a:cs typeface="+mn-lt"/>
            </a:endParaRPr>
          </a:p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800" b="1" dirty="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 dirty="0">
                <a:ea typeface="新細明體"/>
                <a:cs typeface="Calibri"/>
              </a:rPr>
              <a:t>   </a:t>
            </a:r>
            <a:endParaRPr lang="zh-TW" sz="2400" dirty="0">
              <a:ea typeface="新細明體"/>
              <a:cs typeface="Calibr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887621"/>
            <a:ext cx="2025226" cy="1981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39972" y="4495800"/>
            <a:ext cx="2115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Wafer 49 point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13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>
          <a:xfrm>
            <a:off x="234616" y="3734270"/>
            <a:ext cx="6118935" cy="27663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8574" y="1820783"/>
            <a:ext cx="8915400" cy="1231747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2800" b="1" dirty="0">
                <a:ea typeface="+mn-lt"/>
                <a:cs typeface="+mn-lt"/>
              </a:rPr>
              <a:t>Etch rate regression model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      </a:t>
            </a:r>
            <a:endParaRPr lang="en-US" altLang="zh-TW" sz="2000" spc="-5" dirty="0">
              <a:latin typeface="Microsoft Sans Serif"/>
              <a:ea typeface="Microsoft Sans Serif"/>
              <a:cs typeface="Microsoft Sans Serif"/>
              <a:sym typeface="Wingdings" panose="05000000000000000000" pitchFamily="2" charset="2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 dirty="0">
                <a:ea typeface="新細明體"/>
                <a:cs typeface="Calibri"/>
              </a:rPr>
              <a:t>   </a:t>
            </a:r>
            <a:endParaRPr lang="zh-TW" sz="2400" dirty="0">
              <a:ea typeface="新細明體"/>
              <a:cs typeface="Calibri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26011" y="3894381"/>
            <a:ext cx="1502303" cy="53806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Thick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2297149" y="3851277"/>
            <a:ext cx="1153238" cy="6147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Thick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6"/>
            <a:endCxn id="5" idx="1"/>
          </p:cNvCxnSpPr>
          <p:nvPr/>
        </p:nvCxnSpPr>
        <p:spPr>
          <a:xfrm flipV="1">
            <a:off x="1928314" y="4158654"/>
            <a:ext cx="368835" cy="4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3"/>
          </p:cNvCxnSpPr>
          <p:nvPr/>
        </p:nvCxnSpPr>
        <p:spPr>
          <a:xfrm>
            <a:off x="3450387" y="4158654"/>
            <a:ext cx="804529" cy="695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26011" y="5861980"/>
            <a:ext cx="1502303" cy="52432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Step 1…S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12" name="直線單箭頭接點 11"/>
          <p:cNvCxnSpPr>
            <a:stCxn id="8" idx="6"/>
            <a:endCxn id="13" idx="1"/>
          </p:cNvCxnSpPr>
          <p:nvPr/>
        </p:nvCxnSpPr>
        <p:spPr>
          <a:xfrm>
            <a:off x="1928314" y="6124141"/>
            <a:ext cx="350735" cy="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2279049" y="5820387"/>
            <a:ext cx="1153238" cy="6147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13" idx="3"/>
            <a:endCxn id="86" idx="4"/>
          </p:cNvCxnSpPr>
          <p:nvPr/>
        </p:nvCxnSpPr>
        <p:spPr>
          <a:xfrm flipV="1">
            <a:off x="3432287" y="5259076"/>
            <a:ext cx="843168" cy="86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915796" y="4764531"/>
            <a:ext cx="1153238" cy="6147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Etch rate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肘形接點 21"/>
          <p:cNvCxnSpPr>
            <a:stCxn id="18" idx="2"/>
            <a:endCxn id="4" idx="4"/>
          </p:cNvCxnSpPr>
          <p:nvPr/>
        </p:nvCxnSpPr>
        <p:spPr>
          <a:xfrm rot="5400000" flipH="1">
            <a:off x="2861369" y="2748240"/>
            <a:ext cx="946839" cy="4315252"/>
          </a:xfrm>
          <a:prstGeom prst="bentConnector3">
            <a:avLst>
              <a:gd name="adj1" fmla="val -2414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633083" y="5384032"/>
            <a:ext cx="248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Update Thick value</a:t>
            </a:r>
            <a:endParaRPr lang="zh-TW" altLang="en-US" sz="20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170581" y="3845169"/>
            <a:ext cx="262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Repeat step times</a:t>
            </a:r>
            <a:endParaRPr lang="zh-TW" altLang="en-US" sz="2000" b="1" dirty="0"/>
          </a:p>
        </p:txBody>
      </p:sp>
      <p:cxnSp>
        <p:nvCxnSpPr>
          <p:cNvPr id="44" name="肘形接點 43"/>
          <p:cNvCxnSpPr>
            <a:stCxn id="4" idx="0"/>
            <a:endCxn id="50" idx="1"/>
          </p:cNvCxnSpPr>
          <p:nvPr/>
        </p:nvCxnSpPr>
        <p:spPr>
          <a:xfrm rot="5400000" flipH="1" flipV="1">
            <a:off x="3348892" y="569968"/>
            <a:ext cx="1152684" cy="5496143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793218" y="2558649"/>
            <a:ext cx="2762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Output last thick value </a:t>
            </a:r>
            <a:endParaRPr lang="zh-TW" altLang="en-US" sz="2000" b="1" dirty="0"/>
          </a:p>
        </p:txBody>
      </p:sp>
      <p:sp>
        <p:nvSpPr>
          <p:cNvPr id="50" name="矩形 49"/>
          <p:cNvSpPr/>
          <p:nvPr/>
        </p:nvSpPr>
        <p:spPr>
          <a:xfrm>
            <a:off x="6673306" y="2430863"/>
            <a:ext cx="1447798" cy="6216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thick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prediction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73306" y="3998074"/>
            <a:ext cx="1437816" cy="621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 plasma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Thick label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上-下雙向箭號 56"/>
          <p:cNvSpPr/>
          <p:nvPr/>
        </p:nvSpPr>
        <p:spPr>
          <a:xfrm>
            <a:off x="7163548" y="3052531"/>
            <a:ext cx="457200" cy="9455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8117757" y="329447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L2 loss</a:t>
            </a:r>
            <a:endParaRPr lang="zh-TW" altLang="en-US" sz="2400" b="1" dirty="0"/>
          </a:p>
        </p:txBody>
      </p:sp>
      <p:cxnSp>
        <p:nvCxnSpPr>
          <p:cNvPr id="63" name="肘形接點 62"/>
          <p:cNvCxnSpPr>
            <a:stCxn id="62" idx="2"/>
            <a:endCxn id="29" idx="3"/>
          </p:cNvCxnSpPr>
          <p:nvPr/>
        </p:nvCxnSpPr>
        <p:spPr>
          <a:xfrm rot="5400000">
            <a:off x="6811549" y="3298137"/>
            <a:ext cx="1361332" cy="22773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65691" y="4909426"/>
            <a:ext cx="1878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Optimize model</a:t>
            </a:r>
            <a:endParaRPr lang="zh-TW" altLang="en-US" b="1" dirty="0"/>
          </a:p>
        </p:txBody>
      </p:sp>
      <p:cxnSp>
        <p:nvCxnSpPr>
          <p:cNvPr id="71" name="直線單箭頭接點 70"/>
          <p:cNvCxnSpPr>
            <a:stCxn id="57" idx="6"/>
            <a:endCxn id="62" idx="1"/>
          </p:cNvCxnSpPr>
          <p:nvPr/>
        </p:nvCxnSpPr>
        <p:spPr>
          <a:xfrm>
            <a:off x="7506448" y="3525303"/>
            <a:ext cx="611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4090959" y="4885613"/>
            <a:ext cx="368991" cy="373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7" name="直線單箭頭接點 96"/>
          <p:cNvCxnSpPr>
            <a:endCxn id="18" idx="1"/>
          </p:cNvCxnSpPr>
          <p:nvPr/>
        </p:nvCxnSpPr>
        <p:spPr>
          <a:xfrm>
            <a:off x="4464375" y="5064108"/>
            <a:ext cx="451421" cy="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9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32870</TotalTime>
  <Words>682</Words>
  <Application>Microsoft Office PowerPoint</Application>
  <PresentationFormat>如螢幕大小 (4:3)</PresentationFormat>
  <Paragraphs>161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MingLiU_HKSCS-ExtB</vt:lpstr>
      <vt:lpstr>微軟正黑體</vt:lpstr>
      <vt:lpstr>Arial</vt:lpstr>
      <vt:lpstr>Calibri</vt:lpstr>
      <vt:lpstr>Microsoft Sans Serif</vt:lpstr>
      <vt:lpstr>Times New Roman</vt:lpstr>
      <vt:lpstr>Wingdings</vt:lpstr>
      <vt:lpstr>Office Theme</vt:lpstr>
      <vt:lpstr>PowerPoint 簡報</vt:lpstr>
      <vt:lpstr>Outline</vt:lpstr>
      <vt:lpstr>Introduction</vt:lpstr>
      <vt:lpstr>Introduction</vt:lpstr>
      <vt:lpstr>PowerPoint 簡報</vt:lpstr>
      <vt:lpstr>METHODOLOGY</vt:lpstr>
      <vt:lpstr>METHODOLOGY</vt:lpstr>
      <vt:lpstr>METHODOLOGY</vt:lpstr>
      <vt:lpstr>METHODOLOGY</vt:lpstr>
      <vt:lpstr>METHODOLOGY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Steve</dc:creator>
  <cp:lastModifiedBy>OBU3MTC-Ian Huang(黃一恩)</cp:lastModifiedBy>
  <cp:revision>733</cp:revision>
  <dcterms:created xsi:type="dcterms:W3CDTF">2022-11-12T05:31:40Z</dcterms:created>
  <dcterms:modified xsi:type="dcterms:W3CDTF">2023-10-10T02:28:12Z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2022-11-12T00:00:00Z</vt:filetime>
  </property>
</Properties>
</file>