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65" r:id="rId3"/>
    <p:sldId id="257" r:id="rId4"/>
    <p:sldId id="261" r:id="rId5"/>
    <p:sldId id="258" r:id="rId6"/>
    <p:sldId id="259" r:id="rId7"/>
    <p:sldId id="260" r:id="rId8"/>
    <p:sldId id="262" r:id="rId9"/>
    <p:sldId id="263" r:id="rId10"/>
    <p:sldId id="264" r:id="rId11"/>
    <p:sldId id="266" r:id="rId1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p:cViewPr varScale="1">
        <p:scale>
          <a:sx n="39" d="100"/>
          <a:sy n="39" d="100"/>
        </p:scale>
        <p:origin x="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D848B-D372-4CAA-B9A0-589AEF1AA86C}" type="datetimeFigureOut">
              <a:rPr lang="zh-HK" altLang="en-US" smtClean="0"/>
              <a:t>20/11/2016</a:t>
            </a:fld>
            <a:endParaRPr lang="zh-HK"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7056E-9394-4F06-94EA-4EEA50FFA0E5}" type="slidenum">
              <a:rPr lang="zh-HK" altLang="en-US" smtClean="0"/>
              <a:t>‹#›</a:t>
            </a:fld>
            <a:endParaRPr lang="zh-HK" altLang="en-US"/>
          </a:p>
        </p:txBody>
      </p:sp>
    </p:spTree>
    <p:extLst>
      <p:ext uri="{BB962C8B-B14F-4D97-AF65-F5344CB8AC3E}">
        <p14:creationId xmlns:p14="http://schemas.microsoft.com/office/powerpoint/2010/main" val="147796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CB2045-9CE5-42B2-8A2A-29B6906D4695}" type="slidenum">
              <a:rPr lang="en-US" altLang="zh-TW"/>
              <a:pPr/>
              <a:t>3</a:t>
            </a:fld>
            <a:endParaRPr lang="en-US" altLang="zh-TW"/>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HK" altLang="zh-HK"/>
          </a:p>
        </p:txBody>
      </p:sp>
    </p:spTree>
    <p:extLst>
      <p:ext uri="{BB962C8B-B14F-4D97-AF65-F5344CB8AC3E}">
        <p14:creationId xmlns:p14="http://schemas.microsoft.com/office/powerpoint/2010/main" val="315494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4D9A3-0C98-47AC-8DB0-C7871DD069A8}" type="slidenum">
              <a:rPr lang="en-US" altLang="zh-TW"/>
              <a:pPr/>
              <a:t>5</a:t>
            </a:fld>
            <a:endParaRPr lang="en-US" altLang="zh-TW"/>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zh-HK" altLang="zh-HK"/>
          </a:p>
        </p:txBody>
      </p:sp>
    </p:spTree>
    <p:extLst>
      <p:ext uri="{BB962C8B-B14F-4D97-AF65-F5344CB8AC3E}">
        <p14:creationId xmlns:p14="http://schemas.microsoft.com/office/powerpoint/2010/main" val="202199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181CE-7E9B-4026-9E3C-99F7730662C5}" type="slidenum">
              <a:rPr lang="en-US" altLang="zh-TW"/>
              <a:pPr/>
              <a:t>7</a:t>
            </a:fld>
            <a:endParaRPr lang="en-US" altLang="zh-TW"/>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HK" altLang="zh-HK"/>
          </a:p>
        </p:txBody>
      </p:sp>
    </p:spTree>
    <p:extLst>
      <p:ext uri="{BB962C8B-B14F-4D97-AF65-F5344CB8AC3E}">
        <p14:creationId xmlns:p14="http://schemas.microsoft.com/office/powerpoint/2010/main" val="1176198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統計</a:t>
            </a:r>
            <a:r>
              <a:rPr kumimoji="1" lang="en-US" altLang="zh-TW" dirty="0" smtClean="0"/>
              <a:t>10</a:t>
            </a:r>
            <a:endParaRPr kumimoji="1" lang="zh-TW" altLang="en-US" dirty="0"/>
          </a:p>
        </p:txBody>
      </p:sp>
      <p:sp>
        <p:nvSpPr>
          <p:cNvPr id="4" name="投影片編號版面配置區 3"/>
          <p:cNvSpPr>
            <a:spLocks noGrp="1"/>
          </p:cNvSpPr>
          <p:nvPr>
            <p:ph type="sldNum" sz="quarter" idx="10"/>
          </p:nvPr>
        </p:nvSpPr>
        <p:spPr/>
        <p:txBody>
          <a:bodyPr/>
          <a:lstStyle/>
          <a:p>
            <a:fld id="{A8A7056E-9394-4F06-94EA-4EEA50FFA0E5}" type="slidenum">
              <a:rPr lang="zh-HK" altLang="en-US" smtClean="0"/>
              <a:t>8</a:t>
            </a:fld>
            <a:endParaRPr lang="zh-HK" altLang="en-US"/>
          </a:p>
        </p:txBody>
      </p:sp>
    </p:spTree>
    <p:extLst>
      <p:ext uri="{BB962C8B-B14F-4D97-AF65-F5344CB8AC3E}">
        <p14:creationId xmlns:p14="http://schemas.microsoft.com/office/powerpoint/2010/main" val="41324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進行編碼</a:t>
            </a:r>
            <a:r>
              <a:rPr kumimoji="1" lang="en-US" altLang="zh-TW" dirty="0" smtClean="0"/>
              <a:t>15</a:t>
            </a:r>
            <a:endParaRPr kumimoji="1" lang="zh-TW" altLang="en-US" dirty="0"/>
          </a:p>
        </p:txBody>
      </p:sp>
      <p:sp>
        <p:nvSpPr>
          <p:cNvPr id="4" name="投影片編號版面配置區 3"/>
          <p:cNvSpPr>
            <a:spLocks noGrp="1"/>
          </p:cNvSpPr>
          <p:nvPr>
            <p:ph type="sldNum" sz="quarter" idx="10"/>
          </p:nvPr>
        </p:nvSpPr>
        <p:spPr/>
        <p:txBody>
          <a:bodyPr/>
          <a:lstStyle/>
          <a:p>
            <a:fld id="{A8A7056E-9394-4F06-94EA-4EEA50FFA0E5}" type="slidenum">
              <a:rPr lang="zh-HK" altLang="en-US" smtClean="0"/>
              <a:t>9</a:t>
            </a:fld>
            <a:endParaRPr lang="zh-HK" altLang="en-US"/>
          </a:p>
        </p:txBody>
      </p:sp>
    </p:spTree>
    <p:extLst>
      <p:ext uri="{BB962C8B-B14F-4D97-AF65-F5344CB8AC3E}">
        <p14:creationId xmlns:p14="http://schemas.microsoft.com/office/powerpoint/2010/main" val="51450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壓縮</a:t>
            </a:r>
            <a:r>
              <a:rPr kumimoji="1" lang="en-US" altLang="zh-TW" dirty="0" smtClean="0"/>
              <a:t>45</a:t>
            </a:r>
            <a:endParaRPr kumimoji="1" lang="zh-TW" altLang="en-US" dirty="0"/>
          </a:p>
        </p:txBody>
      </p:sp>
      <p:sp>
        <p:nvSpPr>
          <p:cNvPr id="4" name="投影片編號版面配置區 3"/>
          <p:cNvSpPr>
            <a:spLocks noGrp="1"/>
          </p:cNvSpPr>
          <p:nvPr>
            <p:ph type="sldNum" sz="quarter" idx="10"/>
          </p:nvPr>
        </p:nvSpPr>
        <p:spPr/>
        <p:txBody>
          <a:bodyPr/>
          <a:lstStyle/>
          <a:p>
            <a:fld id="{A8A7056E-9394-4F06-94EA-4EEA50FFA0E5}" type="slidenum">
              <a:rPr lang="zh-HK" altLang="en-US" smtClean="0"/>
              <a:t>10</a:t>
            </a:fld>
            <a:endParaRPr lang="zh-HK" altLang="en-US"/>
          </a:p>
        </p:txBody>
      </p:sp>
    </p:spTree>
    <p:extLst>
      <p:ext uri="{BB962C8B-B14F-4D97-AF65-F5344CB8AC3E}">
        <p14:creationId xmlns:p14="http://schemas.microsoft.com/office/powerpoint/2010/main" val="144716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解壓縮</a:t>
            </a:r>
            <a:r>
              <a:rPr kumimoji="1" lang="en-US" altLang="zh-TW" dirty="0" smtClean="0"/>
              <a:t>30</a:t>
            </a:r>
            <a:endParaRPr kumimoji="1" lang="zh-TW" altLang="en-US" dirty="0"/>
          </a:p>
        </p:txBody>
      </p:sp>
      <p:sp>
        <p:nvSpPr>
          <p:cNvPr id="4" name="投影片編號版面配置區 3"/>
          <p:cNvSpPr>
            <a:spLocks noGrp="1"/>
          </p:cNvSpPr>
          <p:nvPr>
            <p:ph type="sldNum" sz="quarter" idx="10"/>
          </p:nvPr>
        </p:nvSpPr>
        <p:spPr/>
        <p:txBody>
          <a:bodyPr/>
          <a:lstStyle/>
          <a:p>
            <a:fld id="{A8A7056E-9394-4F06-94EA-4EEA50FFA0E5}" type="slidenum">
              <a:rPr lang="zh-HK" altLang="en-US" smtClean="0"/>
              <a:t>11</a:t>
            </a:fld>
            <a:endParaRPr lang="zh-HK" altLang="en-US"/>
          </a:p>
        </p:txBody>
      </p:sp>
    </p:spTree>
    <p:extLst>
      <p:ext uri="{BB962C8B-B14F-4D97-AF65-F5344CB8AC3E}">
        <p14:creationId xmlns:p14="http://schemas.microsoft.com/office/powerpoint/2010/main" val="126149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HK"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HK" altLang="en-US"/>
          </a:p>
        </p:txBody>
      </p:sp>
      <p:sp>
        <p:nvSpPr>
          <p:cNvPr id="4" name="日期版面配置區 3"/>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114144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20764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HK"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150844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85502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11"/>
          </p:nvPr>
        </p:nvSpPr>
        <p:spPr/>
        <p:txBody>
          <a:bodyPr/>
          <a:lstStyle/>
          <a:p>
            <a:endParaRPr lang="zh-HK" altLang="en-US"/>
          </a:p>
        </p:txBody>
      </p:sp>
      <p:sp>
        <p:nvSpPr>
          <p:cNvPr id="6" name="投影片編號版面配置區 5"/>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342593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日期版面配置區 4"/>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170089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7" name="日期版面配置區 6"/>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8" name="頁尾版面配置區 7"/>
          <p:cNvSpPr>
            <a:spLocks noGrp="1"/>
          </p:cNvSpPr>
          <p:nvPr>
            <p:ph type="ftr" sz="quarter" idx="11"/>
          </p:nvPr>
        </p:nvSpPr>
        <p:spPr/>
        <p:txBody>
          <a:bodyPr/>
          <a:lstStyle/>
          <a:p>
            <a:endParaRPr lang="zh-HK" altLang="en-US"/>
          </a:p>
        </p:txBody>
      </p:sp>
      <p:sp>
        <p:nvSpPr>
          <p:cNvPr id="9" name="投影片編號版面配置區 8"/>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171634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HK" altLang="en-US"/>
          </a:p>
        </p:txBody>
      </p:sp>
      <p:sp>
        <p:nvSpPr>
          <p:cNvPr id="3" name="日期版面配置區 2"/>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4" name="頁尾版面配置區 3"/>
          <p:cNvSpPr>
            <a:spLocks noGrp="1"/>
          </p:cNvSpPr>
          <p:nvPr>
            <p:ph type="ftr" sz="quarter" idx="11"/>
          </p:nvPr>
        </p:nvSpPr>
        <p:spPr/>
        <p:txBody>
          <a:bodyPr/>
          <a:lstStyle/>
          <a:p>
            <a:endParaRPr lang="zh-HK" altLang="en-US"/>
          </a:p>
        </p:txBody>
      </p:sp>
      <p:sp>
        <p:nvSpPr>
          <p:cNvPr id="5" name="投影片編號版面配置區 4"/>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26131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3" name="頁尾版面配置區 2"/>
          <p:cNvSpPr>
            <a:spLocks noGrp="1"/>
          </p:cNvSpPr>
          <p:nvPr>
            <p:ph type="ftr" sz="quarter" idx="11"/>
          </p:nvPr>
        </p:nvSpPr>
        <p:spPr/>
        <p:txBody>
          <a:bodyPr/>
          <a:lstStyle/>
          <a:p>
            <a:endParaRPr lang="zh-HK" altLang="en-US"/>
          </a:p>
        </p:txBody>
      </p:sp>
      <p:sp>
        <p:nvSpPr>
          <p:cNvPr id="4" name="投影片編號版面配置區 3"/>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340097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HK"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339260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HK"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90D00EC-4D3E-4B7F-A0BC-BCBE6E47DAA5}" type="datetimeFigureOut">
              <a:rPr lang="zh-HK" altLang="en-US" smtClean="0"/>
              <a:t>20/11/2016</a:t>
            </a:fld>
            <a:endParaRPr lang="zh-HK" altLang="en-US"/>
          </a:p>
        </p:txBody>
      </p:sp>
      <p:sp>
        <p:nvSpPr>
          <p:cNvPr id="6" name="頁尾版面配置區 5"/>
          <p:cNvSpPr>
            <a:spLocks noGrp="1"/>
          </p:cNvSpPr>
          <p:nvPr>
            <p:ph type="ftr" sz="quarter" idx="11"/>
          </p:nvPr>
        </p:nvSpPr>
        <p:spPr/>
        <p:txBody>
          <a:bodyPr/>
          <a:lstStyle/>
          <a:p>
            <a:endParaRPr lang="zh-HK" altLang="en-US"/>
          </a:p>
        </p:txBody>
      </p:sp>
      <p:sp>
        <p:nvSpPr>
          <p:cNvPr id="7" name="投影片編號版面配置區 6"/>
          <p:cNvSpPr>
            <a:spLocks noGrp="1"/>
          </p:cNvSpPr>
          <p:nvPr>
            <p:ph type="sldNum" sz="quarter" idx="12"/>
          </p:nvPr>
        </p:nvSpPr>
        <p:spPr/>
        <p:txBody>
          <a:body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316937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HK"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HK"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00EC-4D3E-4B7F-A0BC-BCBE6E47DAA5}" type="datetimeFigureOut">
              <a:rPr lang="zh-HK" altLang="en-US" smtClean="0"/>
              <a:t>20/11/2016</a:t>
            </a:fld>
            <a:endParaRPr lang="zh-HK"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59C23-FEDE-4D43-BD26-368CAE4D53C9}" type="slidenum">
              <a:rPr lang="zh-HK" altLang="en-US" smtClean="0"/>
              <a:t>‹#›</a:t>
            </a:fld>
            <a:endParaRPr lang="zh-HK" altLang="en-US"/>
          </a:p>
        </p:txBody>
      </p:sp>
    </p:spTree>
    <p:extLst>
      <p:ext uri="{BB962C8B-B14F-4D97-AF65-F5344CB8AC3E}">
        <p14:creationId xmlns:p14="http://schemas.microsoft.com/office/powerpoint/2010/main" val="194078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chuwccclab@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26585"/>
            <a:ext cx="10515600" cy="1325563"/>
          </a:xfrm>
        </p:spPr>
        <p:txBody>
          <a:bodyPr/>
          <a:lstStyle/>
          <a:p>
            <a:r>
              <a:rPr lang="zh-TW" altLang="en-US" dirty="0" smtClean="0">
                <a:latin typeface="標楷體" panose="03000509000000000000" pitchFamily="65" charset="-120"/>
                <a:ea typeface="標楷體" panose="03000509000000000000" pitchFamily="65" charset="-120"/>
              </a:rPr>
              <a:t>作業二</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38200" y="1376218"/>
            <a:ext cx="10515600" cy="5341105"/>
          </a:xfrm>
        </p:spPr>
        <p:txBody>
          <a:bodyPr>
            <a:norm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繳交期限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11/28</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星期一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18:00</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前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遲交不收</a:t>
            </a:r>
            <a:r>
              <a:rPr lang="en-US" altLang="zh-TW" sz="4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繳交方式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mail</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到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hlinkClick r:id="rId2"/>
              </a:rPr>
              <a:t>nchuwccclab@gmail.com</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信件主旨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系級  學號  姓名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(ex: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資工二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1401234567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xx)</a:t>
            </a: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補交信件主旨：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系級  學號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姓名</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v2 (ex</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資工二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1401234567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xx v2)</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繳交檔案：請交壓縮</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學號</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命名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(ex: 1401234567</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結果截圖</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依照</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PPT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的格式截圖</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(p8-p11)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，共四張，並將檔名命名如下</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u="sng" dirty="0" smtClean="0">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2000" u="sng" dirty="0" smtClean="0">
                <a:latin typeface="Times New Roman" panose="02020603050405020304" pitchFamily="18" charset="0"/>
                <a:ea typeface="標楷體" panose="03000509000000000000" pitchFamily="65" charset="-120"/>
                <a:cs typeface="Times New Roman" panose="02020603050405020304" pitchFamily="18" charset="0"/>
              </a:rPr>
              <a:t>統計字數</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u="sng" dirty="0" smtClean="0">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2000" u="sng" dirty="0" smtClean="0">
                <a:latin typeface="Times New Roman" panose="02020603050405020304" pitchFamily="18" charset="0"/>
                <a:ea typeface="標楷體" panose="03000509000000000000" pitchFamily="65" charset="-120"/>
                <a:cs typeface="Times New Roman" panose="02020603050405020304" pitchFamily="18" charset="0"/>
              </a:rPr>
              <a:t>霍夫曼樹編碼</a:t>
            </a:r>
            <a:endParaRPr lang="en-US" altLang="zh-TW" sz="2000" u="sng" dirty="0">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u="sng" dirty="0" smtClean="0">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2000" u="sng" dirty="0" smtClean="0">
                <a:latin typeface="Times New Roman" panose="02020603050405020304" pitchFamily="18" charset="0"/>
                <a:ea typeface="標楷體" panose="03000509000000000000" pitchFamily="65" charset="-120"/>
                <a:cs typeface="Times New Roman" panose="02020603050405020304" pitchFamily="18" charset="0"/>
              </a:rPr>
              <a:t>壓縮成功</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u="sng" dirty="0" smtClean="0">
                <a:latin typeface="Times New Roman" panose="02020603050405020304" pitchFamily="18" charset="0"/>
                <a:ea typeface="標楷體" panose="03000509000000000000" pitchFamily="65" charset="-120"/>
                <a:cs typeface="Times New Roman" panose="02020603050405020304" pitchFamily="18" charset="0"/>
              </a:rPr>
              <a:t>(4) </a:t>
            </a:r>
            <a:r>
              <a:rPr lang="zh-TW" altLang="en-US" sz="2000" u="sng" dirty="0" smtClean="0">
                <a:latin typeface="Times New Roman" panose="02020603050405020304" pitchFamily="18" charset="0"/>
                <a:ea typeface="標楷體" panose="03000509000000000000" pitchFamily="65" charset="-120"/>
                <a:cs typeface="Times New Roman" panose="02020603050405020304" pitchFamily="18" charset="0"/>
              </a:rPr>
              <a:t>解壓縮成功</a:t>
            </a:r>
            <a:endParaRPr lang="en-US" altLang="zh-TW" sz="2000" u="sng"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程式碼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914400" lvl="2" indent="0">
              <a:buNone/>
            </a:pP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上次打不開的問題請在這次解決，建議用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VS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或</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DEV</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，比較沒有無法打開的問題</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未依照上述規定斟酌扣</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分</a:t>
            </a:r>
            <a:endPar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6165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HK" altLang="en-US" dirty="0"/>
          </a:p>
        </p:txBody>
      </p:sp>
      <p:sp>
        <p:nvSpPr>
          <p:cNvPr id="6" name="標題 5"/>
          <p:cNvSpPr>
            <a:spLocks noGrp="1"/>
          </p:cNvSpPr>
          <p:nvPr>
            <p:ph type="title"/>
          </p:nvPr>
        </p:nvSpPr>
        <p:spPr/>
        <p:txBody>
          <a:bodyPr/>
          <a:lstStyle/>
          <a:p>
            <a:endParaRPr lang="zh-HK" altLang="en-US" dirty="0"/>
          </a:p>
        </p:txBody>
      </p:sp>
      <p:pic>
        <p:nvPicPr>
          <p:cNvPr id="5" name="圖片 4"/>
          <p:cNvPicPr>
            <a:picLocks noChangeAspect="1"/>
          </p:cNvPicPr>
          <p:nvPr/>
        </p:nvPicPr>
        <p:blipFill>
          <a:blip r:embed="rId3"/>
          <a:stretch>
            <a:fillRect/>
          </a:stretch>
        </p:blipFill>
        <p:spPr>
          <a:xfrm>
            <a:off x="0" y="0"/>
            <a:ext cx="12192000" cy="6496050"/>
          </a:xfrm>
          <a:prstGeom prst="rect">
            <a:avLst/>
          </a:prstGeom>
        </p:spPr>
      </p:pic>
      <p:pic>
        <p:nvPicPr>
          <p:cNvPr id="7" name="圖片 6"/>
          <p:cNvPicPr>
            <a:picLocks noChangeAspect="1"/>
          </p:cNvPicPr>
          <p:nvPr/>
        </p:nvPicPr>
        <p:blipFill>
          <a:blip r:embed="rId4"/>
          <a:stretch>
            <a:fillRect/>
          </a:stretch>
        </p:blipFill>
        <p:spPr>
          <a:xfrm>
            <a:off x="2928050" y="1214845"/>
            <a:ext cx="8696325" cy="904875"/>
          </a:xfrm>
          <a:prstGeom prst="rect">
            <a:avLst/>
          </a:prstGeom>
        </p:spPr>
      </p:pic>
    </p:spTree>
    <p:extLst>
      <p:ext uri="{BB962C8B-B14F-4D97-AF65-F5344CB8AC3E}">
        <p14:creationId xmlns:p14="http://schemas.microsoft.com/office/powerpoint/2010/main" val="1196645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HK" altLang="en-US"/>
          </a:p>
        </p:txBody>
      </p:sp>
      <p:sp>
        <p:nvSpPr>
          <p:cNvPr id="3" name="內容版面配置區 2"/>
          <p:cNvSpPr>
            <a:spLocks noGrp="1"/>
          </p:cNvSpPr>
          <p:nvPr>
            <p:ph idx="1"/>
          </p:nvPr>
        </p:nvSpPr>
        <p:spPr/>
        <p:txBody>
          <a:bodyPr/>
          <a:lstStyle/>
          <a:p>
            <a:endParaRPr lang="zh-HK" altLang="en-US"/>
          </a:p>
        </p:txBody>
      </p:sp>
      <p:pic>
        <p:nvPicPr>
          <p:cNvPr id="4" name="圖片 3"/>
          <p:cNvPicPr>
            <a:picLocks noChangeAspect="1"/>
          </p:cNvPicPr>
          <p:nvPr/>
        </p:nvPicPr>
        <p:blipFill>
          <a:blip r:embed="rId3"/>
          <a:stretch>
            <a:fillRect/>
          </a:stretch>
        </p:blipFill>
        <p:spPr>
          <a:xfrm>
            <a:off x="0" y="0"/>
            <a:ext cx="14030325" cy="6657975"/>
          </a:xfrm>
          <a:prstGeom prst="rect">
            <a:avLst/>
          </a:prstGeom>
        </p:spPr>
      </p:pic>
      <p:pic>
        <p:nvPicPr>
          <p:cNvPr id="5" name="圖片 4"/>
          <p:cNvPicPr>
            <a:picLocks noChangeAspect="1"/>
          </p:cNvPicPr>
          <p:nvPr/>
        </p:nvPicPr>
        <p:blipFill>
          <a:blip r:embed="rId4"/>
          <a:stretch>
            <a:fillRect/>
          </a:stretch>
        </p:blipFill>
        <p:spPr>
          <a:xfrm>
            <a:off x="2628886" y="437117"/>
            <a:ext cx="8553450" cy="1257300"/>
          </a:xfrm>
          <a:prstGeom prst="rect">
            <a:avLst/>
          </a:prstGeom>
        </p:spPr>
      </p:pic>
      <p:pic>
        <p:nvPicPr>
          <p:cNvPr id="6" name="圖片 5"/>
          <p:cNvPicPr>
            <a:picLocks noChangeAspect="1"/>
          </p:cNvPicPr>
          <p:nvPr/>
        </p:nvPicPr>
        <p:blipFill>
          <a:blip r:embed="rId5"/>
          <a:stretch>
            <a:fillRect/>
          </a:stretch>
        </p:blipFill>
        <p:spPr>
          <a:xfrm>
            <a:off x="2489161" y="2471738"/>
            <a:ext cx="15154275" cy="3705225"/>
          </a:xfrm>
          <a:prstGeom prst="rect">
            <a:avLst/>
          </a:prstGeom>
        </p:spPr>
      </p:pic>
    </p:spTree>
    <p:extLst>
      <p:ext uri="{BB962C8B-B14F-4D97-AF65-F5344CB8AC3E}">
        <p14:creationId xmlns:p14="http://schemas.microsoft.com/office/powerpoint/2010/main" val="2388960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成績</a:t>
            </a:r>
            <a:endParaRPr lang="zh-HK"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統計字數：</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10%</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進行霍夫曼樹編碼：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15%</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壓縮成功：</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45%</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解壓縮回來也正確：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30%</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lgn="ctr">
              <a:buNone/>
            </a:pPr>
            <a:r>
              <a:rPr lang="zh-TW" altLang="en-US" sz="6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嚴查抄襲行為</a:t>
            </a:r>
            <a:r>
              <a:rPr lang="en-US" altLang="zh-TW" sz="6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p>
          <a:p>
            <a:pPr marL="0" indent="0" algn="ctr">
              <a:buNone/>
            </a:pPr>
            <a:r>
              <a:rPr lang="zh-TW" altLang="en-US" sz="6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希望各位自重，莫為難我</a:t>
            </a:r>
            <a:endParaRPr lang="en-US" altLang="zh-TW" sz="60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endParaRPr lang="zh-HK"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78545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endParaRPr lang="en-US" altLang="zh-TW"/>
          </a:p>
          <a:p>
            <a:endParaRPr lang="en-US" altLang="zh-TW"/>
          </a:p>
        </p:txBody>
      </p:sp>
      <p:sp>
        <p:nvSpPr>
          <p:cNvPr id="57346" name="Rectangle 2"/>
          <p:cNvSpPr>
            <a:spLocks noGrp="1" noChangeArrowheads="1"/>
          </p:cNvSpPr>
          <p:nvPr>
            <p:ph type="title"/>
          </p:nvPr>
        </p:nvSpPr>
        <p:spPr/>
        <p:txBody>
          <a:bodyPr/>
          <a:lstStyle/>
          <a:p>
            <a:r>
              <a:rPr lang="en-US" altLang="zh-TW" dirty="0"/>
              <a:t>Huffman Codes</a:t>
            </a:r>
            <a:endParaRPr lang="en-US" altLang="zh-TW" dirty="0">
              <a:latin typeface="Castellar" panose="020A0402060406010301" pitchFamily="18" charset="0"/>
            </a:endParaRPr>
          </a:p>
        </p:txBody>
      </p:sp>
      <p:sp>
        <p:nvSpPr>
          <p:cNvPr id="57347" name="Rectangle 3"/>
          <p:cNvSpPr>
            <a:spLocks noGrp="1" noChangeArrowheads="1"/>
          </p:cNvSpPr>
          <p:nvPr>
            <p:ph type="body" idx="1"/>
          </p:nvPr>
        </p:nvSpPr>
        <p:spPr/>
        <p:txBody>
          <a:bodyPr/>
          <a:lstStyle/>
          <a:p>
            <a:r>
              <a:rPr lang="zh-TW" altLang="en-US" dirty="0"/>
              <a:t>霍夫曼在</a:t>
            </a:r>
            <a:r>
              <a:rPr lang="en-US" altLang="zh-TW" dirty="0"/>
              <a:t>1952</a:t>
            </a:r>
            <a:r>
              <a:rPr lang="zh-TW" altLang="en-US" dirty="0"/>
              <a:t>年所提出的一種無失真壓縮技術，它的原理是將要壓縮之字串，先讀一遍，再將字串中的每一個相異單字元的出現</a:t>
            </a:r>
            <a:r>
              <a:rPr lang="zh-TW" altLang="en-US" dirty="0" smtClean="0"/>
              <a:t>頻率，</a:t>
            </a:r>
            <a:r>
              <a:rPr lang="zh-TW" altLang="en-US" dirty="0"/>
              <a:t>做成統計，依此來建構霍夫曼樹</a:t>
            </a:r>
            <a:r>
              <a:rPr lang="zh-TW" altLang="en-US" dirty="0" smtClean="0"/>
              <a:t>。</a:t>
            </a:r>
            <a:endParaRPr lang="en-US" altLang="zh-TW" dirty="0" smtClean="0"/>
          </a:p>
          <a:p>
            <a:endParaRPr lang="en-US" altLang="zh-TW" dirty="0" smtClean="0"/>
          </a:p>
          <a:p>
            <a:r>
              <a:rPr lang="zh-TW" altLang="en-US" dirty="0" smtClean="0"/>
              <a:t>每一</a:t>
            </a:r>
            <a:r>
              <a:rPr lang="zh-TW" altLang="en-US" dirty="0"/>
              <a:t>相異的字元，用</a:t>
            </a:r>
            <a:r>
              <a:rPr lang="en-US" altLang="zh-TW" dirty="0"/>
              <a:t>0</a:t>
            </a:r>
            <a:r>
              <a:rPr lang="zh-TW" altLang="en-US" dirty="0"/>
              <a:t>與</a:t>
            </a:r>
            <a:r>
              <a:rPr lang="en-US" altLang="zh-TW" dirty="0"/>
              <a:t>1</a:t>
            </a:r>
            <a:r>
              <a:rPr lang="zh-TW" altLang="en-US" dirty="0"/>
              <a:t>給他編碼，出現次數最多者，給較少的位元編碼，最後將這些位元串組合起來，並加上霍夫曼樹，就成為壓縮檔案。</a:t>
            </a:r>
          </a:p>
          <a:p>
            <a:pPr>
              <a:buFont typeface="Wingdings" panose="05000000000000000000" pitchFamily="2" charset="2"/>
              <a:buNone/>
            </a:pPr>
            <a:endParaRPr lang="zh-TW" altLang="en-US" sz="2400" dirty="0"/>
          </a:p>
          <a:p>
            <a:endParaRPr lang="en-US" altLang="zh-TW" sz="2400" dirty="0"/>
          </a:p>
        </p:txBody>
      </p:sp>
    </p:spTree>
    <p:extLst>
      <p:ext uri="{BB962C8B-B14F-4D97-AF65-F5344CB8AC3E}">
        <p14:creationId xmlns:p14="http://schemas.microsoft.com/office/powerpoint/2010/main" val="408021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Huffman Codes</a:t>
            </a:r>
            <a:endParaRPr lang="zh-HK" altLang="en-US" dirty="0"/>
          </a:p>
        </p:txBody>
      </p:sp>
      <p:sp>
        <p:nvSpPr>
          <p:cNvPr id="3" name="內容版面配置區 2"/>
          <p:cNvSpPr>
            <a:spLocks noGrp="1"/>
          </p:cNvSpPr>
          <p:nvPr>
            <p:ph idx="1"/>
          </p:nvPr>
        </p:nvSpPr>
        <p:spPr>
          <a:xfrm>
            <a:off x="838200" y="1509823"/>
            <a:ext cx="10515600" cy="4667140"/>
          </a:xfrm>
        </p:spPr>
        <p:txBody>
          <a:bodyPr>
            <a:normAutofit fontScale="85000" lnSpcReduction="10000"/>
          </a:bodyPr>
          <a:lstStyle/>
          <a:p>
            <a:r>
              <a:rPr lang="zh-TW" altLang="en-US" spc="20" dirty="0"/>
              <a:t>步驟一：計算每一個符號出現的機率，然後把所有符號跟機率放入要處理符號集合</a:t>
            </a:r>
            <a:r>
              <a:rPr lang="en-US" altLang="zh-TW" i="1" spc="20" dirty="0"/>
              <a:t>R</a:t>
            </a:r>
            <a:r>
              <a:rPr lang="zh-TW" altLang="en-US" spc="20" dirty="0"/>
              <a:t>中，準備由</a:t>
            </a:r>
            <a:r>
              <a:rPr lang="en-US" altLang="zh-TW" spc="20" dirty="0"/>
              <a:t>(</a:t>
            </a:r>
            <a:r>
              <a:rPr lang="zh-TW" altLang="en-US" spc="20" dirty="0"/>
              <a:t>下往上</a:t>
            </a:r>
            <a:r>
              <a:rPr lang="en-US" altLang="zh-TW" spc="20" dirty="0"/>
              <a:t>)</a:t>
            </a:r>
            <a:r>
              <a:rPr lang="zh-TW" altLang="en-US" spc="20" dirty="0"/>
              <a:t>建立一棵編碼二元樹。</a:t>
            </a:r>
          </a:p>
          <a:p>
            <a:r>
              <a:rPr lang="zh-TW" altLang="en-US" spc="20" dirty="0"/>
              <a:t>步驟二：從要處理的集合中找出機率最小的兩個符號做為二元樹的兩個子節點，並為這兩個節點建立一個父節點，此父節點機率為兩個子節點的機率和。再將這兩個子節點從</a:t>
            </a:r>
            <a:r>
              <a:rPr lang="en-US" altLang="zh-TW" i="1" spc="20" dirty="0"/>
              <a:t>R</a:t>
            </a:r>
            <a:r>
              <a:rPr lang="zh-TW" altLang="en-US" spc="20" dirty="0"/>
              <a:t>中移除，且把其父節點</a:t>
            </a:r>
            <a:r>
              <a:rPr lang="en-US" altLang="zh-TW" spc="20" dirty="0"/>
              <a:t>(</a:t>
            </a:r>
            <a:r>
              <a:rPr lang="zh-TW" altLang="en-US" spc="20" dirty="0"/>
              <a:t>含機率</a:t>
            </a:r>
            <a:r>
              <a:rPr lang="en-US" altLang="zh-TW" spc="20" dirty="0"/>
              <a:t>)</a:t>
            </a:r>
            <a:r>
              <a:rPr lang="zh-TW" altLang="en-US" spc="20" dirty="0"/>
              <a:t>加入</a:t>
            </a:r>
            <a:r>
              <a:rPr lang="en-US" altLang="zh-TW" i="1" spc="20" dirty="0"/>
              <a:t>R</a:t>
            </a:r>
            <a:r>
              <a:rPr lang="zh-TW" altLang="en-US" spc="20" dirty="0"/>
              <a:t>中。</a:t>
            </a:r>
          </a:p>
          <a:p>
            <a:r>
              <a:rPr lang="zh-TW" altLang="en-US" spc="20" dirty="0"/>
              <a:t>步驟三： 重複步驟二直到待處理集合只剩下一個符號。</a:t>
            </a:r>
          </a:p>
          <a:p>
            <a:r>
              <a:rPr lang="zh-TW" altLang="en-US" spc="20" dirty="0"/>
              <a:t>步驟四：將建立完成的二元樹中任何兩兄弟節點的</a:t>
            </a:r>
            <a:r>
              <a:rPr lang="zh-TW" altLang="en-US" spc="20" dirty="0">
                <a:solidFill>
                  <a:srgbClr val="FF0000"/>
                </a:solidFill>
              </a:rPr>
              <a:t>左邊線標上</a:t>
            </a:r>
            <a:r>
              <a:rPr lang="en-US" altLang="zh-TW" spc="20" dirty="0">
                <a:solidFill>
                  <a:srgbClr val="FF0000"/>
                </a:solidFill>
              </a:rPr>
              <a:t>0</a:t>
            </a:r>
            <a:r>
              <a:rPr lang="zh-TW" altLang="en-US" spc="20" dirty="0">
                <a:solidFill>
                  <a:srgbClr val="FF0000"/>
                </a:solidFill>
              </a:rPr>
              <a:t>右邊線標上</a:t>
            </a:r>
            <a:r>
              <a:rPr lang="en-US" altLang="zh-TW" spc="20" dirty="0">
                <a:solidFill>
                  <a:srgbClr val="FF0000"/>
                </a:solidFill>
              </a:rPr>
              <a:t>1</a:t>
            </a:r>
            <a:r>
              <a:rPr lang="zh-TW" altLang="en-US" spc="20" dirty="0"/>
              <a:t>。樹中每個符號被指定之</a:t>
            </a:r>
            <a:r>
              <a:rPr lang="en-US" altLang="zh-TW" spc="20" dirty="0"/>
              <a:t>0</a:t>
            </a:r>
            <a:r>
              <a:rPr lang="zh-TW" altLang="en-US" spc="20" dirty="0"/>
              <a:t>與</a:t>
            </a:r>
            <a:r>
              <a:rPr lang="en-US" altLang="zh-TW" spc="20" dirty="0"/>
              <a:t>1</a:t>
            </a:r>
            <a:r>
              <a:rPr lang="zh-TW" altLang="en-US" spc="20" dirty="0"/>
              <a:t>的位元集合即是代表該符號的字碼。</a:t>
            </a:r>
          </a:p>
          <a:p>
            <a:r>
              <a:rPr lang="zh-TW" altLang="en-US" spc="20" dirty="0"/>
              <a:t>步驟五： 使用在步驟四決定的符號字碼，一一編碼所有待壓縮符號。</a:t>
            </a:r>
          </a:p>
          <a:p>
            <a:r>
              <a:rPr lang="zh-TW" altLang="en-US" spc="20" dirty="0" smtClean="0"/>
              <a:t>霍</a:t>
            </a:r>
            <a:r>
              <a:rPr lang="zh-TW" altLang="en-US" spc="20" dirty="0"/>
              <a:t>夫曼編碼法在許多標準中被採用，最著名的就是應用於失真影像壓縮標準的</a:t>
            </a:r>
            <a:r>
              <a:rPr lang="en-US" altLang="zh-TW" spc="20" dirty="0"/>
              <a:t>JPEG</a:t>
            </a:r>
            <a:r>
              <a:rPr lang="zh-TW" altLang="en-US" spc="20" dirty="0"/>
              <a:t>中。在</a:t>
            </a:r>
            <a:r>
              <a:rPr lang="en-US" altLang="zh-TW" spc="20" dirty="0"/>
              <a:t>JPEG</a:t>
            </a:r>
            <a:r>
              <a:rPr lang="zh-TW" altLang="en-US" spc="20" dirty="0"/>
              <a:t>標準中，影像被切割為</a:t>
            </a:r>
            <a:r>
              <a:rPr lang="en-US" altLang="zh-TW" spc="20" dirty="0"/>
              <a:t>8x8</a:t>
            </a:r>
            <a:r>
              <a:rPr lang="zh-TW" altLang="en-US" spc="20" dirty="0"/>
              <a:t>的區塊，每一區塊各自進行轉換編碼，轉換後的</a:t>
            </a:r>
            <a:r>
              <a:rPr lang="en-US" altLang="zh-TW" spc="20" dirty="0"/>
              <a:t>64</a:t>
            </a:r>
            <a:r>
              <a:rPr lang="zh-TW" altLang="en-US" spc="20" dirty="0"/>
              <a:t>個係數就是使用霍夫曼編碼法加以編碼、壓縮。</a:t>
            </a:r>
          </a:p>
          <a:p>
            <a:endParaRPr lang="zh-HK" altLang="en-US" dirty="0"/>
          </a:p>
        </p:txBody>
      </p:sp>
    </p:spTree>
    <p:extLst>
      <p:ext uri="{BB962C8B-B14F-4D97-AF65-F5344CB8AC3E}">
        <p14:creationId xmlns:p14="http://schemas.microsoft.com/office/powerpoint/2010/main" val="154227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endParaRPr lang="en-US" altLang="zh-TW"/>
          </a:p>
          <a:p>
            <a:endParaRPr lang="en-US" altLang="zh-TW"/>
          </a:p>
        </p:txBody>
      </p:sp>
      <p:sp>
        <p:nvSpPr>
          <p:cNvPr id="59394" name="Rectangle 2"/>
          <p:cNvSpPr>
            <a:spLocks noGrp="1" noChangeArrowheads="1"/>
          </p:cNvSpPr>
          <p:nvPr>
            <p:ph type="title"/>
          </p:nvPr>
        </p:nvSpPr>
        <p:spPr/>
        <p:txBody>
          <a:bodyPr/>
          <a:lstStyle/>
          <a:p>
            <a:r>
              <a:rPr lang="en-US" altLang="zh-TW"/>
              <a:t>Example 5</a:t>
            </a:r>
          </a:p>
        </p:txBody>
      </p:sp>
      <p:sp>
        <p:nvSpPr>
          <p:cNvPr id="59395" name="Rectangle 3"/>
          <p:cNvSpPr>
            <a:spLocks noGrp="1" noChangeArrowheads="1"/>
          </p:cNvSpPr>
          <p:nvPr>
            <p:ph type="body" idx="1"/>
          </p:nvPr>
        </p:nvSpPr>
        <p:spPr>
          <a:xfrm>
            <a:off x="1981200" y="1412875"/>
            <a:ext cx="8229600" cy="4713288"/>
          </a:xfrm>
        </p:spPr>
        <p:txBody>
          <a:bodyPr/>
          <a:lstStyle/>
          <a:p>
            <a:r>
              <a:rPr lang="en-US" altLang="zh-TW" dirty="0" smtClean="0"/>
              <a:t>Use Huffman coding to encode the fallowing symbols with the frequencies listed: </a:t>
            </a:r>
            <a:r>
              <a:rPr lang="en-US" altLang="zh-TW" dirty="0"/>
              <a:t>A:0.08, B:0.10, C:0.12, D:0.15, E:0.20, </a:t>
            </a:r>
            <a:r>
              <a:rPr lang="en-US" altLang="zh-TW" dirty="0" smtClean="0"/>
              <a:t>F:0.35</a:t>
            </a:r>
            <a:r>
              <a:rPr lang="en-US" altLang="zh-TW" dirty="0"/>
              <a:t>. </a:t>
            </a:r>
            <a:endParaRPr lang="en-US" altLang="zh-TW" dirty="0" smtClean="0"/>
          </a:p>
          <a:p>
            <a:r>
              <a:rPr lang="en-US" altLang="zh-TW" dirty="0" smtClean="0"/>
              <a:t>What </a:t>
            </a:r>
            <a:r>
              <a:rPr lang="en-US" altLang="zh-TW" dirty="0"/>
              <a:t>is the average number of bits used to encode a character ?</a:t>
            </a:r>
          </a:p>
          <a:p>
            <a:endParaRPr lang="en-US" altLang="zh-TW" dirty="0"/>
          </a:p>
          <a:p>
            <a:endParaRPr lang="en-US" altLang="zh-TW" dirty="0"/>
          </a:p>
          <a:p>
            <a:endParaRPr lang="en-US" altLang="zh-TW" dirty="0"/>
          </a:p>
        </p:txBody>
      </p:sp>
    </p:spTree>
    <p:extLst>
      <p:ext uri="{BB962C8B-B14F-4D97-AF65-F5344CB8AC3E}">
        <p14:creationId xmlns:p14="http://schemas.microsoft.com/office/powerpoint/2010/main" val="58913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版面配置區 1"/>
          <p:cNvSpPr>
            <a:spLocks noGrp="1"/>
          </p:cNvSpPr>
          <p:nvPr>
            <p:ph type="dt" sz="half" idx="10"/>
          </p:nvPr>
        </p:nvSpPr>
        <p:spPr/>
        <p:txBody>
          <a:bodyPr/>
          <a:lstStyle/>
          <a:p>
            <a:endParaRPr lang="en-US" altLang="zh-TW"/>
          </a:p>
          <a:p>
            <a:endParaRPr lang="en-US" altLang="zh-TW"/>
          </a:p>
        </p:txBody>
      </p:sp>
      <p:pic>
        <p:nvPicPr>
          <p:cNvPr id="61482" name="Picture 42" descr="10_2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0638"/>
            <a:ext cx="7129462" cy="683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888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endParaRPr lang="en-US" altLang="zh-TW"/>
          </a:p>
          <a:p>
            <a:endParaRPr lang="en-US" altLang="zh-TW"/>
          </a:p>
        </p:txBody>
      </p:sp>
      <p:sp>
        <p:nvSpPr>
          <p:cNvPr id="65538" name="Rectangle 2"/>
          <p:cNvSpPr>
            <a:spLocks noGrp="1" noChangeArrowheads="1"/>
          </p:cNvSpPr>
          <p:nvPr>
            <p:ph type="title"/>
          </p:nvPr>
        </p:nvSpPr>
        <p:spPr/>
        <p:txBody>
          <a:bodyPr/>
          <a:lstStyle/>
          <a:p>
            <a:r>
              <a:rPr lang="en-US" altLang="zh-TW"/>
              <a:t>Example 5</a:t>
            </a:r>
          </a:p>
        </p:txBody>
      </p:sp>
      <p:sp>
        <p:nvSpPr>
          <p:cNvPr id="65539" name="Rectangle 3"/>
          <p:cNvSpPr>
            <a:spLocks noGrp="1" noChangeArrowheads="1"/>
          </p:cNvSpPr>
          <p:nvPr>
            <p:ph type="body" idx="1"/>
          </p:nvPr>
        </p:nvSpPr>
        <p:spPr/>
        <p:txBody>
          <a:bodyPr/>
          <a:lstStyle/>
          <a:p>
            <a:pPr>
              <a:lnSpc>
                <a:spcPct val="90000"/>
              </a:lnSpc>
            </a:pPr>
            <a:r>
              <a:rPr lang="zh-TW" altLang="en-US" sz="2400"/>
              <a:t>於題目中找尋最小兩點→</a:t>
            </a:r>
            <a:r>
              <a:rPr lang="en-US" altLang="zh-TW" sz="2400"/>
              <a:t>A:0.08</a:t>
            </a:r>
            <a:r>
              <a:rPr lang="zh-TW" altLang="en-US" sz="2400"/>
              <a:t>和</a:t>
            </a:r>
            <a:r>
              <a:rPr lang="en-US" altLang="zh-TW" sz="2400"/>
              <a:t>B:0.10(A</a:t>
            </a:r>
            <a:r>
              <a:rPr lang="zh-TW" altLang="en-US" sz="2400"/>
              <a:t>於右下</a:t>
            </a:r>
            <a:r>
              <a:rPr lang="en-US" altLang="zh-TW" sz="2400"/>
              <a:t>B</a:t>
            </a:r>
            <a:r>
              <a:rPr lang="zh-TW" altLang="en-US" sz="2400"/>
              <a:t>於左下∵</a:t>
            </a:r>
            <a:r>
              <a:rPr lang="en-US" altLang="zh-TW" sz="2400"/>
              <a:t>B&gt;A)</a:t>
            </a:r>
          </a:p>
          <a:p>
            <a:pPr>
              <a:lnSpc>
                <a:spcPct val="90000"/>
              </a:lnSpc>
            </a:pPr>
            <a:r>
              <a:rPr lang="zh-TW" altLang="en-US" sz="2400"/>
              <a:t>接著把</a:t>
            </a:r>
            <a:r>
              <a:rPr lang="en-US" altLang="zh-TW" sz="2400"/>
              <a:t>A+B</a:t>
            </a:r>
            <a:r>
              <a:rPr lang="zh-TW" altLang="en-US" sz="2400"/>
              <a:t>視為新的一點</a:t>
            </a:r>
            <a:r>
              <a:rPr lang="en-US" altLang="zh-TW" sz="2400"/>
              <a:t>0.18</a:t>
            </a:r>
            <a:r>
              <a:rPr lang="zh-TW" altLang="en-US" sz="2400"/>
              <a:t>，再找最小兩點→</a:t>
            </a:r>
            <a:r>
              <a:rPr lang="en-US" altLang="zh-TW" sz="2400"/>
              <a:t>C:0.12</a:t>
            </a:r>
            <a:r>
              <a:rPr lang="zh-TW" altLang="en-US" sz="2400"/>
              <a:t>和</a:t>
            </a:r>
            <a:r>
              <a:rPr lang="en-US" altLang="zh-TW" sz="2400"/>
              <a:t>D:0.15</a:t>
            </a:r>
            <a:r>
              <a:rPr lang="zh-TW" altLang="en-US" sz="2400"/>
              <a:t>如同</a:t>
            </a:r>
            <a:r>
              <a:rPr lang="en-US" altLang="zh-TW" sz="2400"/>
              <a:t>AB</a:t>
            </a:r>
            <a:r>
              <a:rPr lang="zh-TW" altLang="en-US" sz="2400"/>
              <a:t>方法接起來</a:t>
            </a:r>
          </a:p>
          <a:p>
            <a:pPr>
              <a:lnSpc>
                <a:spcPct val="90000"/>
              </a:lnSpc>
            </a:pPr>
            <a:r>
              <a:rPr lang="en-US" altLang="zh-TW" sz="2400"/>
              <a:t>C+D</a:t>
            </a:r>
            <a:r>
              <a:rPr lang="zh-TW" altLang="en-US" sz="2400"/>
              <a:t>也視為新的一點</a:t>
            </a:r>
            <a:r>
              <a:rPr lang="en-US" altLang="zh-TW" sz="2400"/>
              <a:t>0.27</a:t>
            </a:r>
            <a:r>
              <a:rPr lang="zh-TW" altLang="en-US" sz="2400"/>
              <a:t>再比大小，之後依此方法作完全部的點</a:t>
            </a:r>
          </a:p>
          <a:p>
            <a:pPr>
              <a:lnSpc>
                <a:spcPct val="90000"/>
              </a:lnSpc>
            </a:pPr>
            <a:r>
              <a:rPr lang="zh-TW" altLang="en-US" sz="2400"/>
              <a:t>而全圖於右下角的支線都為</a:t>
            </a:r>
            <a:r>
              <a:rPr lang="en-US" altLang="zh-TW" sz="2400"/>
              <a:t>1,</a:t>
            </a:r>
            <a:r>
              <a:rPr lang="zh-TW" altLang="en-US" sz="2400"/>
              <a:t>左下角都之線都為</a:t>
            </a:r>
            <a:r>
              <a:rPr lang="en-US" altLang="zh-TW" sz="2400"/>
              <a:t>0</a:t>
            </a:r>
          </a:p>
          <a:p>
            <a:pPr>
              <a:lnSpc>
                <a:spcPct val="90000"/>
              </a:lnSpc>
            </a:pPr>
            <a:r>
              <a:rPr lang="zh-TW" altLang="en-US" sz="2400"/>
              <a:t>因此</a:t>
            </a:r>
            <a:r>
              <a:rPr lang="en-US" altLang="zh-TW" sz="2400"/>
              <a:t>A by 111,B by 110,C by 011,D by 010,</a:t>
            </a:r>
          </a:p>
          <a:p>
            <a:pPr>
              <a:lnSpc>
                <a:spcPct val="90000"/>
              </a:lnSpc>
              <a:buFont typeface="Wingdings" panose="05000000000000000000" pitchFamily="2" charset="2"/>
              <a:buNone/>
            </a:pPr>
            <a:r>
              <a:rPr lang="en-US" altLang="zh-TW" sz="2400"/>
              <a:t>    E by 10, F by 00. </a:t>
            </a:r>
          </a:p>
          <a:p>
            <a:pPr>
              <a:lnSpc>
                <a:spcPct val="90000"/>
              </a:lnSpc>
            </a:pPr>
            <a:r>
              <a:rPr lang="en-US" altLang="zh-TW" sz="2400"/>
              <a:t>So the average number of bits used to encode a symbol using this encoding is 3×0.08+3×0.10+3×0.12+3×0.15+2×0.20+2×0.35=2.45</a:t>
            </a:r>
          </a:p>
          <a:p>
            <a:pPr>
              <a:lnSpc>
                <a:spcPct val="90000"/>
              </a:lnSpc>
            </a:pPr>
            <a:endParaRPr lang="en-US" altLang="zh-TW" sz="2400"/>
          </a:p>
        </p:txBody>
      </p:sp>
    </p:spTree>
    <p:extLst>
      <p:ext uri="{BB962C8B-B14F-4D97-AF65-F5344CB8AC3E}">
        <p14:creationId xmlns:p14="http://schemas.microsoft.com/office/powerpoint/2010/main" val="2106418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HK" altLang="en-US"/>
          </a:p>
        </p:txBody>
      </p:sp>
      <p:sp>
        <p:nvSpPr>
          <p:cNvPr id="3" name="內容版面配置區 2"/>
          <p:cNvSpPr>
            <a:spLocks noGrp="1"/>
          </p:cNvSpPr>
          <p:nvPr>
            <p:ph idx="1"/>
          </p:nvPr>
        </p:nvSpPr>
        <p:spPr/>
        <p:txBody>
          <a:bodyPr/>
          <a:lstStyle/>
          <a:p>
            <a:endParaRPr lang="zh-HK" altLang="en-US" dirty="0"/>
          </a:p>
        </p:txBody>
      </p:sp>
      <p:pic>
        <p:nvPicPr>
          <p:cNvPr id="5" name="圖片 4"/>
          <p:cNvPicPr>
            <a:picLocks noChangeAspect="1"/>
          </p:cNvPicPr>
          <p:nvPr/>
        </p:nvPicPr>
        <p:blipFill>
          <a:blip r:embed="rId3"/>
          <a:stretch>
            <a:fillRect/>
          </a:stretch>
        </p:blipFill>
        <p:spPr>
          <a:xfrm>
            <a:off x="0" y="-1"/>
            <a:ext cx="12224574" cy="6858001"/>
          </a:xfrm>
          <a:prstGeom prst="rect">
            <a:avLst/>
          </a:prstGeom>
        </p:spPr>
      </p:pic>
    </p:spTree>
    <p:extLst>
      <p:ext uri="{BB962C8B-B14F-4D97-AF65-F5344CB8AC3E}">
        <p14:creationId xmlns:p14="http://schemas.microsoft.com/office/powerpoint/2010/main" val="4069833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HK" altLang="en-US"/>
          </a:p>
        </p:txBody>
      </p:sp>
      <p:sp>
        <p:nvSpPr>
          <p:cNvPr id="3" name="內容版面配置區 2"/>
          <p:cNvSpPr>
            <a:spLocks noGrp="1"/>
          </p:cNvSpPr>
          <p:nvPr>
            <p:ph idx="1"/>
          </p:nvPr>
        </p:nvSpPr>
        <p:spPr/>
        <p:txBody>
          <a:bodyPr/>
          <a:lstStyle/>
          <a:p>
            <a:endParaRPr lang="zh-HK" altLang="en-US"/>
          </a:p>
        </p:txBody>
      </p:sp>
      <p:pic>
        <p:nvPicPr>
          <p:cNvPr id="5" name="圖片 4"/>
          <p:cNvPicPr>
            <a:picLocks noChangeAspect="1"/>
          </p:cNvPicPr>
          <p:nvPr/>
        </p:nvPicPr>
        <p:blipFill>
          <a:blip r:embed="rId3"/>
          <a:stretch>
            <a:fillRect/>
          </a:stretch>
        </p:blipFill>
        <p:spPr>
          <a:xfrm>
            <a:off x="0" y="126704"/>
            <a:ext cx="12192000" cy="6731296"/>
          </a:xfrm>
          <a:prstGeom prst="rect">
            <a:avLst/>
          </a:prstGeom>
        </p:spPr>
      </p:pic>
      <p:pic>
        <p:nvPicPr>
          <p:cNvPr id="6" name="圖片 5"/>
          <p:cNvPicPr>
            <a:picLocks noChangeAspect="1"/>
          </p:cNvPicPr>
          <p:nvPr/>
        </p:nvPicPr>
        <p:blipFill>
          <a:blip r:embed="rId4"/>
          <a:stretch>
            <a:fillRect/>
          </a:stretch>
        </p:blipFill>
        <p:spPr>
          <a:xfrm>
            <a:off x="2188423" y="2153038"/>
            <a:ext cx="10294201" cy="4448175"/>
          </a:xfrm>
          <a:prstGeom prst="rect">
            <a:avLst/>
          </a:prstGeom>
        </p:spPr>
      </p:pic>
    </p:spTree>
    <p:extLst>
      <p:ext uri="{BB962C8B-B14F-4D97-AF65-F5344CB8AC3E}">
        <p14:creationId xmlns:p14="http://schemas.microsoft.com/office/powerpoint/2010/main" val="1236448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528</Words>
  <Application>Microsoft Office PowerPoint</Application>
  <PresentationFormat>寬螢幕</PresentationFormat>
  <Paragraphs>54</Paragraphs>
  <Slides>11</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11</vt:i4>
      </vt:variant>
    </vt:vector>
  </HeadingPairs>
  <TitlesOfParts>
    <vt:vector size="20" baseType="lpstr">
      <vt:lpstr>新細明體</vt:lpstr>
      <vt:lpstr>標楷體</vt:lpstr>
      <vt:lpstr>Arial</vt:lpstr>
      <vt:lpstr>Calibri</vt:lpstr>
      <vt:lpstr>Calibri Light</vt:lpstr>
      <vt:lpstr>Castellar</vt:lpstr>
      <vt:lpstr>Times New Roman</vt:lpstr>
      <vt:lpstr>Wingdings</vt:lpstr>
      <vt:lpstr>Office 佈景主題</vt:lpstr>
      <vt:lpstr>作業二</vt:lpstr>
      <vt:lpstr>成績</vt:lpstr>
      <vt:lpstr>Huffman Codes</vt:lpstr>
      <vt:lpstr>Huffman Codes</vt:lpstr>
      <vt:lpstr>Example 5</vt:lpstr>
      <vt:lpstr>PowerPoint 簡報</vt:lpstr>
      <vt:lpstr>Example 5</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Codes</dc:title>
  <dc:creator>USER</dc:creator>
  <cp:lastModifiedBy>Sherry</cp:lastModifiedBy>
  <cp:revision>29</cp:revision>
  <dcterms:created xsi:type="dcterms:W3CDTF">2016-11-08T12:56:19Z</dcterms:created>
  <dcterms:modified xsi:type="dcterms:W3CDTF">2016-11-20T15:41:22Z</dcterms:modified>
</cp:coreProperties>
</file>