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89"/>
  </p:normalViewPr>
  <p:slideViewPr>
    <p:cSldViewPr>
      <p:cViewPr>
        <p:scale>
          <a:sx n="117" d="100"/>
          <a:sy n="117" d="100"/>
        </p:scale>
        <p:origin x="-1843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9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6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45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14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1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85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26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67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79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5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086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38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635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020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10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907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951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53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865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709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83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93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5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941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81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80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792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04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79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09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8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14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76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54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792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397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0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90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593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4575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3722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2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7643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0841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1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10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2106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596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713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695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9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7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92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80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0355-0049-554A-AE8E-A9E0DAA436FC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AE5B-C364-7744-ADFC-66F673DFF721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46-EC0A-C741-ADA8-55F81EA60016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4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8575-02C0-C84A-9F52-6F75BE69147A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007-EFEE-4E4C-BFBA-95259D152D17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FF2B-E11B-E44D-81F8-D13FD4EB8026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572-2871-FF40-B3AA-04EB90CE7146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E8A8-55A6-F540-B0E3-382D71C4B502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C253-3A05-A040-AFB7-2EF780A56EEF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F590-EDBB-4248-B715-711895689CE8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EAF3-24AE-544C-B4E2-BFF7C783AD58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1E68DD-3328-2746-9F91-3F1C2B0B6CD2}" type="datetime1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Copyright © Pearson, Inc. 2013.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query/jquery_ref_selectors.asp" TargetMode="External"/><Relationship Id="rId4" Type="http://schemas.openxmlformats.org/officeDocument/2006/relationships/hyperlink" Target="http://www.w3schools.com/jquery/jquery_selectors.as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events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jquery_ref_events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hide_show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hide_show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fade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lide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animate.a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top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top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chaining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get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set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set.as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add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remove.as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remove.a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remove.as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jquery_dimensions.asp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traversing_ancestors.as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traversing_descendants.as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traversing_siblings.as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traversing_descendants.asp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mtClean="0"/>
              <a:t>JQuery</a:t>
            </a:r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Include jQuery from a CDN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1628800"/>
            <a:ext cx="7236296" cy="51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Include jQuery from a CDN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sz="2800">
                <a:solidFill>
                  <a:srgbClr val="404040"/>
                </a:solidFill>
              </a:rPr>
              <a:t>If you don't want to download and host jQuery yourself, you can include it from a CDN (Content Delivery Network).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404040"/>
                </a:solidFill>
              </a:rPr>
              <a:t>Both </a:t>
            </a:r>
            <a:r>
              <a:rPr lang="en" sz="2800" b="1" dirty="0">
                <a:solidFill>
                  <a:srgbClr val="404040"/>
                </a:solidFill>
              </a:rPr>
              <a:t>Google</a:t>
            </a:r>
            <a:r>
              <a:rPr lang="en" sz="2800" dirty="0">
                <a:solidFill>
                  <a:srgbClr val="404040"/>
                </a:solidFill>
              </a:rPr>
              <a:t> and </a:t>
            </a:r>
            <a:r>
              <a:rPr lang="en" sz="2800" b="1" dirty="0">
                <a:solidFill>
                  <a:srgbClr val="404040"/>
                </a:solidFill>
              </a:rPr>
              <a:t>Microsoft</a:t>
            </a:r>
            <a:r>
              <a:rPr lang="en" sz="2800" dirty="0">
                <a:solidFill>
                  <a:srgbClr val="404040"/>
                </a:solidFill>
              </a:rPr>
              <a:t> host jQuery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4" name="Shape 94"/>
          <p:cNvSpPr txBox="1"/>
          <p:nvPr/>
        </p:nvSpPr>
        <p:spPr>
          <a:xfrm>
            <a:off x="783300" y="4169450"/>
            <a:ext cx="7903500" cy="75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</a:t>
            </a:r>
            <a:r>
              <a:rPr lang="en" sz="11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1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-US" sz="11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1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ajax.googleapis.com/ajax/libs/jquery/3.2.1/jquery.min.js</a:t>
            </a:r>
            <a:r>
              <a:rPr lang="en" sz="11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783300" y="5258550"/>
            <a:ext cx="7903500" cy="75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lnSpc>
                <a:spcPct val="115000"/>
              </a:lnSpc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</a:t>
            </a:r>
            <a:r>
              <a:rPr lang="en" sz="11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1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http://ajax.aspnetcdn.com/ajax/jQuery/jquery-3.2.1.min.js</a:t>
            </a:r>
            <a:r>
              <a:rPr lang="en" sz="11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80332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Include jQuery from a CDN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2" y="1700808"/>
            <a:ext cx="8211277" cy="46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96525" y="2023950"/>
            <a:ext cx="7766399" cy="40142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&lt;head&gt;</a:t>
            </a:r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&lt;meta charset="utf-8"&gt;</a:t>
            </a:r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&lt;title&gt;</a:t>
            </a:r>
            <a:r>
              <a:rPr lang="en" sz="1200" dirty="0" err="1"/>
              <a:t>範例</a:t>
            </a:r>
            <a:r>
              <a:rPr lang="en" sz="1200" dirty="0"/>
              <a:t>&lt;/title&gt;</a:t>
            </a:r>
          </a:p>
          <a:p>
            <a:pPr lvl="0" indent="387350">
              <a:lnSpc>
                <a:spcPct val="115000"/>
              </a:lnSpc>
              <a:buClr>
                <a:schemeClr val="dk1"/>
              </a:buClr>
              <a:buSzPct val="91666"/>
            </a:pPr>
            <a:r>
              <a:rPr lang="en" sz="1200" dirty="0"/>
              <a:t>&lt;script </a:t>
            </a:r>
            <a:r>
              <a:rPr lang="en" sz="1200" dirty="0" err="1"/>
              <a:t>src</a:t>
            </a:r>
            <a:r>
              <a:rPr lang="en" sz="1200" dirty="0" smtClean="0"/>
              <a:t>="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altLang="zh-TW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altLang="zh-TW" sz="12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ajax.googleapis.com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altLang="zh-TW" sz="12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/libs/</a:t>
            </a:r>
            <a:r>
              <a:rPr lang="en" altLang="zh-TW" sz="12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altLang="zh-TW" sz="1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altLang="zh-TW" sz="12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jquery.min.js</a:t>
            </a:r>
            <a:r>
              <a:rPr lang="en" sz="1200" dirty="0" smtClean="0"/>
              <a:t>"&gt;</a:t>
            </a:r>
            <a:endParaRPr lang="en" sz="1200" dirty="0"/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&lt;/script&gt;</a:t>
            </a:r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&lt;script&gt;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$(document).ready(function(){</a:t>
            </a:r>
          </a:p>
          <a:p>
            <a:pPr marL="9144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 </a:t>
            </a:r>
            <a:r>
              <a:rPr lang="en" sz="1200" dirty="0" err="1"/>
              <a:t>document.write</a:t>
            </a:r>
            <a:r>
              <a:rPr lang="en" sz="1200" dirty="0"/>
              <a:t>("Hello World!");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});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0018366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Include jQuery from a CDN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b="1" dirty="0">
                <a:solidFill>
                  <a:srgbClr val="404040"/>
                </a:solidFill>
              </a:rPr>
              <a:t>advantage of using the hosted jQuery from Google or Microsoft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Many users already have downloaded jQuery from Google or Microsoft when visiting another site. </a:t>
            </a:r>
            <a:endParaRPr lang="en" dirty="0" smtClean="0">
              <a:solidFill>
                <a:srgbClr val="404040"/>
              </a:solidFill>
            </a:endParaRPr>
          </a:p>
          <a:p>
            <a:pPr marL="914400" lvl="1" indent="-228600" rtl="0">
              <a:spcBef>
                <a:spcPts val="0"/>
              </a:spcBef>
              <a:buChar char="➢"/>
            </a:pPr>
            <a:endParaRPr lang="en" dirty="0">
              <a:solidFill>
                <a:srgbClr val="404040"/>
              </a:solidFill>
            </a:endParaRP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As a result, it will be loaded from </a:t>
            </a:r>
            <a:r>
              <a:rPr lang="en" b="1" dirty="0">
                <a:solidFill>
                  <a:srgbClr val="404040"/>
                </a:solidFill>
              </a:rPr>
              <a:t>cache</a:t>
            </a:r>
            <a:r>
              <a:rPr lang="en" dirty="0">
                <a:solidFill>
                  <a:srgbClr val="404040"/>
                </a:solidFill>
              </a:rPr>
              <a:t> when they visit your site, which leads to </a:t>
            </a:r>
            <a:r>
              <a:rPr lang="en" b="1" dirty="0">
                <a:solidFill>
                  <a:srgbClr val="404040"/>
                </a:solidFill>
              </a:rPr>
              <a:t>faster loading time</a:t>
            </a:r>
            <a:r>
              <a:rPr lang="en" dirty="0">
                <a:solidFill>
                  <a:srgbClr val="404040"/>
                </a:solidFill>
              </a:rPr>
              <a:t>. </a:t>
            </a:r>
            <a:endParaRPr lang="en" dirty="0" smtClean="0">
              <a:solidFill>
                <a:srgbClr val="404040"/>
              </a:solidFill>
            </a:endParaRPr>
          </a:p>
          <a:p>
            <a:pPr marL="914400" lvl="1" indent="-228600" rtl="0">
              <a:spcBef>
                <a:spcPts val="0"/>
              </a:spcBef>
              <a:buChar char="➢"/>
            </a:pPr>
            <a:endParaRPr lang="en" dirty="0">
              <a:solidFill>
                <a:srgbClr val="404040"/>
              </a:solidFill>
            </a:endParaRP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Also, most CDN's will make sure that once a user requests a file from it, it will be served from the </a:t>
            </a:r>
            <a:r>
              <a:rPr lang="en" b="1" dirty="0">
                <a:solidFill>
                  <a:srgbClr val="404040"/>
                </a:solidFill>
              </a:rPr>
              <a:t>server closest</a:t>
            </a:r>
            <a:r>
              <a:rPr lang="en" dirty="0">
                <a:solidFill>
                  <a:srgbClr val="404040"/>
                </a:solidFill>
              </a:rPr>
              <a:t> to them, which also leads to </a:t>
            </a:r>
            <a:r>
              <a:rPr lang="en" b="1" dirty="0">
                <a:solidFill>
                  <a:srgbClr val="404040"/>
                </a:solidFill>
              </a:rPr>
              <a:t>faster loading time</a:t>
            </a:r>
            <a:r>
              <a:rPr lang="en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7888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Syntax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>
                <a:solidFill>
                  <a:srgbClr val="404040"/>
                </a:solidFill>
              </a:rPr>
              <a:t>The jQuery syntax is tailor made for </a:t>
            </a:r>
            <a:r>
              <a:rPr lang="en" b="1" dirty="0">
                <a:solidFill>
                  <a:srgbClr val="404040"/>
                </a:solidFill>
              </a:rPr>
              <a:t>selecting</a:t>
            </a:r>
            <a:r>
              <a:rPr lang="en" dirty="0">
                <a:solidFill>
                  <a:srgbClr val="404040"/>
                </a:solidFill>
              </a:rPr>
              <a:t> </a:t>
            </a:r>
            <a:r>
              <a:rPr lang="en" b="1" dirty="0">
                <a:solidFill>
                  <a:srgbClr val="404040"/>
                </a:solidFill>
              </a:rPr>
              <a:t>HTML elements </a:t>
            </a:r>
            <a:r>
              <a:rPr lang="en" dirty="0">
                <a:solidFill>
                  <a:srgbClr val="404040"/>
                </a:solidFill>
              </a:rPr>
              <a:t>and performing some </a:t>
            </a:r>
            <a:r>
              <a:rPr lang="en" b="1" dirty="0">
                <a:solidFill>
                  <a:srgbClr val="404040"/>
                </a:solidFill>
              </a:rPr>
              <a:t>action</a:t>
            </a:r>
            <a:r>
              <a:rPr lang="en" dirty="0">
                <a:solidFill>
                  <a:srgbClr val="404040"/>
                </a:solidFill>
              </a:rPr>
              <a:t> on the element(s).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endParaRPr lang="en" dirty="0" smtClean="0">
              <a:solidFill>
                <a:srgbClr val="404040"/>
              </a:solidFill>
            </a:endParaRP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 smtClean="0">
                <a:solidFill>
                  <a:srgbClr val="404040"/>
                </a:solidFill>
              </a:rPr>
              <a:t>jQuery </a:t>
            </a:r>
            <a:r>
              <a:rPr lang="en" dirty="0">
                <a:solidFill>
                  <a:srgbClr val="404040"/>
                </a:solidFill>
              </a:rPr>
              <a:t>uses </a:t>
            </a:r>
            <a:r>
              <a:rPr lang="en" b="1" dirty="0">
                <a:solidFill>
                  <a:srgbClr val="404040"/>
                </a:solidFill>
              </a:rPr>
              <a:t>CSS syntax </a:t>
            </a:r>
            <a:r>
              <a:rPr lang="en" dirty="0">
                <a:solidFill>
                  <a:srgbClr val="404040"/>
                </a:solidFill>
              </a:rPr>
              <a:t>to select elements.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endParaRPr lang="en" dirty="0" smtClean="0">
              <a:solidFill>
                <a:srgbClr val="404040"/>
              </a:solidFill>
            </a:endParaRP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 smtClean="0">
                <a:solidFill>
                  <a:srgbClr val="404040"/>
                </a:solidFill>
              </a:rPr>
              <a:t>Basic </a:t>
            </a:r>
            <a:r>
              <a:rPr lang="en" dirty="0">
                <a:solidFill>
                  <a:srgbClr val="404040"/>
                </a:solidFill>
              </a:rPr>
              <a:t>syntax is: </a:t>
            </a:r>
            <a:r>
              <a:rPr lang="en" b="1" dirty="0">
                <a:solidFill>
                  <a:srgbClr val="FF0000"/>
                </a:solidFill>
              </a:rPr>
              <a:t>$(</a:t>
            </a:r>
            <a:r>
              <a:rPr lang="en" b="1" i="1" dirty="0">
                <a:solidFill>
                  <a:srgbClr val="FF0000"/>
                </a:solidFill>
              </a:rPr>
              <a:t>selector</a:t>
            </a:r>
            <a:r>
              <a:rPr lang="en" b="1" dirty="0">
                <a:solidFill>
                  <a:srgbClr val="FF0000"/>
                </a:solidFill>
              </a:rPr>
              <a:t>).</a:t>
            </a:r>
            <a:r>
              <a:rPr lang="en" b="1" i="1" dirty="0">
                <a:solidFill>
                  <a:srgbClr val="FF0000"/>
                </a:solidFill>
              </a:rPr>
              <a:t>action</a:t>
            </a:r>
            <a:r>
              <a:rPr lang="en" b="1" dirty="0">
                <a:solidFill>
                  <a:srgbClr val="FF0000"/>
                </a:solidFill>
              </a:rPr>
              <a:t>()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➢"/>
            </a:pPr>
            <a:r>
              <a:rPr lang="en" sz="1800" dirty="0">
                <a:solidFill>
                  <a:srgbClr val="404040"/>
                </a:solidFill>
              </a:rPr>
              <a:t>A $ sign to define/access jQuery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➢"/>
            </a:pPr>
            <a:r>
              <a:rPr lang="en" sz="1800" dirty="0">
                <a:solidFill>
                  <a:srgbClr val="404040"/>
                </a:solidFill>
              </a:rPr>
              <a:t>A (</a:t>
            </a:r>
            <a:r>
              <a:rPr lang="en" sz="1800" i="1" dirty="0">
                <a:solidFill>
                  <a:srgbClr val="404040"/>
                </a:solidFill>
              </a:rPr>
              <a:t>selector</a:t>
            </a:r>
            <a:r>
              <a:rPr lang="en" sz="1800" dirty="0">
                <a:solidFill>
                  <a:srgbClr val="404040"/>
                </a:solidFill>
              </a:rPr>
              <a:t>) to "query (or find)" HTML elements</a:t>
            </a:r>
          </a:p>
          <a:p>
            <a:pPr marL="914400" lvl="1" indent="-381000">
              <a:spcBef>
                <a:spcPts val="0"/>
              </a:spcBef>
              <a:buSzPct val="100000"/>
              <a:buChar char="➢"/>
            </a:pPr>
            <a:r>
              <a:rPr lang="en" sz="1800" dirty="0">
                <a:solidFill>
                  <a:srgbClr val="404040"/>
                </a:solidFill>
              </a:rPr>
              <a:t>A jQuery </a:t>
            </a:r>
            <a:r>
              <a:rPr lang="en" sz="1800" i="1" dirty="0">
                <a:solidFill>
                  <a:srgbClr val="404040"/>
                </a:solidFill>
              </a:rPr>
              <a:t>action</a:t>
            </a:r>
            <a:r>
              <a:rPr lang="en" sz="1800" dirty="0">
                <a:solidFill>
                  <a:srgbClr val="404040"/>
                </a:solidFill>
              </a:rPr>
              <a:t>() to be performed on the element(s)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52523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Syntax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404040"/>
                </a:solidFill>
              </a:rPr>
              <a:t>Example of $(</a:t>
            </a:r>
            <a:r>
              <a:rPr lang="en" b="1" i="1">
                <a:solidFill>
                  <a:srgbClr val="404040"/>
                </a:solidFill>
              </a:rPr>
              <a:t>selector</a:t>
            </a:r>
            <a:r>
              <a:rPr lang="en" b="1">
                <a:solidFill>
                  <a:srgbClr val="404040"/>
                </a:solidFill>
              </a:rPr>
              <a:t>).</a:t>
            </a:r>
            <a:r>
              <a:rPr lang="en" b="1" i="1">
                <a:solidFill>
                  <a:srgbClr val="404040"/>
                </a:solidFill>
              </a:rPr>
              <a:t>action</a:t>
            </a:r>
            <a:r>
              <a:rPr lang="en" b="1">
                <a:solidFill>
                  <a:srgbClr val="404040"/>
                </a:solidFill>
              </a:rPr>
              <a:t>()</a:t>
            </a:r>
          </a:p>
          <a:p>
            <a:pPr marL="9144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$(this).hide() - hides the current element.</a:t>
            </a:r>
          </a:p>
          <a:p>
            <a:pPr marL="9144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$("p").hide() - hides </a:t>
            </a:r>
            <a:r>
              <a:rPr lang="en" sz="2400" b="1">
                <a:solidFill>
                  <a:srgbClr val="404040"/>
                </a:solidFill>
              </a:rPr>
              <a:t>all &lt;p&gt;</a:t>
            </a:r>
            <a:r>
              <a:rPr lang="en" sz="2400">
                <a:solidFill>
                  <a:srgbClr val="404040"/>
                </a:solidFill>
              </a:rPr>
              <a:t> elements.</a:t>
            </a:r>
          </a:p>
          <a:p>
            <a:pPr marL="9144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$(".test").hide() - hides all elements with </a:t>
            </a:r>
            <a:r>
              <a:rPr lang="en" sz="2400" b="1">
                <a:solidFill>
                  <a:srgbClr val="404040"/>
                </a:solidFill>
              </a:rPr>
              <a:t>class</a:t>
            </a:r>
            <a:r>
              <a:rPr lang="en" sz="2400">
                <a:solidFill>
                  <a:srgbClr val="404040"/>
                </a:solidFill>
              </a:rPr>
              <a:t>="test".</a:t>
            </a:r>
          </a:p>
          <a:p>
            <a:pPr marL="9144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$("#test").hide() - hides the element with </a:t>
            </a:r>
            <a:r>
              <a:rPr lang="en" sz="2400" b="1">
                <a:solidFill>
                  <a:srgbClr val="404040"/>
                </a:solidFill>
              </a:rPr>
              <a:t>id</a:t>
            </a:r>
            <a:r>
              <a:rPr lang="en" sz="2400">
                <a:solidFill>
                  <a:srgbClr val="404040"/>
                </a:solidFill>
              </a:rPr>
              <a:t>="test".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40404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1302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Document Ready Event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Notice that all jQuery method are inside a </a:t>
            </a:r>
            <a:r>
              <a:rPr lang="en" sz="2400" b="1" dirty="0">
                <a:solidFill>
                  <a:srgbClr val="404040"/>
                </a:solidFill>
              </a:rPr>
              <a:t>document ready </a:t>
            </a:r>
            <a:r>
              <a:rPr lang="en" sz="2400" dirty="0">
                <a:solidFill>
                  <a:srgbClr val="404040"/>
                </a:solidFill>
              </a:rPr>
              <a:t>event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endParaRPr lang="en-US" sz="2400" dirty="0" smtClean="0">
              <a:solidFill>
                <a:srgbClr val="404040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-US" sz="2400" dirty="0" smtClean="0">
                <a:solidFill>
                  <a:srgbClr val="404040"/>
                </a:solidFill>
              </a:rPr>
              <a:t>P</a:t>
            </a:r>
            <a:r>
              <a:rPr lang="en" sz="2400" dirty="0" err="1" smtClean="0">
                <a:solidFill>
                  <a:srgbClr val="404040"/>
                </a:solidFill>
              </a:rPr>
              <a:t>revent</a:t>
            </a:r>
            <a:r>
              <a:rPr lang="en" sz="2400" dirty="0" smtClean="0">
                <a:solidFill>
                  <a:srgbClr val="404040"/>
                </a:solidFill>
              </a:rPr>
              <a:t> </a:t>
            </a:r>
            <a:r>
              <a:rPr lang="en" sz="2400" dirty="0">
                <a:solidFill>
                  <a:srgbClr val="404040"/>
                </a:solidFill>
              </a:rPr>
              <a:t>any jQuery code from running </a:t>
            </a:r>
            <a:r>
              <a:rPr lang="en" sz="2400" b="1" dirty="0">
                <a:solidFill>
                  <a:srgbClr val="404040"/>
                </a:solidFill>
              </a:rPr>
              <a:t>before</a:t>
            </a:r>
            <a:r>
              <a:rPr lang="en" sz="2400" dirty="0">
                <a:solidFill>
                  <a:srgbClr val="404040"/>
                </a:solidFill>
              </a:rPr>
              <a:t> the document is finished loading (is ready).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endParaRPr lang="en" sz="2400" dirty="0" smtClean="0">
              <a:solidFill>
                <a:srgbClr val="404040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 smtClean="0">
                <a:solidFill>
                  <a:srgbClr val="404040"/>
                </a:solidFill>
              </a:rPr>
              <a:t>Here </a:t>
            </a:r>
            <a:r>
              <a:rPr lang="en" sz="2400" dirty="0">
                <a:solidFill>
                  <a:srgbClr val="404040"/>
                </a:solidFill>
              </a:rPr>
              <a:t>are some examples of actions that can fail if methods are run before the document is fully loaded: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>
                <a:solidFill>
                  <a:srgbClr val="404040"/>
                </a:solidFill>
              </a:rPr>
              <a:t>Trying to hide an element that is not created yet.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➢"/>
            </a:pPr>
            <a:r>
              <a:rPr lang="en" sz="2400" dirty="0">
                <a:solidFill>
                  <a:srgbClr val="404040"/>
                </a:solidFill>
              </a:rPr>
              <a:t>Trying to get the size of an image that is not loaded yet</a:t>
            </a:r>
            <a:r>
              <a:rPr lang="en" dirty="0">
                <a:solidFill>
                  <a:srgbClr val="40404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40404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8945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Document Ready Event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0404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32" name="Shape 132"/>
          <p:cNvSpPr txBox="1"/>
          <p:nvPr/>
        </p:nvSpPr>
        <p:spPr>
          <a:xfrm>
            <a:off x="974550" y="2165675"/>
            <a:ext cx="6307499" cy="106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$</a:t>
            </a:r>
            <a:r>
              <a:rPr lang="en" sz="1200" b="1">
                <a:solidFill>
                  <a:srgbClr val="FF9900"/>
                </a:solidFill>
              </a:rPr>
              <a:t>(document).ready(function()</a:t>
            </a:r>
            <a:r>
              <a:rPr lang="en" sz="1200">
                <a:solidFill>
                  <a:srgbClr val="444444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44444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   </a:t>
            </a:r>
            <a:r>
              <a:rPr lang="en" sz="1200" i="1">
                <a:solidFill>
                  <a:srgbClr val="444444"/>
                </a:solidFill>
              </a:rPr>
              <a:t>// jQuery methods go here...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i="1">
              <a:solidFill>
                <a:srgbClr val="44444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});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74550" y="3725125"/>
            <a:ext cx="6307499" cy="106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$</a:t>
            </a:r>
            <a:r>
              <a:rPr lang="en" sz="1200" b="1">
                <a:solidFill>
                  <a:srgbClr val="FF9900"/>
                </a:solidFill>
              </a:rPr>
              <a:t>(function()</a:t>
            </a:r>
            <a:r>
              <a:rPr lang="en" sz="1200">
                <a:solidFill>
                  <a:srgbClr val="444444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44444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   </a:t>
            </a:r>
            <a:r>
              <a:rPr lang="en" sz="1200" i="1">
                <a:solidFill>
                  <a:srgbClr val="444444"/>
                </a:solidFill>
              </a:rPr>
              <a:t>// jQuery methods go here...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i="1">
              <a:solidFill>
                <a:srgbClr val="44444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4077191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</a:rPr>
              <a:t>Write a HTML document</a:t>
            </a:r>
          </a:p>
          <a:p>
            <a:pPr marL="914400" lvl="0" indent="-228600" rtl="0">
              <a:spcBef>
                <a:spcPts val="0"/>
              </a:spcBef>
              <a:buClr>
                <a:srgbClr val="404040"/>
              </a:buClr>
              <a:buChar char="❖"/>
            </a:pPr>
            <a:r>
              <a:rPr lang="en">
                <a:solidFill>
                  <a:srgbClr val="404040"/>
                </a:solidFill>
              </a:rPr>
              <a:t>include jQuery library</a:t>
            </a:r>
          </a:p>
          <a:p>
            <a:pPr marL="914400" lvl="0" indent="-228600" rtl="0">
              <a:spcBef>
                <a:spcPts val="0"/>
              </a:spcBef>
              <a:buClr>
                <a:srgbClr val="404040"/>
              </a:buClr>
              <a:buChar char="❖"/>
            </a:pPr>
            <a:r>
              <a:rPr lang="en">
                <a:solidFill>
                  <a:srgbClr val="404040"/>
                </a:solidFill>
              </a:rPr>
              <a:t>After loading document, popup a “Hello World!” alert dialog.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5967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jQuery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 sz="2800">
                <a:solidFill>
                  <a:srgbClr val="000000"/>
                </a:solidFill>
              </a:rPr>
              <a:t>jQuery is a lightweight, "</a:t>
            </a:r>
            <a:r>
              <a:rPr lang="en" sz="2800" b="1">
                <a:solidFill>
                  <a:srgbClr val="000000"/>
                </a:solidFill>
              </a:rPr>
              <a:t>write less, do more</a:t>
            </a:r>
            <a:r>
              <a:rPr lang="en" sz="2800">
                <a:solidFill>
                  <a:srgbClr val="000000"/>
                </a:solidFill>
              </a:rPr>
              <a:t>", JavaScript library.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 sz="2800" dirty="0">
                <a:solidFill>
                  <a:srgbClr val="000000"/>
                </a:solidFill>
              </a:rPr>
              <a:t>jQuery takes a lot of common tasks and wraps them into methods that you can call with a single line of code.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 sz="2800" dirty="0">
                <a:solidFill>
                  <a:srgbClr val="000000"/>
                </a:solidFill>
              </a:rPr>
              <a:t>The purpose of jQuery is to make it much easier to use JavaScript on your website.</a:t>
            </a:r>
          </a:p>
          <a:p>
            <a:pPr lv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255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Selector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227"/>
              </a:lnSpc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404040"/>
                </a:solidFill>
              </a:rPr>
              <a:t>jQuery selectors allow you to select and manipulate </a:t>
            </a:r>
            <a:r>
              <a:rPr lang="en" sz="2800" b="1" dirty="0">
                <a:solidFill>
                  <a:srgbClr val="404040"/>
                </a:solidFill>
              </a:rPr>
              <a:t>HTML element(s)</a:t>
            </a:r>
            <a:r>
              <a:rPr lang="en" sz="2800" dirty="0">
                <a:solidFill>
                  <a:srgbClr val="404040"/>
                </a:solidFill>
              </a:rPr>
              <a:t>.</a:t>
            </a:r>
          </a:p>
          <a:p>
            <a:pPr marL="457200" lvl="0" indent="-228600" rtl="0">
              <a:lnSpc>
                <a:spcPct val="115227"/>
              </a:lnSpc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404040"/>
                </a:solidFill>
              </a:rPr>
              <a:t>jQuery selectors are used to "find" (or select) HTML elements based on their </a:t>
            </a:r>
            <a:r>
              <a:rPr lang="en" sz="2800" b="1" dirty="0">
                <a:solidFill>
                  <a:srgbClr val="404040"/>
                </a:solidFill>
              </a:rPr>
              <a:t>id, classes, types, attributes, values of attributes and much more</a:t>
            </a:r>
            <a:r>
              <a:rPr lang="en" sz="2800" dirty="0">
                <a:solidFill>
                  <a:srgbClr val="404040"/>
                </a:solidFill>
              </a:rPr>
              <a:t>. </a:t>
            </a:r>
          </a:p>
          <a:p>
            <a:pPr marL="457200" lvl="0" indent="-228600" rtl="0">
              <a:lnSpc>
                <a:spcPct val="115227"/>
              </a:lnSpc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404040"/>
                </a:solidFill>
              </a:rPr>
              <a:t>All selectors in jQuery start with the </a:t>
            </a:r>
            <a:r>
              <a:rPr lang="en" sz="2800" b="1" dirty="0">
                <a:solidFill>
                  <a:srgbClr val="404040"/>
                </a:solidFill>
              </a:rPr>
              <a:t>dollar sign </a:t>
            </a:r>
            <a:r>
              <a:rPr lang="en" sz="2800" dirty="0">
                <a:solidFill>
                  <a:srgbClr val="404040"/>
                </a:solidFill>
              </a:rPr>
              <a:t>and parentheses: </a:t>
            </a:r>
            <a:r>
              <a:rPr lang="en" sz="2800" b="1" dirty="0">
                <a:solidFill>
                  <a:srgbClr val="404040"/>
                </a:solidFill>
              </a:rPr>
              <a:t>$()</a:t>
            </a:r>
            <a:r>
              <a:rPr lang="en" sz="2800" dirty="0">
                <a:solidFill>
                  <a:srgbClr val="40404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382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Element Selector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selects elements based on the </a:t>
            </a:r>
            <a:r>
              <a:rPr lang="en" sz="2400" b="1">
                <a:solidFill>
                  <a:srgbClr val="404040"/>
                </a:solidFill>
              </a:rPr>
              <a:t>element name</a:t>
            </a:r>
            <a:r>
              <a:rPr lang="en" sz="2400">
                <a:solidFill>
                  <a:srgbClr val="404040"/>
                </a:solidFill>
              </a:rPr>
              <a:t>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You can select all </a:t>
            </a:r>
            <a:r>
              <a:rPr lang="en" sz="2400" b="1">
                <a:solidFill>
                  <a:srgbClr val="404040"/>
                </a:solidFill>
              </a:rPr>
              <a:t>&lt;p&gt;</a:t>
            </a:r>
            <a:r>
              <a:rPr lang="en" sz="2400">
                <a:solidFill>
                  <a:srgbClr val="404040"/>
                </a:solidFill>
              </a:rPr>
              <a:t> elements on a page like this: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52" name="Shape 152"/>
          <p:cNvSpPr txBox="1"/>
          <p:nvPr/>
        </p:nvSpPr>
        <p:spPr>
          <a:xfrm>
            <a:off x="1481200" y="2884350"/>
            <a:ext cx="5245800" cy="37469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&lt;!DOCTYPE html&gt;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&lt;html&gt;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&lt;head&gt;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&lt;script </a:t>
            </a:r>
            <a:r>
              <a:rPr lang="en" sz="1100" dirty="0" err="1"/>
              <a:t>src</a:t>
            </a:r>
            <a:r>
              <a:rPr lang="en" sz="1100" dirty="0"/>
              <a:t>="http://</a:t>
            </a:r>
            <a:r>
              <a:rPr lang="en" sz="1100" dirty="0" err="1"/>
              <a:t>ajax.googleapis.com</a:t>
            </a:r>
            <a:r>
              <a:rPr lang="en" sz="1100" dirty="0"/>
              <a:t>/</a:t>
            </a:r>
            <a:r>
              <a:rPr lang="en" sz="1100" dirty="0" err="1"/>
              <a:t>ajax</a:t>
            </a:r>
            <a:r>
              <a:rPr lang="en" sz="1100" dirty="0"/>
              <a:t>/libs/</a:t>
            </a:r>
            <a:r>
              <a:rPr lang="en" sz="1100" dirty="0" err="1"/>
              <a:t>jquery</a:t>
            </a:r>
            <a:r>
              <a:rPr lang="en" sz="1100" dirty="0"/>
              <a:t>/1.11.0/</a:t>
            </a:r>
            <a:r>
              <a:rPr lang="en" sz="1100" dirty="0" err="1"/>
              <a:t>jquery.min.js</a:t>
            </a:r>
            <a:r>
              <a:rPr lang="en" sz="1100" dirty="0"/>
              <a:t>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&lt;/script&gt;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&lt;script&gt;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$(document).ready(function(){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  $("button").click(function(){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    </a:t>
            </a:r>
            <a:r>
              <a:rPr lang="en" sz="1100" b="1" dirty="0">
                <a:solidFill>
                  <a:srgbClr val="FF9900"/>
                </a:solidFill>
              </a:rPr>
              <a:t>$("p")</a:t>
            </a:r>
            <a:r>
              <a:rPr lang="en" sz="1100" dirty="0"/>
              <a:t>.hide();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&lt;/script&gt;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&lt;/head&gt;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&lt;h2&gt;This is a heading&lt;/h2&gt;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&lt;p&gt;This is a paragraph.&lt;/p&gt;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&lt;p&gt;This is another paragraph.&lt;/p&gt;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&lt;button&gt;Click me&lt;/button&gt;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&lt;/body&gt;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&lt;/html&gt;</a:t>
            </a:r>
          </a:p>
          <a:p>
            <a:pPr lvl="0">
              <a:spcBef>
                <a:spcPts val="0"/>
              </a:spcBef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832483228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#id Selector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uses the </a:t>
            </a:r>
            <a:r>
              <a:rPr lang="en" sz="2400" b="1" dirty="0">
                <a:solidFill>
                  <a:srgbClr val="404040"/>
                </a:solidFill>
              </a:rPr>
              <a:t>id attribute</a:t>
            </a:r>
            <a:r>
              <a:rPr lang="en" sz="2400" dirty="0">
                <a:solidFill>
                  <a:srgbClr val="404040"/>
                </a:solidFill>
              </a:rPr>
              <a:t> of an HTML tag to find the specific element.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An </a:t>
            </a:r>
            <a:r>
              <a:rPr lang="en" sz="2400" b="1" dirty="0">
                <a:solidFill>
                  <a:srgbClr val="404040"/>
                </a:solidFill>
              </a:rPr>
              <a:t>id</a:t>
            </a:r>
            <a:r>
              <a:rPr lang="en" sz="2400" dirty="0">
                <a:solidFill>
                  <a:srgbClr val="404040"/>
                </a:solidFill>
              </a:rPr>
              <a:t> should be </a:t>
            </a:r>
            <a:r>
              <a:rPr lang="en" sz="2400" b="1" dirty="0">
                <a:solidFill>
                  <a:srgbClr val="404040"/>
                </a:solidFill>
              </a:rPr>
              <a:t>unique within a page</a:t>
            </a:r>
            <a:r>
              <a:rPr lang="en" sz="2400" dirty="0">
                <a:solidFill>
                  <a:srgbClr val="404040"/>
                </a:solidFill>
              </a:rPr>
              <a:t>, so you should use the </a:t>
            </a:r>
            <a:r>
              <a:rPr lang="en" sz="2400" b="1" dirty="0">
                <a:solidFill>
                  <a:srgbClr val="404040"/>
                </a:solidFill>
              </a:rPr>
              <a:t>#id selector </a:t>
            </a:r>
            <a:r>
              <a:rPr lang="en" sz="2400" dirty="0">
                <a:solidFill>
                  <a:srgbClr val="404040"/>
                </a:solidFill>
              </a:rPr>
              <a:t>when you want to find a </a:t>
            </a:r>
            <a:r>
              <a:rPr lang="en" sz="2400" b="1" dirty="0">
                <a:solidFill>
                  <a:srgbClr val="404040"/>
                </a:solidFill>
              </a:rPr>
              <a:t>single, unique element</a:t>
            </a:r>
            <a:r>
              <a:rPr lang="en" sz="2400" dirty="0">
                <a:solidFill>
                  <a:srgbClr val="404040"/>
                </a:solidFill>
              </a:rPr>
              <a:t>.</a:t>
            </a:r>
          </a:p>
          <a:p>
            <a:pPr marL="457200" lvl="0" indent="-38100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To find an element with a specific id, write a </a:t>
            </a:r>
            <a:r>
              <a:rPr lang="en" sz="2400" b="1" dirty="0">
                <a:solidFill>
                  <a:srgbClr val="404040"/>
                </a:solidFill>
              </a:rPr>
              <a:t>hash (#)</a:t>
            </a:r>
            <a:r>
              <a:rPr lang="en" sz="2400" dirty="0">
                <a:solidFill>
                  <a:srgbClr val="404040"/>
                </a:solidFill>
              </a:rPr>
              <a:t> character, followed by the id of the HTML element: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59" name="Shape 159"/>
          <p:cNvSpPr txBox="1"/>
          <p:nvPr/>
        </p:nvSpPr>
        <p:spPr>
          <a:xfrm>
            <a:off x="1054425" y="4836325"/>
            <a:ext cx="3346199" cy="16031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&lt;script&gt;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$(document).ready(function(){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$(</a:t>
            </a:r>
            <a:r>
              <a:rPr lang="en" sz="1200" b="1">
                <a:solidFill>
                  <a:srgbClr val="FF9900"/>
                </a:solidFill>
              </a:rPr>
              <a:t>"#test"</a:t>
            </a:r>
            <a:r>
              <a:rPr lang="en" sz="1200"/>
              <a:t>).hide();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&lt;/head&gt;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679475" y="4836325"/>
            <a:ext cx="3633900" cy="1220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&lt;h2&gt;This is a heading&lt;/h2&gt;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&lt;p&gt;This is a paragraph.&lt;/p&gt;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0000FF"/>
                </a:solidFill>
              </a:rPr>
              <a:t>&lt;</a:t>
            </a:r>
            <a:r>
              <a:rPr lang="en" sz="1200" b="1">
                <a:solidFill>
                  <a:srgbClr val="FF9900"/>
                </a:solidFill>
              </a:rPr>
              <a:t>p id="test"</a:t>
            </a:r>
            <a:r>
              <a:rPr lang="en" sz="1200" b="1">
                <a:solidFill>
                  <a:srgbClr val="0000FF"/>
                </a:solidFill>
              </a:rPr>
              <a:t>&gt;This is another paragraph.&lt;</a:t>
            </a:r>
            <a:r>
              <a:rPr lang="en" sz="1200" b="1">
                <a:solidFill>
                  <a:srgbClr val="FF9900"/>
                </a:solidFill>
              </a:rPr>
              <a:t>/p</a:t>
            </a:r>
            <a:r>
              <a:rPr lang="en" sz="1200" b="1">
                <a:solidFill>
                  <a:srgbClr val="0000FF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&lt;button&gt;Click me&lt;/button&gt;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02521547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.class Selector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finds elements with a </a:t>
            </a:r>
            <a:r>
              <a:rPr lang="en" sz="2400" b="1" dirty="0">
                <a:solidFill>
                  <a:srgbClr val="404040"/>
                </a:solidFill>
              </a:rPr>
              <a:t>specific class</a:t>
            </a:r>
            <a:r>
              <a:rPr lang="en" sz="2400" dirty="0">
                <a:solidFill>
                  <a:srgbClr val="404040"/>
                </a:solidFill>
              </a:rPr>
              <a:t>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To find elements with a specific class, write a </a:t>
            </a:r>
            <a:r>
              <a:rPr lang="en" sz="2400" b="1" dirty="0">
                <a:solidFill>
                  <a:srgbClr val="404040"/>
                </a:solidFill>
              </a:rPr>
              <a:t>period (.)</a:t>
            </a:r>
            <a:r>
              <a:rPr lang="en" sz="2400" dirty="0">
                <a:solidFill>
                  <a:srgbClr val="404040"/>
                </a:solidFill>
              </a:rPr>
              <a:t> character, followed by the name of the class: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67" name="Shape 167"/>
          <p:cNvSpPr txBox="1"/>
          <p:nvPr/>
        </p:nvSpPr>
        <p:spPr>
          <a:xfrm>
            <a:off x="1132825" y="3372350"/>
            <a:ext cx="3128399" cy="26054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$(document).ready(function(){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$(</a:t>
            </a:r>
            <a:r>
              <a:rPr lang="en" sz="1200" b="1">
                <a:solidFill>
                  <a:srgbClr val="FF9900"/>
                </a:solidFill>
              </a:rPr>
              <a:t>".test"</a:t>
            </a:r>
            <a:r>
              <a:rPr lang="en" sz="1200"/>
              <a:t>).hide();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&lt;</a:t>
            </a:r>
            <a:r>
              <a:rPr lang="en" sz="1200" b="1">
                <a:solidFill>
                  <a:srgbClr val="FF9900"/>
                </a:solidFill>
              </a:rPr>
              <a:t>h2 class="test"</a:t>
            </a:r>
            <a:r>
              <a:rPr lang="en" sz="1200">
                <a:solidFill>
                  <a:srgbClr val="0000FF"/>
                </a:solidFill>
              </a:rPr>
              <a:t>&gt;This is a heading&lt;</a:t>
            </a:r>
            <a:r>
              <a:rPr lang="en" sz="1200" b="1">
                <a:solidFill>
                  <a:srgbClr val="FF9900"/>
                </a:solidFill>
              </a:rPr>
              <a:t>/h2</a:t>
            </a:r>
            <a:r>
              <a:rPr lang="en" sz="1200">
                <a:solidFill>
                  <a:srgbClr val="0000FF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&lt;</a:t>
            </a:r>
            <a:r>
              <a:rPr lang="en" sz="1200" b="1">
                <a:solidFill>
                  <a:srgbClr val="FF9900"/>
                </a:solidFill>
              </a:rPr>
              <a:t>p class="test"</a:t>
            </a:r>
            <a:r>
              <a:rPr lang="en" sz="1200">
                <a:solidFill>
                  <a:srgbClr val="0000FF"/>
                </a:solidFill>
              </a:rPr>
              <a:t>&gt;This is a paragraph.&lt;</a:t>
            </a:r>
            <a:r>
              <a:rPr lang="en" sz="1200" b="1">
                <a:solidFill>
                  <a:srgbClr val="FF9900"/>
                </a:solidFill>
              </a:rPr>
              <a:t>/p</a:t>
            </a:r>
            <a:r>
              <a:rPr lang="en" sz="1200">
                <a:solidFill>
                  <a:srgbClr val="0000FF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&lt;p&gt;This is another paragraph.&lt;/p&gt;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&lt;button&gt;Click me&lt;/button&gt;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743585350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jQuery Selectors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10" y="1600200"/>
            <a:ext cx="5886475" cy="423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982425" y="6093400"/>
            <a:ext cx="5631600" cy="57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http://www.w3schools.com/jquery/jquery_selectors.asp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http://www.w3schools.com/jquery/jquery_ref_selectors.asp</a:t>
            </a:r>
          </a:p>
        </p:txBody>
      </p:sp>
    </p:spTree>
    <p:extLst>
      <p:ext uri="{BB962C8B-B14F-4D97-AF65-F5344CB8AC3E}">
        <p14:creationId xmlns:p14="http://schemas.microsoft.com/office/powerpoint/2010/main" val="50393306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Event Method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What are Events?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All the different visitor's actions that a web page can </a:t>
            </a:r>
            <a:r>
              <a:rPr lang="en" sz="2400" b="1" dirty="0">
                <a:solidFill>
                  <a:srgbClr val="404040"/>
                </a:solidFill>
              </a:rPr>
              <a:t>respond</a:t>
            </a:r>
            <a:r>
              <a:rPr lang="en" sz="2400" dirty="0">
                <a:solidFill>
                  <a:srgbClr val="404040"/>
                </a:solidFill>
              </a:rPr>
              <a:t> to are called </a:t>
            </a:r>
            <a:r>
              <a:rPr lang="en" sz="2400" b="1" dirty="0">
                <a:solidFill>
                  <a:srgbClr val="404040"/>
                </a:solidFill>
              </a:rPr>
              <a:t>events.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An event represents the precise moment when something happens.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Examples:</a:t>
            </a:r>
          </a:p>
          <a:p>
            <a:pPr marL="914400" lvl="1" indent="-381000" rtl="0">
              <a:lnSpc>
                <a:spcPct val="115227"/>
              </a:lnSpc>
              <a:spcBef>
                <a:spcPts val="0"/>
              </a:spcBef>
              <a:buSzPct val="133333"/>
              <a:buChar char="➢"/>
            </a:pPr>
            <a:r>
              <a:rPr lang="en" sz="1800" dirty="0">
                <a:solidFill>
                  <a:srgbClr val="404040"/>
                </a:solidFill>
              </a:rPr>
              <a:t>moving a mouse over an element</a:t>
            </a:r>
          </a:p>
          <a:p>
            <a:pPr marL="914400" lvl="1" indent="-381000" rtl="0">
              <a:lnSpc>
                <a:spcPct val="115227"/>
              </a:lnSpc>
              <a:spcBef>
                <a:spcPts val="0"/>
              </a:spcBef>
              <a:buSzPct val="133333"/>
              <a:buChar char="➢"/>
            </a:pPr>
            <a:r>
              <a:rPr lang="en" sz="1800" dirty="0">
                <a:solidFill>
                  <a:srgbClr val="404040"/>
                </a:solidFill>
              </a:rPr>
              <a:t>selecting a radio button</a:t>
            </a:r>
          </a:p>
          <a:p>
            <a:pPr marL="914400" lvl="1" indent="-381000" rtl="0">
              <a:lnSpc>
                <a:spcPct val="115227"/>
              </a:lnSpc>
              <a:spcBef>
                <a:spcPts val="0"/>
              </a:spcBef>
              <a:buSzPct val="133333"/>
              <a:buChar char="➢"/>
            </a:pPr>
            <a:r>
              <a:rPr lang="en" sz="1800" dirty="0">
                <a:solidFill>
                  <a:srgbClr val="404040"/>
                </a:solidFill>
              </a:rPr>
              <a:t>clicking on an element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6615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Event Method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</a:rPr>
              <a:t>Here are some common DOM events: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40500"/>
            <a:ext cx="7972425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692779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 Syntax for Event Method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In jQuery, most DOM events have an equivalent jQuery method.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To assign a click event to all paragraphs on a page, you can do this: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400" dirty="0">
              <a:solidFill>
                <a:srgbClr val="404040"/>
              </a:solidFill>
            </a:endParaRP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400" dirty="0">
              <a:solidFill>
                <a:srgbClr val="404040"/>
              </a:solidFill>
            </a:endParaRPr>
          </a:p>
          <a:p>
            <a:pPr marL="457200" lvl="0" indent="-38100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The next step is to define what should happen when the event </a:t>
            </a:r>
            <a:r>
              <a:rPr lang="en" sz="2400" b="1" dirty="0">
                <a:solidFill>
                  <a:srgbClr val="404040"/>
                </a:solidFill>
              </a:rPr>
              <a:t>fires</a:t>
            </a:r>
            <a:r>
              <a:rPr lang="en" sz="2400" dirty="0">
                <a:solidFill>
                  <a:srgbClr val="404040"/>
                </a:solidFill>
              </a:rPr>
              <a:t>. You must </a:t>
            </a:r>
            <a:r>
              <a:rPr lang="en" sz="2400" b="1" dirty="0">
                <a:solidFill>
                  <a:srgbClr val="404040"/>
                </a:solidFill>
              </a:rPr>
              <a:t>pass a function</a:t>
            </a:r>
            <a:r>
              <a:rPr lang="en" sz="2400" dirty="0">
                <a:solidFill>
                  <a:srgbClr val="404040"/>
                </a:solidFill>
              </a:rPr>
              <a:t> to the event: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94" name="Shape 194"/>
          <p:cNvSpPr txBox="1"/>
          <p:nvPr/>
        </p:nvSpPr>
        <p:spPr>
          <a:xfrm>
            <a:off x="1018452" y="3483607"/>
            <a:ext cx="3000000" cy="39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</a:rPr>
              <a:t>$("p")</a:t>
            </a:r>
            <a:r>
              <a:rPr lang="en" b="1">
                <a:solidFill>
                  <a:srgbClr val="FF9900"/>
                </a:solidFill>
              </a:rPr>
              <a:t>.click();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61278" y="5026413"/>
            <a:ext cx="3000000" cy="749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</a:rPr>
              <a:t>$("p").click(</a:t>
            </a:r>
            <a:r>
              <a:rPr lang="en" b="1">
                <a:solidFill>
                  <a:srgbClr val="FF9900"/>
                </a:solidFill>
              </a:rPr>
              <a:t>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  // action goes here!!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}</a:t>
            </a:r>
            <a:r>
              <a:rPr lang="en">
                <a:solidFill>
                  <a:srgbClr val="444444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4397174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Common Used jQuery Event Methods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xfrm>
            <a:off x="457200" y="1947863"/>
            <a:ext cx="8229600" cy="41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$(document).ready()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click()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 err="1">
                <a:solidFill>
                  <a:srgbClr val="404040"/>
                </a:solidFill>
              </a:rPr>
              <a:t>dblclick</a:t>
            </a:r>
            <a:r>
              <a:rPr lang="en" sz="2400" dirty="0">
                <a:solidFill>
                  <a:srgbClr val="404040"/>
                </a:solidFill>
              </a:rPr>
              <a:t>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 err="1">
                <a:solidFill>
                  <a:srgbClr val="404040"/>
                </a:solidFill>
              </a:rPr>
              <a:t>mouseenter</a:t>
            </a:r>
            <a:r>
              <a:rPr lang="en" sz="2400" dirty="0">
                <a:solidFill>
                  <a:srgbClr val="404040"/>
                </a:solidFill>
              </a:rPr>
              <a:t>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 err="1">
                <a:solidFill>
                  <a:srgbClr val="404040"/>
                </a:solidFill>
              </a:rPr>
              <a:t>mouseleave</a:t>
            </a:r>
            <a:r>
              <a:rPr lang="en" sz="2400" dirty="0">
                <a:solidFill>
                  <a:srgbClr val="404040"/>
                </a:solidFill>
              </a:rPr>
              <a:t>()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5597525" y="1954213"/>
            <a:ext cx="3546475" cy="14620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 err="1">
                <a:solidFill>
                  <a:srgbClr val="404040"/>
                </a:solidFill>
              </a:rPr>
              <a:t>mousedown</a:t>
            </a:r>
            <a:r>
              <a:rPr lang="en" sz="2400" dirty="0">
                <a:solidFill>
                  <a:srgbClr val="404040"/>
                </a:solidFill>
              </a:rPr>
              <a:t>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 err="1">
                <a:solidFill>
                  <a:srgbClr val="404040"/>
                </a:solidFill>
              </a:rPr>
              <a:t>mouseup</a:t>
            </a:r>
            <a:r>
              <a:rPr lang="en" sz="2400" dirty="0">
                <a:solidFill>
                  <a:srgbClr val="404040"/>
                </a:solidFill>
              </a:rPr>
              <a:t>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hover()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focus()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blur()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55425" y="4080325"/>
            <a:ext cx="5631600" cy="57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http://www.w3schools.com/jquery/jquery_events.asp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http://www.w3schools.com/jquery/jquery_ref_events.asp</a:t>
            </a:r>
          </a:p>
        </p:txBody>
      </p:sp>
    </p:spTree>
    <p:extLst>
      <p:ext uri="{BB962C8B-B14F-4D97-AF65-F5344CB8AC3E}">
        <p14:creationId xmlns:p14="http://schemas.microsoft.com/office/powerpoint/2010/main" val="36651938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Exercise 2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use p:first to hide first paragraph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use id selector to hide second paragraph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use class selector to hide third paragraph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435598"/>
            <a:ext cx="5205150" cy="2938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067936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jQuery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None/>
            </a:pPr>
            <a:r>
              <a:rPr lang="en">
                <a:solidFill>
                  <a:srgbClr val="000000"/>
                </a:solidFill>
              </a:rPr>
              <a:t>The jQuery library contains the following features: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HTML/DOM manipulation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CSS manipulation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HTML event methods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Effects and animations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AJAX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Utilities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44030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Effect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jQuery hide() and show()</a:t>
            </a:r>
          </a:p>
          <a:p>
            <a:pPr marL="9144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With jQuery, you can </a:t>
            </a:r>
            <a:r>
              <a:rPr lang="en" sz="2400" b="1">
                <a:solidFill>
                  <a:srgbClr val="404040"/>
                </a:solidFill>
              </a:rPr>
              <a:t>hide</a:t>
            </a:r>
            <a:r>
              <a:rPr lang="en" sz="2400">
                <a:solidFill>
                  <a:srgbClr val="404040"/>
                </a:solidFill>
              </a:rPr>
              <a:t> and </a:t>
            </a:r>
            <a:r>
              <a:rPr lang="en" sz="2400" b="1">
                <a:solidFill>
                  <a:srgbClr val="404040"/>
                </a:solidFill>
              </a:rPr>
              <a:t>show</a:t>
            </a:r>
            <a:r>
              <a:rPr lang="en" sz="2400">
                <a:solidFill>
                  <a:srgbClr val="404040"/>
                </a:solidFill>
              </a:rPr>
              <a:t> </a:t>
            </a:r>
            <a:r>
              <a:rPr lang="en" sz="2400" b="1">
                <a:solidFill>
                  <a:srgbClr val="404040"/>
                </a:solidFill>
              </a:rPr>
              <a:t>HTML elements</a:t>
            </a:r>
            <a:r>
              <a:rPr lang="en" sz="2400">
                <a:solidFill>
                  <a:srgbClr val="404040"/>
                </a:solidFill>
              </a:rPr>
              <a:t> with the hide() and show() methods: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217" name="Shape 217"/>
          <p:cNvSpPr txBox="1"/>
          <p:nvPr/>
        </p:nvSpPr>
        <p:spPr>
          <a:xfrm>
            <a:off x="1437850" y="3498160"/>
            <a:ext cx="4862400" cy="140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$("#hide").click(function(){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$("p")</a:t>
            </a:r>
            <a:r>
              <a:rPr lang="en" sz="1200" b="1">
                <a:solidFill>
                  <a:srgbClr val="FF9900"/>
                </a:solidFill>
              </a:rPr>
              <a:t>.hide()</a:t>
            </a:r>
            <a:r>
              <a:rPr lang="en" sz="12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$("#show").click(function(){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$("p")</a:t>
            </a:r>
            <a:r>
              <a:rPr lang="en" sz="1200" b="1">
                <a:solidFill>
                  <a:srgbClr val="FF9900"/>
                </a:solidFill>
              </a:rPr>
              <a:t>.show()</a:t>
            </a:r>
            <a:r>
              <a:rPr lang="en" sz="12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37850" y="5176175"/>
            <a:ext cx="4862400" cy="76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$("#hide").click(function(){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$("p")</a:t>
            </a:r>
            <a:r>
              <a:rPr lang="en" sz="1200" b="1">
                <a:solidFill>
                  <a:srgbClr val="FF9900"/>
                </a:solidFill>
              </a:rPr>
              <a:t>.hide(100)</a:t>
            </a:r>
            <a:r>
              <a:rPr lang="en" sz="12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9" name="Shape 219"/>
          <p:cNvSpPr txBox="1"/>
          <p:nvPr/>
        </p:nvSpPr>
        <p:spPr>
          <a:xfrm>
            <a:off x="1361650" y="602580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http://www.w3schools.com/jquery/jquery_hide_show.asp</a:t>
            </a:r>
          </a:p>
        </p:txBody>
      </p:sp>
    </p:spTree>
    <p:extLst>
      <p:ext uri="{BB962C8B-B14F-4D97-AF65-F5344CB8AC3E}">
        <p14:creationId xmlns:p14="http://schemas.microsoft.com/office/powerpoint/2010/main" val="1947340542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 Effect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jQuery toggle()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With jQuery, you can </a:t>
            </a:r>
            <a:r>
              <a:rPr lang="en" sz="2400" b="1">
                <a:solidFill>
                  <a:srgbClr val="404040"/>
                </a:solidFill>
              </a:rPr>
              <a:t>toggle</a:t>
            </a:r>
            <a:r>
              <a:rPr lang="en" sz="2400">
                <a:solidFill>
                  <a:srgbClr val="404040"/>
                </a:solidFill>
              </a:rPr>
              <a:t> between the hide() and show() methods with the </a:t>
            </a:r>
            <a:r>
              <a:rPr lang="en" sz="2400" b="1">
                <a:solidFill>
                  <a:srgbClr val="404040"/>
                </a:solidFill>
              </a:rPr>
              <a:t>toggle()</a:t>
            </a:r>
            <a:r>
              <a:rPr lang="en" sz="2400">
                <a:solidFill>
                  <a:srgbClr val="404040"/>
                </a:solidFill>
              </a:rPr>
              <a:t> method.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40404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226" name="Shape 226"/>
          <p:cNvSpPr txBox="1"/>
          <p:nvPr/>
        </p:nvSpPr>
        <p:spPr>
          <a:xfrm>
            <a:off x="967275" y="3503075"/>
            <a:ext cx="4862400" cy="76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$("#hide").click(function(){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$("p")</a:t>
            </a:r>
            <a:r>
              <a:rPr lang="en" sz="1200" b="1">
                <a:solidFill>
                  <a:srgbClr val="FF9900"/>
                </a:solidFill>
              </a:rPr>
              <a:t>.toggle()</a:t>
            </a:r>
            <a:r>
              <a:rPr lang="en" sz="12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 txBox="1"/>
          <p:nvPr/>
        </p:nvSpPr>
        <p:spPr>
          <a:xfrm>
            <a:off x="967275" y="447470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http://www.w3schools.com/jquery/jquery_hide_show.asp</a:t>
            </a:r>
          </a:p>
        </p:txBody>
      </p:sp>
    </p:spTree>
    <p:extLst>
      <p:ext uri="{BB962C8B-B14F-4D97-AF65-F5344CB8AC3E}">
        <p14:creationId xmlns:p14="http://schemas.microsoft.com/office/powerpoint/2010/main" val="1409167009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jQuery Effect: Fade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jQuery </a:t>
            </a:r>
            <a:r>
              <a:rPr lang="en" sz="2000" dirty="0" err="1">
                <a:solidFill>
                  <a:schemeClr val="dk1"/>
                </a:solidFill>
              </a:rPr>
              <a:t>fadeIn</a:t>
            </a:r>
            <a:r>
              <a:rPr lang="en" sz="2000" dirty="0">
                <a:solidFill>
                  <a:schemeClr val="dk1"/>
                </a:solidFill>
              </a:rPr>
              <a:t>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600" dirty="0">
                <a:solidFill>
                  <a:srgbClr val="404040"/>
                </a:solidFill>
              </a:rPr>
              <a:t>The jQuery </a:t>
            </a:r>
            <a:r>
              <a:rPr lang="en" sz="1600" dirty="0" err="1">
                <a:solidFill>
                  <a:srgbClr val="404040"/>
                </a:solidFill>
              </a:rPr>
              <a:t>fadeIn</a:t>
            </a:r>
            <a:r>
              <a:rPr lang="en" sz="1600" dirty="0">
                <a:solidFill>
                  <a:srgbClr val="404040"/>
                </a:solidFill>
              </a:rPr>
              <a:t>() method is used to fade in a hidden element.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jQuery </a:t>
            </a:r>
            <a:r>
              <a:rPr lang="en" sz="2000" dirty="0" err="1">
                <a:solidFill>
                  <a:schemeClr val="dk1"/>
                </a:solidFill>
              </a:rPr>
              <a:t>fadeOut</a:t>
            </a:r>
            <a:r>
              <a:rPr lang="en" sz="2000" dirty="0">
                <a:solidFill>
                  <a:schemeClr val="dk1"/>
                </a:solidFill>
              </a:rPr>
              <a:t>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600" dirty="0">
                <a:solidFill>
                  <a:srgbClr val="404040"/>
                </a:solidFill>
              </a:rPr>
              <a:t>The jQuery </a:t>
            </a:r>
            <a:r>
              <a:rPr lang="en" sz="1600" dirty="0" err="1">
                <a:solidFill>
                  <a:srgbClr val="404040"/>
                </a:solidFill>
              </a:rPr>
              <a:t>fadeOut</a:t>
            </a:r>
            <a:r>
              <a:rPr lang="en" sz="1600" dirty="0">
                <a:solidFill>
                  <a:srgbClr val="404040"/>
                </a:solidFill>
              </a:rPr>
              <a:t>() method is used to fade out a visible element.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jQuery </a:t>
            </a:r>
            <a:r>
              <a:rPr lang="en" sz="2000" dirty="0" err="1">
                <a:solidFill>
                  <a:schemeClr val="dk1"/>
                </a:solidFill>
              </a:rPr>
              <a:t>fadeToggle</a:t>
            </a:r>
            <a:r>
              <a:rPr lang="en" sz="2000" dirty="0">
                <a:solidFill>
                  <a:schemeClr val="dk1"/>
                </a:solidFill>
              </a:rPr>
              <a:t>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600" dirty="0">
                <a:solidFill>
                  <a:srgbClr val="404040"/>
                </a:solidFill>
              </a:rPr>
              <a:t>The jQuery </a:t>
            </a:r>
            <a:r>
              <a:rPr lang="en" sz="1600" dirty="0" err="1">
                <a:solidFill>
                  <a:srgbClr val="404040"/>
                </a:solidFill>
              </a:rPr>
              <a:t>fadeToggle</a:t>
            </a:r>
            <a:r>
              <a:rPr lang="en" sz="1600" dirty="0">
                <a:solidFill>
                  <a:srgbClr val="404040"/>
                </a:solidFill>
              </a:rPr>
              <a:t>() method toggles between the </a:t>
            </a:r>
            <a:r>
              <a:rPr lang="en" sz="1600" dirty="0" err="1">
                <a:solidFill>
                  <a:srgbClr val="404040"/>
                </a:solidFill>
              </a:rPr>
              <a:t>fadeIn</a:t>
            </a:r>
            <a:r>
              <a:rPr lang="en" sz="1600" dirty="0">
                <a:solidFill>
                  <a:srgbClr val="404040"/>
                </a:solidFill>
              </a:rPr>
              <a:t>() and </a:t>
            </a:r>
            <a:r>
              <a:rPr lang="en" sz="1600" dirty="0" err="1">
                <a:solidFill>
                  <a:srgbClr val="404040"/>
                </a:solidFill>
              </a:rPr>
              <a:t>fadeOut</a:t>
            </a:r>
            <a:r>
              <a:rPr lang="en" sz="1600" dirty="0">
                <a:solidFill>
                  <a:srgbClr val="404040"/>
                </a:solidFill>
              </a:rPr>
              <a:t>() methods.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jQuery </a:t>
            </a:r>
            <a:r>
              <a:rPr lang="en" sz="2000" dirty="0" err="1">
                <a:solidFill>
                  <a:schemeClr val="dk1"/>
                </a:solidFill>
              </a:rPr>
              <a:t>fadeTo</a:t>
            </a:r>
            <a:r>
              <a:rPr lang="en" sz="2000" dirty="0">
                <a:solidFill>
                  <a:schemeClr val="dk1"/>
                </a:solidFill>
              </a:rPr>
              <a:t>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600" dirty="0">
                <a:solidFill>
                  <a:srgbClr val="404040"/>
                </a:solidFill>
              </a:rPr>
              <a:t>The jQuery </a:t>
            </a:r>
            <a:r>
              <a:rPr lang="en" sz="1600" dirty="0" err="1">
                <a:solidFill>
                  <a:srgbClr val="404040"/>
                </a:solidFill>
              </a:rPr>
              <a:t>fadeTo</a:t>
            </a:r>
            <a:r>
              <a:rPr lang="en" sz="1600" dirty="0">
                <a:solidFill>
                  <a:srgbClr val="404040"/>
                </a:solidFill>
              </a:rPr>
              <a:t>() method allows fading to a given opacity (value between 0 and 1).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000" dirty="0">
              <a:solidFill>
                <a:srgbClr val="40404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242" name="Shape 242"/>
          <p:cNvSpPr txBox="1"/>
          <p:nvPr/>
        </p:nvSpPr>
        <p:spPr>
          <a:xfrm>
            <a:off x="583850" y="6182675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http://www.w3schools.com/jquery/jquery_fade.asp</a:t>
            </a:r>
          </a:p>
        </p:txBody>
      </p:sp>
    </p:spTree>
    <p:extLst>
      <p:ext uri="{BB962C8B-B14F-4D97-AF65-F5344CB8AC3E}">
        <p14:creationId xmlns:p14="http://schemas.microsoft.com/office/powerpoint/2010/main" val="1245588724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Effect: Sliding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114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ct val="75000"/>
              <a:buNone/>
            </a:pPr>
            <a:r>
              <a:rPr lang="en" sz="2400">
                <a:solidFill>
                  <a:schemeClr val="dk1"/>
                </a:solidFill>
              </a:rPr>
              <a:t>jQuery slideDown()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800">
                <a:solidFill>
                  <a:srgbClr val="404040"/>
                </a:solidFill>
              </a:rPr>
              <a:t>The jQuery slideDown() method is used to </a:t>
            </a:r>
            <a:r>
              <a:rPr lang="en" sz="1800" b="1">
                <a:solidFill>
                  <a:srgbClr val="404040"/>
                </a:solidFill>
              </a:rPr>
              <a:t>slide down</a:t>
            </a:r>
            <a:r>
              <a:rPr lang="en" sz="1800">
                <a:solidFill>
                  <a:srgbClr val="404040"/>
                </a:solidFill>
              </a:rPr>
              <a:t> an element.</a:t>
            </a:r>
          </a:p>
          <a:p>
            <a:pPr marL="0" lvl="0" indent="-1524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00000"/>
              <a:buNone/>
            </a:pPr>
            <a:r>
              <a:rPr lang="en" sz="2400">
                <a:solidFill>
                  <a:schemeClr val="dk1"/>
                </a:solidFill>
              </a:rPr>
              <a:t>jQuery slideUp()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800">
                <a:solidFill>
                  <a:srgbClr val="404040"/>
                </a:solidFill>
              </a:rPr>
              <a:t>The jQuery slideUp() method is used to </a:t>
            </a:r>
            <a:r>
              <a:rPr lang="en" sz="1800" b="1">
                <a:solidFill>
                  <a:srgbClr val="404040"/>
                </a:solidFill>
              </a:rPr>
              <a:t>slide up</a:t>
            </a:r>
            <a:r>
              <a:rPr lang="en" sz="1800">
                <a:solidFill>
                  <a:srgbClr val="404040"/>
                </a:solidFill>
              </a:rPr>
              <a:t> an element.</a:t>
            </a:r>
          </a:p>
          <a:p>
            <a:pPr marL="0" lvl="0" indent="-1524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00000"/>
              <a:buNone/>
            </a:pPr>
            <a:r>
              <a:rPr lang="en" sz="2400">
                <a:solidFill>
                  <a:schemeClr val="dk1"/>
                </a:solidFill>
              </a:rPr>
              <a:t>jQuery slideToggle() Method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800">
                <a:solidFill>
                  <a:srgbClr val="404040"/>
                </a:solidFill>
              </a:rPr>
              <a:t>The jQuery slideToggle() method </a:t>
            </a:r>
            <a:r>
              <a:rPr lang="en" sz="1800" b="1">
                <a:solidFill>
                  <a:srgbClr val="404040"/>
                </a:solidFill>
              </a:rPr>
              <a:t>toggles</a:t>
            </a:r>
            <a:r>
              <a:rPr lang="en" sz="1800">
                <a:solidFill>
                  <a:srgbClr val="404040"/>
                </a:solidFill>
              </a:rPr>
              <a:t> between the slideDown() and slideUp() methods.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400">
              <a:solidFill>
                <a:srgbClr val="40404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249" name="Shape 249"/>
          <p:cNvSpPr txBox="1"/>
          <p:nvPr/>
        </p:nvSpPr>
        <p:spPr>
          <a:xfrm>
            <a:off x="505425" y="505855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http://www.w3schools.com/jquery/jquery_slide.asp</a:t>
            </a:r>
          </a:p>
        </p:txBody>
      </p:sp>
    </p:spTree>
    <p:extLst>
      <p:ext uri="{BB962C8B-B14F-4D97-AF65-F5344CB8AC3E}">
        <p14:creationId xmlns:p14="http://schemas.microsoft.com/office/powerpoint/2010/main" val="1483972981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Effect: Animation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 animate() Method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The jQuery animate() method is used to create custom animations.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Syntax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400">
              <a:solidFill>
                <a:srgbClr val="404040"/>
              </a:solidFill>
            </a:endParaRP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400">
              <a:solidFill>
                <a:srgbClr val="404040"/>
              </a:solidFill>
            </a:endParaRP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Example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256" name="Shape 256"/>
          <p:cNvSpPr txBox="1"/>
          <p:nvPr/>
        </p:nvSpPr>
        <p:spPr>
          <a:xfrm>
            <a:off x="923700" y="3560089"/>
            <a:ext cx="5359199" cy="4928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</a:rPr>
              <a:t>$(</a:t>
            </a:r>
            <a:r>
              <a:rPr lang="en" i="1">
                <a:solidFill>
                  <a:srgbClr val="444444"/>
                </a:solidFill>
              </a:rPr>
              <a:t>selector</a:t>
            </a:r>
            <a:r>
              <a:rPr lang="en">
                <a:solidFill>
                  <a:srgbClr val="444444"/>
                </a:solidFill>
              </a:rPr>
              <a:t>).animate({</a:t>
            </a:r>
            <a:r>
              <a:rPr lang="en" i="1">
                <a:solidFill>
                  <a:srgbClr val="444444"/>
                </a:solidFill>
              </a:rPr>
              <a:t>params</a:t>
            </a:r>
            <a:r>
              <a:rPr lang="en">
                <a:solidFill>
                  <a:srgbClr val="444444"/>
                </a:solidFill>
              </a:rPr>
              <a:t>}</a:t>
            </a:r>
            <a:r>
              <a:rPr lang="en" i="1">
                <a:solidFill>
                  <a:srgbClr val="444444"/>
                </a:solidFill>
              </a:rPr>
              <a:t>,speed,callback</a:t>
            </a:r>
            <a:r>
              <a:rPr lang="en">
                <a:solidFill>
                  <a:srgbClr val="444444"/>
                </a:solidFill>
              </a:rPr>
              <a:t>);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923700" y="4869051"/>
            <a:ext cx="5359199" cy="830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$("div").</a:t>
            </a:r>
            <a:r>
              <a:rPr lang="en" b="1">
                <a:solidFill>
                  <a:srgbClr val="FF9900"/>
                </a:solidFill>
              </a:rPr>
              <a:t>animate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b="1">
                <a:solidFill>
                  <a:srgbClr val="0000FF"/>
                </a:solidFill>
              </a:rPr>
              <a:t>{left:'250px'}</a:t>
            </a:r>
            <a:r>
              <a:rPr lang="en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})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86425" y="604915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http://www.w3schools.com/jquery/jquery_animate.asp</a:t>
            </a:r>
          </a:p>
        </p:txBody>
      </p:sp>
    </p:spTree>
    <p:extLst>
      <p:ext uri="{BB962C8B-B14F-4D97-AF65-F5344CB8AC3E}">
        <p14:creationId xmlns:p14="http://schemas.microsoft.com/office/powerpoint/2010/main" val="1256193888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 Effect: stop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jQuery stop() Method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The jQuery stop() method is used to stop an animation or effect before it is finished.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The stop() method works for all jQuery effect functions, including sliding, fading and custom animations.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Syntax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000" dirty="0">
              <a:solidFill>
                <a:srgbClr val="404040"/>
              </a:solidFill>
            </a:endParaRPr>
          </a:p>
          <a:p>
            <a:pPr marL="457200" lvl="0" indent="-3175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endParaRPr lang="en-US" sz="1200" dirty="0" smtClean="0">
              <a:solidFill>
                <a:srgbClr val="404040"/>
              </a:solidFill>
            </a:endParaRPr>
          </a:p>
          <a:p>
            <a:pPr marL="457200" lvl="0" indent="-3175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200" dirty="0" smtClean="0">
                <a:solidFill>
                  <a:srgbClr val="404040"/>
                </a:solidFill>
              </a:rPr>
              <a:t>The </a:t>
            </a:r>
            <a:r>
              <a:rPr lang="en" sz="1200" dirty="0">
                <a:solidFill>
                  <a:srgbClr val="404040"/>
                </a:solidFill>
              </a:rPr>
              <a:t>optional </a:t>
            </a:r>
            <a:r>
              <a:rPr lang="en" sz="1200" dirty="0" err="1">
                <a:solidFill>
                  <a:srgbClr val="404040"/>
                </a:solidFill>
              </a:rPr>
              <a:t>stopAll</a:t>
            </a:r>
            <a:r>
              <a:rPr lang="en" sz="1200" dirty="0">
                <a:solidFill>
                  <a:srgbClr val="404040"/>
                </a:solidFill>
              </a:rPr>
              <a:t> parameter specifies whether also the animation queue should be cleared or not. Default is false.</a:t>
            </a:r>
          </a:p>
          <a:p>
            <a:pPr marL="457200" lvl="0" indent="-3175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200" dirty="0">
                <a:solidFill>
                  <a:srgbClr val="404040"/>
                </a:solidFill>
              </a:rPr>
              <a:t>The optional </a:t>
            </a:r>
            <a:r>
              <a:rPr lang="en" sz="1200" dirty="0" err="1">
                <a:solidFill>
                  <a:srgbClr val="404040"/>
                </a:solidFill>
              </a:rPr>
              <a:t>goToEnd</a:t>
            </a:r>
            <a:r>
              <a:rPr lang="en" sz="1200" dirty="0">
                <a:solidFill>
                  <a:srgbClr val="404040"/>
                </a:solidFill>
              </a:rPr>
              <a:t> parameter specifies whether or not to complete the current animation immediately. Default is false.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000" dirty="0">
              <a:solidFill>
                <a:srgbClr val="404040"/>
              </a:solidFill>
            </a:endParaRP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2000" dirty="0">
              <a:solidFill>
                <a:srgbClr val="40404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265" name="Shape 265"/>
          <p:cNvSpPr txBox="1"/>
          <p:nvPr/>
        </p:nvSpPr>
        <p:spPr>
          <a:xfrm>
            <a:off x="1027152" y="3975915"/>
            <a:ext cx="4348199" cy="39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</a:rPr>
              <a:t>$(</a:t>
            </a:r>
            <a:r>
              <a:rPr lang="en" i="1">
                <a:solidFill>
                  <a:srgbClr val="444444"/>
                </a:solidFill>
              </a:rPr>
              <a:t>selector</a:t>
            </a:r>
            <a:r>
              <a:rPr lang="en">
                <a:solidFill>
                  <a:srgbClr val="444444"/>
                </a:solidFill>
              </a:rPr>
              <a:t>).</a:t>
            </a:r>
            <a:r>
              <a:rPr lang="en" b="1">
                <a:solidFill>
                  <a:srgbClr val="FF9900"/>
                </a:solidFill>
              </a:rPr>
              <a:t>stop</a:t>
            </a:r>
            <a:r>
              <a:rPr lang="en">
                <a:solidFill>
                  <a:srgbClr val="444444"/>
                </a:solidFill>
              </a:rPr>
              <a:t>(</a:t>
            </a:r>
            <a:r>
              <a:rPr lang="en" i="1">
                <a:solidFill>
                  <a:srgbClr val="444444"/>
                </a:solidFill>
              </a:rPr>
              <a:t>stopAll,goToEnd</a:t>
            </a:r>
            <a:r>
              <a:rPr lang="en">
                <a:solidFill>
                  <a:srgbClr val="444444"/>
                </a:solidFill>
              </a:rPr>
              <a:t>);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45153" y="5422142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jquery/jquery_stop.asp</a:t>
            </a:r>
          </a:p>
        </p:txBody>
      </p:sp>
    </p:spTree>
    <p:extLst>
      <p:ext uri="{BB962C8B-B14F-4D97-AF65-F5344CB8AC3E}">
        <p14:creationId xmlns:p14="http://schemas.microsoft.com/office/powerpoint/2010/main" val="1087666757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 Callback Function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A callback function is executed after the current effect is 100% finished.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Typical syntax</a:t>
            </a:r>
            <a:r>
              <a:rPr lang="en" sz="2000" dirty="0" smtClean="0">
                <a:solidFill>
                  <a:srgbClr val="404040"/>
                </a:solidFill>
              </a:rPr>
              <a:t>:</a:t>
            </a:r>
            <a:endParaRPr lang="en-US" sz="2000" dirty="0">
              <a:solidFill>
                <a:srgbClr val="404040"/>
              </a:solidFill>
            </a:endParaRP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r>
              <a:rPr lang="en" sz="2000" dirty="0" smtClean="0">
                <a:solidFill>
                  <a:srgbClr val="404040"/>
                </a:solidFill>
              </a:rPr>
              <a:t> </a:t>
            </a:r>
            <a:endParaRPr lang="en" sz="2000" dirty="0">
              <a:solidFill>
                <a:srgbClr val="40404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404040"/>
              </a:solidFill>
            </a:endParaRPr>
          </a:p>
          <a:p>
            <a:pPr marL="457200" lvl="0" indent="-381000">
              <a:spcBef>
                <a:spcPts val="0"/>
              </a:spcBef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Example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273" name="Shape 273"/>
          <p:cNvSpPr txBox="1"/>
          <p:nvPr/>
        </p:nvSpPr>
        <p:spPr>
          <a:xfrm>
            <a:off x="1019575" y="2717213"/>
            <a:ext cx="3546599" cy="38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$(</a:t>
            </a:r>
            <a:r>
              <a:rPr lang="en" i="1"/>
              <a:t>selector</a:t>
            </a:r>
            <a:r>
              <a:rPr lang="en"/>
              <a:t>).hide(</a:t>
            </a:r>
            <a:r>
              <a:rPr lang="en" i="1"/>
              <a:t>speed,</a:t>
            </a:r>
            <a:r>
              <a:rPr lang="en" b="1" i="1">
                <a:solidFill>
                  <a:srgbClr val="FF9900"/>
                </a:solidFill>
              </a:rPr>
              <a:t>callback</a:t>
            </a:r>
            <a:r>
              <a:rPr lang="en"/>
              <a:t>);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019575" y="3692072"/>
            <a:ext cx="4583699" cy="12287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$("p").hide("slow",</a:t>
            </a:r>
            <a:r>
              <a:rPr lang="en" b="1">
                <a:solidFill>
                  <a:srgbClr val="FF9900"/>
                </a:solidFill>
              </a:rPr>
              <a:t>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	alert("The paragraph is now hidden");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  }</a:t>
            </a:r>
            <a:r>
              <a:rPr lang="en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19575" y="5192485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http://www.w3schools.com/jquery/jquery_callback.asp</a:t>
            </a:r>
          </a:p>
        </p:txBody>
      </p:sp>
    </p:spTree>
    <p:extLst>
      <p:ext uri="{BB962C8B-B14F-4D97-AF65-F5344CB8AC3E}">
        <p14:creationId xmlns:p14="http://schemas.microsoft.com/office/powerpoint/2010/main" val="97201698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 Method Chaining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24090"/>
              </a:lnSpc>
              <a:spcBef>
                <a:spcPts val="80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With jQuery, you can chain together actions/methods.</a:t>
            </a:r>
          </a:p>
          <a:p>
            <a:pPr marL="457200" lvl="0" indent="-381000" rtl="0">
              <a:lnSpc>
                <a:spcPct val="124090"/>
              </a:lnSpc>
              <a:spcBef>
                <a:spcPts val="800"/>
              </a:spcBef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Chaining allows us to </a:t>
            </a:r>
            <a:r>
              <a:rPr lang="en" sz="2400" b="1">
                <a:solidFill>
                  <a:srgbClr val="404040"/>
                </a:solidFill>
              </a:rPr>
              <a:t>run multiple jQuery methods (on the same element)</a:t>
            </a:r>
            <a:r>
              <a:rPr lang="en" sz="2400">
                <a:solidFill>
                  <a:srgbClr val="404040"/>
                </a:solidFill>
              </a:rPr>
              <a:t> within a </a:t>
            </a:r>
            <a:r>
              <a:rPr lang="en" sz="2400" b="1">
                <a:solidFill>
                  <a:srgbClr val="404040"/>
                </a:solidFill>
              </a:rPr>
              <a:t>single statement</a:t>
            </a:r>
            <a:r>
              <a:rPr lang="en" sz="2400">
                <a:solidFill>
                  <a:srgbClr val="404040"/>
                </a:solidFill>
              </a:rPr>
              <a:t>.</a:t>
            </a:r>
          </a:p>
          <a:p>
            <a:pPr marL="457200" lvl="0" indent="-381000" rtl="0">
              <a:lnSpc>
                <a:spcPct val="124090"/>
              </a:lnSpc>
              <a:spcBef>
                <a:spcPts val="800"/>
              </a:spcBef>
              <a:buClr>
                <a:srgbClr val="404040"/>
              </a:buClr>
              <a:buSzPct val="100000"/>
              <a:buChar char="❖"/>
            </a:pPr>
            <a:r>
              <a:rPr lang="en" sz="2400">
                <a:solidFill>
                  <a:srgbClr val="404040"/>
                </a:solidFill>
              </a:rPr>
              <a:t>Example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282" name="Shape 282"/>
          <p:cNvSpPr txBox="1"/>
          <p:nvPr/>
        </p:nvSpPr>
        <p:spPr>
          <a:xfrm>
            <a:off x="1019575" y="3956200"/>
            <a:ext cx="5759999" cy="464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$("#p1").</a:t>
            </a:r>
            <a:r>
              <a:rPr lang="en" b="1">
                <a:solidFill>
                  <a:srgbClr val="FF9900"/>
                </a:solidFill>
              </a:rPr>
              <a:t>css</a:t>
            </a:r>
            <a:r>
              <a:rPr lang="en">
                <a:solidFill>
                  <a:schemeClr val="dk1"/>
                </a:solidFill>
              </a:rPr>
              <a:t>("color","red").</a:t>
            </a:r>
            <a:r>
              <a:rPr lang="en" b="1">
                <a:solidFill>
                  <a:srgbClr val="FF9900"/>
                </a:solidFill>
              </a:rPr>
              <a:t>slideUp</a:t>
            </a:r>
            <a:r>
              <a:rPr lang="en">
                <a:solidFill>
                  <a:schemeClr val="dk1"/>
                </a:solidFill>
              </a:rPr>
              <a:t>(2000).</a:t>
            </a:r>
            <a:r>
              <a:rPr lang="en" b="1">
                <a:solidFill>
                  <a:srgbClr val="FF9900"/>
                </a:solidFill>
              </a:rPr>
              <a:t>slideDown</a:t>
            </a:r>
            <a:r>
              <a:rPr lang="en">
                <a:solidFill>
                  <a:schemeClr val="dk1"/>
                </a:solidFill>
              </a:rPr>
              <a:t>(2000);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49850" y="4515325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http://www.w3schools.com/jquery/jquery_chaining.asp</a:t>
            </a:r>
          </a:p>
        </p:txBody>
      </p:sp>
    </p:spTree>
    <p:extLst>
      <p:ext uri="{BB962C8B-B14F-4D97-AF65-F5344CB8AC3E}">
        <p14:creationId xmlns:p14="http://schemas.microsoft.com/office/powerpoint/2010/main" val="1260143959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3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Download a picture from Web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Add some animations to the picture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6588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jQuery: Get Content and Attribute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Get Content - text(), html(), and </a:t>
            </a:r>
            <a:r>
              <a:rPr lang="en" sz="2400" dirty="0" err="1">
                <a:solidFill>
                  <a:schemeClr val="dk1"/>
                </a:solidFill>
              </a:rPr>
              <a:t>val</a:t>
            </a:r>
            <a:r>
              <a:rPr lang="en" sz="2400" dirty="0">
                <a:solidFill>
                  <a:schemeClr val="dk1"/>
                </a:solidFill>
              </a:rPr>
              <a:t>()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Three simple, but useful, jQuery methods for DOM manipulation are:</a:t>
            </a:r>
          </a:p>
          <a:p>
            <a:pPr marL="9144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 dirty="0">
                <a:solidFill>
                  <a:srgbClr val="404040"/>
                </a:solidFill>
              </a:rPr>
              <a:t>text() - Sets or returns the text content of selected elements</a:t>
            </a:r>
          </a:p>
          <a:p>
            <a:pPr marL="9144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 dirty="0">
                <a:solidFill>
                  <a:srgbClr val="404040"/>
                </a:solidFill>
              </a:rPr>
              <a:t>html() - Sets or returns the content of selected elements (including HTML markup)</a:t>
            </a:r>
          </a:p>
          <a:p>
            <a:pPr marL="9144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 dirty="0" err="1">
                <a:solidFill>
                  <a:srgbClr val="404040"/>
                </a:solidFill>
              </a:rPr>
              <a:t>val</a:t>
            </a:r>
            <a:r>
              <a:rPr lang="en" sz="1800" dirty="0">
                <a:solidFill>
                  <a:srgbClr val="404040"/>
                </a:solidFill>
              </a:rPr>
              <a:t>() - Sets or returns the value of form fields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Get Attributes - </a:t>
            </a:r>
            <a:r>
              <a:rPr lang="en" sz="2400" dirty="0" err="1">
                <a:solidFill>
                  <a:schemeClr val="dk1"/>
                </a:solidFill>
              </a:rPr>
              <a:t>attr</a:t>
            </a:r>
            <a:r>
              <a:rPr lang="en" sz="2400" dirty="0">
                <a:solidFill>
                  <a:schemeClr val="dk1"/>
                </a:solidFill>
              </a:rPr>
              <a:t>()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The jQuery </a:t>
            </a:r>
            <a:r>
              <a:rPr lang="en" sz="2400" dirty="0" err="1">
                <a:solidFill>
                  <a:srgbClr val="404040"/>
                </a:solidFill>
              </a:rPr>
              <a:t>attr</a:t>
            </a:r>
            <a:r>
              <a:rPr lang="en" sz="2400" dirty="0">
                <a:solidFill>
                  <a:srgbClr val="404040"/>
                </a:solidFill>
              </a:rPr>
              <a:t>() method is used to get attribute values.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296" name="Shape 296"/>
          <p:cNvSpPr txBox="1"/>
          <p:nvPr/>
        </p:nvSpPr>
        <p:spPr>
          <a:xfrm>
            <a:off x="544883" y="5436314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http://www.w3schools.com/jquery/jquery_dom_get.asp</a:t>
            </a:r>
          </a:p>
        </p:txBody>
      </p:sp>
    </p:spTree>
    <p:extLst>
      <p:ext uri="{BB962C8B-B14F-4D97-AF65-F5344CB8AC3E}">
        <p14:creationId xmlns:p14="http://schemas.microsoft.com/office/powerpoint/2010/main" val="8136315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jQuery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>
                <a:solidFill>
                  <a:srgbClr val="404040"/>
                </a:solidFill>
              </a:rPr>
              <a:t>lots of other JavaScript frameworks out there, but jQuery seems to be the </a:t>
            </a:r>
            <a:r>
              <a:rPr lang="en" b="1" dirty="0">
                <a:solidFill>
                  <a:srgbClr val="404040"/>
                </a:solidFill>
              </a:rPr>
              <a:t>most popular</a:t>
            </a:r>
            <a:r>
              <a:rPr lang="en" dirty="0">
                <a:solidFill>
                  <a:srgbClr val="404040"/>
                </a:solidFill>
              </a:rPr>
              <a:t>, and also the </a:t>
            </a:r>
            <a:r>
              <a:rPr lang="en" b="1" dirty="0">
                <a:solidFill>
                  <a:srgbClr val="404040"/>
                </a:solidFill>
              </a:rPr>
              <a:t>most extendable</a:t>
            </a:r>
            <a:r>
              <a:rPr lang="en" dirty="0">
                <a:solidFill>
                  <a:srgbClr val="404040"/>
                </a:solidFill>
              </a:rPr>
              <a:t>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>
                <a:solidFill>
                  <a:srgbClr val="404040"/>
                </a:solidFill>
              </a:rPr>
              <a:t>Many of the biggest companies on the Web use jQuery, such as: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Google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Microsoft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IBM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dirty="0">
                <a:solidFill>
                  <a:srgbClr val="404040"/>
                </a:solidFill>
              </a:rPr>
              <a:t>Netflix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70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jQuery: Set Content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Set Content - text(), html(), and </a:t>
            </a:r>
            <a:r>
              <a:rPr lang="en" sz="2400" dirty="0" err="1">
                <a:solidFill>
                  <a:schemeClr val="dk1"/>
                </a:solidFill>
              </a:rPr>
              <a:t>val</a:t>
            </a:r>
            <a:r>
              <a:rPr lang="en" sz="2400" dirty="0">
                <a:solidFill>
                  <a:schemeClr val="dk1"/>
                </a:solidFill>
              </a:rPr>
              <a:t>()</a:t>
            </a:r>
          </a:p>
          <a:p>
            <a:pPr marL="9144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 dirty="0">
                <a:solidFill>
                  <a:srgbClr val="404040"/>
                </a:solidFill>
              </a:rPr>
              <a:t>text() - Sets or returns the text content of selected elements</a:t>
            </a:r>
          </a:p>
          <a:p>
            <a:pPr marL="9144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 dirty="0">
                <a:solidFill>
                  <a:srgbClr val="404040"/>
                </a:solidFill>
              </a:rPr>
              <a:t>html() - Sets or returns the content of selected elements (including HTML markup)</a:t>
            </a:r>
          </a:p>
          <a:p>
            <a:pPr marL="9144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 dirty="0" err="1">
                <a:solidFill>
                  <a:srgbClr val="404040"/>
                </a:solidFill>
              </a:rPr>
              <a:t>val</a:t>
            </a:r>
            <a:r>
              <a:rPr lang="en" sz="1800" dirty="0">
                <a:solidFill>
                  <a:srgbClr val="404040"/>
                </a:solidFill>
              </a:rPr>
              <a:t>() - Sets or returns the value of form fields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A Callback Function for text(), html(), and </a:t>
            </a:r>
            <a:r>
              <a:rPr lang="en" sz="2400" dirty="0" err="1">
                <a:solidFill>
                  <a:schemeClr val="dk1"/>
                </a:solidFill>
              </a:rPr>
              <a:t>val</a:t>
            </a:r>
            <a:r>
              <a:rPr lang="en" sz="2400" dirty="0">
                <a:solidFill>
                  <a:schemeClr val="dk1"/>
                </a:solidFill>
              </a:rPr>
              <a:t>()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❖"/>
            </a:pPr>
            <a:r>
              <a:rPr lang="en" sz="1800" dirty="0">
                <a:solidFill>
                  <a:srgbClr val="404040"/>
                </a:solidFill>
                <a:highlight>
                  <a:srgbClr val="FFFFFF"/>
                </a:highlight>
              </a:rPr>
              <a:t>The callback function has two parameters: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➢"/>
            </a:pPr>
            <a:r>
              <a:rPr lang="en" sz="1800" dirty="0">
                <a:solidFill>
                  <a:srgbClr val="404040"/>
                </a:solidFill>
                <a:highlight>
                  <a:srgbClr val="FFFFFF"/>
                </a:highlight>
              </a:rPr>
              <a:t>the index of the current element in the list of elements selected and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➢"/>
            </a:pPr>
            <a:r>
              <a:rPr lang="en" sz="1800" dirty="0">
                <a:solidFill>
                  <a:srgbClr val="404040"/>
                </a:solidFill>
                <a:highlight>
                  <a:srgbClr val="FFFFFF"/>
                </a:highlight>
              </a:rPr>
              <a:t>the original (old) value.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03" name="Shape 303"/>
          <p:cNvSpPr txBox="1"/>
          <p:nvPr/>
        </p:nvSpPr>
        <p:spPr>
          <a:xfrm>
            <a:off x="719157" y="5021865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http://www.w3schools.com/jquery/jquery_dom_set.asp</a:t>
            </a:r>
          </a:p>
        </p:txBody>
      </p:sp>
    </p:spTree>
    <p:extLst>
      <p:ext uri="{BB962C8B-B14F-4D97-AF65-F5344CB8AC3E}">
        <p14:creationId xmlns:p14="http://schemas.microsoft.com/office/powerpoint/2010/main" val="19733193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jQuery: Set Attribute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-114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ct val="75000"/>
              <a:buNone/>
            </a:pPr>
            <a:r>
              <a:rPr lang="en">
                <a:solidFill>
                  <a:schemeClr val="dk1"/>
                </a:solidFill>
              </a:rPr>
              <a:t>Set Attribute - attr()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800">
                <a:solidFill>
                  <a:srgbClr val="404040"/>
                </a:solidFill>
              </a:rPr>
              <a:t>The jQuery attr() method is also used to set/change attribute values.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Char char="❖"/>
            </a:pPr>
            <a:r>
              <a:rPr lang="en" sz="1800">
                <a:solidFill>
                  <a:srgbClr val="404040"/>
                </a:solidFill>
              </a:rPr>
              <a:t>Example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</a:endParaRP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 Callback Function for attr()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1800">
                <a:solidFill>
                  <a:srgbClr val="404040"/>
                </a:solidFill>
              </a:rPr>
              <a:t>The callback function has two parameters:</a:t>
            </a:r>
          </a:p>
          <a:p>
            <a:pPr marL="914400" lvl="1" indent="-342900" rtl="0">
              <a:lnSpc>
                <a:spcPct val="115227"/>
              </a:lnSpc>
              <a:spcBef>
                <a:spcPts val="0"/>
              </a:spcBef>
              <a:buSzPct val="100000"/>
              <a:buChar char="➢"/>
            </a:pPr>
            <a:r>
              <a:rPr lang="en" sz="1800">
                <a:solidFill>
                  <a:srgbClr val="404040"/>
                </a:solidFill>
              </a:rPr>
              <a:t>the index of the current element in the list of elements selected and </a:t>
            </a:r>
          </a:p>
          <a:p>
            <a:pPr marL="914400" lvl="1" indent="-342900" rtl="0">
              <a:lnSpc>
                <a:spcPct val="115227"/>
              </a:lnSpc>
              <a:spcBef>
                <a:spcPts val="0"/>
              </a:spcBef>
              <a:buSzPct val="100000"/>
              <a:buChar char="➢"/>
            </a:pPr>
            <a:r>
              <a:rPr lang="en" sz="1800">
                <a:solidFill>
                  <a:srgbClr val="404040"/>
                </a:solidFill>
              </a:rPr>
              <a:t>the original (old) attribute value.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10" name="Shape 310"/>
          <p:cNvSpPr txBox="1"/>
          <p:nvPr/>
        </p:nvSpPr>
        <p:spPr>
          <a:xfrm>
            <a:off x="831891" y="5222281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http://www.w3schools.com/jquery/jquery_dom_set.asp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115616" y="2780928"/>
            <a:ext cx="4135199" cy="6779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$("#w3s").</a:t>
            </a:r>
            <a:r>
              <a:rPr lang="en" sz="1200" b="1">
                <a:solidFill>
                  <a:srgbClr val="FF9900"/>
                </a:solidFill>
              </a:rPr>
              <a:t>attr</a:t>
            </a:r>
            <a:r>
              <a:rPr lang="en" sz="1200">
                <a:solidFill>
                  <a:schemeClr val="dk1"/>
                </a:solidFill>
              </a:rPr>
              <a:t>("href","http://www.w3schools.com/jquery");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18328665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jQuery: Add Element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 New HTML Content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Verdana"/>
              <a:buChar char="❖"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Four jQuery methods that are used to add new content:</a:t>
            </a:r>
          </a:p>
          <a:p>
            <a:pPr marL="914400" lvl="1" indent="-34290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append() - Inserts content at the end of the selected elements</a:t>
            </a:r>
          </a:p>
          <a:p>
            <a:pPr marL="914400" lvl="1" indent="-34290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prepend() - Inserts content at the beginning of the selected elements</a:t>
            </a:r>
          </a:p>
          <a:p>
            <a:pPr marL="914400" lvl="1" indent="-34290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after() - Inserts content after the selected elements</a:t>
            </a:r>
          </a:p>
          <a:p>
            <a:pPr marL="914400" lvl="1" indent="-34290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before() - Inserts content before the selected elements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18" name="Shape 318"/>
          <p:cNvSpPr txBox="1"/>
          <p:nvPr/>
        </p:nvSpPr>
        <p:spPr>
          <a:xfrm>
            <a:off x="732174" y="4603298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http://www.w3schools.com/jquery/jquery_dom_add.asp</a:t>
            </a:r>
          </a:p>
        </p:txBody>
      </p:sp>
    </p:spTree>
    <p:extLst>
      <p:ext uri="{BB962C8B-B14F-4D97-AF65-F5344CB8AC3E}">
        <p14:creationId xmlns:p14="http://schemas.microsoft.com/office/powerpoint/2010/main" val="730250849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jQuery: Remove Element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None/>
            </a:pPr>
            <a:r>
              <a:rPr lang="en" sz="2400" dirty="0">
                <a:solidFill>
                  <a:schemeClr val="dk1"/>
                </a:solidFill>
              </a:rPr>
              <a:t>Remove Elements/Content</a:t>
            </a:r>
          </a:p>
          <a:p>
            <a:pPr marL="457200" lvl="0" indent="-355600" rtl="0">
              <a:lnSpc>
                <a:spcPct val="115227"/>
              </a:lnSpc>
              <a:spcBef>
                <a:spcPts val="0"/>
              </a:spcBef>
              <a:buSzPct val="100000"/>
              <a:buChar char="❖"/>
            </a:pPr>
            <a:r>
              <a:rPr lang="en" sz="2000" dirty="0">
                <a:solidFill>
                  <a:srgbClr val="404040"/>
                </a:solidFill>
              </a:rPr>
              <a:t>To remove elements and content, there are mainly two jQuery methods:</a:t>
            </a:r>
          </a:p>
          <a:p>
            <a:pPr marL="914400" lvl="1" indent="-355600" rtl="0">
              <a:lnSpc>
                <a:spcPct val="115227"/>
              </a:lnSpc>
              <a:spcBef>
                <a:spcPts val="0"/>
              </a:spcBef>
              <a:buSzPct val="100000"/>
              <a:buChar char="➢"/>
            </a:pPr>
            <a:r>
              <a:rPr lang="en" sz="2000" dirty="0">
                <a:solidFill>
                  <a:srgbClr val="404040"/>
                </a:solidFill>
              </a:rPr>
              <a:t>remove() - Removes the selected element (and its child elements)</a:t>
            </a:r>
          </a:p>
          <a:p>
            <a:pPr marL="914400" lvl="1" indent="-355600" rtl="0">
              <a:lnSpc>
                <a:spcPct val="115227"/>
              </a:lnSpc>
              <a:spcBef>
                <a:spcPts val="0"/>
              </a:spcBef>
              <a:buSzPct val="100000"/>
              <a:buChar char="➢"/>
            </a:pPr>
            <a:r>
              <a:rPr lang="en" sz="2000" dirty="0">
                <a:solidFill>
                  <a:srgbClr val="404040"/>
                </a:solidFill>
              </a:rPr>
              <a:t>empty() - Removes the child elements from the selected element</a:t>
            </a:r>
          </a:p>
          <a:p>
            <a:pPr marL="0" lvl="0" indent="0" rtl="0">
              <a:lnSpc>
                <a:spcPct val="115227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25" name="Shape 325"/>
          <p:cNvSpPr txBox="1"/>
          <p:nvPr/>
        </p:nvSpPr>
        <p:spPr>
          <a:xfrm>
            <a:off x="965619" y="4520258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http://www.w3schools.com/jquery/jquery_dom_remove.asp</a:t>
            </a:r>
          </a:p>
        </p:txBody>
      </p:sp>
    </p:spTree>
    <p:extLst>
      <p:ext uri="{BB962C8B-B14F-4D97-AF65-F5344CB8AC3E}">
        <p14:creationId xmlns:p14="http://schemas.microsoft.com/office/powerpoint/2010/main" val="1003152494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jQuery: Get and Set CSS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jQuery Manipulating CSS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04040"/>
                </a:solidFill>
              </a:rPr>
              <a:t>jQuery has several methods for CSS manipulation.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  <a:buChar char="❖"/>
            </a:pPr>
            <a:r>
              <a:rPr lang="en" sz="2400">
                <a:solidFill>
                  <a:srgbClr val="404040"/>
                </a:solidFill>
              </a:rPr>
              <a:t>addClass() - Adds one or more classes to the selected elements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  <a:buChar char="❖"/>
            </a:pPr>
            <a:r>
              <a:rPr lang="en" sz="2400">
                <a:solidFill>
                  <a:srgbClr val="404040"/>
                </a:solidFill>
              </a:rPr>
              <a:t>removeClass() - Removes one or more classes from the selected elements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  <a:buChar char="❖"/>
            </a:pPr>
            <a:r>
              <a:rPr lang="en" sz="2400">
                <a:solidFill>
                  <a:srgbClr val="404040"/>
                </a:solidFill>
              </a:rPr>
              <a:t>toggleClass() - Toggles between adding/removing classes from the selected elements</a:t>
            </a:r>
          </a:p>
          <a:p>
            <a:pPr marL="457200" lvl="0" indent="-3810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  <a:buChar char="❖"/>
            </a:pPr>
            <a:r>
              <a:rPr lang="en" sz="2400">
                <a:solidFill>
                  <a:srgbClr val="404040"/>
                </a:solidFill>
              </a:rPr>
              <a:t>css() - Sets or returns the style attribute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99386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37" name="Shape 337"/>
          <p:cNvSpPr txBox="1"/>
          <p:nvPr/>
        </p:nvSpPr>
        <p:spPr>
          <a:xfrm>
            <a:off x="374700" y="2004225"/>
            <a:ext cx="3607800" cy="19781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.important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font-weight:bold;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font-size:xx-large;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44444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.blue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color:blue;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208900" y="2080425"/>
            <a:ext cx="3000000" cy="43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jQuery addClass() Method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269900" y="2442225"/>
            <a:ext cx="3503100" cy="947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$("h1,h2,p").</a:t>
            </a:r>
            <a:r>
              <a:rPr lang="en" sz="1100" b="1">
                <a:solidFill>
                  <a:srgbClr val="FF9900"/>
                </a:solidFill>
              </a:rPr>
              <a:t>addClass</a:t>
            </a:r>
            <a:r>
              <a:rPr lang="en" sz="1100">
                <a:solidFill>
                  <a:schemeClr val="dk1"/>
                </a:solidFill>
              </a:rPr>
              <a:t>("blue");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$("div").addClass("important");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269900" y="3696825"/>
            <a:ext cx="3380999" cy="43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jQuery removeClass() Method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269900" y="4035625"/>
            <a:ext cx="3503100" cy="704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$("h1,h2,p").</a:t>
            </a:r>
            <a:r>
              <a:rPr lang="en" sz="1100" b="1">
                <a:solidFill>
                  <a:srgbClr val="FF9900"/>
                </a:solidFill>
              </a:rPr>
              <a:t>removeClass</a:t>
            </a:r>
            <a:r>
              <a:rPr lang="en" sz="1100">
                <a:solidFill>
                  <a:schemeClr val="dk1"/>
                </a:solidFill>
              </a:rPr>
              <a:t>("blue");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269900" y="5045525"/>
            <a:ext cx="3163199" cy="4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jQuery toggleClass() Method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391900" y="5455025"/>
            <a:ext cx="3380999" cy="74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$("h1,h2,p").</a:t>
            </a:r>
            <a:r>
              <a:rPr lang="en" sz="1100" b="1">
                <a:solidFill>
                  <a:srgbClr val="FF9900"/>
                </a:solidFill>
              </a:rPr>
              <a:t>toggleClass</a:t>
            </a:r>
            <a:r>
              <a:rPr lang="en" sz="1100">
                <a:solidFill>
                  <a:schemeClr val="dk1"/>
                </a:solidFill>
              </a:rPr>
              <a:t>("blue");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239525" y="6257525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http://www.w3schools.com/jquery/jquery_css_classes.asp</a:t>
            </a:r>
          </a:p>
        </p:txBody>
      </p:sp>
    </p:spTree>
    <p:extLst>
      <p:ext uri="{BB962C8B-B14F-4D97-AF65-F5344CB8AC3E}">
        <p14:creationId xmlns:p14="http://schemas.microsoft.com/office/powerpoint/2010/main" val="152994717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jQuery: CSS Method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jQuery css() Method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The css() method sets or returns one or more style properties for the selected elements.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Verdana"/>
              <a:buChar char="❖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To return the value of a specified CSS property, use the following syntax: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Verdana"/>
              <a:buChar char="❖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To set a specified CSS property, use the following syntax: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      Example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51" name="Shape 351"/>
          <p:cNvSpPr txBox="1"/>
          <p:nvPr/>
        </p:nvSpPr>
        <p:spPr>
          <a:xfrm>
            <a:off x="2132524" y="3262675"/>
            <a:ext cx="3000000" cy="36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css("</a:t>
            </a:r>
            <a:r>
              <a:rPr lang="en" sz="1200" i="1">
                <a:solidFill>
                  <a:srgbClr val="444444"/>
                </a:solidFill>
              </a:rPr>
              <a:t>propertyname</a:t>
            </a:r>
            <a:r>
              <a:rPr lang="en" sz="1200">
                <a:solidFill>
                  <a:srgbClr val="444444"/>
                </a:solidFill>
              </a:rPr>
              <a:t>");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132524" y="4034125"/>
            <a:ext cx="3000000" cy="36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$("p").</a:t>
            </a:r>
            <a:r>
              <a:rPr lang="en" sz="1200" b="1">
                <a:solidFill>
                  <a:srgbClr val="FF9900"/>
                </a:solidFill>
              </a:rPr>
              <a:t>css</a:t>
            </a:r>
            <a:r>
              <a:rPr lang="en" sz="1200">
                <a:solidFill>
                  <a:schemeClr val="dk1"/>
                </a:solidFill>
              </a:rPr>
              <a:t>("background-color");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425442" y="5067000"/>
            <a:ext cx="3000000" cy="3137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</a:rPr>
              <a:t>css("</a:t>
            </a:r>
            <a:r>
              <a:rPr lang="en" sz="1200" i="1">
                <a:solidFill>
                  <a:srgbClr val="444444"/>
                </a:solidFill>
              </a:rPr>
              <a:t>propertyname</a:t>
            </a:r>
            <a:r>
              <a:rPr lang="en" sz="1200">
                <a:solidFill>
                  <a:srgbClr val="444444"/>
                </a:solidFill>
              </a:rPr>
              <a:t>","</a:t>
            </a:r>
            <a:r>
              <a:rPr lang="en" sz="1200" i="1">
                <a:solidFill>
                  <a:srgbClr val="444444"/>
                </a:solidFill>
              </a:rPr>
              <a:t>value</a:t>
            </a:r>
            <a:r>
              <a:rPr lang="en" sz="1200">
                <a:solidFill>
                  <a:srgbClr val="444444"/>
                </a:solidFill>
              </a:rPr>
              <a:t>");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124643" y="5597517"/>
            <a:ext cx="4300799" cy="3137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$("p").</a:t>
            </a:r>
            <a:r>
              <a:rPr lang="en" sz="1200" b="1">
                <a:solidFill>
                  <a:srgbClr val="FF9900"/>
                </a:solidFill>
              </a:rPr>
              <a:t>css</a:t>
            </a:r>
            <a:r>
              <a:rPr lang="en" sz="1200">
                <a:solidFill>
                  <a:schemeClr val="dk1"/>
                </a:solidFill>
              </a:rPr>
              <a:t>("background-color","yellow");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20742" y="6126163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http://www.w3schools.com/jquery/jquery_css.asp</a:t>
            </a:r>
          </a:p>
        </p:txBody>
      </p:sp>
    </p:spTree>
    <p:extLst>
      <p:ext uri="{BB962C8B-B14F-4D97-AF65-F5344CB8AC3E}">
        <p14:creationId xmlns:p14="http://schemas.microsoft.com/office/powerpoint/2010/main" val="1823717277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jQuery: Dimensions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227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04040"/>
                </a:solidFill>
              </a:rPr>
              <a:t>jQuery has several important methods for working with dimensions: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>
                <a:solidFill>
                  <a:srgbClr val="404040"/>
                </a:solidFill>
              </a:rPr>
              <a:t>width()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>
                <a:solidFill>
                  <a:srgbClr val="404040"/>
                </a:solidFill>
              </a:rPr>
              <a:t>height()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>
                <a:solidFill>
                  <a:srgbClr val="404040"/>
                </a:solidFill>
              </a:rPr>
              <a:t>innerWidth()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>
                <a:solidFill>
                  <a:srgbClr val="404040"/>
                </a:solidFill>
              </a:rPr>
              <a:t>innerHeight()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>
                <a:solidFill>
                  <a:srgbClr val="404040"/>
                </a:solidFill>
              </a:rPr>
              <a:t>outerWidth()</a:t>
            </a:r>
          </a:p>
          <a:p>
            <a:pPr marL="457200" lvl="0" indent="-342900" rtl="0">
              <a:lnSpc>
                <a:spcPct val="115227"/>
              </a:lnSpc>
              <a:spcBef>
                <a:spcPts val="0"/>
              </a:spcBef>
              <a:buClr>
                <a:srgbClr val="404040"/>
              </a:buClr>
              <a:buSzPct val="100000"/>
              <a:buFont typeface="Arial"/>
            </a:pPr>
            <a:r>
              <a:rPr lang="en" sz="1800">
                <a:solidFill>
                  <a:srgbClr val="404040"/>
                </a:solidFill>
              </a:rPr>
              <a:t>outerHeight()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750" y="2560350"/>
            <a:ext cx="4871750" cy="339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827825" y="6259225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http://www.w3schools.com/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jquery/jquery_dimensions.asp</a:t>
            </a:r>
          </a:p>
        </p:txBody>
      </p:sp>
    </p:spTree>
    <p:extLst>
      <p:ext uri="{BB962C8B-B14F-4D97-AF65-F5344CB8AC3E}">
        <p14:creationId xmlns:p14="http://schemas.microsoft.com/office/powerpoint/2010/main" val="1750323781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Traversing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What is traversing?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000000"/>
                </a:solidFill>
              </a:rPr>
              <a:t>used to "find" (or select) HTML elements based on their relation to other elements.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har char="❖"/>
            </a:pPr>
            <a:endParaRPr lang="en" sz="2800" dirty="0">
              <a:solidFill>
                <a:srgbClr val="000000"/>
              </a:solidFill>
            </a:endParaRP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000000"/>
                </a:solidFill>
              </a:rPr>
              <a:t>Start with one selection and move through that selection until you reach the elements you desire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86923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5986850" y="467550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&lt;div&gt;</a:t>
            </a:r>
          </a:p>
        </p:txBody>
      </p:sp>
      <p:sp>
        <p:nvSpPr>
          <p:cNvPr id="375" name="Shape 375"/>
          <p:cNvSpPr/>
          <p:nvPr/>
        </p:nvSpPr>
        <p:spPr>
          <a:xfrm>
            <a:off x="5986850" y="1163675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&lt;ul&gt;</a:t>
            </a:r>
          </a:p>
        </p:txBody>
      </p:sp>
      <p:sp>
        <p:nvSpPr>
          <p:cNvPr id="376" name="Shape 376"/>
          <p:cNvSpPr/>
          <p:nvPr/>
        </p:nvSpPr>
        <p:spPr>
          <a:xfrm>
            <a:off x="4967300" y="1969475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&lt;li&gt;</a:t>
            </a:r>
          </a:p>
        </p:txBody>
      </p:sp>
      <p:sp>
        <p:nvSpPr>
          <p:cNvPr id="377" name="Shape 377"/>
          <p:cNvSpPr/>
          <p:nvPr/>
        </p:nvSpPr>
        <p:spPr>
          <a:xfrm>
            <a:off x="4144650" y="2774975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&lt;span&gt;</a:t>
            </a:r>
          </a:p>
        </p:txBody>
      </p:sp>
      <p:sp>
        <p:nvSpPr>
          <p:cNvPr id="378" name="Shape 378"/>
          <p:cNvSpPr/>
          <p:nvPr/>
        </p:nvSpPr>
        <p:spPr>
          <a:xfrm>
            <a:off x="5606150" y="2772875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&lt;span&gt;</a:t>
            </a:r>
          </a:p>
        </p:txBody>
      </p:sp>
      <p:sp>
        <p:nvSpPr>
          <p:cNvPr id="379" name="Shape 379"/>
          <p:cNvSpPr/>
          <p:nvPr/>
        </p:nvSpPr>
        <p:spPr>
          <a:xfrm>
            <a:off x="7431200" y="1969475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&lt;li&gt;</a:t>
            </a:r>
          </a:p>
        </p:txBody>
      </p:sp>
      <p:sp>
        <p:nvSpPr>
          <p:cNvPr id="380" name="Shape 380"/>
          <p:cNvSpPr/>
          <p:nvPr/>
        </p:nvSpPr>
        <p:spPr>
          <a:xfrm>
            <a:off x="7431200" y="2772875"/>
            <a:ext cx="1277100" cy="5084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&lt;b&gt;</a:t>
            </a:r>
          </a:p>
        </p:txBody>
      </p:sp>
      <p:cxnSp>
        <p:nvCxnSpPr>
          <p:cNvPr id="381" name="Shape 381"/>
          <p:cNvCxnSpPr>
            <a:stCxn id="374" idx="2"/>
            <a:endCxn id="375" idx="0"/>
          </p:cNvCxnSpPr>
          <p:nvPr/>
        </p:nvCxnSpPr>
        <p:spPr>
          <a:xfrm>
            <a:off x="6625400" y="976049"/>
            <a:ext cx="0" cy="18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" name="Shape 382"/>
          <p:cNvCxnSpPr/>
          <p:nvPr/>
        </p:nvCxnSpPr>
        <p:spPr>
          <a:xfrm rot="10800000" flipH="1">
            <a:off x="5605850" y="1815875"/>
            <a:ext cx="2463299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3" name="Shape 383"/>
          <p:cNvCxnSpPr/>
          <p:nvPr/>
        </p:nvCxnSpPr>
        <p:spPr>
          <a:xfrm>
            <a:off x="6625400" y="1672175"/>
            <a:ext cx="599" cy="143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5605250" y="1817975"/>
            <a:ext cx="1199" cy="15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5" name="Shape 385"/>
          <p:cNvCxnSpPr/>
          <p:nvPr/>
        </p:nvCxnSpPr>
        <p:spPr>
          <a:xfrm>
            <a:off x="8069150" y="1817962"/>
            <a:ext cx="1199" cy="15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6" name="Shape 386"/>
          <p:cNvCxnSpPr/>
          <p:nvPr/>
        </p:nvCxnSpPr>
        <p:spPr>
          <a:xfrm>
            <a:off x="5605250" y="2477975"/>
            <a:ext cx="599" cy="143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7" name="Shape 387"/>
          <p:cNvCxnSpPr/>
          <p:nvPr/>
        </p:nvCxnSpPr>
        <p:spPr>
          <a:xfrm>
            <a:off x="4780375" y="2627100"/>
            <a:ext cx="1471199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8" name="Shape 388"/>
          <p:cNvCxnSpPr/>
          <p:nvPr/>
        </p:nvCxnSpPr>
        <p:spPr>
          <a:xfrm>
            <a:off x="6244400" y="2623775"/>
            <a:ext cx="599" cy="143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9" name="Shape 389"/>
          <p:cNvCxnSpPr/>
          <p:nvPr/>
        </p:nvCxnSpPr>
        <p:spPr>
          <a:xfrm>
            <a:off x="4782900" y="2623775"/>
            <a:ext cx="599" cy="143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0" name="Shape 390"/>
          <p:cNvCxnSpPr>
            <a:endCxn id="380" idx="0"/>
          </p:cNvCxnSpPr>
          <p:nvPr/>
        </p:nvCxnSpPr>
        <p:spPr>
          <a:xfrm>
            <a:off x="8069450" y="2477975"/>
            <a:ext cx="300" cy="29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1" name="Shape 391"/>
          <p:cNvSpPr txBox="1"/>
          <p:nvPr/>
        </p:nvSpPr>
        <p:spPr>
          <a:xfrm>
            <a:off x="519175" y="519642"/>
            <a:ext cx="2622474" cy="259666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" dirty="0" smtClean="0"/>
              <a:t>&lt;</a:t>
            </a:r>
            <a:r>
              <a:rPr lang="en" dirty="0" err="1"/>
              <a:t>ul</a:t>
            </a:r>
            <a:r>
              <a:rPr lang="en" dirty="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" dirty="0" smtClean="0"/>
              <a:t>&lt;</a:t>
            </a:r>
            <a:r>
              <a:rPr lang="en" dirty="0"/>
              <a:t>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&lt;</a:t>
            </a:r>
            <a:r>
              <a:rPr lang="en" dirty="0"/>
              <a:t>span</a:t>
            </a:r>
            <a:r>
              <a:rPr lang="en" dirty="0" smtClean="0"/>
              <a:t>&gt;</a:t>
            </a:r>
            <a:r>
              <a:rPr lang="en" dirty="0"/>
              <a:t>		&lt;span&gt;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" dirty="0" smtClean="0"/>
              <a:t>&lt;</a:t>
            </a:r>
            <a:r>
              <a:rPr lang="en" dirty="0"/>
              <a:t>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" dirty="0" smtClean="0"/>
              <a:t>&lt;</a:t>
            </a:r>
            <a:r>
              <a:rPr lang="en" dirty="0"/>
              <a:t>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&lt;</a:t>
            </a:r>
            <a:r>
              <a:rPr lang="en" dirty="0"/>
              <a:t>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" dirty="0" smtClean="0"/>
              <a:t>&lt;/</a:t>
            </a:r>
            <a:r>
              <a:rPr lang="en" dirty="0"/>
              <a:t>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" dirty="0" smtClean="0"/>
              <a:t>&lt;/</a:t>
            </a:r>
            <a:r>
              <a:rPr lang="en" dirty="0" err="1"/>
              <a:t>ul</a:t>
            </a:r>
            <a:r>
              <a:rPr lang="en" dirty="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&lt;div&gt;</a:t>
            </a:r>
          </a:p>
        </p:txBody>
      </p:sp>
      <p:sp>
        <p:nvSpPr>
          <p:cNvPr id="392" name="Shape 392"/>
          <p:cNvSpPr/>
          <p:nvPr/>
        </p:nvSpPr>
        <p:spPr>
          <a:xfrm>
            <a:off x="3192200" y="166512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491125" y="3580475"/>
            <a:ext cx="8331300" cy="26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&lt;div&gt; element is the</a:t>
            </a:r>
            <a:r>
              <a:rPr lang="en" sz="1600" b="1">
                <a:solidFill>
                  <a:schemeClr val="dk1"/>
                </a:solidFill>
              </a:rPr>
              <a:t> parent</a:t>
            </a:r>
            <a:r>
              <a:rPr lang="en" sz="1600">
                <a:solidFill>
                  <a:schemeClr val="dk1"/>
                </a:solidFill>
              </a:rPr>
              <a:t> of &lt;ul&gt;, and an </a:t>
            </a:r>
            <a:r>
              <a:rPr lang="en" sz="1600" b="1">
                <a:solidFill>
                  <a:schemeClr val="dk1"/>
                </a:solidFill>
              </a:rPr>
              <a:t>ancestor</a:t>
            </a:r>
            <a:r>
              <a:rPr lang="en" sz="1600">
                <a:solidFill>
                  <a:schemeClr val="dk1"/>
                </a:solidFill>
              </a:rPr>
              <a:t> of everything inside of it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&lt;ul&gt; element is the </a:t>
            </a:r>
            <a:r>
              <a:rPr lang="en" sz="1600" b="1">
                <a:solidFill>
                  <a:schemeClr val="dk1"/>
                </a:solidFill>
              </a:rPr>
              <a:t>parent</a:t>
            </a:r>
            <a:r>
              <a:rPr lang="en" sz="1600">
                <a:solidFill>
                  <a:schemeClr val="dk1"/>
                </a:solidFill>
              </a:rPr>
              <a:t> of both &lt;li&gt; elements, and a </a:t>
            </a:r>
            <a:r>
              <a:rPr lang="en" sz="1600" b="1">
                <a:solidFill>
                  <a:schemeClr val="dk1"/>
                </a:solidFill>
              </a:rPr>
              <a:t>child</a:t>
            </a:r>
            <a:r>
              <a:rPr lang="en" sz="1600">
                <a:solidFill>
                  <a:schemeClr val="dk1"/>
                </a:solidFill>
              </a:rPr>
              <a:t> of &lt;div&gt;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left &lt;li&gt; element is the </a:t>
            </a:r>
            <a:r>
              <a:rPr lang="en" sz="1600" b="1">
                <a:solidFill>
                  <a:schemeClr val="dk1"/>
                </a:solidFill>
              </a:rPr>
              <a:t>parent</a:t>
            </a:r>
            <a:r>
              <a:rPr lang="en" sz="1600">
                <a:solidFill>
                  <a:schemeClr val="dk1"/>
                </a:solidFill>
              </a:rPr>
              <a:t> of &lt;span&gt;, </a:t>
            </a:r>
            <a:r>
              <a:rPr lang="en" sz="1600" b="1">
                <a:solidFill>
                  <a:schemeClr val="dk1"/>
                </a:solidFill>
              </a:rPr>
              <a:t>child</a:t>
            </a:r>
            <a:r>
              <a:rPr lang="en" sz="1600">
                <a:solidFill>
                  <a:schemeClr val="dk1"/>
                </a:solidFill>
              </a:rPr>
              <a:t> of &lt;ul&gt; and a </a:t>
            </a:r>
            <a:r>
              <a:rPr lang="en" sz="1600" b="1">
                <a:solidFill>
                  <a:schemeClr val="dk1"/>
                </a:solidFill>
              </a:rPr>
              <a:t>descendant</a:t>
            </a:r>
            <a:r>
              <a:rPr lang="en" sz="1600">
                <a:solidFill>
                  <a:schemeClr val="dk1"/>
                </a:solidFill>
              </a:rPr>
              <a:t> of &lt;div&gt;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&lt;span&gt; element is a </a:t>
            </a:r>
            <a:r>
              <a:rPr lang="en" sz="1600" b="1">
                <a:solidFill>
                  <a:schemeClr val="dk1"/>
                </a:solidFill>
              </a:rPr>
              <a:t>child</a:t>
            </a:r>
            <a:r>
              <a:rPr lang="en" sz="1600">
                <a:solidFill>
                  <a:schemeClr val="dk1"/>
                </a:solidFill>
              </a:rPr>
              <a:t> of the left &lt;li&gt; and a </a:t>
            </a:r>
            <a:r>
              <a:rPr lang="en" sz="1600" b="1">
                <a:solidFill>
                  <a:schemeClr val="dk1"/>
                </a:solidFill>
              </a:rPr>
              <a:t>descendant</a:t>
            </a:r>
            <a:r>
              <a:rPr lang="en" sz="1600">
                <a:solidFill>
                  <a:schemeClr val="dk1"/>
                </a:solidFill>
              </a:rPr>
              <a:t> of &lt;ul&gt; and &lt;div&gt;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two &lt;li&gt; elements are </a:t>
            </a:r>
            <a:r>
              <a:rPr lang="en" sz="1600" b="1">
                <a:solidFill>
                  <a:schemeClr val="dk1"/>
                </a:solidFill>
              </a:rPr>
              <a:t>siblings</a:t>
            </a:r>
            <a:r>
              <a:rPr lang="en" sz="1600">
                <a:solidFill>
                  <a:schemeClr val="dk1"/>
                </a:solidFill>
              </a:rPr>
              <a:t> (they share the same parent)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right &lt;li&gt; element is the </a:t>
            </a:r>
            <a:r>
              <a:rPr lang="en" sz="1600" b="1">
                <a:solidFill>
                  <a:schemeClr val="dk1"/>
                </a:solidFill>
              </a:rPr>
              <a:t>parent</a:t>
            </a:r>
            <a:r>
              <a:rPr lang="en" sz="1600">
                <a:solidFill>
                  <a:schemeClr val="dk1"/>
                </a:solidFill>
              </a:rPr>
              <a:t> of &lt;b&gt;, </a:t>
            </a:r>
            <a:r>
              <a:rPr lang="en" sz="1600" b="1">
                <a:solidFill>
                  <a:schemeClr val="dk1"/>
                </a:solidFill>
              </a:rPr>
              <a:t>child</a:t>
            </a:r>
            <a:r>
              <a:rPr lang="en" sz="1600">
                <a:solidFill>
                  <a:schemeClr val="dk1"/>
                </a:solidFill>
              </a:rPr>
              <a:t> of &lt;ul&gt; and a </a:t>
            </a:r>
            <a:r>
              <a:rPr lang="en" sz="1600" b="1">
                <a:solidFill>
                  <a:schemeClr val="dk1"/>
                </a:solidFill>
              </a:rPr>
              <a:t>descendant</a:t>
            </a:r>
            <a:r>
              <a:rPr lang="en" sz="1600">
                <a:solidFill>
                  <a:schemeClr val="dk1"/>
                </a:solidFill>
              </a:rPr>
              <a:t> of &lt;div&gt; 	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&lt;b&gt; element is a </a:t>
            </a:r>
            <a:r>
              <a:rPr lang="en" sz="1600" b="1">
                <a:solidFill>
                  <a:schemeClr val="dk1"/>
                </a:solidFill>
              </a:rPr>
              <a:t>child</a:t>
            </a:r>
            <a:r>
              <a:rPr lang="en" sz="1600">
                <a:solidFill>
                  <a:schemeClr val="dk1"/>
                </a:solidFill>
              </a:rPr>
              <a:t> of the right &lt;li&gt; and a </a:t>
            </a:r>
            <a:r>
              <a:rPr lang="en" sz="1600" b="1">
                <a:solidFill>
                  <a:schemeClr val="dk1"/>
                </a:solidFill>
              </a:rPr>
              <a:t>descendant</a:t>
            </a:r>
            <a:r>
              <a:rPr lang="en" sz="1600">
                <a:solidFill>
                  <a:schemeClr val="dk1"/>
                </a:solidFill>
              </a:rPr>
              <a:t> of &lt;ul&gt; and &lt;div&gt;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9914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Adding jQuery to Your Web Pages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04040"/>
                </a:solidFill>
              </a:rPr>
              <a:t>There are several ways to start using jQuery on your web site.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9144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Download the jQuery library from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jQuery.com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914400" lvl="0" indent="-381000">
              <a:spcBef>
                <a:spcPts val="0"/>
              </a:spcBef>
              <a:buSzPct val="100000"/>
              <a:buChar char="❖"/>
            </a:pPr>
            <a:r>
              <a:rPr lang="en" sz="2400" dirty="0">
                <a:solidFill>
                  <a:srgbClr val="404040"/>
                </a:solidFill>
              </a:rPr>
              <a:t>Include jQuery from a CDN, like Google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12735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Traversing Up the DOM Tree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jQuery methods for traversing up the DOM 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parent()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3333"/>
              <a:buChar char="➢"/>
            </a:pPr>
            <a:r>
              <a:rPr lang="en" sz="1800">
                <a:solidFill>
                  <a:schemeClr val="dk1"/>
                </a:solidFill>
              </a:rPr>
              <a:t>returns the direct parent element of the selected element.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parents()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all ancestor elements of the selected element, all the way up to the document's root element (&lt;html&gt;).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❖"/>
            </a:pPr>
            <a:r>
              <a:rPr lang="en" sz="2400">
                <a:solidFill>
                  <a:srgbClr val="000000"/>
                </a:solidFill>
              </a:rPr>
              <a:t>parentsUntil()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all ancestor elements between two given arguments</a:t>
            </a:r>
          </a:p>
          <a:p>
            <a:pPr lvl="0">
              <a:spcBef>
                <a:spcPts val="0"/>
              </a:spcBef>
              <a:buNone/>
            </a:pPr>
            <a:endParaRPr sz="4800">
              <a:solidFill>
                <a:srgbClr val="00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400" name="Shape 400"/>
          <p:cNvSpPr txBox="1"/>
          <p:nvPr/>
        </p:nvSpPr>
        <p:spPr>
          <a:xfrm>
            <a:off x="818850" y="5826225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http://www.w3schools.com/jquery/jquery_traversing_ancestors.asp</a:t>
            </a:r>
          </a:p>
        </p:txBody>
      </p:sp>
    </p:spTree>
    <p:extLst>
      <p:ext uri="{BB962C8B-B14F-4D97-AF65-F5344CB8AC3E}">
        <p14:creationId xmlns:p14="http://schemas.microsoft.com/office/powerpoint/2010/main" val="1929442342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Traversing </a:t>
            </a:r>
            <a:r>
              <a:rPr lang="en" sz="3600" dirty="0" smtClean="0"/>
              <a:t>Down the </a:t>
            </a:r>
            <a:r>
              <a:rPr lang="en" sz="3600" dirty="0"/>
              <a:t>DOM Tree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/>
              <a:t>A descendant is a child, grandchild, great-grandchild, and so on.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400"/>
              <a:t>Two useful jQuery methods for traversing down the DOM tree are: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SzPct val="100000"/>
              <a:buChar char="➢"/>
            </a:pPr>
            <a:r>
              <a:rPr lang="en"/>
              <a:t>children()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returns all direct children of the selected element.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SzPct val="100000"/>
              <a:buChar char="➢"/>
            </a:pPr>
            <a:r>
              <a:rPr lang="en"/>
              <a:t>find()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returns descendant elements of the selected element, all the way down to the last descendant.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407" name="Shape 407"/>
          <p:cNvSpPr txBox="1"/>
          <p:nvPr/>
        </p:nvSpPr>
        <p:spPr>
          <a:xfrm>
            <a:off x="1272372" y="5226259"/>
            <a:ext cx="58550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http://www.w3schools.com/jquery/jquery_traversing_descendants.asp</a:t>
            </a:r>
          </a:p>
        </p:txBody>
      </p:sp>
    </p:spTree>
    <p:extLst>
      <p:ext uri="{BB962C8B-B14F-4D97-AF65-F5344CB8AC3E}">
        <p14:creationId xmlns:p14="http://schemas.microsoft.com/office/powerpoint/2010/main" val="35327192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jQuery Traversing - Siblings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Siblings</a:t>
            </a:r>
            <a:r>
              <a:rPr lang="en" sz="2400">
                <a:solidFill>
                  <a:srgbClr val="000000"/>
                </a:solidFill>
              </a:rPr>
              <a:t> share the same parent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rgbClr val="000000"/>
                </a:solidFill>
              </a:rPr>
              <a:t>siblings()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returns all sibling elements of the selected element.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rgbClr val="000000"/>
                </a:solidFill>
              </a:rPr>
              <a:t>next()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returns the next sibling element of the selected element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rgbClr val="000000"/>
                </a:solidFill>
              </a:rPr>
              <a:t>nextAll()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1111"/>
              <a:buChar char="➢"/>
            </a:pPr>
            <a:r>
              <a:rPr lang="en" sz="1800">
                <a:solidFill>
                  <a:schemeClr val="dk1"/>
                </a:solidFill>
              </a:rPr>
              <a:t>returns all next sibling elements of the selected element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rgbClr val="000000"/>
                </a:solidFill>
              </a:rPr>
              <a:t>nextUntil()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all next sibling elements between two given arguments.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414" name="Shape 414"/>
          <p:cNvSpPr txBox="1"/>
          <p:nvPr/>
        </p:nvSpPr>
        <p:spPr>
          <a:xfrm>
            <a:off x="769977" y="4785245"/>
            <a:ext cx="58550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http://www.w3schools.com/jquery/jquery_traversing_siblings.asp</a:t>
            </a:r>
          </a:p>
        </p:txBody>
      </p:sp>
    </p:spTree>
    <p:extLst>
      <p:ext uri="{BB962C8B-B14F-4D97-AF65-F5344CB8AC3E}">
        <p14:creationId xmlns:p14="http://schemas.microsoft.com/office/powerpoint/2010/main" val="1496772388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jQuery Traversing - Filtering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allow you to select a specific element based on its position in a group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chemeClr val="dk1"/>
                </a:solidFill>
              </a:rPr>
              <a:t>first()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the f</a:t>
            </a:r>
            <a:r>
              <a:rPr lang="en" sz="1800" b="1">
                <a:solidFill>
                  <a:schemeClr val="dk1"/>
                </a:solidFill>
              </a:rPr>
              <a:t>irst element</a:t>
            </a:r>
            <a:r>
              <a:rPr lang="en" sz="1800">
                <a:solidFill>
                  <a:schemeClr val="dk1"/>
                </a:solidFill>
              </a:rPr>
              <a:t> of the selected element</a:t>
            </a:r>
            <a:r>
              <a:rPr lang="en" sz="1800" b="1">
                <a:solidFill>
                  <a:schemeClr val="dk1"/>
                </a:solidFill>
              </a:rPr>
              <a:t>s</a:t>
            </a:r>
            <a:r>
              <a:rPr lang="en" sz="1800">
                <a:solidFill>
                  <a:schemeClr val="dk1"/>
                </a:solidFill>
              </a:rPr>
              <a:t>.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chemeClr val="dk1"/>
                </a:solidFill>
              </a:rPr>
              <a:t>last()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the </a:t>
            </a:r>
            <a:r>
              <a:rPr lang="en" sz="1800" b="1">
                <a:solidFill>
                  <a:schemeClr val="dk1"/>
                </a:solidFill>
              </a:rPr>
              <a:t>last element</a:t>
            </a:r>
            <a:r>
              <a:rPr lang="en" sz="1800">
                <a:solidFill>
                  <a:schemeClr val="dk1"/>
                </a:solidFill>
              </a:rPr>
              <a:t> of the selected element</a:t>
            </a:r>
            <a:r>
              <a:rPr lang="en" sz="1800" b="1">
                <a:solidFill>
                  <a:schemeClr val="dk1"/>
                </a:solidFill>
              </a:rPr>
              <a:t>s</a:t>
            </a:r>
            <a:r>
              <a:rPr lang="en" sz="1800">
                <a:solidFill>
                  <a:schemeClr val="dk1"/>
                </a:solidFill>
              </a:rPr>
              <a:t>.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❖"/>
            </a:pPr>
            <a:r>
              <a:rPr lang="en" sz="2000">
                <a:solidFill>
                  <a:schemeClr val="dk1"/>
                </a:solidFill>
              </a:rPr>
              <a:t>eq()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an element with a </a:t>
            </a:r>
            <a:r>
              <a:rPr lang="en" sz="1800" b="1">
                <a:solidFill>
                  <a:schemeClr val="dk1"/>
                </a:solidFill>
              </a:rPr>
              <a:t>specific index number</a:t>
            </a:r>
            <a:r>
              <a:rPr lang="en" sz="1800">
                <a:solidFill>
                  <a:schemeClr val="dk1"/>
                </a:solidFill>
              </a:rPr>
              <a:t> of the selected elements.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en" sz="2000">
                <a:solidFill>
                  <a:schemeClr val="dk1"/>
                </a:solidFill>
              </a:rPr>
              <a:t>filter()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Elements that do not match the </a:t>
            </a:r>
            <a:r>
              <a:rPr lang="en" sz="1800" b="1">
                <a:solidFill>
                  <a:schemeClr val="dk1"/>
                </a:solidFill>
              </a:rPr>
              <a:t>criteria</a:t>
            </a:r>
            <a:r>
              <a:rPr lang="en" sz="1800">
                <a:solidFill>
                  <a:schemeClr val="dk1"/>
                </a:solidFill>
              </a:rPr>
              <a:t> are removed from the selection, and those that match will be returned.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en" sz="2000">
                <a:solidFill>
                  <a:schemeClr val="dk1"/>
                </a:solidFill>
              </a:rPr>
              <a:t>not()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returns all elements that do </a:t>
            </a:r>
            <a:r>
              <a:rPr lang="en" sz="1800" b="1">
                <a:solidFill>
                  <a:schemeClr val="dk1"/>
                </a:solidFill>
              </a:rPr>
              <a:t>not</a:t>
            </a:r>
            <a:r>
              <a:rPr lang="en" sz="1800">
                <a:solidFill>
                  <a:schemeClr val="dk1"/>
                </a:solidFill>
              </a:rPr>
              <a:t> match the criteria.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421" name="Shape 421"/>
          <p:cNvSpPr txBox="1"/>
          <p:nvPr/>
        </p:nvSpPr>
        <p:spPr>
          <a:xfrm>
            <a:off x="1318534" y="6233997"/>
            <a:ext cx="58550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*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http://www.w3schools.com/jquery/jquery_traversing_filtering.asp</a:t>
            </a:r>
          </a:p>
        </p:txBody>
      </p:sp>
    </p:spTree>
    <p:extLst>
      <p:ext uri="{BB962C8B-B14F-4D97-AF65-F5344CB8AC3E}">
        <p14:creationId xmlns:p14="http://schemas.microsoft.com/office/powerpoint/2010/main" val="582580149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Exercise </a:t>
            </a:r>
            <a:r>
              <a:rPr lang="en-US" dirty="0" smtClean="0"/>
              <a:t>4</a:t>
            </a:r>
            <a:endParaRPr lang="en" dirty="0"/>
          </a:p>
        </p:txBody>
      </p:sp>
      <p:sp>
        <p:nvSpPr>
          <p:cNvPr id="427" name="Shape 4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use first () to hide first paragraph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use eq() to hide second paragraph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use filter() to hide third paragraph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443064"/>
            <a:ext cx="5205150" cy="2938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946413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UI - jqueryui.com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2366"/>
            <a:ext cx="8016658" cy="4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99593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UI - jqueryui.com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74" y="2017075"/>
            <a:ext cx="5749774" cy="439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389319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JQuery UI - plugs.jqueryui.com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7" y="2055500"/>
            <a:ext cx="7465824" cy="404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547036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JQuery UI - www.jeasyui.com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49" y="1938125"/>
            <a:ext cx="4896950" cy="434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255083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JQuery UI - www.jeasyui.com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49" y="1926650"/>
            <a:ext cx="4880424" cy="4679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42934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from jQuery.com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Downloading jQuery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</a:rPr>
              <a:t>There are </a:t>
            </a:r>
            <a:r>
              <a:rPr lang="en" b="1">
                <a:solidFill>
                  <a:srgbClr val="404040"/>
                </a:solidFill>
              </a:rPr>
              <a:t>two</a:t>
            </a:r>
            <a:r>
              <a:rPr lang="en">
                <a:solidFill>
                  <a:srgbClr val="404040"/>
                </a:solidFill>
              </a:rPr>
              <a:t> versions of jQuery available for downloading: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" sz="2400" b="1">
                <a:solidFill>
                  <a:srgbClr val="404040"/>
                </a:solidFill>
              </a:rPr>
              <a:t>Production version</a:t>
            </a:r>
            <a:r>
              <a:rPr lang="en" sz="2400">
                <a:solidFill>
                  <a:srgbClr val="404040"/>
                </a:solidFill>
              </a:rPr>
              <a:t> - this is for your live website because it has been minified and compressed</a:t>
            </a:r>
          </a:p>
          <a:p>
            <a:pPr marL="457200" lvl="0" indent="-381000">
              <a:spcBef>
                <a:spcPts val="0"/>
              </a:spcBef>
              <a:buSzPct val="100000"/>
              <a:buChar char="❖"/>
            </a:pPr>
            <a:r>
              <a:rPr lang="en" sz="2400" b="1">
                <a:solidFill>
                  <a:srgbClr val="404040"/>
                </a:solidFill>
              </a:rPr>
              <a:t>Development version</a:t>
            </a:r>
            <a:r>
              <a:rPr lang="en" sz="2400">
                <a:solidFill>
                  <a:srgbClr val="404040"/>
                </a:solidFill>
              </a:rPr>
              <a:t> - this is for testing and development (uncompressed and readable code)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0505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http://</a:t>
            </a:r>
            <a:r>
              <a:rPr kumimoji="1" lang="en-US" altLang="zh-TW" dirty="0" err="1"/>
              <a:t>jquery.com</a:t>
            </a:r>
            <a:r>
              <a:rPr kumimoji="1" lang="en-US" altLang="zh-TW" dirty="0"/>
              <a:t>/download/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187258" cy="4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05869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Download from jQuery.com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The </a:t>
            </a:r>
            <a:r>
              <a:rPr lang="en" sz="2800" b="1" dirty="0">
                <a:solidFill>
                  <a:srgbClr val="404040"/>
                </a:solidFill>
                <a:highlight>
                  <a:srgbClr val="FFFFFF"/>
                </a:highlight>
              </a:rPr>
              <a:t>jQuery library </a:t>
            </a: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is a single </a:t>
            </a:r>
            <a:r>
              <a:rPr lang="en" sz="2800" b="1" dirty="0">
                <a:solidFill>
                  <a:srgbClr val="404040"/>
                </a:solidFill>
                <a:highlight>
                  <a:srgbClr val="FFFFFF"/>
                </a:highlight>
              </a:rPr>
              <a:t>JavaScript</a:t>
            </a: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 file, and you reference it with the HTML </a:t>
            </a:r>
            <a:r>
              <a:rPr lang="en" sz="2800" b="1" dirty="0">
                <a:solidFill>
                  <a:srgbClr val="404040"/>
                </a:solidFill>
                <a:highlight>
                  <a:srgbClr val="FFFFFF"/>
                </a:highlight>
              </a:rPr>
              <a:t>&lt;script&gt; </a:t>
            </a: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tag </a:t>
            </a:r>
          </a:p>
          <a:p>
            <a:pPr marL="914400" lvl="0" indent="-228600">
              <a:spcBef>
                <a:spcPts val="0"/>
              </a:spcBef>
              <a:buChar char="❖"/>
            </a:pP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notice that the </a:t>
            </a:r>
            <a:r>
              <a:rPr lang="en" sz="2800" b="1" dirty="0">
                <a:solidFill>
                  <a:srgbClr val="404040"/>
                </a:solidFill>
                <a:highlight>
                  <a:srgbClr val="FFFFFF"/>
                </a:highlight>
              </a:rPr>
              <a:t>&lt;script&gt; </a:t>
            </a: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tag should be inside the </a:t>
            </a:r>
            <a:r>
              <a:rPr lang="en" sz="2800" b="1" dirty="0">
                <a:solidFill>
                  <a:srgbClr val="404040"/>
                </a:solidFill>
                <a:highlight>
                  <a:srgbClr val="FFFFFF"/>
                </a:highlight>
              </a:rPr>
              <a:t>&lt;head&gt;</a:t>
            </a:r>
            <a:r>
              <a:rPr lang="en" sz="2800" dirty="0">
                <a:solidFill>
                  <a:srgbClr val="404040"/>
                </a:solidFill>
                <a:highlight>
                  <a:srgbClr val="FFFFFF"/>
                </a:highlight>
              </a:rPr>
              <a:t> section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1692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96525" y="2023950"/>
            <a:ext cx="4463099" cy="427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&lt;html&gt;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&lt;head&gt;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&lt;meta charset="utf-8"&gt;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&lt;title&gt;</a:t>
            </a:r>
            <a:r>
              <a:rPr lang="en" sz="1200" dirty="0" err="1"/>
              <a:t>範例</a:t>
            </a:r>
            <a:r>
              <a:rPr lang="en" sz="1200" dirty="0"/>
              <a:t>&lt;/title&gt;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rgbClr val="FF0000"/>
                </a:solidFill>
              </a:rPr>
              <a:t>&lt;script </a:t>
            </a:r>
            <a:r>
              <a:rPr lang="en" sz="1200" b="1" dirty="0" err="1">
                <a:solidFill>
                  <a:srgbClr val="FF0000"/>
                </a:solidFill>
              </a:rPr>
              <a:t>src</a:t>
            </a:r>
            <a:r>
              <a:rPr lang="en" sz="1200" b="1" dirty="0">
                <a:solidFill>
                  <a:srgbClr val="FF0000"/>
                </a:solidFill>
              </a:rPr>
              <a:t>="jquery-1.11.0.js"&gt;&lt;/script&gt;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&lt;script&gt;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$(document).ready(function(){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 </a:t>
            </a:r>
            <a:r>
              <a:rPr lang="en" sz="1200" dirty="0" err="1"/>
              <a:t>document.write</a:t>
            </a:r>
            <a:r>
              <a:rPr lang="en" sz="1200" dirty="0"/>
              <a:t>("Hello World!");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});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&lt;/html&gt;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200" y="5019875"/>
            <a:ext cx="4882374" cy="1129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503405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Web程式設計-1-課程介紹</Template>
  <TotalTime>12037</TotalTime>
  <Words>3109</Words>
  <Application>Microsoft Office PowerPoint</Application>
  <PresentationFormat>如螢幕大小 (4:3)</PresentationFormat>
  <Paragraphs>559</Paragraphs>
  <Slides>59</Slides>
  <Notes>57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清晰度</vt:lpstr>
      <vt:lpstr>Web程式設計</vt:lpstr>
      <vt:lpstr>What is jQuery</vt:lpstr>
      <vt:lpstr>What is jQuery</vt:lpstr>
      <vt:lpstr>Why jQuery</vt:lpstr>
      <vt:lpstr>Adding jQuery to Your Web Pages</vt:lpstr>
      <vt:lpstr>Download from jQuery.com</vt:lpstr>
      <vt:lpstr>http://jquery.com/download/</vt:lpstr>
      <vt:lpstr>Download from jQuery.com</vt:lpstr>
      <vt:lpstr>Example</vt:lpstr>
      <vt:lpstr>Include jQuery from a CDN</vt:lpstr>
      <vt:lpstr>Include jQuery from a CDN</vt:lpstr>
      <vt:lpstr>Include jQuery from a CDN</vt:lpstr>
      <vt:lpstr>Example</vt:lpstr>
      <vt:lpstr>Include jQuery from a CDN</vt:lpstr>
      <vt:lpstr>jQuery Syntax</vt:lpstr>
      <vt:lpstr>jQuery Syntax</vt:lpstr>
      <vt:lpstr>The Document Ready Event</vt:lpstr>
      <vt:lpstr>The Document Ready Event</vt:lpstr>
      <vt:lpstr>Exercise 1</vt:lpstr>
      <vt:lpstr>jQuery Selector</vt:lpstr>
      <vt:lpstr>The Element Selector</vt:lpstr>
      <vt:lpstr>The #id Selector</vt:lpstr>
      <vt:lpstr>The .class Selector</vt:lpstr>
      <vt:lpstr>More jQuery Selectors</vt:lpstr>
      <vt:lpstr>jQuery Event Method</vt:lpstr>
      <vt:lpstr>jQuery Event Method</vt:lpstr>
      <vt:lpstr>jQuery Syntax for Event Method</vt:lpstr>
      <vt:lpstr>Common Used jQuery Event Methods</vt:lpstr>
      <vt:lpstr>Exercise 2</vt:lpstr>
      <vt:lpstr>jQuery Effect</vt:lpstr>
      <vt:lpstr>jQuery Effect</vt:lpstr>
      <vt:lpstr>jQuery Effect: Fade</vt:lpstr>
      <vt:lpstr>jQuery Effect: Sliding</vt:lpstr>
      <vt:lpstr>jQuery Effect: Animation</vt:lpstr>
      <vt:lpstr>jQuery Effect: stop</vt:lpstr>
      <vt:lpstr>jQuery Callback Function</vt:lpstr>
      <vt:lpstr>jQuery Method Chaining</vt:lpstr>
      <vt:lpstr>Exercise 3</vt:lpstr>
      <vt:lpstr>jQuery: Get Content and Attribute</vt:lpstr>
      <vt:lpstr>jQuery: Set Content</vt:lpstr>
      <vt:lpstr>jQuery: Set Attribute</vt:lpstr>
      <vt:lpstr>jQuery: Add Element</vt:lpstr>
      <vt:lpstr>jQuery: Remove Element</vt:lpstr>
      <vt:lpstr>jQuery: Get and Set CSS</vt:lpstr>
      <vt:lpstr>Example</vt:lpstr>
      <vt:lpstr>jQuery: CSS Method</vt:lpstr>
      <vt:lpstr>jQuery: Dimensions</vt:lpstr>
      <vt:lpstr>jQuery Traversing</vt:lpstr>
      <vt:lpstr>PowerPoint 簡報</vt:lpstr>
      <vt:lpstr>Traversing Up the DOM Tree</vt:lpstr>
      <vt:lpstr>Traversing Down the DOM Tree</vt:lpstr>
      <vt:lpstr>jQuery Traversing - Siblings</vt:lpstr>
      <vt:lpstr>jQuery Traversing - Filtering</vt:lpstr>
      <vt:lpstr>Exercise 4</vt:lpstr>
      <vt:lpstr>JQuery UI - jqueryui.com</vt:lpstr>
      <vt:lpstr>JQuery UI - jqueryui.com</vt:lpstr>
      <vt:lpstr>JQuery UI - plugs.jqueryui.com</vt:lpstr>
      <vt:lpstr>JQuery UI - www.jeasyui.com</vt:lpstr>
      <vt:lpstr>JQuery UI - www.jeasyui.com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sammy</cp:lastModifiedBy>
  <cp:revision>144</cp:revision>
  <cp:lastPrinted>2016-09-19T17:34:41Z</cp:lastPrinted>
  <dcterms:modified xsi:type="dcterms:W3CDTF">2017-12-12T05:54:22Z</dcterms:modified>
</cp:coreProperties>
</file>