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overhead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5"/>
    <p:restoredTop sz="94655"/>
  </p:normalViewPr>
  <p:slideViewPr>
    <p:cSldViewPr snapToGrid="0" snapToObjects="1">
      <p:cViewPr varScale="1">
        <p:scale>
          <a:sx n="123" d="100"/>
          <a:sy n="123" d="100"/>
        </p:scale>
        <p:origin x="15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C362F-1C7D-4342-B620-31ADE3860E9F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62B81-601A-334F-8950-A5B55DB9EC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8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8369"/>
            <a:ext cx="7886700" cy="1002320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20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1800"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1600"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1600"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91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Ch4 Classification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(FOR LATEX)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03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Solution: Normalization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13766"/>
          </a:xfrm>
        </p:spPr>
        <p:txBody>
          <a:bodyPr/>
          <a:lstStyle/>
          <a:p>
            <a:r>
              <a:rPr kumimoji="1" lang="en-US" altLang="zh-TW" dirty="0" smtClean="0"/>
              <a:t>Standard score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93" y="4347223"/>
            <a:ext cx="2473036" cy="1300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4" y="2632508"/>
            <a:ext cx="4238655" cy="14229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8754" y="5737225"/>
            <a:ext cx="3720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card(x) is the cardinality of </a:t>
            </a:r>
            <a:r>
              <a:rPr lang="en-US" altLang="zh-TW" i="1" dirty="0"/>
              <a:t>x—</a:t>
            </a:r>
            <a:r>
              <a:rPr lang="en-US" altLang="zh-TW" dirty="0"/>
              <a:t>that is, </a:t>
            </a:r>
            <a:endParaRPr lang="en-US" altLang="zh-TW" dirty="0" smtClean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many values there are. 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59" y="5291449"/>
            <a:ext cx="3199823" cy="71187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69559" y="4682041"/>
            <a:ext cx="366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Standard Score for Yun’s salary is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04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roblem </a:t>
            </a:r>
            <a:r>
              <a:rPr lang="en-US" altLang="zh-TW" dirty="0"/>
              <a:t>with using Standard Score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94220"/>
          </a:xfrm>
        </p:spPr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t </a:t>
            </a:r>
            <a:r>
              <a:rPr lang="en-US" altLang="zh-TW" dirty="0"/>
              <a:t>is greatly influenced by </a:t>
            </a:r>
            <a:r>
              <a:rPr lang="en-US" altLang="zh-TW" dirty="0" smtClean="0"/>
              <a:t>outliers</a:t>
            </a:r>
          </a:p>
          <a:p>
            <a:r>
              <a:rPr lang="en-US" altLang="zh-TW" dirty="0" smtClean="0"/>
              <a:t>Solution: </a:t>
            </a:r>
            <a:r>
              <a:rPr lang="en-US" altLang="zh-TW" i="1" dirty="0" smtClean="0"/>
              <a:t>Modified Standard Score</a:t>
            </a:r>
            <a:endParaRPr lang="en-US" altLang="zh-TW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4555"/>
            <a:ext cx="3800988" cy="18809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26" y="3314555"/>
            <a:ext cx="3496663" cy="17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 example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" y="2161308"/>
            <a:ext cx="2781782" cy="38348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4" y="893617"/>
            <a:ext cx="3152486" cy="65479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3135680" y="1548416"/>
            <a:ext cx="5810891" cy="2867720"/>
            <a:chOff x="3156464" y="3023925"/>
            <a:chExt cx="5810891" cy="286772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6464" y="3369885"/>
              <a:ext cx="5662192" cy="25217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837218" y="3023925"/>
              <a:ext cx="2130137" cy="1142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680" y="5228892"/>
            <a:ext cx="4216400" cy="89193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058042" y="4762096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Modified </a:t>
            </a:r>
            <a:r>
              <a:rPr lang="en-US" altLang="zh-TW" dirty="0"/>
              <a:t>Standard Score for Yun.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699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Vectors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5" y="1690689"/>
            <a:ext cx="5302406" cy="2476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449" y="4565016"/>
            <a:ext cx="5607783" cy="186695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371599" y="5091545"/>
            <a:ext cx="1527464" cy="62345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730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linear algebra, a </a:t>
            </a:r>
            <a:r>
              <a:rPr lang="en-US" altLang="zh-TW" b="1" dirty="0"/>
              <a:t>vector</a:t>
            </a:r>
            <a:r>
              <a:rPr lang="en-US" altLang="zh-TW" dirty="0"/>
              <a:t> </a:t>
            </a:r>
            <a:r>
              <a:rPr lang="en-US" altLang="zh-TW" dirty="0" smtClean="0"/>
              <a:t>is a </a:t>
            </a:r>
            <a:r>
              <a:rPr lang="en-US" altLang="zh-TW" dirty="0"/>
              <a:t>quantity that has magnitude and direction.</a:t>
            </a:r>
            <a:br>
              <a:rPr lang="en-US" altLang="zh-TW" dirty="0"/>
            </a:br>
            <a:r>
              <a:rPr lang="en-US" altLang="zh-TW" dirty="0"/>
              <a:t>Various well defined operators can be performed on vectors including adding and subtracting vectors and scalar multiplication. </a:t>
            </a:r>
            <a:endParaRPr lang="en-US" altLang="zh-TW" dirty="0" smtClean="0"/>
          </a:p>
          <a:p>
            <a:r>
              <a:rPr lang="en-US" altLang="zh-TW" dirty="0"/>
              <a:t>In data mining, a </a:t>
            </a:r>
            <a:r>
              <a:rPr lang="en-US" altLang="zh-TW" dirty="0" smtClean="0"/>
              <a:t>vector is </a:t>
            </a:r>
            <a:r>
              <a:rPr lang="en-US" altLang="zh-TW" dirty="0"/>
              <a:t>simply a list of numbers that </a:t>
            </a:r>
            <a:r>
              <a:rPr lang="en-US" altLang="zh-TW" b="1" dirty="0"/>
              <a:t>represent the attributes of an object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54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 example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2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manhattan</a:t>
            </a:r>
            <a:r>
              <a:rPr lang="en-US" altLang="zh-TW" dirty="0"/>
              <a:t>(</a:t>
            </a:r>
            <a:r>
              <a:rPr lang="en-US" altLang="zh-TW" i="1" dirty="0"/>
              <a:t>vector1</a:t>
            </a:r>
            <a:r>
              <a:rPr lang="en-US" altLang="zh-TW" dirty="0"/>
              <a:t>, </a:t>
            </a:r>
            <a:r>
              <a:rPr lang="en-US" altLang="zh-TW" i="1" dirty="0"/>
              <a:t>vector2</a:t>
            </a:r>
            <a:r>
              <a:rPr lang="en-US" altLang="zh-TW" dirty="0"/>
              <a:t>):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計算兩向量的距離（兩物品的相近程度）</a:t>
            </a:r>
            <a:endParaRPr kumimoji="1"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computeNearestNeighbor</a:t>
            </a:r>
            <a:r>
              <a:rPr lang="en-US" altLang="zh-TW" dirty="0"/>
              <a:t>(</a:t>
            </a:r>
            <a:r>
              <a:rPr lang="en-US" altLang="zh-TW" i="1" dirty="0" err="1"/>
              <a:t>itemName</a:t>
            </a:r>
            <a:r>
              <a:rPr lang="en-US" altLang="zh-TW" dirty="0"/>
              <a:t>, </a:t>
            </a:r>
            <a:r>
              <a:rPr lang="en-US" altLang="zh-TW" i="1" dirty="0" err="1"/>
              <a:t>itemVector</a:t>
            </a:r>
            <a:r>
              <a:rPr lang="en-US" altLang="zh-TW" dirty="0"/>
              <a:t>, </a:t>
            </a:r>
            <a:r>
              <a:rPr lang="en-US" altLang="zh-TW" i="1" dirty="0"/>
              <a:t>items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dirty="0" err="1" smtClean="0"/>
              <a:t>itemName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物品名稱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itemVector</a:t>
            </a:r>
            <a:r>
              <a:rPr lang="en-US" altLang="zh-TW" dirty="0" smtClean="0"/>
              <a:t>: </a:t>
            </a:r>
            <a:r>
              <a:rPr lang="zh-TW" altLang="en-US" dirty="0" smtClean="0"/>
              <a:t>描述物品特性的向量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tems: </a:t>
            </a:r>
            <a:r>
              <a:rPr lang="zh-TW" altLang="en-US" dirty="0" smtClean="0"/>
              <a:t>所有物品的集合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smtClean="0"/>
              <a:t>classify(</a:t>
            </a:r>
            <a:r>
              <a:rPr lang="en-US" altLang="zh-TW" i="1" dirty="0" smtClean="0"/>
              <a:t>user</a:t>
            </a:r>
            <a:r>
              <a:rPr lang="en-US" altLang="zh-TW" dirty="0"/>
              <a:t>, </a:t>
            </a:r>
            <a:r>
              <a:rPr lang="en-US" altLang="zh-TW" i="1" dirty="0" err="1"/>
              <a:t>itemName</a:t>
            </a:r>
            <a:r>
              <a:rPr lang="en-US" altLang="zh-TW" dirty="0"/>
              <a:t>, </a:t>
            </a:r>
            <a:r>
              <a:rPr lang="en-US" altLang="zh-TW" i="1" dirty="0" err="1"/>
              <a:t>itemVector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dirty="0" smtClean="0"/>
              <a:t>user:</a:t>
            </a:r>
            <a:r>
              <a:rPr lang="zh-TW" altLang="en-US" dirty="0" smtClean="0"/>
              <a:t> 使用者名稱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itemName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預計預測的物品名稱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itemVector</a:t>
            </a:r>
            <a:r>
              <a:rPr lang="en-US" altLang="zh-TW" dirty="0" smtClean="0"/>
              <a:t>: </a:t>
            </a:r>
            <a:r>
              <a:rPr lang="zh-TW" altLang="en-US" dirty="0" smtClean="0"/>
              <a:t>該物品的特色向量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652655" y="1018308"/>
            <a:ext cx="1278082" cy="945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i="1" smtClean="0"/>
              <a:t>classify</a:t>
            </a:r>
            <a:endParaRPr kumimoji="1" lang="zh-TW" altLang="en-US" i="1" dirty="0"/>
          </a:p>
        </p:txBody>
      </p:sp>
      <p:sp>
        <p:nvSpPr>
          <p:cNvPr id="6" name="向右箭號 5"/>
          <p:cNvSpPr/>
          <p:nvPr/>
        </p:nvSpPr>
        <p:spPr>
          <a:xfrm>
            <a:off x="4068042" y="1236516"/>
            <a:ext cx="1335231" cy="50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Vector</a:t>
            </a:r>
            <a:endParaRPr kumimoji="1" lang="zh-TW" altLang="en-US" sz="1600" dirty="0"/>
          </a:p>
        </p:txBody>
      </p:sp>
      <p:sp>
        <p:nvSpPr>
          <p:cNvPr id="7" name="向右箭號 6"/>
          <p:cNvSpPr/>
          <p:nvPr/>
        </p:nvSpPr>
        <p:spPr>
          <a:xfrm>
            <a:off x="7239866" y="1236516"/>
            <a:ext cx="1275484" cy="50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Like/Dislike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97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Classifier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classifier is a program that uses an object’s attributes to determine what group or class it belongs to! </a:t>
            </a:r>
            <a:endParaRPr lang="en-US" altLang="zh-TW" dirty="0"/>
          </a:p>
          <a:p>
            <a:r>
              <a:rPr kumimoji="1" lang="en-US" altLang="zh-TW" dirty="0" smtClean="0"/>
              <a:t>”What sport” Example</a:t>
            </a:r>
          </a:p>
          <a:p>
            <a:pPr lvl="1"/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height, weight </a:t>
            </a:r>
            <a:r>
              <a:rPr kumimoji="1" lang="en-US" altLang="zh-TW" dirty="0" smtClean="0">
                <a:sym typeface="Wingdings"/>
              </a:rPr>
              <a:t> classifier  Sport</a:t>
            </a:r>
          </a:p>
          <a:p>
            <a:pPr lvl="1"/>
            <a:endParaRPr kumimoji="1" lang="en-US" altLang="zh-TW" dirty="0">
              <a:sym typeface="Wingdings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14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structure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dictionary of the form: </a:t>
            </a:r>
            <a:endParaRPr lang="en-US" altLang="zh-TW" dirty="0"/>
          </a:p>
          <a:p>
            <a:pPr lvl="1"/>
            <a:r>
              <a:rPr lang="en-US" altLang="zh-TW" dirty="0"/>
              <a:t>{'</a:t>
            </a:r>
            <a:r>
              <a:rPr lang="en-US" altLang="zh-TW" dirty="0" err="1"/>
              <a:t>Asuka</a:t>
            </a:r>
            <a:r>
              <a:rPr lang="en-US" altLang="zh-TW" dirty="0"/>
              <a:t> </a:t>
            </a:r>
            <a:r>
              <a:rPr lang="en-US" altLang="zh-TW" dirty="0" err="1"/>
              <a:t>Termoto</a:t>
            </a:r>
            <a:r>
              <a:rPr lang="en-US" altLang="zh-TW" dirty="0"/>
              <a:t>': ('Gymnastics', [54, 66]), '</a:t>
            </a:r>
            <a:r>
              <a:rPr lang="en-US" altLang="zh-TW" dirty="0" err="1"/>
              <a:t>Brittainey</a:t>
            </a:r>
            <a:r>
              <a:rPr lang="en-US" altLang="zh-TW" dirty="0"/>
              <a:t> Raven': ('Basketball', [72, 162]), . 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list of lists of the form: </a:t>
            </a:r>
            <a:endParaRPr lang="en-US" altLang="zh-TW" dirty="0"/>
          </a:p>
          <a:p>
            <a:pPr lvl="1"/>
            <a:r>
              <a:rPr lang="en-US" altLang="zh-TW" dirty="0"/>
              <a:t>[['</a:t>
            </a:r>
            <a:r>
              <a:rPr lang="en-US" altLang="zh-TW" dirty="0" err="1"/>
              <a:t>Asuka</a:t>
            </a:r>
            <a:r>
              <a:rPr lang="en-US" altLang="zh-TW" dirty="0"/>
              <a:t> </a:t>
            </a:r>
            <a:r>
              <a:rPr lang="en-US" altLang="zh-TW" dirty="0" err="1"/>
              <a:t>Termoto</a:t>
            </a:r>
            <a:r>
              <a:rPr lang="en-US" altLang="zh-TW" dirty="0"/>
              <a:t>', 'Gymnastics', 54, 66], ['</a:t>
            </a:r>
            <a:r>
              <a:rPr lang="en-US" altLang="zh-TW" dirty="0" err="1"/>
              <a:t>Brittainey</a:t>
            </a:r>
            <a:r>
              <a:rPr lang="en-US" altLang="zh-TW" dirty="0"/>
              <a:t> Raven', 'Basketball', 72, 162], ... 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list of tuples of the form: </a:t>
            </a:r>
            <a:endParaRPr lang="en-US" altLang="zh-TW" dirty="0"/>
          </a:p>
          <a:p>
            <a:pPr lvl="1"/>
            <a:r>
              <a:rPr lang="en-US" altLang="zh-TW" dirty="0"/>
              <a:t>[('Gymnastics', [54, 66], ['</a:t>
            </a:r>
            <a:r>
              <a:rPr lang="en-US" altLang="zh-TW" dirty="0" err="1"/>
              <a:t>Asuka</a:t>
            </a:r>
            <a:r>
              <a:rPr lang="en-US" altLang="zh-TW" dirty="0"/>
              <a:t> </a:t>
            </a:r>
            <a:r>
              <a:rPr lang="en-US" altLang="zh-TW" dirty="0" err="1"/>
              <a:t>Termoto</a:t>
            </a:r>
            <a:r>
              <a:rPr lang="en-US" altLang="zh-TW" dirty="0"/>
              <a:t>']), ('Basketball', [72, 162], ['</a:t>
            </a:r>
            <a:r>
              <a:rPr lang="en-US" altLang="zh-TW" dirty="0" err="1"/>
              <a:t>Brittainey</a:t>
            </a:r>
            <a:r>
              <a:rPr lang="en-US" altLang="zh-TW" dirty="0"/>
              <a:t> Raven'],...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41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class </a:t>
            </a:r>
            <a:r>
              <a:rPr kumimoji="1" lang="en-US" altLang="zh-TW" i="1" dirty="0" smtClean="0"/>
              <a:t>Classifier</a:t>
            </a:r>
            <a:endParaRPr kumimoji="1"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def</a:t>
            </a:r>
            <a:r>
              <a:rPr kumimoji="1" lang="en-US" altLang="zh-TW" dirty="0"/>
              <a:t> __</a:t>
            </a:r>
            <a:r>
              <a:rPr kumimoji="1" lang="en-US" altLang="zh-TW" dirty="0" err="1"/>
              <a:t>init</a:t>
            </a:r>
            <a:r>
              <a:rPr kumimoji="1" lang="en-US" altLang="zh-TW" dirty="0"/>
              <a:t>__(self, filename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/>
              <a:t>l</a:t>
            </a:r>
            <a:r>
              <a:rPr kumimoji="1" lang="en-US" altLang="zh-TW" dirty="0" smtClean="0"/>
              <a:t>oad </a:t>
            </a:r>
            <a:r>
              <a:rPr kumimoji="1" lang="en-US" altLang="zh-TW" dirty="0" err="1" smtClean="0"/>
              <a:t>self.data</a:t>
            </a:r>
            <a:r>
              <a:rPr kumimoji="1" lang="en-US" altLang="zh-TW" dirty="0" smtClean="0"/>
              <a:t> from file </a:t>
            </a:r>
          </a:p>
          <a:p>
            <a:pPr marL="0" indent="0">
              <a:buNone/>
            </a:pPr>
            <a:r>
              <a:rPr kumimoji="1" lang="en-US" altLang="zh-TW" dirty="0" err="1"/>
              <a:t>def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getMedian</a:t>
            </a:r>
            <a:r>
              <a:rPr kumimoji="1" lang="en-US" altLang="zh-TW" dirty="0"/>
              <a:t>(self, </a:t>
            </a:r>
            <a:r>
              <a:rPr kumimoji="1" lang="en-US" altLang="zh-TW" dirty="0" err="1"/>
              <a:t>alist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 smtClean="0"/>
              <a:t>return </a:t>
            </a:r>
            <a:r>
              <a:rPr kumimoji="1" lang="en-US" altLang="zh-TW" dirty="0"/>
              <a:t>median of </a:t>
            </a:r>
            <a:r>
              <a:rPr kumimoji="1" lang="en-US" altLang="zh-TW" dirty="0" err="1" smtClean="0"/>
              <a:t>alist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/>
              <a:t>def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getAbsoluteStandardDeviation</a:t>
            </a:r>
            <a:r>
              <a:rPr kumimoji="1" lang="en-US" altLang="zh-TW" dirty="0"/>
              <a:t>(self, </a:t>
            </a:r>
            <a:r>
              <a:rPr kumimoji="1" lang="en-US" altLang="zh-TW" dirty="0" err="1"/>
              <a:t>alist</a:t>
            </a:r>
            <a:r>
              <a:rPr kumimoji="1" lang="en-US" altLang="zh-TW" dirty="0"/>
              <a:t>, median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/>
              <a:t>g</a:t>
            </a:r>
            <a:r>
              <a:rPr kumimoji="1" lang="en-US" altLang="zh-TW" dirty="0" smtClean="0"/>
              <a:t>et absolute standard deviation</a:t>
            </a:r>
          </a:p>
          <a:p>
            <a:pPr marL="0" indent="0">
              <a:buNone/>
            </a:pPr>
            <a:r>
              <a:rPr kumimoji="1" lang="en-US" altLang="zh-TW" dirty="0" err="1"/>
              <a:t>def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normalizeColumn</a:t>
            </a:r>
            <a:r>
              <a:rPr kumimoji="1" lang="en-US" altLang="zh-TW" dirty="0"/>
              <a:t>(self, </a:t>
            </a:r>
            <a:r>
              <a:rPr kumimoji="1" lang="en-US" altLang="zh-TW" dirty="0" err="1"/>
              <a:t>columnNumber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/>
              <a:t>g</a:t>
            </a:r>
            <a:r>
              <a:rPr kumimoji="1" lang="en-US" altLang="zh-TW" dirty="0" smtClean="0"/>
              <a:t>iven </a:t>
            </a:r>
            <a:r>
              <a:rPr kumimoji="1" lang="en-US" altLang="zh-TW" dirty="0"/>
              <a:t>a column number, normalize that column in </a:t>
            </a:r>
            <a:r>
              <a:rPr kumimoji="1" lang="en-US" altLang="zh-TW" dirty="0" err="1"/>
              <a:t>self.data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/>
              <a:t>def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normalizeVector</a:t>
            </a:r>
            <a:r>
              <a:rPr kumimoji="1" lang="en-US" altLang="zh-TW" dirty="0"/>
              <a:t>(self, v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 smtClean="0"/>
              <a:t>use median and ASD to normalize vector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59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def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manhattan</a:t>
            </a:r>
            <a:r>
              <a:rPr kumimoji="1" lang="en-US" altLang="zh-TW" dirty="0"/>
              <a:t>(self, vector1, vector2</a:t>
            </a:r>
            <a:r>
              <a:rPr kumimoji="1" lang="en-US" altLang="zh-TW" dirty="0" smtClean="0"/>
              <a:t>):</a:t>
            </a:r>
          </a:p>
          <a:p>
            <a:r>
              <a:rPr kumimoji="1" lang="en-US" altLang="zh-TW" dirty="0" err="1"/>
              <a:t>def</a:t>
            </a:r>
            <a:r>
              <a:rPr kumimoji="1" lang="en-US" altLang="zh-TW" dirty="0"/>
              <a:t> </a:t>
            </a:r>
            <a:r>
              <a:rPr kumimoji="1" lang="en-US" altLang="zh-TW" dirty="0" err="1" smtClean="0"/>
              <a:t>nearestNeighbor</a:t>
            </a:r>
            <a:r>
              <a:rPr kumimoji="1" lang="en-US" altLang="zh-TW" dirty="0" smtClean="0"/>
              <a:t>(self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itemVector</a:t>
            </a:r>
            <a:r>
              <a:rPr kumimoji="1" lang="en-US" altLang="zh-TW" dirty="0" smtClean="0"/>
              <a:t>):</a:t>
            </a:r>
          </a:p>
          <a:p>
            <a:r>
              <a:rPr kumimoji="1" lang="en-US" altLang="zh-TW" dirty="0" err="1"/>
              <a:t>def</a:t>
            </a:r>
            <a:r>
              <a:rPr kumimoji="1" lang="en-US" altLang="zh-TW" dirty="0"/>
              <a:t> classify(self, </a:t>
            </a:r>
            <a:r>
              <a:rPr kumimoji="1" lang="en-US" altLang="zh-TW" dirty="0" err="1"/>
              <a:t>itemVector</a:t>
            </a:r>
            <a:r>
              <a:rPr kumimoji="1" lang="en-US" altLang="zh-TW" dirty="0" smtClean="0"/>
              <a:t>):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def</a:t>
            </a:r>
            <a:r>
              <a:rPr kumimoji="1" lang="en-US" altLang="zh-TW" dirty="0"/>
              <a:t> test(</a:t>
            </a:r>
            <a:r>
              <a:rPr kumimoji="1" lang="en-US" altLang="zh-TW" dirty="0" err="1"/>
              <a:t>training_filename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test_filename</a:t>
            </a:r>
            <a:r>
              <a:rPr kumimoji="1" lang="en-US" altLang="zh-TW"/>
              <a:t>):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38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Features of products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98650"/>
            <a:ext cx="4025900" cy="4381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62" y="2069080"/>
            <a:ext cx="3757588" cy="4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Distance between products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07282"/>
            <a:ext cx="4457700" cy="433796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24054" y="3709555"/>
            <a:ext cx="311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/>
              <a:t>Song1 </a:t>
            </a:r>
            <a:r>
              <a:rPr kumimoji="1" lang="en-US" altLang="zh-TW" sz="3200" smtClean="0"/>
              <a:t>is closest?!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597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Degree of features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842164" y="2395103"/>
            <a:ext cx="3673186" cy="378185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We can easily fix our genre feature by dividing it into 5 separate features—one for country, another for jazz, etc. </a:t>
            </a:r>
            <a:endParaRPr lang="en-US" altLang="zh-TW" dirty="0"/>
          </a:p>
          <a:p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3" y="2395104"/>
            <a:ext cx="4432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90" y="884743"/>
            <a:ext cx="7435273" cy="56391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11174" y="333694"/>
            <a:ext cx="126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Features</a:t>
            </a:r>
            <a:endParaRPr kumimoji="1"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2462645" y="795359"/>
            <a:ext cx="5559137" cy="80484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Euclidean distance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2" y="1880176"/>
            <a:ext cx="2668154" cy="9763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6" y="3045999"/>
            <a:ext cx="8156864" cy="13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Problems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 smtClean="0"/>
              <a:t>“We </a:t>
            </a:r>
            <a:r>
              <a:rPr lang="en-US" altLang="zh-TW" i="1" dirty="0"/>
              <a:t>think you would like this tune because it lacks backup vocals. </a:t>
            </a:r>
            <a:r>
              <a:rPr lang="en-US" altLang="zh-TW" i="1" dirty="0" smtClean="0"/>
              <a:t>“</a:t>
            </a:r>
            <a:r>
              <a:rPr lang="en-US" altLang="zh-TW" dirty="0" smtClean="0"/>
              <a:t> -- ?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2686032"/>
            <a:ext cx="8271164" cy="210268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25026" y="4906892"/>
            <a:ext cx="80939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&gt;&gt;&gt; </a:t>
            </a:r>
            <a:r>
              <a:rPr lang="en-US" altLang="zh-TW" dirty="0" err="1"/>
              <a:t>computeNearestNeighbor</a:t>
            </a:r>
            <a:r>
              <a:rPr lang="en-US" altLang="zh-TW" dirty="0"/>
              <a:t>("Lady Gaga/Alejandro", music) </a:t>
            </a:r>
            <a:endParaRPr lang="en-US" altLang="zh-TW" dirty="0" smtClean="0"/>
          </a:p>
          <a:p>
            <a:r>
              <a:rPr lang="en-US" altLang="zh-TW" dirty="0" smtClean="0"/>
              <a:t>[(</a:t>
            </a:r>
            <a:r>
              <a:rPr lang="en-US" altLang="zh-TW" dirty="0"/>
              <a:t>5, 'Heartless Bastards/Out at Sea'), (5.5, 'Mike Posner'),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6, 'La Roux/Bulletproof'), (6, 'Phoenix/</a:t>
            </a:r>
            <a:r>
              <a:rPr lang="en-US" altLang="zh-TW" dirty="0" err="1"/>
              <a:t>Lisztomania</a:t>
            </a:r>
            <a:r>
              <a:rPr lang="en-US" altLang="zh-TW" dirty="0"/>
              <a:t>'), (7.5, "Glee Cast/ Jessie's Girl"),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8, 'Black Eyed Peas/Rock That Body'), (9, "Todd Snider/Don't Tempt Me"),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9.5, 'The Black Keys/Magic Potion'), (10.0, '</a:t>
            </a:r>
            <a:r>
              <a:rPr lang="en-US" altLang="zh-TW" dirty="0" err="1"/>
              <a:t>Dr</a:t>
            </a:r>
            <a:r>
              <a:rPr lang="en-US" altLang="zh-TW" dirty="0"/>
              <a:t> Dog/Fate')] 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74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 of scale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8" y="2126788"/>
            <a:ext cx="8042564" cy="4322435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7824355" y="1438913"/>
            <a:ext cx="509154" cy="687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79819" y="1143002"/>
            <a:ext cx="32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bpm dominates the calculation</a:t>
            </a:r>
            <a:r>
              <a:rPr lang="en-US" altLang="zh-TW"/>
              <a:t>. </a:t>
            </a:r>
            <a:endParaRPr lang="en-US" altLang="zh-TW"/>
          </a:p>
        </p:txBody>
      </p:sp>
      <p:sp>
        <p:nvSpPr>
          <p:cNvPr id="7" name="圓角矩形 6"/>
          <p:cNvSpPr/>
          <p:nvPr/>
        </p:nvSpPr>
        <p:spPr>
          <a:xfrm>
            <a:off x="7741227" y="4277614"/>
            <a:ext cx="774123" cy="647677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733434" y="5500278"/>
            <a:ext cx="774123" cy="647677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80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Another example: dating recommendation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1" y="2367973"/>
            <a:ext cx="7289800" cy="37846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254828" y="3958936"/>
            <a:ext cx="2815936" cy="436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接點 9"/>
          <p:cNvCxnSpPr/>
          <p:nvPr/>
        </p:nvCxnSpPr>
        <p:spPr>
          <a:xfrm>
            <a:off x="1974273" y="4062845"/>
            <a:ext cx="3200400" cy="1205346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4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8929</TotalTime>
  <Words>500</Words>
  <Application>Microsoft Macintosh PowerPoint</Application>
  <PresentationFormat>投影片</PresentationFormat>
  <Paragraphs>77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Times New Roman</vt:lpstr>
      <vt:lpstr>Wingdings</vt:lpstr>
      <vt:lpstr>新細明體</vt:lpstr>
      <vt:lpstr>Arial</vt:lpstr>
      <vt:lpstr>Office 佈景主題</vt:lpstr>
      <vt:lpstr>Ch4 Classification</vt:lpstr>
      <vt:lpstr>Features of products</vt:lpstr>
      <vt:lpstr>Distance between products</vt:lpstr>
      <vt:lpstr>Degree of features</vt:lpstr>
      <vt:lpstr>PowerPoint 簡報</vt:lpstr>
      <vt:lpstr>Euclidean distance</vt:lpstr>
      <vt:lpstr>Problems</vt:lpstr>
      <vt:lpstr>Problem of scale</vt:lpstr>
      <vt:lpstr>Another example: dating recommendation</vt:lpstr>
      <vt:lpstr>Solution: Normalization</vt:lpstr>
      <vt:lpstr>Problem with using Standard Score </vt:lpstr>
      <vt:lpstr>An example</vt:lpstr>
      <vt:lpstr>Vectors</vt:lpstr>
      <vt:lpstr>PowerPoint 簡報</vt:lpstr>
      <vt:lpstr>Python example</vt:lpstr>
      <vt:lpstr>Classifier</vt:lpstr>
      <vt:lpstr>Data structure</vt:lpstr>
      <vt:lpstr>class Classifier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</dc:title>
  <dc:creator>念林 薛</dc:creator>
  <cp:lastModifiedBy>薛念林</cp:lastModifiedBy>
  <cp:revision>118</cp:revision>
  <cp:lastPrinted>2017-10-09T06:44:11Z</cp:lastPrinted>
  <dcterms:created xsi:type="dcterms:W3CDTF">2017-09-05T23:50:47Z</dcterms:created>
  <dcterms:modified xsi:type="dcterms:W3CDTF">2017-10-09T14:26:38Z</dcterms:modified>
</cp:coreProperties>
</file>