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overhead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/>
    <p:restoredTop sz="94655"/>
  </p:normalViewPr>
  <p:slideViewPr>
    <p:cSldViewPr snapToGrid="0" snapToObjects="1">
      <p:cViewPr varScale="1">
        <p:scale>
          <a:sx n="118" d="100"/>
          <a:sy n="118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C362F-1C7D-4342-B620-31ADE3860E9F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2B81-601A-334F-8950-A5B55DB9EC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8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896-85D3-AC49-97CC-9D613BD99FE0}" type="datetimeFigureOut">
              <a:rPr kumimoji="1" lang="zh-TW" altLang="en-US" smtClean="0"/>
              <a:t>2017/10/9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D8EF-140B-7149-8B65-49430E9638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91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Ch3 Implicit ratings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(FOR LATEX)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03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Normalized Rating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3" y="2976934"/>
            <a:ext cx="4752975" cy="9449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4140963"/>
            <a:ext cx="5391150" cy="85616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19800" y="2061724"/>
            <a:ext cx="2475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000"/>
              <a:t>(1, 5) =&gt; (-1, 1)</a:t>
            </a:r>
            <a:endParaRPr kumimoji="1" lang="zh-TW" altLang="en-US" sz="3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18448"/>
            <a:ext cx="2647950" cy="23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 example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9" y="2394857"/>
            <a:ext cx="6918821" cy="30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Slope One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b="1" dirty="0" smtClean="0"/>
              <a:t>Slope</a:t>
            </a:r>
            <a:r>
              <a:rPr lang="en-US" altLang="zh-TW" dirty="0" smtClean="0"/>
              <a:t> </a:t>
            </a:r>
            <a:r>
              <a:rPr lang="en-US" altLang="zh-TW" b="1" dirty="0"/>
              <a:t>One</a:t>
            </a:r>
            <a:r>
              <a:rPr lang="en-US" altLang="zh-TW" dirty="0"/>
              <a:t> Predictors for Online Rating-Based Collaborative Filtering”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Daniel </a:t>
            </a:r>
            <a:r>
              <a:rPr lang="en-US" altLang="zh-TW" dirty="0" err="1"/>
              <a:t>Lemire</a:t>
            </a:r>
            <a:r>
              <a:rPr lang="en-US" altLang="zh-TW" dirty="0"/>
              <a:t> and Anna </a:t>
            </a:r>
            <a:r>
              <a:rPr lang="en-US" altLang="zh-TW" dirty="0" err="1"/>
              <a:t>Machlachlan</a:t>
            </a:r>
            <a:r>
              <a:rPr lang="en-US" altLang="zh-TW" dirty="0"/>
              <a:t> (http://</a:t>
            </a:r>
            <a:r>
              <a:rPr lang="en-US" altLang="zh-TW" dirty="0" err="1"/>
              <a:t>www.daniel-lemire.com</a:t>
            </a:r>
            <a:r>
              <a:rPr lang="en-US" altLang="zh-TW" dirty="0"/>
              <a:t>/</a:t>
            </a:r>
            <a:r>
              <a:rPr lang="en-US" altLang="zh-TW" dirty="0" err="1"/>
              <a:t>fr</a:t>
            </a:r>
            <a:r>
              <a:rPr lang="en-US" altLang="zh-TW" dirty="0"/>
              <a:t>/ abstracts/SDM2005.html)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simpler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approach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: Computing deviation </a:t>
            </a:r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2: Making predictions with Weighted Slope One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1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</a:t>
            </a:r>
            <a:r>
              <a:rPr lang="zh-TW" altLang="en-US" dirty="0"/>
              <a:t> </a:t>
            </a:r>
            <a:r>
              <a:rPr lang="en-US" altLang="zh-TW" dirty="0"/>
              <a:t>1: Computing deviation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44494"/>
            <a:ext cx="4695825" cy="16706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8" y="2818540"/>
            <a:ext cx="3343275" cy="9175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460284"/>
            <a:ext cx="4238625" cy="8645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35333" y="3992335"/>
            <a:ext cx="389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* card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) is how many elements are in </a:t>
            </a:r>
            <a:r>
              <a:rPr lang="en-US" altLang="zh-TW" i="1" dirty="0"/>
              <a:t>S</a:t>
            </a:r>
            <a:endParaRPr lang="en-US" altLang="zh-TW" dirty="0"/>
          </a:p>
          <a:p>
            <a:r>
              <a:rPr lang="en-US" altLang="zh-TW" i="1" dirty="0"/>
              <a:t>* X </a:t>
            </a:r>
            <a:r>
              <a:rPr lang="en-US" altLang="zh-TW" dirty="0"/>
              <a:t>is the entire set of all </a:t>
            </a:r>
            <a:r>
              <a:rPr lang="en-US" altLang="zh-TW" dirty="0"/>
              <a:t>ratings</a:t>
            </a:r>
          </a:p>
          <a:p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96192" y="5437414"/>
            <a:ext cx="2036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50" dirty="0"/>
              <a:t>2 </a:t>
            </a:r>
            <a:r>
              <a:rPr kumimoji="1" lang="zh-TW" altLang="en-US" sz="1350" dirty="0"/>
              <a:t>個共同評分</a:t>
            </a:r>
            <a:r>
              <a:rPr kumimoji="1" lang="en-US" altLang="zh-TW" sz="1350" dirty="0"/>
              <a:t> </a:t>
            </a:r>
            <a:r>
              <a:rPr kumimoji="1" lang="en-US" altLang="zh-TW" sz="1350" i="1" dirty="0"/>
              <a:t>swift</a:t>
            </a:r>
            <a:r>
              <a:rPr kumimoji="1" lang="en-US" altLang="zh-TW" sz="1350" dirty="0"/>
              <a:t> </a:t>
            </a:r>
            <a:r>
              <a:rPr kumimoji="1" lang="zh-TW" altLang="en-US" sz="1350" dirty="0"/>
              <a:t>與</a:t>
            </a:r>
            <a:r>
              <a:rPr kumimoji="1" lang="en-US" altLang="zh-TW" sz="1350" dirty="0"/>
              <a:t> </a:t>
            </a:r>
            <a:r>
              <a:rPr kumimoji="1" lang="en-US" altLang="zh-TW" sz="1350" i="1" dirty="0" err="1"/>
              <a:t>psy</a:t>
            </a:r>
            <a:endParaRPr kumimoji="1" lang="zh-TW" altLang="en-US" sz="1350" i="1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2090058" y="5192486"/>
            <a:ext cx="195943" cy="24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2452687" y="5192486"/>
            <a:ext cx="306842" cy="24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7398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Step 2: Making predictions with Weighted Slope One </a:t>
            </a:r>
            <a:endParaRPr kumimoji="1"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7" y="2727002"/>
            <a:ext cx="4814888" cy="17306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83822" y="460057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solidFill>
                  <a:schemeClr val="accent1"/>
                </a:solidFill>
              </a:rPr>
              <a:t>u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對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en-US" altLang="zh-TW" i="1" dirty="0">
                <a:solidFill>
                  <a:schemeClr val="accent1"/>
                </a:solidFill>
              </a:rPr>
              <a:t>j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可能的喜好程度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zh-TW" dirty="0">
                <a:solidFill>
                  <a:schemeClr val="accent1"/>
                </a:solidFill>
              </a:rPr>
              <a:t>(weighted slope one)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164897" y="3848099"/>
            <a:ext cx="42862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955722" y="47621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1"/>
                </a:solidFill>
              </a:rPr>
              <a:t>除了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en-US" altLang="zh-TW" i="1" dirty="0">
                <a:solidFill>
                  <a:schemeClr val="accent1"/>
                </a:solidFill>
              </a:rPr>
              <a:t>j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以外的項目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328903" y="4329714"/>
            <a:ext cx="626819" cy="36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85" y="3950633"/>
            <a:ext cx="1939389" cy="417419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5192015" y="4015940"/>
            <a:ext cx="916232" cy="17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641522" y="3399064"/>
            <a:ext cx="538163" cy="61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向下箭號 16"/>
          <p:cNvSpPr/>
          <p:nvPr/>
        </p:nvSpPr>
        <p:spPr>
          <a:xfrm>
            <a:off x="5421086" y="2623457"/>
            <a:ext cx="285750" cy="383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/>
          </a:p>
        </p:txBody>
      </p:sp>
      <p:sp>
        <p:nvSpPr>
          <p:cNvPr id="18" name="文字方塊 17"/>
          <p:cNvSpPr txBox="1"/>
          <p:nvPr/>
        </p:nvSpPr>
        <p:spPr>
          <a:xfrm>
            <a:off x="5400676" y="2129840"/>
            <a:ext cx="89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/>
              <a:t>weight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80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9695"/>
            <a:ext cx="5561920" cy="219334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253343" y="3948496"/>
            <a:ext cx="693965" cy="42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1292731" y="4515232"/>
            <a:ext cx="26312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i="1" dirty="0" err="1"/>
              <a:t>devj,i</a:t>
            </a:r>
            <a:r>
              <a:rPr lang="en-US" altLang="zh-TW" sz="1500" i="1" dirty="0"/>
              <a:t>. </a:t>
            </a:r>
          </a:p>
          <a:p>
            <a:r>
              <a:rPr lang="en-US" altLang="zh-TW" sz="1500" i="1" dirty="0" err="1"/>
              <a:t>devj,i</a:t>
            </a:r>
            <a:r>
              <a:rPr lang="en-US" altLang="zh-TW" sz="1500" i="1" dirty="0"/>
              <a:t> </a:t>
            </a:r>
            <a:r>
              <a:rPr lang="en-US" altLang="zh-TW" sz="1500" dirty="0"/>
              <a:t>+ </a:t>
            </a:r>
            <a:r>
              <a:rPr lang="en-US" altLang="zh-TW" sz="1500" i="1" dirty="0" err="1"/>
              <a:t>ui</a:t>
            </a:r>
            <a:r>
              <a:rPr lang="en-US" altLang="zh-TW" sz="1500" i="1" dirty="0"/>
              <a:t> </a:t>
            </a:r>
            <a:r>
              <a:rPr lang="en-US" altLang="zh-TW" sz="1500" dirty="0"/>
              <a:t>then is 4. </a:t>
            </a:r>
            <a:r>
              <a:rPr lang="en-US" altLang="zh-TW" sz="1500" dirty="0"/>
              <a:t>(5 + -1)</a:t>
            </a:r>
          </a:p>
          <a:p>
            <a:r>
              <a:rPr lang="mr-IN" altLang="zh-TW" sz="1500" dirty="0"/>
              <a:t>(</a:t>
            </a:r>
            <a:r>
              <a:rPr lang="mr-IN" altLang="zh-TW" sz="1500" i="1" dirty="0" err="1"/>
              <a:t>devj,i</a:t>
            </a:r>
            <a:r>
              <a:rPr lang="mr-IN" altLang="zh-TW" sz="1500" i="1" dirty="0"/>
              <a:t> </a:t>
            </a:r>
            <a:r>
              <a:rPr lang="mr-IN" altLang="zh-TW" sz="1500" dirty="0"/>
              <a:t>+</a:t>
            </a:r>
            <a:r>
              <a:rPr lang="mr-IN" altLang="zh-TW" sz="1500" i="1" dirty="0" err="1"/>
              <a:t>ui</a:t>
            </a:r>
            <a:r>
              <a:rPr lang="mr-IN" altLang="zh-TW" sz="1500" dirty="0"/>
              <a:t>)</a:t>
            </a:r>
            <a:r>
              <a:rPr lang="mr-IN" altLang="zh-TW" sz="1500" i="1" dirty="0" err="1"/>
              <a:t>cj,i</a:t>
            </a:r>
            <a:r>
              <a:rPr lang="mr-IN" altLang="zh-TW" sz="1500" i="1" dirty="0"/>
              <a:t> </a:t>
            </a:r>
            <a:r>
              <a:rPr lang="mr-IN" altLang="zh-TW" sz="1500" dirty="0"/>
              <a:t>=</a:t>
            </a:r>
            <a:r>
              <a:rPr lang="mr-IN" altLang="zh-TW" sz="1500" dirty="0"/>
              <a:t>4x2=8</a:t>
            </a:r>
            <a:r>
              <a:rPr lang="en-US" altLang="zh-TW" sz="1500" dirty="0"/>
              <a:t> </a:t>
            </a:r>
            <a:r>
              <a:rPr lang="en-US" altLang="zh-TW" sz="1500" dirty="0"/>
              <a:t>(</a:t>
            </a:r>
            <a:r>
              <a:rPr lang="pl-PL" altLang="zh-TW" sz="1500" i="1" dirty="0" err="1"/>
              <a:t>cj,i</a:t>
            </a:r>
            <a:r>
              <a:rPr lang="pl-PL" altLang="zh-TW" sz="1500" i="1" dirty="0"/>
              <a:t> </a:t>
            </a:r>
            <a:r>
              <a:rPr lang="pl-PL" altLang="zh-TW" sz="1500" dirty="0"/>
              <a:t>= </a:t>
            </a:r>
            <a:r>
              <a:rPr lang="pl-PL" altLang="zh-TW" sz="1500" dirty="0"/>
              <a:t>2)</a:t>
            </a:r>
          </a:p>
        </p:txBody>
      </p:sp>
      <p:sp>
        <p:nvSpPr>
          <p:cNvPr id="7" name="橢圓 6"/>
          <p:cNvSpPr/>
          <p:nvPr/>
        </p:nvSpPr>
        <p:spPr>
          <a:xfrm>
            <a:off x="5089623" y="2536074"/>
            <a:ext cx="693965" cy="42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/>
          </a:p>
        </p:txBody>
      </p:sp>
      <p:cxnSp>
        <p:nvCxnSpPr>
          <p:cNvPr id="9" name="直線接點 8"/>
          <p:cNvCxnSpPr>
            <a:stCxn id="5" idx="3"/>
          </p:cNvCxnSpPr>
          <p:nvPr/>
        </p:nvCxnSpPr>
        <p:spPr>
          <a:xfrm flipH="1">
            <a:off x="2188029" y="4310865"/>
            <a:ext cx="166943" cy="31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511662" y="3932649"/>
            <a:ext cx="693965" cy="42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/>
          </a:p>
        </p:txBody>
      </p:sp>
      <p:sp>
        <p:nvSpPr>
          <p:cNvPr id="11" name="文字方塊 10"/>
          <p:cNvSpPr txBox="1"/>
          <p:nvPr/>
        </p:nvSpPr>
        <p:spPr>
          <a:xfrm>
            <a:off x="4205627" y="4515231"/>
            <a:ext cx="28957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i="1" dirty="0" err="1"/>
              <a:t>devj,i</a:t>
            </a:r>
            <a:r>
              <a:rPr lang="en-US" altLang="zh-TW" sz="1500" i="1" dirty="0"/>
              <a:t>. </a:t>
            </a:r>
          </a:p>
          <a:p>
            <a:r>
              <a:rPr lang="en-US" altLang="zh-TW" sz="1500" i="1" dirty="0" err="1"/>
              <a:t>devj,i</a:t>
            </a:r>
            <a:r>
              <a:rPr lang="en-US" altLang="zh-TW" sz="1500" i="1" dirty="0"/>
              <a:t> </a:t>
            </a:r>
            <a:r>
              <a:rPr lang="en-US" altLang="zh-TW" sz="1500" dirty="0"/>
              <a:t>+ </a:t>
            </a:r>
            <a:r>
              <a:rPr lang="en-US" altLang="zh-TW" sz="1500" i="1" dirty="0" err="1"/>
              <a:t>ui</a:t>
            </a:r>
            <a:r>
              <a:rPr lang="en-US" altLang="zh-TW" sz="1500" i="1" dirty="0"/>
              <a:t> </a:t>
            </a:r>
            <a:r>
              <a:rPr lang="en-US" altLang="zh-TW" sz="1500" dirty="0"/>
              <a:t>then is </a:t>
            </a:r>
            <a:r>
              <a:rPr lang="en-US" altLang="zh-TW" sz="1500" dirty="0"/>
              <a:t>2.75 (2 + 0.75)</a:t>
            </a:r>
          </a:p>
          <a:p>
            <a:r>
              <a:rPr lang="mr-IN" altLang="zh-TW" sz="1500" dirty="0"/>
              <a:t>(</a:t>
            </a:r>
            <a:r>
              <a:rPr lang="mr-IN" altLang="zh-TW" sz="1500" i="1" dirty="0" err="1"/>
              <a:t>devj,i</a:t>
            </a:r>
            <a:r>
              <a:rPr lang="mr-IN" altLang="zh-TW" sz="1500" i="1" dirty="0"/>
              <a:t> </a:t>
            </a:r>
            <a:r>
              <a:rPr lang="mr-IN" altLang="zh-TW" sz="1500" dirty="0"/>
              <a:t>+</a:t>
            </a:r>
            <a:r>
              <a:rPr lang="mr-IN" altLang="zh-TW" sz="1500" i="1" dirty="0" err="1"/>
              <a:t>ui</a:t>
            </a:r>
            <a:r>
              <a:rPr lang="mr-IN" altLang="zh-TW" sz="1500" dirty="0"/>
              <a:t>)</a:t>
            </a:r>
            <a:r>
              <a:rPr lang="mr-IN" altLang="zh-TW" sz="1500" i="1" dirty="0" err="1"/>
              <a:t>cj,i</a:t>
            </a:r>
            <a:r>
              <a:rPr lang="mr-IN" altLang="zh-TW" sz="1500" i="1" dirty="0"/>
              <a:t> </a:t>
            </a:r>
            <a:r>
              <a:rPr lang="mr-IN" altLang="zh-TW" sz="1500" dirty="0"/>
              <a:t>=</a:t>
            </a:r>
            <a:r>
              <a:rPr lang="en-US" altLang="zh-TW" sz="1500" dirty="0"/>
              <a:t>2.75</a:t>
            </a:r>
            <a:r>
              <a:rPr lang="mr-IN" altLang="zh-TW" sz="1500" dirty="0"/>
              <a:t>x2=</a:t>
            </a:r>
            <a:r>
              <a:rPr lang="en-US" altLang="zh-TW" sz="1500" dirty="0"/>
              <a:t>5 (</a:t>
            </a:r>
            <a:r>
              <a:rPr lang="pl-PL" altLang="zh-TW" sz="1500" i="1" dirty="0" err="1"/>
              <a:t>cj,i</a:t>
            </a:r>
            <a:r>
              <a:rPr lang="pl-PL" altLang="zh-TW" sz="1500" i="1" dirty="0"/>
              <a:t> </a:t>
            </a:r>
            <a:r>
              <a:rPr lang="pl-PL" altLang="zh-TW" sz="1500" dirty="0"/>
              <a:t>= </a:t>
            </a:r>
            <a:r>
              <a:rPr lang="pl-PL" altLang="zh-TW" sz="1500" dirty="0"/>
              <a:t>2)</a:t>
            </a:r>
          </a:p>
        </p:txBody>
      </p:sp>
      <p:cxnSp>
        <p:nvCxnSpPr>
          <p:cNvPr id="12" name="直線接點 11"/>
          <p:cNvCxnSpPr>
            <a:stCxn id="10" idx="5"/>
          </p:cNvCxnSpPr>
          <p:nvPr/>
        </p:nvCxnSpPr>
        <p:spPr>
          <a:xfrm>
            <a:off x="4103999" y="4295019"/>
            <a:ext cx="130039" cy="22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83608" y="3276366"/>
            <a:ext cx="260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100" i="1" dirty="0"/>
              <a:t>P(Ben)</a:t>
            </a:r>
            <a:r>
              <a:rPr kumimoji="1" lang="en-US" altLang="zh-TW" sz="1200" i="1" dirty="0"/>
              <a:t>Whitney Houston</a:t>
            </a:r>
            <a:r>
              <a:rPr kumimoji="1" lang="en-US" altLang="zh-TW" sz="2100" i="1" dirty="0"/>
              <a:t> = </a:t>
            </a:r>
          </a:p>
          <a:p>
            <a:r>
              <a:rPr kumimoji="1" lang="en-US" altLang="zh-TW" sz="2100" i="1" dirty="0"/>
              <a:t>(8 + 5) / (2+2) = 3.375 </a:t>
            </a:r>
          </a:p>
        </p:txBody>
      </p:sp>
    </p:spTree>
    <p:extLst>
      <p:ext uri="{BB962C8B-B14F-4D97-AF65-F5344CB8AC3E}">
        <p14:creationId xmlns:p14="http://schemas.microsoft.com/office/powerpoint/2010/main" val="13727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口是心非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802"/>
            <a:ext cx="5057775" cy="26911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27" y="2690812"/>
            <a:ext cx="3613023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Problems with explicit ratings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1: People are lazy and don't rate items. </a:t>
            </a:r>
            <a:endParaRPr lang="en-US" altLang="zh-TW" dirty="0" smtClean="0"/>
          </a:p>
          <a:p>
            <a:r>
              <a:rPr lang="en-US" altLang="zh-TW" dirty="0"/>
              <a:t>Problem 2: People may lie or give only partial information. </a:t>
            </a:r>
            <a:endParaRPr lang="en-US" altLang="zh-TW" dirty="0"/>
          </a:p>
          <a:p>
            <a:r>
              <a:rPr lang="en-US" altLang="zh-TW" dirty="0"/>
              <a:t>Problem 3: People don't update their ratings. </a:t>
            </a:r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5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/>
              <a:t>User-based vs. Item-based Filtering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3962400" cy="35075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zh-TW" dirty="0" smtClean="0"/>
              <a:t>User based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Scalability</a:t>
            </a:r>
            <a:r>
              <a:rPr lang="en-US" altLang="zh-TW" dirty="0" smtClean="0"/>
              <a:t>: </a:t>
            </a:r>
            <a:r>
              <a:rPr lang="en-US" altLang="zh-TW" dirty="0"/>
              <a:t>the computation increases as the number of users increases 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Sparsity</a:t>
            </a:r>
            <a:r>
              <a:rPr lang="en-US" altLang="zh-TW" dirty="0" smtClean="0"/>
              <a:t>: </a:t>
            </a:r>
            <a:r>
              <a:rPr lang="en-US" altLang="zh-TW" dirty="0"/>
              <a:t>Most recommendation systems have many users and many products but the average user rates a small fraction of the total products 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你的朋友都愛看</a:t>
            </a:r>
            <a:r>
              <a:rPr lang="en-US" altLang="zh-TW" dirty="0" smtClean="0"/>
              <a:t> baby boss, </a:t>
            </a:r>
            <a:r>
              <a:rPr lang="zh-TW" altLang="en-US" dirty="0" smtClean="0"/>
              <a:t>所以推薦你看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endParaRPr lang="en-US" altLang="zh-TW" dirty="0"/>
          </a:p>
          <a:p>
            <a:pPr lvl="1">
              <a:lnSpc>
                <a:spcPct val="110000"/>
              </a:lnSpc>
            </a:pPr>
            <a:endParaRPr kumimoji="1"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91050" y="2125266"/>
            <a:ext cx="3962400" cy="36087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TW" sz="2100" dirty="0"/>
              <a:t>Item based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Compute the similarity between items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Different from use-based filtering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Also called “</a:t>
            </a:r>
            <a:r>
              <a:rPr lang="en-US" altLang="zh-TW" sz="1800" b="1" dirty="0"/>
              <a:t>Model</a:t>
            </a:r>
            <a:r>
              <a:rPr lang="en-US" altLang="zh-TW" sz="1800" dirty="0"/>
              <a:t> based”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/>
              <a:t>DON</a:t>
            </a:r>
            <a:r>
              <a:rPr lang="mr-IN" altLang="zh-TW" sz="1800" dirty="0"/>
              <a:t>’</a:t>
            </a:r>
            <a:r>
              <a:rPr lang="en-US" altLang="zh-TW" sz="1800" dirty="0"/>
              <a:t>T need to store all ratings</a:t>
            </a:r>
          </a:p>
          <a:p>
            <a:pPr lvl="1">
              <a:lnSpc>
                <a:spcPct val="110000"/>
              </a:lnSpc>
            </a:pPr>
            <a:r>
              <a:rPr lang="zh-TW" altLang="en-US" sz="1800" dirty="0"/>
              <a:t>你愛看卡通，所以推薦你看</a:t>
            </a:r>
            <a:r>
              <a:rPr lang="en-US" altLang="zh-TW" sz="1800" dirty="0"/>
              <a:t> baby boss</a:t>
            </a:r>
          </a:p>
          <a:p>
            <a:pPr lvl="1">
              <a:lnSpc>
                <a:spcPct val="110000"/>
              </a:lnSpc>
            </a:pP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28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Adjusted Cosine </a:t>
            </a:r>
            <a:r>
              <a:rPr lang="en-US" altLang="zh-TW" dirty="0" smtClean="0"/>
              <a:t>Similarity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77206"/>
            <a:ext cx="4648200" cy="1571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31" y="2969714"/>
            <a:ext cx="2861919" cy="98660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0050" y="4482194"/>
            <a:ext cx="477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Normalize to compensate </a:t>
            </a:r>
            <a:r>
              <a:rPr lang="en-US" altLang="zh-TW" dirty="0"/>
              <a:t>for this grade inflation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821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1723"/>
            <a:ext cx="7970535" cy="35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78" y="1760596"/>
            <a:ext cx="7608137" cy="39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Similarity between items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266949"/>
            <a:ext cx="6852390" cy="31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Recommendation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18" y="3849462"/>
            <a:ext cx="5472113" cy="13567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40118" y="551157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solidFill>
                  <a:schemeClr val="accent1"/>
                </a:solidFill>
              </a:rPr>
              <a:t>u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對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en-US" altLang="zh-TW" i="1" dirty="0" err="1">
                <a:solidFill>
                  <a:schemeClr val="accent1"/>
                </a:solidFill>
              </a:rPr>
              <a:t>i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可能的喜好程度</a:t>
            </a:r>
          </a:p>
        </p:txBody>
      </p:sp>
      <p:cxnSp>
        <p:nvCxnSpPr>
          <p:cNvPr id="6" name="直線接點 5"/>
          <p:cNvCxnSpPr/>
          <p:nvPr/>
        </p:nvCxnSpPr>
        <p:spPr>
          <a:xfrm flipH="1">
            <a:off x="2549818" y="4759100"/>
            <a:ext cx="409575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57275" y="565826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en-US" altLang="zh-TW" i="1" dirty="0" err="1">
                <a:solidFill>
                  <a:schemeClr val="accent1"/>
                </a:solidFill>
              </a:rPr>
              <a:t>i</a:t>
            </a:r>
            <a:r>
              <a:rPr kumimoji="1" lang="en-US" altLang="zh-TW" dirty="0">
                <a:solidFill>
                  <a:schemeClr val="accent1"/>
                </a:solidFill>
              </a:rPr>
              <a:t> </a:t>
            </a:r>
            <a:r>
              <a:rPr kumimoji="1" lang="zh-TW" altLang="en-US" dirty="0">
                <a:solidFill>
                  <a:schemeClr val="accent1"/>
                </a:solidFill>
              </a:rPr>
              <a:t>和其他事物的相似程度總和</a:t>
            </a:r>
          </a:p>
        </p:txBody>
      </p:sp>
      <p:cxnSp>
        <p:nvCxnSpPr>
          <p:cNvPr id="9" name="直線接點 8"/>
          <p:cNvCxnSpPr>
            <a:endCxn id="7" idx="0"/>
          </p:cNvCxnSpPr>
          <p:nvPr/>
        </p:nvCxnSpPr>
        <p:spPr>
          <a:xfrm>
            <a:off x="6064543" y="5244359"/>
            <a:ext cx="549409" cy="41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5372100" y="1440318"/>
            <a:ext cx="2468590" cy="1588890"/>
            <a:chOff x="5578929" y="1690689"/>
            <a:chExt cx="2468590" cy="1588890"/>
          </a:xfrm>
        </p:grpSpPr>
        <p:sp>
          <p:nvSpPr>
            <p:cNvPr id="10" name="笑臉 9"/>
            <p:cNvSpPr/>
            <p:nvPr/>
          </p:nvSpPr>
          <p:spPr>
            <a:xfrm>
              <a:off x="5578929" y="2309814"/>
              <a:ext cx="390525" cy="409575"/>
            </a:xfrm>
            <a:prstGeom prst="smileyFac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TW" altLang="en-US" sz="135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7045779" y="1690689"/>
              <a:ext cx="447675" cy="3994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350" dirty="0" err="1"/>
                <a:t>i</a:t>
              </a:r>
              <a:endParaRPr kumimoji="1" lang="zh-TW" altLang="en-US" sz="1350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045779" y="2285407"/>
              <a:ext cx="447675" cy="3994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350" dirty="0"/>
                <a:t>J</a:t>
              </a:r>
              <a:endParaRPr kumimoji="1" lang="zh-TW" altLang="en-US" sz="1350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7045779" y="2880124"/>
              <a:ext cx="447675" cy="3994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350" dirty="0"/>
                <a:t>K</a:t>
              </a:r>
              <a:endParaRPr kumimoji="1" lang="zh-TW" altLang="en-US" sz="1350" dirty="0"/>
            </a:p>
          </p:txBody>
        </p:sp>
        <p:cxnSp>
          <p:nvCxnSpPr>
            <p:cNvPr id="15" name="直線接點 14"/>
            <p:cNvCxnSpPr>
              <a:stCxn id="10" idx="7"/>
              <a:endCxn id="11" idx="1"/>
            </p:cNvCxnSpPr>
            <p:nvPr/>
          </p:nvCxnSpPr>
          <p:spPr>
            <a:xfrm flipV="1">
              <a:off x="5912263" y="1890417"/>
              <a:ext cx="1133516" cy="4793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直線接點 15"/>
            <p:cNvCxnSpPr>
              <a:stCxn id="10" idx="6"/>
              <a:endCxn id="12" idx="1"/>
            </p:cNvCxnSpPr>
            <p:nvPr/>
          </p:nvCxnSpPr>
          <p:spPr>
            <a:xfrm flipV="1">
              <a:off x="5969454" y="2485134"/>
              <a:ext cx="1076325" cy="294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直線接點 18"/>
            <p:cNvCxnSpPr>
              <a:stCxn id="10" idx="5"/>
              <a:endCxn id="13" idx="1"/>
            </p:cNvCxnSpPr>
            <p:nvPr/>
          </p:nvCxnSpPr>
          <p:spPr>
            <a:xfrm>
              <a:off x="5912263" y="2659409"/>
              <a:ext cx="1133516" cy="4204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6283779" y="1833266"/>
              <a:ext cx="2648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50"/>
                <a:t>?</a:t>
              </a:r>
              <a:endParaRPr kumimoji="1" lang="zh-TW" altLang="en-US" sz="1350" dirty="0"/>
            </a:p>
          </p:txBody>
        </p:sp>
        <p:cxnSp>
          <p:nvCxnSpPr>
            <p:cNvPr id="27" name="曲線接點 26"/>
            <p:cNvCxnSpPr>
              <a:stCxn id="11" idx="3"/>
              <a:endCxn id="12" idx="3"/>
            </p:cNvCxnSpPr>
            <p:nvPr/>
          </p:nvCxnSpPr>
          <p:spPr>
            <a:xfrm>
              <a:off x="7493454" y="1890417"/>
              <a:ext cx="9525" cy="594718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接點 28"/>
            <p:cNvCxnSpPr>
              <a:stCxn id="11" idx="3"/>
              <a:endCxn id="13" idx="3"/>
            </p:cNvCxnSpPr>
            <p:nvPr/>
          </p:nvCxnSpPr>
          <p:spPr>
            <a:xfrm>
              <a:off x="7493454" y="1890416"/>
              <a:ext cx="9525" cy="1189436"/>
            </a:xfrm>
            <a:prstGeom prst="curvedConnector3">
              <a:avLst>
                <a:gd name="adj1" fmla="val 71142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6479021" y="2133937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/>
                <a:t>r</a:t>
              </a:r>
              <a:r>
                <a:rPr kumimoji="1" lang="en-US" altLang="zh-TW" i="1" baseline="-25000" dirty="0"/>
                <a:t>1</a:t>
              </a:r>
              <a:endParaRPr kumimoji="1" lang="zh-TW" altLang="en-US" i="1" baseline="-25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84501" y="258255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/>
                <a:t>r</a:t>
              </a:r>
              <a:r>
                <a:rPr kumimoji="1" lang="en-US" altLang="zh-TW" i="1" baseline="-25000"/>
                <a:t>2</a:t>
              </a:r>
              <a:endParaRPr kumimoji="1" lang="zh-TW" altLang="en-US" i="1" baseline="-250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670047" y="202354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/>
                <a:t>s</a:t>
              </a:r>
              <a:r>
                <a:rPr kumimoji="1" lang="en-US" altLang="zh-TW" i="1" baseline="-25000"/>
                <a:t>1</a:t>
              </a:r>
              <a:endParaRPr kumimoji="1" lang="zh-TW" altLang="en-US" i="1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694537" y="255422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/>
                <a:t>s</a:t>
              </a:r>
              <a:r>
                <a:rPr kumimoji="1" lang="en-US" altLang="zh-TW" i="1" baseline="-25000"/>
                <a:t>2</a:t>
              </a:r>
              <a:endParaRPr kumimoji="1" lang="zh-TW" alt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7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8547</TotalTime>
  <Words>354</Words>
  <Application>Microsoft Macintosh PowerPoint</Application>
  <PresentationFormat>投影片</PresentationFormat>
  <Paragraphs>62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新細明體</vt:lpstr>
      <vt:lpstr>Arial</vt:lpstr>
      <vt:lpstr>Office 佈景主題</vt:lpstr>
      <vt:lpstr>Ch3 Implicit ratings</vt:lpstr>
      <vt:lpstr>口是心非</vt:lpstr>
      <vt:lpstr>Problems with explicit ratings</vt:lpstr>
      <vt:lpstr>User-based vs. Item-based Filtering</vt:lpstr>
      <vt:lpstr>Adjusted Cosine Similarity</vt:lpstr>
      <vt:lpstr>Example</vt:lpstr>
      <vt:lpstr>PowerPoint 簡報</vt:lpstr>
      <vt:lpstr>Similarity between items</vt:lpstr>
      <vt:lpstr>Recommendation</vt:lpstr>
      <vt:lpstr>Normalized Rating</vt:lpstr>
      <vt:lpstr>An example</vt:lpstr>
      <vt:lpstr>Slope One </vt:lpstr>
      <vt:lpstr>Step 1: Computing deviation </vt:lpstr>
      <vt:lpstr>Step 2: Making predictions with Weighted Slope One </vt:lpstr>
      <vt:lpstr>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</dc:title>
  <dc:creator>念林 薛</dc:creator>
  <cp:lastModifiedBy>薛念林</cp:lastModifiedBy>
  <cp:revision>83</cp:revision>
  <cp:lastPrinted>2017-10-09T06:44:11Z</cp:lastPrinted>
  <dcterms:created xsi:type="dcterms:W3CDTF">2017-09-05T23:50:47Z</dcterms:created>
  <dcterms:modified xsi:type="dcterms:W3CDTF">2017-10-09T06:45:27Z</dcterms:modified>
</cp:coreProperties>
</file>