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8" r:id="rId1"/>
  </p:sldMasterIdLst>
  <p:notesMasterIdLst>
    <p:notesMasterId r:id="rId55"/>
  </p:notesMasterIdLst>
  <p:sldIdLst>
    <p:sldId id="256" r:id="rId2"/>
    <p:sldId id="257" r:id="rId3"/>
    <p:sldId id="258" r:id="rId4"/>
    <p:sldId id="30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08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3"/>
  </p:normalViewPr>
  <p:slideViewPr>
    <p:cSldViewPr>
      <p:cViewPr>
        <p:scale>
          <a:sx n="117" d="100"/>
          <a:sy n="117" d="100"/>
        </p:scale>
        <p:origin x="-1824" y="-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1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03C3-03E9-1249-BF1D-C74A6F334ACE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A6D1-1F4E-9346-8896-FD04ECE65654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BEEF-E837-8343-9903-BEEF1E89A211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9615-6DDE-7F47-BBD0-930B68BB9801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C74-3FC2-7545-8600-D49FB04C9639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2648-0120-D74E-97ED-C8C2B552132F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895A-7F17-CB4C-BBA7-F34C1A2CEEEC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7467-E20F-D946-9CE7-ACE83B4E5E60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7769-98DD-B64D-B377-15138FF2791D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BB2D-5FB7-E74C-8B61-8A519D639A7B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BE26-DC2F-4D48-A77E-74D855DFC970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63FE040-4B55-2E43-9C57-DFDE702C553A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colors.as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w3schools.com/css/tryit.asp?filename=trycss_background-image_gradient2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ss/tryit.asp?filename=trycss_lin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table.asp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6000" dirty="0" smtClean="0"/>
              <a:t>Web</a:t>
            </a:r>
            <a:r>
              <a:rPr lang="zh-TW" altLang="en-US" sz="6000" dirty="0" smtClean="0"/>
              <a:t>程式設計</a:t>
            </a:r>
            <a:endParaRPr lang="en" sz="6000" dirty="0"/>
          </a:p>
        </p:txBody>
      </p:sp>
      <p:sp>
        <p:nvSpPr>
          <p:cNvPr id="4" name="矩形 3"/>
          <p:cNvSpPr/>
          <p:nvPr/>
        </p:nvSpPr>
        <p:spPr>
          <a:xfrm>
            <a:off x="1331640" y="551723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陳錫民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Email: hmchen@mail.fcu.edu.tw</a:t>
            </a:r>
            <a:endParaRPr lang="zh-TW" altLang="en-US" dirty="0"/>
          </a:p>
        </p:txBody>
      </p:sp>
      <p:sp>
        <p:nvSpPr>
          <p:cNvPr id="2" name="AutoShape 2" descr="「css 3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AutoShape 4" descr="「css 3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6" descr="「css 3」的圖片搜尋結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8" descr="「css 3」的圖片搜尋結果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10" descr="「css 3」的圖片搜尋結果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717031"/>
            <a:ext cx="1002440" cy="141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/>
              <a:t>CSS Selectors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61376"/>
            <a:ext cx="8229600" cy="4464787"/>
          </a:xfrm>
        </p:spPr>
        <p:txBody>
          <a:bodyPr>
            <a:normAutofit/>
          </a:bodyPr>
          <a:lstStyle/>
          <a:p>
            <a:pPr lvl="1"/>
            <a:r>
              <a:rPr kumimoji="1" lang="en-US" altLang="zh-TW" sz="2000" dirty="0"/>
              <a:t>The style rule below will be applied to the HTML element with </a:t>
            </a:r>
            <a:r>
              <a:rPr kumimoji="1" lang="en-US" altLang="zh-TW" sz="2000" dirty="0">
                <a:latin typeface="Courier New" charset="0"/>
                <a:ea typeface="Courier New" charset="0"/>
                <a:cs typeface="Courier New" charset="0"/>
              </a:rPr>
              <a:t>id="para1":</a:t>
            </a:r>
            <a:endParaRPr kumimoji="1" lang="zh-TW" alt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01414"/>
            <a:ext cx="5544616" cy="35166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69840" y="4808161"/>
            <a:ext cx="1501960" cy="180020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259632" y="3068960"/>
            <a:ext cx="2520280" cy="1223283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962460"/>
            <a:ext cx="4808871" cy="8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/>
              <a:t>CSS Selectors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The class </a:t>
            </a:r>
            <a:r>
              <a:rPr kumimoji="1" lang="en-US" altLang="zh-TW" dirty="0" smtClean="0"/>
              <a:t>Selector</a:t>
            </a:r>
          </a:p>
          <a:p>
            <a:pPr lvl="1"/>
            <a:r>
              <a:rPr kumimoji="1" lang="en-US" altLang="zh-TW" dirty="0" smtClean="0"/>
              <a:t>The </a:t>
            </a:r>
            <a:r>
              <a:rPr kumimoji="1" lang="en-US" altLang="zh-TW" dirty="0"/>
              <a:t>class selector selects </a:t>
            </a:r>
            <a:r>
              <a:rPr kumimoji="1" lang="en-US" altLang="zh-TW" b="1" dirty="0"/>
              <a:t>element</a:t>
            </a:r>
            <a:r>
              <a:rPr kumimoji="1" lang="en-US" altLang="zh-TW" b="1" dirty="0">
                <a:solidFill>
                  <a:srgbClr val="FF0000"/>
                </a:solidFill>
              </a:rPr>
              <a:t>s</a:t>
            </a:r>
            <a:r>
              <a:rPr kumimoji="1" lang="en-US" altLang="zh-TW" dirty="0"/>
              <a:t> with a specific </a:t>
            </a:r>
            <a:r>
              <a:rPr kumimoji="1" lang="en-US" altLang="zh-TW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kumimoji="1" lang="en-US" altLang="zh-TW" b="1" dirty="0"/>
              <a:t> </a:t>
            </a:r>
            <a:r>
              <a:rPr kumimoji="1" lang="en-US" altLang="zh-TW" b="1" dirty="0" smtClean="0"/>
              <a:t>attribute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en-US" altLang="zh-TW" dirty="0" smtClean="0"/>
              <a:t>To </a:t>
            </a:r>
            <a:r>
              <a:rPr kumimoji="1" lang="en-US" altLang="zh-TW" dirty="0"/>
              <a:t>select elements with a specific class, write a period (</a:t>
            </a:r>
            <a:r>
              <a:rPr kumimoji="1" lang="en-US" altLang="zh-TW" dirty="0">
                <a:solidFill>
                  <a:srgbClr val="FF0000"/>
                </a:solidFill>
              </a:rPr>
              <a:t>.</a:t>
            </a:r>
            <a:r>
              <a:rPr kumimoji="1" lang="en-US" altLang="zh-TW" dirty="0"/>
              <a:t>) character, followed by the name of the class</a:t>
            </a:r>
            <a:r>
              <a:rPr kumimoji="1"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/>
              <a:t>CSS Selectors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TW" sz="2000" dirty="0"/>
              <a:t>In the example below, all HTML elements with class="center" will be red and center-aligned:</a:t>
            </a:r>
            <a:endParaRPr kumimoji="1" lang="zh-TW" altLang="en-US" sz="2000" dirty="0"/>
          </a:p>
          <a:p>
            <a:pPr lvl="1"/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65474"/>
            <a:ext cx="5556771" cy="31954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87624" y="3068960"/>
            <a:ext cx="2304256" cy="720081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02025" y="4454315"/>
            <a:ext cx="1769910" cy="414846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5583520"/>
            <a:ext cx="5533377" cy="87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CSS Selectors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TW" sz="2400" dirty="0"/>
              <a:t>You can also specify that only </a:t>
            </a:r>
            <a:r>
              <a:rPr kumimoji="1" lang="en-US" altLang="zh-TW" sz="2400" b="1" dirty="0"/>
              <a:t>specific</a:t>
            </a:r>
            <a:r>
              <a:rPr kumimoji="1" lang="en-US" altLang="zh-TW" sz="2400" dirty="0"/>
              <a:t> HTML elements should be affected by a class</a:t>
            </a:r>
            <a:r>
              <a:rPr kumimoji="1" lang="en-US" altLang="zh-TW" sz="2400" dirty="0" smtClean="0"/>
              <a:t>.</a:t>
            </a:r>
          </a:p>
          <a:p>
            <a:pPr lvl="2"/>
            <a:r>
              <a:rPr kumimoji="1" lang="en-US" altLang="zh-TW" sz="2000" dirty="0" smtClean="0"/>
              <a:t>In </a:t>
            </a:r>
            <a:r>
              <a:rPr kumimoji="1" lang="en-US" altLang="zh-TW" sz="2000" dirty="0"/>
              <a:t>the example below, only </a:t>
            </a:r>
            <a:r>
              <a:rPr kumimoji="1" lang="en-US" altLang="zh-TW" sz="2000" dirty="0">
                <a:latin typeface="Courier New" charset="0"/>
                <a:ea typeface="Courier New" charset="0"/>
                <a:cs typeface="Courier New" charset="0"/>
              </a:rPr>
              <a:t>&lt;p&gt;</a:t>
            </a:r>
            <a:r>
              <a:rPr kumimoji="1" lang="en-US" altLang="zh-TW" sz="2000" dirty="0"/>
              <a:t> elements with </a:t>
            </a:r>
            <a:r>
              <a:rPr kumimoji="1" lang="en-US" altLang="zh-TW" sz="2000" dirty="0">
                <a:latin typeface="Courier New" charset="0"/>
                <a:ea typeface="Courier New" charset="0"/>
                <a:cs typeface="Courier New" charset="0"/>
              </a:rPr>
              <a:t>class="center" </a:t>
            </a:r>
            <a:r>
              <a:rPr kumimoji="1" lang="en-US" altLang="zh-TW" sz="2000" dirty="0"/>
              <a:t>will be center-aligned:</a:t>
            </a:r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068960"/>
            <a:ext cx="5725616" cy="26895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36575" y="3717032"/>
            <a:ext cx="2071329" cy="648072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36575" y="5085184"/>
            <a:ext cx="1495265" cy="216024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23" y="5885587"/>
            <a:ext cx="5286739" cy="6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/>
              <a:t>CSS Selectors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TW" sz="2400" dirty="0"/>
              <a:t>HTML elements can also refer to </a:t>
            </a:r>
            <a:r>
              <a:rPr kumimoji="1" lang="en-US" altLang="zh-TW" sz="2400" b="1" dirty="0"/>
              <a:t>more than one class</a:t>
            </a:r>
            <a:r>
              <a:rPr kumimoji="1" lang="en-US" altLang="zh-TW" sz="2400" dirty="0" smtClean="0"/>
              <a:t>.</a:t>
            </a:r>
          </a:p>
          <a:p>
            <a:pPr lvl="2"/>
            <a:r>
              <a:rPr kumimoji="1" lang="en-US" altLang="zh-TW" sz="2000" dirty="0" smtClean="0"/>
              <a:t>In </a:t>
            </a:r>
            <a:r>
              <a:rPr kumimoji="1" lang="en-US" altLang="zh-TW" sz="2000" dirty="0"/>
              <a:t>the example below, the &lt;p&gt; element will be styled according to </a:t>
            </a:r>
            <a:r>
              <a:rPr kumimoji="1" lang="en-US" altLang="zh-TW" sz="2000" dirty="0">
                <a:latin typeface="Courier New" charset="0"/>
                <a:ea typeface="Courier New" charset="0"/>
                <a:cs typeface="Courier New" charset="0"/>
              </a:rPr>
              <a:t>class="center" </a:t>
            </a:r>
            <a:r>
              <a:rPr kumimoji="1" lang="en-US" altLang="zh-TW" sz="2000" dirty="0"/>
              <a:t>and to </a:t>
            </a:r>
            <a:r>
              <a:rPr kumimoji="1" lang="en-US" altLang="zh-TW" sz="2000" dirty="0">
                <a:latin typeface="Courier New" charset="0"/>
                <a:ea typeface="Courier New" charset="0"/>
                <a:cs typeface="Courier New" charset="0"/>
              </a:rPr>
              <a:t>class="large"</a:t>
            </a:r>
            <a:r>
              <a:rPr kumimoji="1" lang="en-US" altLang="zh-TW" sz="2000" dirty="0"/>
              <a:t>:</a:t>
            </a:r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95" y="3163387"/>
            <a:ext cx="5853410" cy="33604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45295" y="3789040"/>
            <a:ext cx="1846585" cy="1152128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45295" y="5733255"/>
            <a:ext cx="1846585" cy="216025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1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/>
              <a:t>CSS Selectors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/>
          </a:bodyPr>
          <a:lstStyle/>
          <a:p>
            <a:r>
              <a:rPr kumimoji="1" lang="en-US" altLang="zh-TW" sz="2800" dirty="0"/>
              <a:t>Grouping </a:t>
            </a:r>
            <a:r>
              <a:rPr kumimoji="1" lang="en-US" altLang="zh-TW" sz="2800" dirty="0" smtClean="0"/>
              <a:t>Selectors</a:t>
            </a:r>
          </a:p>
          <a:p>
            <a:pPr lvl="1"/>
            <a:r>
              <a:rPr kumimoji="1" lang="en-US" altLang="zh-TW" sz="2400" dirty="0"/>
              <a:t>If you have elements with the same style definitions, like this</a:t>
            </a:r>
            <a:r>
              <a:rPr kumimoji="1" lang="en-US" altLang="zh-TW" sz="2400" dirty="0" smtClean="0"/>
              <a:t>:</a:t>
            </a:r>
          </a:p>
          <a:p>
            <a:pPr lvl="1"/>
            <a:endParaRPr kumimoji="1" lang="en-US" altLang="zh-TW" sz="2400" dirty="0"/>
          </a:p>
          <a:p>
            <a:pPr lvl="1"/>
            <a:endParaRPr kumimoji="1" lang="en-US" altLang="zh-TW" sz="2400" dirty="0" smtClean="0"/>
          </a:p>
          <a:p>
            <a:pPr lvl="1"/>
            <a:endParaRPr kumimoji="1" lang="en-US" altLang="zh-TW" sz="2400" dirty="0"/>
          </a:p>
          <a:p>
            <a:pPr lvl="1"/>
            <a:endParaRPr kumimoji="1" lang="en-US" altLang="zh-TW" sz="2400" dirty="0" smtClean="0"/>
          </a:p>
          <a:p>
            <a:pPr lvl="1"/>
            <a:endParaRPr kumimoji="1" lang="en-US" altLang="zh-TW" sz="2400" dirty="0"/>
          </a:p>
          <a:p>
            <a:pPr lvl="1"/>
            <a:endParaRPr kumimoji="1" lang="en-US" altLang="zh-TW" sz="2400" dirty="0" smtClean="0"/>
          </a:p>
          <a:p>
            <a:pPr lvl="1"/>
            <a:endParaRPr kumimoji="1" lang="en-US" altLang="zh-TW" sz="2400" dirty="0"/>
          </a:p>
          <a:p>
            <a:pPr lvl="1"/>
            <a:endParaRPr kumimoji="1" lang="en-US" altLang="zh-TW" sz="2400" dirty="0" smtClean="0"/>
          </a:p>
          <a:p>
            <a:pPr lvl="1"/>
            <a:r>
              <a:rPr kumimoji="1" lang="en-US" altLang="zh-TW" sz="2400" dirty="0" smtClean="0"/>
              <a:t>It </a:t>
            </a:r>
            <a:r>
              <a:rPr kumimoji="1" lang="en-US" altLang="zh-TW" sz="2400" dirty="0"/>
              <a:t>will be better to </a:t>
            </a:r>
            <a:r>
              <a:rPr kumimoji="1" lang="en-US" altLang="zh-TW" sz="2400" b="1" dirty="0"/>
              <a:t>group</a:t>
            </a:r>
            <a:r>
              <a:rPr kumimoji="1" lang="en-US" altLang="zh-TW" sz="2400" dirty="0"/>
              <a:t> the selectors, to minimize the code.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564904"/>
            <a:ext cx="2338707" cy="30014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71801" y="2780928"/>
            <a:ext cx="1872208" cy="432048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71801" y="3789040"/>
            <a:ext cx="1872208" cy="432048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89449" y="4869160"/>
            <a:ext cx="1872208" cy="432048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25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/>
              <a:t>CSS Selectors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TW" sz="2400" dirty="0"/>
              <a:t>To group selectors, separate each selector with a </a:t>
            </a:r>
            <a:r>
              <a:rPr kumimoji="1" lang="en-US" altLang="zh-TW" sz="2400" b="1" dirty="0"/>
              <a:t>comma</a:t>
            </a:r>
            <a:r>
              <a:rPr kumimoji="1" lang="en-US" altLang="zh-TW" sz="2400" dirty="0" smtClean="0"/>
              <a:t>.</a:t>
            </a:r>
          </a:p>
          <a:p>
            <a:pPr lvl="2"/>
            <a:r>
              <a:rPr kumimoji="1" lang="en-US" altLang="zh-TW" sz="2000" dirty="0" smtClean="0"/>
              <a:t>In </a:t>
            </a:r>
            <a:r>
              <a:rPr kumimoji="1" lang="en-US" altLang="zh-TW" sz="2000" dirty="0"/>
              <a:t>the example below we have grouped the selectors from the code above:</a:t>
            </a:r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904" y="3286533"/>
            <a:ext cx="2280592" cy="93455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212976"/>
            <a:ext cx="2775170" cy="33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Exercise 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Change the color of all </a:t>
            </a:r>
            <a:r>
              <a:rPr kumimoji="1" lang="en-US" altLang="zh-TW" sz="2400" dirty="0">
                <a:latin typeface="Courier New" charset="0"/>
                <a:ea typeface="Courier New" charset="0"/>
                <a:cs typeface="Courier New" charset="0"/>
              </a:rPr>
              <a:t>&lt;p&gt;</a:t>
            </a:r>
            <a:r>
              <a:rPr kumimoji="1" lang="en-US" altLang="zh-TW" sz="2400" dirty="0"/>
              <a:t> elements to "red".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9592" y="2276872"/>
            <a:ext cx="4572000" cy="24622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zh-TW" altLang="en-US" dirty="0"/>
              <a:t>&lt;!DOCTYPE html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html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head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 smtClean="0"/>
              <a:t>  </a:t>
            </a:r>
            <a:r>
              <a:rPr lang="zh-TW" altLang="en-US" dirty="0" smtClean="0"/>
              <a:t>&lt;</a:t>
            </a:r>
            <a:r>
              <a:rPr lang="zh-TW" altLang="en-US" dirty="0"/>
              <a:t>style&gt;&lt;/style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/head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body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&lt;</a:t>
            </a:r>
            <a:r>
              <a:rPr lang="zh-TW" altLang="en-US" dirty="0"/>
              <a:t>h1&gt;This is a Heading&lt;/h1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&lt;</a:t>
            </a:r>
            <a:r>
              <a:rPr lang="zh-TW" altLang="en-US" dirty="0"/>
              <a:t>p&gt;This is a paragraph</a:t>
            </a:r>
            <a:r>
              <a:rPr lang="zh-TW" altLang="en-US" dirty="0" smtClean="0"/>
              <a:t>.&lt;</a:t>
            </a:r>
            <a:r>
              <a:rPr lang="zh-TW" altLang="en-US" dirty="0"/>
              <a:t>/p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&lt;</a:t>
            </a:r>
            <a:r>
              <a:rPr lang="zh-TW" altLang="en-US" dirty="0"/>
              <a:t>p&gt;This is another paragraph</a:t>
            </a:r>
            <a:r>
              <a:rPr lang="zh-TW" altLang="en-US" dirty="0" smtClean="0"/>
              <a:t>.&lt;</a:t>
            </a:r>
            <a:r>
              <a:rPr lang="zh-TW" altLang="en-US" dirty="0"/>
              <a:t>/p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/body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/html&gt;</a:t>
            </a:r>
          </a:p>
        </p:txBody>
      </p:sp>
    </p:spTree>
    <p:extLst>
      <p:ext uri="{BB962C8B-B14F-4D97-AF65-F5344CB8AC3E}">
        <p14:creationId xmlns:p14="http://schemas.microsoft.com/office/powerpoint/2010/main" val="13763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Exercise 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Change the color of the element with </a:t>
            </a:r>
            <a:r>
              <a:rPr kumimoji="1" lang="en-US" altLang="zh-TW" sz="2400" dirty="0">
                <a:latin typeface="Courier New" charset="0"/>
                <a:ea typeface="Courier New" charset="0"/>
                <a:cs typeface="Courier New" charset="0"/>
              </a:rPr>
              <a:t>id="para1"</a:t>
            </a:r>
            <a:r>
              <a:rPr kumimoji="1" lang="en-US" altLang="zh-TW" sz="2400" dirty="0"/>
              <a:t>, to "red".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9592" y="2550963"/>
            <a:ext cx="4572000" cy="24622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zh-TW" altLang="en-US" dirty="0"/>
              <a:t>&lt;!DOCTYPE html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html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head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 smtClean="0"/>
              <a:t>  </a:t>
            </a:r>
            <a:r>
              <a:rPr lang="zh-TW" altLang="en-US" dirty="0" smtClean="0"/>
              <a:t>&lt;</a:t>
            </a:r>
            <a:r>
              <a:rPr lang="zh-TW" altLang="en-US" dirty="0"/>
              <a:t>style&gt;&lt;/style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/head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body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&lt;</a:t>
            </a:r>
            <a:r>
              <a:rPr lang="zh-TW" altLang="en-US" dirty="0"/>
              <a:t>h1&gt;This is a Heading&lt;/h1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&lt;p</a:t>
            </a:r>
            <a:r>
              <a:rPr lang="en-US" altLang="zh-TW" dirty="0"/>
              <a:t> id="para1" </a:t>
            </a:r>
            <a:r>
              <a:rPr lang="zh-TW" altLang="en-US" dirty="0" smtClean="0"/>
              <a:t>&gt;</a:t>
            </a:r>
            <a:r>
              <a:rPr lang="zh-TW" altLang="en-US" dirty="0"/>
              <a:t>This is a paragraph</a:t>
            </a:r>
            <a:r>
              <a:rPr lang="zh-TW" altLang="en-US" dirty="0" smtClean="0"/>
              <a:t>.&lt;</a:t>
            </a:r>
            <a:r>
              <a:rPr lang="zh-TW" altLang="en-US" dirty="0"/>
              <a:t>/p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&lt;</a:t>
            </a:r>
            <a:r>
              <a:rPr lang="zh-TW" altLang="en-US" dirty="0"/>
              <a:t>p&gt;This is another paragraph</a:t>
            </a:r>
            <a:r>
              <a:rPr lang="zh-TW" altLang="en-US" dirty="0" smtClean="0"/>
              <a:t>.&lt;</a:t>
            </a:r>
            <a:r>
              <a:rPr lang="zh-TW" altLang="en-US" dirty="0"/>
              <a:t>/p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/body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/html&gt;</a:t>
            </a:r>
          </a:p>
        </p:txBody>
      </p:sp>
    </p:spTree>
    <p:extLst>
      <p:ext uri="{BB962C8B-B14F-4D97-AF65-F5344CB8AC3E}">
        <p14:creationId xmlns:p14="http://schemas.microsoft.com/office/powerpoint/2010/main" val="15166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Exercise 3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Change the color of all elements with the </a:t>
            </a:r>
            <a:r>
              <a:rPr kumimoji="1" lang="en-US" altLang="zh-TW" sz="2400" dirty="0">
                <a:latin typeface="Courier New" charset="0"/>
                <a:ea typeface="Courier New" charset="0"/>
                <a:cs typeface="Courier New" charset="0"/>
              </a:rPr>
              <a:t>class "</a:t>
            </a:r>
            <a:r>
              <a:rPr kumimoji="1" lang="en-US" altLang="zh-TW" sz="2400" dirty="0" err="1">
                <a:latin typeface="Courier New" charset="0"/>
                <a:ea typeface="Courier New" charset="0"/>
                <a:cs typeface="Courier New" charset="0"/>
              </a:rPr>
              <a:t>colortext</a:t>
            </a:r>
            <a:r>
              <a:rPr kumimoji="1" lang="en-US" altLang="zh-TW" sz="2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kumimoji="1" lang="en-US" altLang="zh-TW" sz="2400" dirty="0"/>
              <a:t>, to "red".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9592" y="2564904"/>
            <a:ext cx="4572000" cy="26776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zh-TW" altLang="en-US" dirty="0"/>
              <a:t>&lt;!DOCTYPE html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html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head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 smtClean="0"/>
              <a:t>  </a:t>
            </a:r>
            <a:r>
              <a:rPr lang="zh-TW" altLang="en-US" dirty="0" smtClean="0"/>
              <a:t>&lt;</a:t>
            </a:r>
            <a:r>
              <a:rPr lang="zh-TW" altLang="en-US" dirty="0"/>
              <a:t>style&gt;&lt;/style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/head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body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&lt;</a:t>
            </a:r>
            <a:r>
              <a:rPr lang="zh-TW" altLang="en-US" dirty="0"/>
              <a:t>h1&gt;This is a Heading&lt;/h1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&lt;</a:t>
            </a:r>
            <a:r>
              <a:rPr lang="en-US" altLang="zh-TW" dirty="0"/>
              <a:t>p&gt;This is a paragraph.&lt;/p</a:t>
            </a:r>
            <a:r>
              <a:rPr lang="en-US" altLang="zh-TW" dirty="0" smtClean="0"/>
              <a:t>&gt;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&lt;</a:t>
            </a:r>
            <a:r>
              <a:rPr lang="en-US" altLang="zh-TW" dirty="0"/>
              <a:t>p class="</a:t>
            </a:r>
            <a:r>
              <a:rPr lang="en-US" altLang="zh-TW" dirty="0" err="1"/>
              <a:t>colortext</a:t>
            </a:r>
            <a:r>
              <a:rPr lang="en-US" altLang="zh-TW" dirty="0"/>
              <a:t>"&gt;This is another paragraph.&lt;/p</a:t>
            </a:r>
            <a:r>
              <a:rPr lang="en-US" altLang="zh-TW" dirty="0" smtClean="0"/>
              <a:t>&gt;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&lt;</a:t>
            </a:r>
            <a:r>
              <a:rPr lang="en-US" altLang="zh-TW" dirty="0"/>
              <a:t>p class="</a:t>
            </a:r>
            <a:r>
              <a:rPr lang="en-US" altLang="zh-TW" dirty="0" err="1"/>
              <a:t>colortext</a:t>
            </a:r>
            <a:r>
              <a:rPr lang="en-US" altLang="zh-TW" dirty="0"/>
              <a:t>"&gt;This is also a paragraph.&lt;/p&gt; </a:t>
            </a:r>
            <a:r>
              <a:rPr lang="zh-TW" altLang="en-US" dirty="0" smtClean="0"/>
              <a:t>&lt;</a:t>
            </a:r>
            <a:r>
              <a:rPr lang="zh-TW" altLang="en-US" dirty="0"/>
              <a:t>/body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/html&gt;</a:t>
            </a:r>
          </a:p>
        </p:txBody>
      </p:sp>
    </p:spTree>
    <p:extLst>
      <p:ext uri="{BB962C8B-B14F-4D97-AF65-F5344CB8AC3E}">
        <p14:creationId xmlns:p14="http://schemas.microsoft.com/office/powerpoint/2010/main" val="19446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CSS (Cascading Style Sheets)</a:t>
            </a:r>
            <a:r>
              <a:rPr lang="en-US" sz="2800" dirty="0" smtClean="0"/>
              <a:t> allows us to apply </a:t>
            </a:r>
            <a:r>
              <a:rPr lang="en-US" sz="2800" b="1" dirty="0" smtClean="0"/>
              <a:t>formatting</a:t>
            </a:r>
            <a:r>
              <a:rPr lang="en-US" sz="2800" dirty="0" smtClean="0"/>
              <a:t> and </a:t>
            </a:r>
            <a:r>
              <a:rPr lang="en-US" sz="2800" b="1" dirty="0" smtClean="0"/>
              <a:t>styling </a:t>
            </a:r>
            <a:r>
              <a:rPr lang="en-US" sz="2800" dirty="0" smtClean="0"/>
              <a:t>to the HTML that builds our web pages.</a:t>
            </a:r>
          </a:p>
          <a:p>
            <a:endParaRPr lang="en-US" sz="2800" dirty="0"/>
          </a:p>
          <a:p>
            <a:r>
              <a:rPr lang="en-US" sz="2800" dirty="0" smtClean="0"/>
              <a:t>CSS can control many elements of our web pages: </a:t>
            </a:r>
            <a:r>
              <a:rPr lang="en-US" sz="2800" b="1" dirty="0" smtClean="0"/>
              <a:t>colors</a:t>
            </a:r>
            <a:r>
              <a:rPr lang="en-US" sz="2800" dirty="0" smtClean="0"/>
              <a:t>, </a:t>
            </a:r>
            <a:r>
              <a:rPr lang="en-US" sz="2800" b="1" dirty="0" smtClean="0"/>
              <a:t>fonts</a:t>
            </a:r>
            <a:r>
              <a:rPr lang="en-US" sz="2800" dirty="0" smtClean="0"/>
              <a:t>, </a:t>
            </a:r>
            <a:r>
              <a:rPr lang="en-US" sz="2800" b="1" dirty="0" smtClean="0"/>
              <a:t>alignment</a:t>
            </a:r>
            <a:r>
              <a:rPr lang="en-US" sz="2800" dirty="0" smtClean="0"/>
              <a:t>, </a:t>
            </a:r>
            <a:r>
              <a:rPr lang="en-US" sz="2800" b="1" dirty="0" smtClean="0"/>
              <a:t>borders</a:t>
            </a:r>
            <a:r>
              <a:rPr lang="en-US" sz="2800" dirty="0" smtClean="0"/>
              <a:t>, </a:t>
            </a:r>
            <a:r>
              <a:rPr lang="en-US" sz="2800" b="1" dirty="0" smtClean="0"/>
              <a:t>backgrounds</a:t>
            </a:r>
            <a:r>
              <a:rPr lang="en-US" sz="2800" dirty="0" smtClean="0"/>
              <a:t>, </a:t>
            </a:r>
            <a:r>
              <a:rPr lang="en-US" sz="2800" b="1" dirty="0" smtClean="0"/>
              <a:t>spacing</a:t>
            </a:r>
            <a:r>
              <a:rPr lang="en-US" sz="2800" dirty="0" smtClean="0"/>
              <a:t>, </a:t>
            </a:r>
            <a:r>
              <a:rPr lang="en-US" sz="2800" b="1" dirty="0" smtClean="0"/>
              <a:t>margins</a:t>
            </a:r>
            <a:r>
              <a:rPr lang="en-US" sz="2800" dirty="0" smtClean="0"/>
              <a:t>, and </a:t>
            </a:r>
            <a:r>
              <a:rPr lang="en-US" sz="2800" b="1" dirty="0" smtClean="0"/>
              <a:t>much more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Difference between with and without CSS</a:t>
            </a:r>
          </a:p>
          <a:p>
            <a:pPr lvl="1"/>
            <a:r>
              <a:rPr lang="en-US" sz="2400" dirty="0"/>
              <a:t>http://www.w3schools.com/</a:t>
            </a:r>
            <a:r>
              <a:rPr lang="en-US" sz="2400" dirty="0" err="1"/>
              <a:t>css</a:t>
            </a:r>
            <a:r>
              <a:rPr lang="en-US" sz="2400" dirty="0"/>
              <a:t>/</a:t>
            </a:r>
            <a:r>
              <a:rPr lang="en-US" sz="2400" dirty="0" err="1"/>
              <a:t>demo_default.htm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3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 CSS with 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https://flukeout.github.io/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12451"/>
            <a:ext cx="442181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332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Exercise 4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Change the color of all </a:t>
            </a:r>
            <a:r>
              <a:rPr kumimoji="1" lang="en-US" altLang="zh-TW" sz="2400" dirty="0">
                <a:latin typeface="Courier New" charset="0"/>
                <a:ea typeface="Courier New" charset="0"/>
                <a:cs typeface="Courier New" charset="0"/>
              </a:rPr>
              <a:t>&lt;p&gt;</a:t>
            </a:r>
            <a:r>
              <a:rPr kumimoji="1" lang="en-US" altLang="zh-TW" sz="2400" dirty="0"/>
              <a:t> and </a:t>
            </a:r>
            <a:r>
              <a:rPr kumimoji="1" lang="en-US" altLang="zh-TW" sz="2400" dirty="0">
                <a:latin typeface="Courier New" charset="0"/>
                <a:ea typeface="Courier New" charset="0"/>
                <a:cs typeface="Courier New" charset="0"/>
              </a:rPr>
              <a:t>&lt;h1&gt;</a:t>
            </a:r>
            <a:r>
              <a:rPr kumimoji="1" lang="en-US" altLang="zh-TW" sz="2400" dirty="0"/>
              <a:t> elements, to "red". Group the selectors to minimize code.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9592" y="2564904"/>
            <a:ext cx="4572000" cy="26776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zh-TW" altLang="en-US" dirty="0"/>
              <a:t>&lt;!DOCTYPE html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html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head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 smtClean="0"/>
              <a:t>  </a:t>
            </a:r>
            <a:r>
              <a:rPr lang="zh-TW" altLang="en-US" dirty="0" smtClean="0"/>
              <a:t>&lt;</a:t>
            </a:r>
            <a:r>
              <a:rPr lang="zh-TW" altLang="en-US" dirty="0"/>
              <a:t>style&gt;&lt;/style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/head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body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 smtClean="0"/>
              <a:t>  &lt;</a:t>
            </a:r>
            <a:r>
              <a:rPr lang="en-US" altLang="zh-TW" dirty="0"/>
              <a:t>h1&gt;This is a heading&lt;/h1</a:t>
            </a:r>
            <a:r>
              <a:rPr lang="en-US" altLang="zh-TW" dirty="0" smtClean="0"/>
              <a:t>&gt;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&lt;</a:t>
            </a:r>
            <a:r>
              <a:rPr lang="en-US" altLang="zh-TW" dirty="0"/>
              <a:t>h2&gt;This is a smaller heading&lt;/h2</a:t>
            </a:r>
            <a:r>
              <a:rPr lang="en-US" altLang="zh-TW" dirty="0" smtClean="0"/>
              <a:t>&gt;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&lt;</a:t>
            </a:r>
            <a:r>
              <a:rPr lang="en-US" altLang="zh-TW" dirty="0"/>
              <a:t>p&gt;This is a paragraph.&lt;/p</a:t>
            </a:r>
            <a:r>
              <a:rPr lang="en-US" altLang="zh-TW" dirty="0" smtClean="0"/>
              <a:t>&gt;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&lt;</a:t>
            </a:r>
            <a:r>
              <a:rPr lang="en-US" altLang="zh-TW" dirty="0"/>
              <a:t>p&gt;This is another paragraph.&lt;/p&gt;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/body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/html&gt;</a:t>
            </a:r>
          </a:p>
        </p:txBody>
      </p:sp>
    </p:spTree>
    <p:extLst>
      <p:ext uri="{BB962C8B-B14F-4D97-AF65-F5344CB8AC3E}">
        <p14:creationId xmlns:p14="http://schemas.microsoft.com/office/powerpoint/2010/main" val="74628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CSS Comments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b="1" dirty="0"/>
              <a:t>Comments</a:t>
            </a:r>
            <a:r>
              <a:rPr kumimoji="1" lang="en-US" altLang="zh-TW" sz="2400" dirty="0"/>
              <a:t> are used to explain the code, and may help when you edit the source code at a later date</a:t>
            </a:r>
            <a:r>
              <a:rPr kumimoji="1" lang="en-US" altLang="zh-TW" sz="2400" dirty="0" smtClean="0"/>
              <a:t>.</a:t>
            </a:r>
          </a:p>
          <a:p>
            <a:r>
              <a:rPr kumimoji="1" lang="en-US" altLang="zh-TW" sz="2400" dirty="0" smtClean="0"/>
              <a:t>Comments </a:t>
            </a:r>
            <a:r>
              <a:rPr kumimoji="1" lang="en-US" altLang="zh-TW" sz="2400" dirty="0"/>
              <a:t>are </a:t>
            </a:r>
            <a:r>
              <a:rPr kumimoji="1" lang="en-US" altLang="zh-TW" sz="2400" b="1" dirty="0"/>
              <a:t>ignored</a:t>
            </a:r>
            <a:r>
              <a:rPr kumimoji="1" lang="en-US" altLang="zh-TW" sz="2400" dirty="0"/>
              <a:t> by browsers</a:t>
            </a:r>
            <a:r>
              <a:rPr kumimoji="1" lang="en-US" altLang="zh-TW" sz="2400" dirty="0" smtClean="0"/>
              <a:t>.</a:t>
            </a:r>
          </a:p>
          <a:p>
            <a:r>
              <a:rPr kumimoji="1" lang="en-US" altLang="zh-TW" sz="2400" dirty="0" smtClean="0"/>
              <a:t>A </a:t>
            </a:r>
            <a:r>
              <a:rPr kumimoji="1" lang="en-US" altLang="zh-TW" sz="2400" dirty="0"/>
              <a:t>CSS comment </a:t>
            </a:r>
            <a:r>
              <a:rPr kumimoji="1" lang="en-US" altLang="zh-TW" sz="2400" b="1" dirty="0"/>
              <a:t>starts</a:t>
            </a:r>
            <a:r>
              <a:rPr kumimoji="1" lang="en-US" altLang="zh-TW" sz="2400" dirty="0"/>
              <a:t> with </a:t>
            </a:r>
            <a:r>
              <a:rPr kumimoji="1" lang="en-US" altLang="zh-TW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/*</a:t>
            </a:r>
            <a:r>
              <a:rPr kumimoji="1" lang="en-US" altLang="zh-TW" sz="2400" dirty="0"/>
              <a:t> and </a:t>
            </a:r>
            <a:r>
              <a:rPr kumimoji="1" lang="en-US" altLang="zh-TW" sz="2400" b="1" dirty="0"/>
              <a:t>ends</a:t>
            </a:r>
            <a:r>
              <a:rPr kumimoji="1" lang="en-US" altLang="zh-TW" sz="2400" dirty="0"/>
              <a:t> with </a:t>
            </a:r>
            <a:r>
              <a:rPr kumimoji="1" lang="en-US" altLang="zh-TW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*/</a:t>
            </a:r>
            <a:r>
              <a:rPr kumimoji="1" lang="en-US" altLang="zh-TW" sz="2400" dirty="0"/>
              <a:t>. Comments can also span multiple lines: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861048"/>
            <a:ext cx="4536504" cy="12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8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Three Ways to Insert CSS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External style </a:t>
            </a:r>
            <a:r>
              <a:rPr kumimoji="1" lang="en-US" altLang="zh-TW" sz="2800" dirty="0" smtClean="0"/>
              <a:t>sheet</a:t>
            </a:r>
          </a:p>
          <a:p>
            <a:endParaRPr kumimoji="1" lang="en-US" altLang="zh-TW" sz="2800" dirty="0" smtClean="0"/>
          </a:p>
          <a:p>
            <a:r>
              <a:rPr kumimoji="1" lang="en-US" altLang="zh-TW" sz="2800" dirty="0" smtClean="0"/>
              <a:t>Internal </a:t>
            </a:r>
            <a:r>
              <a:rPr kumimoji="1" lang="en-US" altLang="zh-TW" sz="2800" dirty="0"/>
              <a:t>style </a:t>
            </a:r>
            <a:r>
              <a:rPr kumimoji="1" lang="en-US" altLang="zh-TW" sz="2800" dirty="0" smtClean="0"/>
              <a:t>sheet</a:t>
            </a:r>
          </a:p>
          <a:p>
            <a:endParaRPr kumimoji="1" lang="en-US" altLang="zh-TW" sz="2800" dirty="0" smtClean="0"/>
          </a:p>
          <a:p>
            <a:r>
              <a:rPr kumimoji="1" lang="en-US" altLang="zh-TW" sz="2800" dirty="0" smtClean="0"/>
              <a:t>Inline </a:t>
            </a:r>
            <a:r>
              <a:rPr kumimoji="1" lang="en-US" altLang="zh-TW" sz="2800" dirty="0"/>
              <a:t>style</a:t>
            </a:r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3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External Style Sheet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With an </a:t>
            </a:r>
            <a:r>
              <a:rPr kumimoji="1" lang="en-US" altLang="zh-TW" sz="2400" b="1" dirty="0"/>
              <a:t>external style sheet</a:t>
            </a:r>
            <a:r>
              <a:rPr kumimoji="1" lang="en-US" altLang="zh-TW" sz="2400" dirty="0"/>
              <a:t>, you can change the look of an </a:t>
            </a:r>
            <a:r>
              <a:rPr kumimoji="1" lang="en-US" altLang="zh-TW" sz="2400" b="1" dirty="0"/>
              <a:t>entire</a:t>
            </a:r>
            <a:r>
              <a:rPr kumimoji="1" lang="en-US" altLang="zh-TW" sz="2400" dirty="0"/>
              <a:t> website by changing </a:t>
            </a:r>
            <a:r>
              <a:rPr kumimoji="1" lang="en-US" altLang="zh-TW" sz="2400" b="1" dirty="0"/>
              <a:t>just one file</a:t>
            </a:r>
            <a:r>
              <a:rPr kumimoji="1" lang="en-US" altLang="zh-TW" sz="2400" dirty="0" smtClean="0"/>
              <a:t>!</a:t>
            </a:r>
          </a:p>
          <a:p>
            <a:endParaRPr kumimoji="1" lang="en-US" altLang="zh-TW" sz="2400" dirty="0" smtClean="0"/>
          </a:p>
          <a:p>
            <a:r>
              <a:rPr kumimoji="1" lang="en-US" altLang="zh-TW" sz="2400" dirty="0" smtClean="0"/>
              <a:t>Each </a:t>
            </a:r>
            <a:r>
              <a:rPr kumimoji="1" lang="en-US" altLang="zh-TW" sz="2400" dirty="0"/>
              <a:t>page must include a </a:t>
            </a:r>
            <a:r>
              <a:rPr kumimoji="1" lang="en-US" altLang="zh-TW" sz="2400" b="1" dirty="0"/>
              <a:t>reference</a:t>
            </a:r>
            <a:r>
              <a:rPr kumimoji="1" lang="en-US" altLang="zh-TW" sz="2400" dirty="0"/>
              <a:t> to the external style sheet file inside the </a:t>
            </a:r>
            <a:r>
              <a:rPr kumimoji="1" lang="en-US" altLang="zh-TW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&lt;link&gt; </a:t>
            </a:r>
            <a:r>
              <a:rPr kumimoji="1" lang="en-US" altLang="zh-TW" sz="2400" dirty="0"/>
              <a:t>element. </a:t>
            </a:r>
            <a:endParaRPr kumimoji="1" lang="en-US" altLang="zh-TW" sz="2400" dirty="0" smtClean="0"/>
          </a:p>
          <a:p>
            <a:endParaRPr kumimoji="1" lang="en-US" altLang="zh-TW" sz="2400" dirty="0" smtClean="0"/>
          </a:p>
          <a:p>
            <a:r>
              <a:rPr kumimoji="1" lang="en-US" altLang="zh-TW" sz="2400" dirty="0" smtClean="0"/>
              <a:t>The </a:t>
            </a:r>
            <a:r>
              <a:rPr kumimoji="1" lang="en-US" altLang="zh-TW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&lt;link&gt; </a:t>
            </a:r>
            <a:r>
              <a:rPr kumimoji="1" lang="en-US" altLang="zh-TW" sz="2400" dirty="0"/>
              <a:t>element goes inside the </a:t>
            </a:r>
            <a:r>
              <a:rPr kumimoji="1" lang="en-US" altLang="zh-TW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&lt;head&gt; </a:t>
            </a:r>
            <a:r>
              <a:rPr kumimoji="1" lang="en-US" altLang="zh-TW" sz="2400" dirty="0"/>
              <a:t>section: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274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46945" y="604055"/>
            <a:ext cx="1279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/>
              <a:t>myStyle.css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04" y="604055"/>
            <a:ext cx="3196318" cy="17966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45" y="2924944"/>
            <a:ext cx="5730869" cy="2232248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467544" y="2636912"/>
            <a:ext cx="82089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4712192"/>
            <a:ext cx="3240360" cy="952568"/>
          </a:xfrm>
          <a:prstGeom prst="rect">
            <a:avLst/>
          </a:prstGeom>
        </p:spPr>
      </p:pic>
      <p:cxnSp>
        <p:nvCxnSpPr>
          <p:cNvPr id="14" name="直線箭頭接點 13"/>
          <p:cNvCxnSpPr/>
          <p:nvPr/>
        </p:nvCxnSpPr>
        <p:spPr>
          <a:xfrm>
            <a:off x="3543263" y="2444286"/>
            <a:ext cx="1604801" cy="9179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7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Internal Style Sheet</a:t>
            </a:r>
            <a:endParaRPr kumimoji="1" lang="zh-TW" altLang="en-US" sz="40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An </a:t>
            </a:r>
            <a:r>
              <a:rPr kumimoji="1" lang="en-US" altLang="zh-TW" sz="2800" b="1" dirty="0"/>
              <a:t>internal style sheet </a:t>
            </a:r>
            <a:r>
              <a:rPr kumimoji="1" lang="en-US" altLang="zh-TW" sz="2800" dirty="0"/>
              <a:t>may be used if </a:t>
            </a:r>
            <a:r>
              <a:rPr kumimoji="1" lang="en-US" altLang="zh-TW" sz="2800" b="1" dirty="0"/>
              <a:t>one single page </a:t>
            </a:r>
            <a:r>
              <a:rPr kumimoji="1" lang="en-US" altLang="zh-TW" sz="2800" dirty="0"/>
              <a:t>has a unique style</a:t>
            </a:r>
            <a:r>
              <a:rPr kumimoji="1" lang="en-US" altLang="zh-TW" sz="2800" dirty="0" smtClean="0"/>
              <a:t>.</a:t>
            </a:r>
          </a:p>
          <a:p>
            <a:r>
              <a:rPr kumimoji="1" lang="en-US" altLang="zh-TW" sz="2800" dirty="0" smtClean="0"/>
              <a:t>Internal </a:t>
            </a:r>
            <a:r>
              <a:rPr kumimoji="1" lang="en-US" altLang="zh-TW" sz="2800" dirty="0"/>
              <a:t>styles are defined within the </a:t>
            </a:r>
            <a:r>
              <a:rPr kumimoji="1" lang="en-US" altLang="zh-TW" sz="2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&lt;style&gt; </a:t>
            </a:r>
            <a:r>
              <a:rPr kumimoji="1" lang="en-US" altLang="zh-TW" sz="2800" dirty="0"/>
              <a:t>element, inside the </a:t>
            </a:r>
            <a:r>
              <a:rPr kumimoji="1" lang="en-US" altLang="zh-TW" sz="2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&lt;head&gt; </a:t>
            </a:r>
            <a:r>
              <a:rPr kumimoji="1" lang="en-US" altLang="zh-TW" sz="2800" dirty="0"/>
              <a:t>section of an HTML page:</a:t>
            </a:r>
            <a:endParaRPr kumimoji="1" lang="zh-TW" altLang="en-US" sz="2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5" y="3717032"/>
            <a:ext cx="3088354" cy="28408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2195735" y="4005063"/>
            <a:ext cx="2956454" cy="2351286"/>
          </a:xfrm>
          <a:prstGeom prst="rect">
            <a:avLst/>
          </a:prstGeom>
          <a:solidFill>
            <a:schemeClr val="accent1">
              <a:lumMod val="40000"/>
              <a:lumOff val="60000"/>
              <a:alpha val="494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730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Inline Styles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An </a:t>
            </a:r>
            <a:r>
              <a:rPr kumimoji="1" lang="en-US" altLang="zh-TW" sz="2400" b="1" dirty="0"/>
              <a:t>inline style </a:t>
            </a:r>
            <a:r>
              <a:rPr kumimoji="1" lang="en-US" altLang="zh-TW" sz="2400" dirty="0"/>
              <a:t>may be used to apply a </a:t>
            </a:r>
            <a:r>
              <a:rPr kumimoji="1" lang="en-US" altLang="zh-TW" sz="2400" b="1" dirty="0"/>
              <a:t>unique style </a:t>
            </a:r>
            <a:r>
              <a:rPr kumimoji="1" lang="en-US" altLang="zh-TW" sz="2400" dirty="0"/>
              <a:t>for a </a:t>
            </a:r>
            <a:r>
              <a:rPr kumimoji="1" lang="en-US" altLang="zh-TW" sz="2400" b="1" dirty="0"/>
              <a:t>single element</a:t>
            </a:r>
            <a:r>
              <a:rPr kumimoji="1" lang="en-US" altLang="zh-TW" sz="2400" dirty="0" smtClean="0"/>
              <a:t>.</a:t>
            </a:r>
          </a:p>
          <a:p>
            <a:endParaRPr kumimoji="1" lang="en-US" altLang="zh-TW" sz="2400" dirty="0" smtClean="0"/>
          </a:p>
          <a:p>
            <a:r>
              <a:rPr kumimoji="1" lang="en-US" altLang="zh-TW" sz="2400" dirty="0" smtClean="0"/>
              <a:t>To </a:t>
            </a:r>
            <a:r>
              <a:rPr kumimoji="1" lang="en-US" altLang="zh-TW" sz="2400" dirty="0"/>
              <a:t>use inline styles, add the </a:t>
            </a:r>
            <a:r>
              <a:rPr kumimoji="1" lang="en-US" altLang="zh-TW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style</a:t>
            </a:r>
            <a:r>
              <a:rPr kumimoji="1" lang="en-US" altLang="zh-TW" sz="2400" dirty="0"/>
              <a:t> attribute to the relevant element. </a:t>
            </a:r>
            <a:endParaRPr kumimoji="1" lang="en-US" altLang="zh-TW" sz="2400" dirty="0" smtClean="0"/>
          </a:p>
          <a:p>
            <a:endParaRPr kumimoji="1" lang="en-US" altLang="zh-TW" sz="2400" dirty="0" smtClean="0"/>
          </a:p>
          <a:p>
            <a:r>
              <a:rPr kumimoji="1" lang="en-US" altLang="zh-TW" sz="2400" dirty="0" smtClean="0"/>
              <a:t>The </a:t>
            </a:r>
            <a:r>
              <a:rPr kumimoji="1" lang="en-US" altLang="zh-TW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style</a:t>
            </a:r>
            <a:r>
              <a:rPr kumimoji="1" lang="en-US" altLang="zh-TW" sz="2400" dirty="0"/>
              <a:t> attribute can contain any CSS property</a:t>
            </a:r>
            <a:r>
              <a:rPr kumimoji="1" lang="en-US" altLang="zh-TW" sz="2400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566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/>
              <a:t>Inline Styles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TW" sz="2400" dirty="0"/>
              <a:t>The example below shows how to change the color and the left margin of a </a:t>
            </a:r>
            <a:r>
              <a:rPr kumimoji="1" lang="en-US" altLang="zh-TW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&lt;h1&gt; </a:t>
            </a:r>
            <a:r>
              <a:rPr kumimoji="1" lang="en-US" altLang="zh-TW" sz="2400" dirty="0"/>
              <a:t>element:</a:t>
            </a:r>
            <a:endParaRPr kumimoji="1" lang="zh-TW" altLang="en-US" sz="2400" dirty="0"/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64320"/>
            <a:ext cx="6463754" cy="16847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555819"/>
            <a:ext cx="3816424" cy="91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23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Times New Roman" charset="0"/>
                <a:cs typeface="Times New Roman" charset="0"/>
              </a:rPr>
              <a:t>Multiple Style Sheets</a:t>
            </a:r>
            <a:endParaRPr lang="en-US" altLang="zh-TW" sz="4000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If some properties have been defined for the same selector (element) in </a:t>
            </a:r>
            <a:r>
              <a:rPr lang="en-US" altLang="zh-TW" sz="2800" b="1" dirty="0"/>
              <a:t>different style sheets</a:t>
            </a:r>
            <a:r>
              <a:rPr lang="en-US" altLang="zh-TW" sz="2800" dirty="0"/>
              <a:t>, the value from </a:t>
            </a:r>
            <a:r>
              <a:rPr lang="en-US" altLang="zh-TW" sz="2800" b="1" dirty="0"/>
              <a:t>the last read </a:t>
            </a:r>
            <a:r>
              <a:rPr lang="en-US" altLang="zh-TW" sz="2800" dirty="0"/>
              <a:t>style sheet will be used. </a:t>
            </a:r>
          </a:p>
        </p:txBody>
      </p:sp>
    </p:spTree>
    <p:extLst>
      <p:ext uri="{BB962C8B-B14F-4D97-AF65-F5344CB8AC3E}">
        <p14:creationId xmlns:p14="http://schemas.microsoft.com/office/powerpoint/2010/main" val="34808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CSS?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Separation </a:t>
            </a:r>
            <a:r>
              <a:rPr lang="en-US" altLang="zh-TW" sz="2400" dirty="0"/>
              <a:t>of </a:t>
            </a:r>
            <a:r>
              <a:rPr lang="en-US" altLang="zh-TW" sz="2400" dirty="0" smtClean="0"/>
              <a:t>structure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(HTML) </a:t>
            </a:r>
            <a:r>
              <a:rPr lang="en-US" altLang="zh-TW" sz="2400" dirty="0"/>
              <a:t>from </a:t>
            </a:r>
            <a:r>
              <a:rPr lang="en-US" altLang="zh-TW" sz="2400" dirty="0" smtClean="0"/>
              <a:t>presentation (CSS)</a:t>
            </a:r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Relationship </a:t>
            </a:r>
            <a:r>
              <a:rPr lang="en-US" altLang="zh-TW" sz="2400" dirty="0"/>
              <a:t>between the </a:t>
            </a:r>
            <a:r>
              <a:rPr lang="en-US" altLang="zh-TW" sz="2400" b="1" dirty="0"/>
              <a:t>style formatting </a:t>
            </a:r>
            <a:r>
              <a:rPr lang="en-US" altLang="zh-TW" sz="2400" dirty="0"/>
              <a:t>and the </a:t>
            </a:r>
            <a:r>
              <a:rPr lang="en-US" altLang="zh-TW" sz="2400" b="1" dirty="0"/>
              <a:t>structure/content</a:t>
            </a:r>
            <a:r>
              <a:rPr lang="en-US" altLang="zh-TW" sz="2400" dirty="0"/>
              <a:t> is </a:t>
            </a:r>
            <a:r>
              <a:rPr lang="en-US" altLang="zh-TW" sz="2400" b="1" dirty="0"/>
              <a:t>no longer 1:1</a:t>
            </a:r>
          </a:p>
          <a:p>
            <a:pPr lvl="1"/>
            <a:r>
              <a:rPr lang="en-US" altLang="zh-TW" sz="2000" dirty="0"/>
              <a:t>multiple style sheets can be applied to the same Web page</a:t>
            </a:r>
          </a:p>
          <a:p>
            <a:pPr lvl="1"/>
            <a:r>
              <a:rPr lang="en-US" altLang="zh-TW" sz="2000" dirty="0"/>
              <a:t>Same style sheet can be applied to the multiple Web page</a:t>
            </a:r>
          </a:p>
        </p:txBody>
      </p:sp>
      <p:pic>
        <p:nvPicPr>
          <p:cNvPr id="1026" name="Picture 2" descr="圖像裡可能有文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83766"/>
            <a:ext cx="3902224" cy="189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4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2581" y="884600"/>
            <a:ext cx="1279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/>
              <a:t>myStyle.css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467544" y="2060848"/>
            <a:ext cx="82089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913301"/>
            <a:ext cx="1662780" cy="7155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63" y="2348880"/>
            <a:ext cx="5831319" cy="27095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5432247"/>
            <a:ext cx="5818988" cy="72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56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2581" y="884600"/>
            <a:ext cx="1279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/>
              <a:t>myStyle.css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467544" y="2060848"/>
            <a:ext cx="82089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913301"/>
            <a:ext cx="1662780" cy="7155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0" y="2196184"/>
            <a:ext cx="6552728" cy="30347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428896"/>
            <a:ext cx="6336704" cy="8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64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Cascading Order</a:t>
            </a:r>
            <a:endParaRPr kumimoji="1" lang="zh-TW" altLang="en-US" sz="40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sz="2800" dirty="0"/>
              <a:t>What style will be used when there is more than one style specified for an HTML element</a:t>
            </a:r>
            <a:r>
              <a:rPr kumimoji="1" lang="en-US" altLang="zh-TW" sz="2800" dirty="0" smtClean="0"/>
              <a:t>?</a:t>
            </a:r>
          </a:p>
          <a:p>
            <a:pPr lvl="1"/>
            <a:r>
              <a:rPr kumimoji="1" lang="en-US" altLang="zh-TW" sz="2400" dirty="0" smtClean="0"/>
              <a:t>Inline </a:t>
            </a:r>
            <a:r>
              <a:rPr kumimoji="1" lang="en-US" altLang="zh-TW" sz="2400" dirty="0"/>
              <a:t>style (inside an HTML element</a:t>
            </a:r>
            <a:r>
              <a:rPr kumimoji="1" lang="en-US" altLang="zh-TW" sz="2400" dirty="0" smtClean="0"/>
              <a:t>)</a:t>
            </a:r>
          </a:p>
          <a:p>
            <a:pPr lvl="1"/>
            <a:r>
              <a:rPr kumimoji="1" lang="en-US" altLang="zh-TW" sz="2400" dirty="0" smtClean="0"/>
              <a:t>External </a:t>
            </a:r>
            <a:r>
              <a:rPr kumimoji="1" lang="en-US" altLang="zh-TW" sz="2400" dirty="0"/>
              <a:t>and internal style sheets (in the head section</a:t>
            </a:r>
            <a:r>
              <a:rPr kumimoji="1" lang="en-US" altLang="zh-TW" sz="2400" dirty="0" smtClean="0"/>
              <a:t>)</a:t>
            </a:r>
          </a:p>
          <a:p>
            <a:pPr lvl="1"/>
            <a:r>
              <a:rPr kumimoji="1" lang="en-US" altLang="zh-TW" sz="2400" dirty="0" smtClean="0"/>
              <a:t>Browser default</a:t>
            </a:r>
          </a:p>
          <a:p>
            <a:endParaRPr kumimoji="1" lang="en-US" altLang="zh-TW" sz="2800" dirty="0" smtClean="0"/>
          </a:p>
          <a:p>
            <a:r>
              <a:rPr kumimoji="1" lang="en-US" altLang="zh-TW" sz="2800" dirty="0" smtClean="0"/>
              <a:t>So</a:t>
            </a:r>
            <a:r>
              <a:rPr kumimoji="1" lang="en-US" altLang="zh-TW" sz="2800" dirty="0"/>
              <a:t>, an 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inline style </a:t>
            </a:r>
            <a:r>
              <a:rPr kumimoji="1" lang="en-US" altLang="zh-TW" sz="2800" dirty="0"/>
              <a:t>(inside a specific HTML element) has the </a:t>
            </a:r>
            <a:r>
              <a:rPr kumimoji="1" lang="en-US" altLang="zh-TW" sz="2800" b="1" dirty="0"/>
              <a:t>highest priority</a:t>
            </a:r>
            <a:r>
              <a:rPr kumimoji="1" lang="en-US" altLang="zh-TW" sz="2800" dirty="0"/>
              <a:t>, which means that it will </a:t>
            </a:r>
            <a:r>
              <a:rPr kumimoji="1" lang="en-US" altLang="zh-TW" sz="2800" b="1" dirty="0"/>
              <a:t>override</a:t>
            </a:r>
            <a:r>
              <a:rPr kumimoji="1" lang="en-US" altLang="zh-TW" sz="2800" dirty="0"/>
              <a:t> a style defined inside the </a:t>
            </a:r>
            <a:r>
              <a:rPr kumimoji="1" lang="en-US" altLang="zh-TW" sz="2800" dirty="0">
                <a:latin typeface="Courier New" charset="0"/>
                <a:ea typeface="Courier New" charset="0"/>
                <a:cs typeface="Courier New" charset="0"/>
              </a:rPr>
              <a:t>&lt;head&gt; </a:t>
            </a:r>
            <a:r>
              <a:rPr kumimoji="1" lang="en-US" altLang="zh-TW" sz="2800" dirty="0"/>
              <a:t>tag, or in an external style sheet, or a browser default value.</a:t>
            </a:r>
            <a:endParaRPr kumimoji="1" lang="zh-TW" altLang="en-US" sz="2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34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Times New Roman" charset="0"/>
                <a:cs typeface="Times New Roman" charset="0"/>
              </a:rPr>
              <a:t>Style </a:t>
            </a:r>
            <a:r>
              <a:rPr lang="en-US" altLang="zh-TW" sz="4000" dirty="0" smtClean="0">
                <a:ea typeface="Times New Roman" charset="0"/>
                <a:cs typeface="Times New Roman" charset="0"/>
              </a:rPr>
              <a:t>Inheritance</a:t>
            </a:r>
            <a:endParaRPr lang="en-US" altLang="zh-TW" sz="4000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Inheritance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An element that is present within another element (child) </a:t>
            </a:r>
            <a:r>
              <a:rPr lang="en-US" altLang="zh-TW" sz="2400" b="1" dirty="0"/>
              <a:t>inherits</a:t>
            </a:r>
            <a:r>
              <a:rPr lang="en-US" altLang="zh-TW" sz="2400" dirty="0"/>
              <a:t> all style properties from its “</a:t>
            </a:r>
            <a:r>
              <a:rPr lang="en-US" altLang="zh-TW" sz="2400" b="1" dirty="0"/>
              <a:t>parent</a:t>
            </a:r>
            <a:r>
              <a:rPr lang="en-US" altLang="zh-TW" sz="2400" dirty="0"/>
              <a:t>” element</a:t>
            </a:r>
          </a:p>
          <a:p>
            <a:pPr lvl="1">
              <a:lnSpc>
                <a:spcPct val="90000"/>
              </a:lnSpc>
            </a:pPr>
            <a:endParaRPr lang="en-US" altLang="zh-TW" sz="2400" dirty="0" smtClean="0"/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However</a:t>
            </a:r>
            <a:r>
              <a:rPr lang="en-US" altLang="zh-TW" sz="2400" dirty="0"/>
              <a:t>, if such child (or descendant) element has properties that </a:t>
            </a:r>
            <a:r>
              <a:rPr lang="en-US" altLang="zh-TW" sz="2400" b="1" dirty="0"/>
              <a:t>conflict with </a:t>
            </a:r>
            <a:r>
              <a:rPr lang="en-US" altLang="zh-TW" sz="2400" dirty="0"/>
              <a:t>defined properties of its parent element, conflict is resolved </a:t>
            </a:r>
            <a:r>
              <a:rPr lang="en-US" altLang="zh-TW" sz="2400" b="1" dirty="0"/>
              <a:t>in favors of properties of a child element</a:t>
            </a:r>
            <a:r>
              <a:rPr lang="en-US" altLang="zh-TW" sz="24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/>
              <a:t>Child element properties have greater </a:t>
            </a:r>
            <a:r>
              <a:rPr lang="en-US" altLang="zh-TW" sz="2000" b="1" dirty="0"/>
              <a:t>specificity</a:t>
            </a:r>
            <a:r>
              <a:rPr lang="en-US" altLang="zh-TW" sz="2000" dirty="0"/>
              <a:t> than ancestor’s properties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304536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Exercise 5~7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75656" y="3520721"/>
            <a:ext cx="3222104" cy="224676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&lt;!DOCTYPE html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html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head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/head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body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 </a:t>
            </a:r>
            <a:r>
              <a:rPr lang="zh-TW" altLang="en-US" dirty="0" smtClean="0"/>
              <a:t>&lt;</a:t>
            </a:r>
            <a:r>
              <a:rPr lang="zh-TW" altLang="en-US" dirty="0"/>
              <a:t>h1&gt;This is a Heading&lt;/h1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 </a:t>
            </a:r>
            <a:r>
              <a:rPr lang="zh-TW" altLang="en-US" dirty="0" smtClean="0"/>
              <a:t>&lt;</a:t>
            </a:r>
            <a:r>
              <a:rPr lang="zh-TW" altLang="en-US" dirty="0"/>
              <a:t>p&gt;This is a paragraph.&lt;/p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 </a:t>
            </a:r>
            <a:r>
              <a:rPr lang="zh-TW" altLang="en-US" dirty="0" smtClean="0"/>
              <a:t>&lt;</a:t>
            </a:r>
            <a:r>
              <a:rPr lang="zh-TW" altLang="en-US" dirty="0"/>
              <a:t>p&gt;This is another paragraph.&lt;/p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/body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/html&gt;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187624" y="1844824"/>
            <a:ext cx="445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Set "background-color: linen" for the </a:t>
            </a:r>
            <a:r>
              <a:rPr lang="en-US" altLang="zh-TW" sz="1800" dirty="0" smtClean="0"/>
              <a:t>page</a:t>
            </a:r>
          </a:p>
          <a:p>
            <a:endParaRPr lang="en-US" altLang="zh-TW" dirty="0" smtClean="0"/>
          </a:p>
          <a:p>
            <a:pPr marL="342900" lvl="3" indent="-342900">
              <a:buFont typeface="+mj-lt"/>
              <a:buAutoNum type="arabicPeriod"/>
            </a:pPr>
            <a:r>
              <a:rPr lang="en-US" altLang="zh-TW" sz="1600" dirty="0"/>
              <a:t>using an </a:t>
            </a:r>
            <a:r>
              <a:rPr lang="en-US" altLang="zh-TW" sz="1600" dirty="0" smtClean="0"/>
              <a:t>external </a:t>
            </a:r>
            <a:r>
              <a:rPr lang="en-US" altLang="zh-TW" sz="1600" dirty="0"/>
              <a:t>style </a:t>
            </a:r>
            <a:r>
              <a:rPr lang="en-US" altLang="zh-TW" sz="1600" dirty="0" smtClean="0"/>
              <a:t>sheet</a:t>
            </a:r>
            <a:endParaRPr lang="en-US" altLang="zh-TW" sz="1600" dirty="0"/>
          </a:p>
          <a:p>
            <a:pPr marL="342900" lvl="3" indent="-342900">
              <a:buFont typeface="+mj-lt"/>
              <a:buAutoNum type="arabicPeriod"/>
            </a:pPr>
            <a:r>
              <a:rPr lang="en-US" altLang="zh-TW" sz="1600" dirty="0" smtClean="0"/>
              <a:t>using </a:t>
            </a:r>
            <a:r>
              <a:rPr lang="en-US" altLang="zh-TW" sz="1600" dirty="0"/>
              <a:t>an internal style </a:t>
            </a:r>
            <a:r>
              <a:rPr lang="en-US" altLang="zh-TW" sz="1600" dirty="0" smtClean="0"/>
              <a:t>sheet</a:t>
            </a:r>
          </a:p>
          <a:p>
            <a:pPr marL="342900" lvl="3" indent="-342900">
              <a:buFont typeface="+mj-lt"/>
              <a:buAutoNum type="arabicPeriod"/>
            </a:pPr>
            <a:r>
              <a:rPr kumimoji="1" lang="en-US" altLang="zh-TW" sz="1600" dirty="0"/>
              <a:t>using an inline style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9243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Colors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Colors in CSS are most often specified </a:t>
            </a:r>
            <a:r>
              <a:rPr kumimoji="1" lang="en-US" altLang="zh-TW" sz="2400" dirty="0" smtClean="0"/>
              <a:t>by:</a:t>
            </a:r>
          </a:p>
          <a:p>
            <a:pPr lvl="1"/>
            <a:r>
              <a:rPr kumimoji="1" lang="en-US" altLang="zh-TW" sz="2000" dirty="0" smtClean="0"/>
              <a:t>a </a:t>
            </a:r>
            <a:r>
              <a:rPr kumimoji="1" lang="en-US" altLang="zh-TW" sz="2000" dirty="0"/>
              <a:t>valid color name </a:t>
            </a:r>
            <a:r>
              <a:rPr kumimoji="1" lang="en-US" altLang="zh-TW" sz="2000" dirty="0" smtClean="0"/>
              <a:t>- like </a:t>
            </a:r>
            <a:r>
              <a:rPr kumimoji="1" lang="en-US" altLang="zh-TW" sz="2000" dirty="0"/>
              <a:t>"</a:t>
            </a:r>
            <a:r>
              <a:rPr kumimoji="1" lang="en-US" altLang="zh-TW" sz="2000" dirty="0" smtClean="0"/>
              <a:t>red”</a:t>
            </a:r>
          </a:p>
          <a:p>
            <a:pPr lvl="1"/>
            <a:r>
              <a:rPr kumimoji="1" lang="en-US" altLang="zh-TW" sz="2000" dirty="0" smtClean="0"/>
              <a:t>an </a:t>
            </a:r>
            <a:r>
              <a:rPr kumimoji="1" lang="en-US" altLang="zh-TW" sz="2000" dirty="0"/>
              <a:t>RGB value - like "</a:t>
            </a:r>
            <a:r>
              <a:rPr kumimoji="1" lang="en-US" altLang="zh-TW" sz="2000" dirty="0" err="1"/>
              <a:t>rgb</a:t>
            </a:r>
            <a:r>
              <a:rPr kumimoji="1" lang="en-US" altLang="zh-TW" sz="2000" dirty="0"/>
              <a:t>(255, 0, 0</a:t>
            </a:r>
            <a:r>
              <a:rPr kumimoji="1" lang="en-US" altLang="zh-TW" sz="2000" dirty="0" smtClean="0"/>
              <a:t>)”</a:t>
            </a:r>
          </a:p>
          <a:p>
            <a:pPr lvl="1"/>
            <a:r>
              <a:rPr kumimoji="1" lang="en-US" altLang="zh-TW" sz="2000" dirty="0" smtClean="0"/>
              <a:t>a </a:t>
            </a:r>
            <a:r>
              <a:rPr kumimoji="1" lang="en-US" altLang="zh-TW" sz="2000" dirty="0"/>
              <a:t>HEX value - like "#</a:t>
            </a:r>
            <a:r>
              <a:rPr kumimoji="1" lang="en-US" altLang="zh-TW" sz="2000" dirty="0" smtClean="0"/>
              <a:t>ff0000”</a:t>
            </a:r>
          </a:p>
          <a:p>
            <a:pPr lvl="1"/>
            <a:endParaRPr kumimoji="1" lang="en-US" altLang="zh-TW" sz="2000" dirty="0"/>
          </a:p>
          <a:p>
            <a:r>
              <a:rPr kumimoji="1" lang="en-US" altLang="zh-TW" sz="2400" dirty="0"/>
              <a:t>Ref:</a:t>
            </a:r>
            <a:r>
              <a:rPr kumimoji="1" lang="en-US" altLang="zh-TW" sz="2800" dirty="0"/>
              <a:t> </a:t>
            </a:r>
            <a:r>
              <a:rPr kumimoji="1" lang="en-US" altLang="zh-TW" sz="2400" dirty="0">
                <a:hlinkClick r:id="rId2"/>
              </a:rPr>
              <a:t>http://</a:t>
            </a:r>
            <a:r>
              <a:rPr kumimoji="1" lang="en-US" altLang="zh-TW" sz="2400" dirty="0" smtClean="0">
                <a:hlinkClick r:id="rId2"/>
              </a:rPr>
              <a:t>www.w3schools.com/css/css_colors.asp</a:t>
            </a:r>
            <a:endParaRPr kumimoji="1" lang="en-US" altLang="zh-TW" sz="2400" dirty="0"/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886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Backgrounds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Background </a:t>
            </a:r>
            <a:r>
              <a:rPr kumimoji="1" lang="en-US" altLang="zh-TW" sz="2400" dirty="0" smtClean="0"/>
              <a:t>Color</a:t>
            </a:r>
          </a:p>
          <a:p>
            <a:pPr lvl="1"/>
            <a:r>
              <a:rPr kumimoji="1" lang="en-US" altLang="zh-TW" sz="2000" dirty="0" smtClean="0"/>
              <a:t>The </a:t>
            </a:r>
            <a:r>
              <a:rPr kumimoji="1" lang="en-US" altLang="zh-TW" sz="2000" dirty="0"/>
              <a:t>background-color property specifies the </a:t>
            </a:r>
            <a:r>
              <a:rPr kumimoji="1" lang="en-US" altLang="zh-TW" sz="2000" b="1" dirty="0"/>
              <a:t>background color of an </a:t>
            </a:r>
            <a:r>
              <a:rPr kumimoji="1" lang="en-US" altLang="zh-TW" sz="2000" b="1" dirty="0" smtClean="0"/>
              <a:t>element</a:t>
            </a:r>
            <a:r>
              <a:rPr kumimoji="1" lang="en-US" altLang="zh-TW" sz="2000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80928"/>
            <a:ext cx="3312368" cy="25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47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Backgrounds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Background </a:t>
            </a:r>
            <a:r>
              <a:rPr kumimoji="1" lang="en-US" altLang="zh-TW" sz="2800" dirty="0" smtClean="0"/>
              <a:t>Image</a:t>
            </a:r>
          </a:p>
          <a:p>
            <a:pPr lvl="1"/>
            <a:r>
              <a:rPr kumimoji="1" lang="en-US" altLang="zh-TW" sz="2400" dirty="0" smtClean="0"/>
              <a:t>The </a:t>
            </a:r>
            <a:r>
              <a:rPr kumimoji="1" lang="en-US" altLang="zh-TW" sz="2400" dirty="0">
                <a:latin typeface="Courier New" charset="0"/>
                <a:ea typeface="Courier New" charset="0"/>
                <a:cs typeface="Courier New" charset="0"/>
              </a:rPr>
              <a:t>background-image</a:t>
            </a:r>
            <a:r>
              <a:rPr kumimoji="1" lang="en-US" altLang="zh-TW" sz="2400" dirty="0"/>
              <a:t> property specifies an image to use as the background of an element</a:t>
            </a:r>
            <a:r>
              <a:rPr kumimoji="1" lang="en-US" altLang="zh-TW" sz="2400" dirty="0" smtClean="0"/>
              <a:t>.</a:t>
            </a:r>
          </a:p>
          <a:p>
            <a:pPr lvl="1"/>
            <a:r>
              <a:rPr kumimoji="1" lang="en-US" altLang="zh-TW" sz="2400" dirty="0" smtClean="0"/>
              <a:t>By </a:t>
            </a:r>
            <a:r>
              <a:rPr kumimoji="1" lang="en-US" altLang="zh-TW" sz="2400" dirty="0"/>
              <a:t>default, the image is </a:t>
            </a:r>
            <a:r>
              <a:rPr kumimoji="1" lang="en-US" altLang="zh-TW" sz="2400" b="1" dirty="0"/>
              <a:t>repeated </a:t>
            </a:r>
            <a:r>
              <a:rPr kumimoji="1" lang="en-US" altLang="zh-TW" sz="2400" dirty="0"/>
              <a:t>so it covers the entire element</a:t>
            </a:r>
            <a:r>
              <a:rPr kumimoji="1" lang="en-US" altLang="zh-TW" sz="2400" dirty="0" smtClean="0"/>
              <a:t>.</a:t>
            </a:r>
          </a:p>
          <a:p>
            <a:pPr lvl="1"/>
            <a:r>
              <a:rPr kumimoji="1" lang="en-US" altLang="zh-TW" sz="2400" dirty="0" smtClean="0"/>
              <a:t>The </a:t>
            </a:r>
            <a:r>
              <a:rPr kumimoji="1" lang="en-US" altLang="zh-TW" sz="2400" dirty="0"/>
              <a:t>background image for a page can be set like this: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365104"/>
            <a:ext cx="49403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Backgrounds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kumimoji="1" lang="en-US" altLang="zh-TW" sz="2800" dirty="0"/>
              <a:t>Background </a:t>
            </a:r>
            <a:r>
              <a:rPr kumimoji="1" lang="en-US" altLang="zh-TW" sz="2800" dirty="0" smtClean="0"/>
              <a:t>Image</a:t>
            </a:r>
          </a:p>
          <a:p>
            <a:pPr lvl="1"/>
            <a:r>
              <a:rPr kumimoji="1" lang="en-US" altLang="zh-TW" sz="2400" dirty="0" smtClean="0"/>
              <a:t>Repeat </a:t>
            </a:r>
            <a:r>
              <a:rPr kumimoji="1" lang="en-US" altLang="zh-TW" sz="2400" dirty="0"/>
              <a:t>Horizontally or </a:t>
            </a:r>
            <a:r>
              <a:rPr kumimoji="1" lang="en-US" altLang="zh-TW" sz="2400" dirty="0" smtClean="0"/>
              <a:t>Vertically</a:t>
            </a:r>
          </a:p>
          <a:p>
            <a:pPr lvl="1"/>
            <a:r>
              <a:rPr kumimoji="1" lang="en-US" altLang="zh-TW" sz="2400" dirty="0" smtClean="0"/>
              <a:t>By </a:t>
            </a:r>
            <a:r>
              <a:rPr kumimoji="1" lang="en-US" altLang="zh-TW" sz="2400" dirty="0"/>
              <a:t>default, the background-image property repeats an image </a:t>
            </a:r>
            <a:r>
              <a:rPr kumimoji="1" lang="en-US" altLang="zh-TW" sz="2400" b="1" dirty="0"/>
              <a:t>both horizontally and vertically</a:t>
            </a:r>
            <a:r>
              <a:rPr kumimoji="1" lang="en-US" altLang="zh-TW" sz="2400" dirty="0" smtClean="0"/>
              <a:t>.</a:t>
            </a:r>
          </a:p>
          <a:p>
            <a:pPr lvl="1"/>
            <a:r>
              <a:rPr kumimoji="1" lang="en-US" altLang="zh-TW" sz="2400" dirty="0" smtClean="0"/>
              <a:t>Some </a:t>
            </a:r>
            <a:r>
              <a:rPr kumimoji="1" lang="en-US" altLang="zh-TW" sz="2400" dirty="0"/>
              <a:t>images should be repeated only horizontally or vertically, or they will look strange, like this</a:t>
            </a:r>
            <a:r>
              <a:rPr kumimoji="1" lang="en-US" altLang="zh-TW" sz="2400" dirty="0" smtClean="0"/>
              <a:t>:</a:t>
            </a:r>
          </a:p>
          <a:p>
            <a:pPr lvl="1"/>
            <a:endParaRPr kumimoji="1" lang="en-US" altLang="zh-TW" sz="2400" dirty="0" smtClean="0"/>
          </a:p>
          <a:p>
            <a:pPr lvl="1"/>
            <a:endParaRPr kumimoji="1" lang="en-US" altLang="zh-TW" sz="2400" dirty="0"/>
          </a:p>
          <a:p>
            <a:pPr lvl="1"/>
            <a:endParaRPr kumimoji="1" lang="en-US" altLang="zh-TW" sz="2400" dirty="0" smtClean="0"/>
          </a:p>
          <a:p>
            <a:pPr lvl="1"/>
            <a:endParaRPr kumimoji="1" lang="en-US" altLang="zh-TW" sz="2400" dirty="0"/>
          </a:p>
          <a:p>
            <a:pPr lvl="1"/>
            <a:r>
              <a:rPr kumimoji="1" lang="en-US" altLang="zh-TW" sz="1800" dirty="0"/>
              <a:t>Ref: </a:t>
            </a:r>
            <a:r>
              <a:rPr kumimoji="1" lang="en-US" altLang="zh-TW" sz="1800" dirty="0">
                <a:hlinkClick r:id="rId2"/>
              </a:rPr>
              <a:t>http://</a:t>
            </a:r>
            <a:r>
              <a:rPr kumimoji="1" lang="en-US" altLang="zh-TW" sz="1800" dirty="0" smtClean="0">
                <a:hlinkClick r:id="rId2"/>
              </a:rPr>
              <a:t>www.w3schools.com/css/tryit.asp?filename=trycss_background-image_gradient2</a:t>
            </a:r>
            <a:endParaRPr kumimoji="1" lang="en-US" altLang="zh-TW" sz="1800" dirty="0" smtClean="0"/>
          </a:p>
          <a:p>
            <a:pPr lvl="1"/>
            <a:endParaRPr kumimoji="1"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293096"/>
            <a:ext cx="5040560" cy="9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83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Backgrounds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/>
              <a:t>Background Image - Set position and no-repeat</a:t>
            </a:r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4"/>
            <a:ext cx="4032448" cy="10177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452764"/>
            <a:ext cx="4798690" cy="299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8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CSS?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256584" cy="4477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5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Text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/>
              <a:t>Text Color</a:t>
            </a:r>
          </a:p>
          <a:p>
            <a:pPr lvl="1"/>
            <a:r>
              <a:rPr kumimoji="1" lang="en-US" altLang="zh-TW" sz="2400" dirty="0" smtClean="0"/>
              <a:t>The </a:t>
            </a:r>
            <a:r>
              <a:rPr kumimoji="1" lang="en-US" altLang="zh-TW" sz="2400" dirty="0"/>
              <a:t>color property is used to set the color of the text</a:t>
            </a:r>
            <a:r>
              <a:rPr kumimoji="1" lang="en-US" altLang="zh-TW" sz="2400" dirty="0" smtClean="0"/>
              <a:t>.</a:t>
            </a:r>
          </a:p>
          <a:p>
            <a:pPr lvl="1"/>
            <a:r>
              <a:rPr kumimoji="1" lang="en-US" altLang="zh-TW" sz="2400" dirty="0" smtClean="0"/>
              <a:t>With </a:t>
            </a:r>
            <a:r>
              <a:rPr kumimoji="1" lang="en-US" altLang="zh-TW" sz="2400" dirty="0"/>
              <a:t>CSS, a color is most often specified by</a:t>
            </a:r>
            <a:r>
              <a:rPr kumimoji="1" lang="en-US" altLang="zh-TW" sz="2400" dirty="0" smtClean="0"/>
              <a:t>:</a:t>
            </a:r>
          </a:p>
          <a:p>
            <a:pPr lvl="2"/>
            <a:r>
              <a:rPr kumimoji="1" lang="en-US" altLang="zh-TW" sz="1800" dirty="0" smtClean="0"/>
              <a:t>a </a:t>
            </a:r>
            <a:r>
              <a:rPr kumimoji="1" lang="en-US" altLang="zh-TW" sz="1800" dirty="0"/>
              <a:t>color name - like "</a:t>
            </a:r>
            <a:r>
              <a:rPr kumimoji="1" lang="en-US" altLang="zh-TW" sz="1800" dirty="0" smtClean="0"/>
              <a:t>red”</a:t>
            </a:r>
          </a:p>
          <a:p>
            <a:pPr lvl="2"/>
            <a:r>
              <a:rPr kumimoji="1" lang="en-US" altLang="zh-TW" sz="1800" dirty="0" smtClean="0"/>
              <a:t>a </a:t>
            </a:r>
            <a:r>
              <a:rPr kumimoji="1" lang="en-US" altLang="zh-TW" sz="1800" dirty="0"/>
              <a:t>HEX value - like "#</a:t>
            </a:r>
            <a:r>
              <a:rPr kumimoji="1" lang="en-US" altLang="zh-TW" sz="1800" dirty="0" smtClean="0"/>
              <a:t>ff0000”</a:t>
            </a:r>
          </a:p>
          <a:p>
            <a:pPr lvl="2"/>
            <a:r>
              <a:rPr kumimoji="1" lang="en-US" altLang="zh-TW" sz="1800" dirty="0" smtClean="0"/>
              <a:t>an </a:t>
            </a:r>
            <a:r>
              <a:rPr kumimoji="1" lang="en-US" altLang="zh-TW" sz="1800" dirty="0"/>
              <a:t>RGB value - like "</a:t>
            </a:r>
            <a:r>
              <a:rPr kumimoji="1" lang="en-US" altLang="zh-TW" sz="1800" dirty="0" err="1"/>
              <a:t>rgb</a:t>
            </a:r>
            <a:r>
              <a:rPr kumimoji="1" lang="en-US" altLang="zh-TW" sz="1800" dirty="0"/>
              <a:t>(255,0,0)"</a:t>
            </a:r>
            <a:endParaRPr kumimoji="1" lang="zh-TW" altLang="en-US" sz="9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123986"/>
            <a:ext cx="1632397" cy="14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69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Text </a:t>
            </a:r>
            <a:r>
              <a:rPr kumimoji="1" lang="en-US" altLang="zh-TW" sz="2400" dirty="0" smtClean="0"/>
              <a:t>Alignment</a:t>
            </a:r>
          </a:p>
          <a:p>
            <a:pPr lvl="1"/>
            <a:r>
              <a:rPr kumimoji="1" lang="en-US" altLang="zh-TW" sz="2000" dirty="0" smtClean="0"/>
              <a:t>The </a:t>
            </a:r>
            <a:r>
              <a:rPr kumimoji="1" lang="en-US" altLang="zh-TW" sz="2000" dirty="0"/>
              <a:t>text-align property is used to set the horizontal alignment of a text</a:t>
            </a:r>
            <a:r>
              <a:rPr kumimoji="1" lang="en-US" altLang="zh-TW" sz="2000" dirty="0" smtClean="0"/>
              <a:t>.</a:t>
            </a:r>
          </a:p>
          <a:p>
            <a:pPr lvl="1"/>
            <a:r>
              <a:rPr kumimoji="1" lang="en-US" altLang="zh-TW" sz="2000" dirty="0" smtClean="0"/>
              <a:t>A </a:t>
            </a:r>
            <a:r>
              <a:rPr kumimoji="1" lang="en-US" altLang="zh-TW" sz="2000" dirty="0"/>
              <a:t>text can be left or right aligned, centered, or justified.</a:t>
            </a:r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08200"/>
            <a:ext cx="5706437" cy="428915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041" y="2995028"/>
            <a:ext cx="5667936" cy="13718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5883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Fonts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The CSS font properties define </a:t>
            </a:r>
            <a:endParaRPr kumimoji="1" lang="en-US" altLang="zh-TW" sz="2800" dirty="0" smtClean="0"/>
          </a:p>
          <a:p>
            <a:pPr lvl="1"/>
            <a:r>
              <a:rPr kumimoji="1" lang="en-US" altLang="zh-TW" sz="2400" dirty="0" smtClean="0"/>
              <a:t>the </a:t>
            </a:r>
            <a:r>
              <a:rPr kumimoji="1" lang="en-US" altLang="zh-TW" sz="2400" dirty="0"/>
              <a:t>font family, </a:t>
            </a:r>
            <a:endParaRPr kumimoji="1" lang="en-US" altLang="zh-TW" sz="2400" dirty="0" smtClean="0"/>
          </a:p>
          <a:p>
            <a:pPr lvl="1"/>
            <a:r>
              <a:rPr kumimoji="1" lang="en-US" altLang="zh-TW" sz="2400" dirty="0" smtClean="0"/>
              <a:t>boldness</a:t>
            </a:r>
            <a:r>
              <a:rPr kumimoji="1" lang="en-US" altLang="zh-TW" sz="2400" dirty="0"/>
              <a:t>, </a:t>
            </a:r>
            <a:endParaRPr kumimoji="1" lang="en-US" altLang="zh-TW" sz="2400" dirty="0" smtClean="0"/>
          </a:p>
          <a:p>
            <a:pPr lvl="1"/>
            <a:r>
              <a:rPr kumimoji="1" lang="en-US" altLang="zh-TW" sz="2400" dirty="0" smtClean="0"/>
              <a:t>size</a:t>
            </a:r>
            <a:r>
              <a:rPr kumimoji="1" lang="en-US" altLang="zh-TW" sz="2400" dirty="0"/>
              <a:t>, and </a:t>
            </a:r>
            <a:endParaRPr kumimoji="1" lang="en-US" altLang="zh-TW" sz="2400" dirty="0" smtClean="0"/>
          </a:p>
          <a:p>
            <a:pPr lvl="1"/>
            <a:r>
              <a:rPr kumimoji="1" lang="en-US" altLang="zh-TW" sz="2400" dirty="0" smtClean="0"/>
              <a:t>the </a:t>
            </a:r>
            <a:r>
              <a:rPr kumimoji="1" lang="en-US" altLang="zh-TW" sz="2400" dirty="0"/>
              <a:t>style of a text.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80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Font Family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/>
              <a:t>The font family of a text is set with the </a:t>
            </a:r>
            <a:r>
              <a:rPr kumimoji="1" lang="en-US" altLang="zh-TW" sz="2000" dirty="0">
                <a:latin typeface="Courier New" charset="0"/>
                <a:ea typeface="Courier New" charset="0"/>
                <a:cs typeface="Courier New" charset="0"/>
              </a:rPr>
              <a:t>font-family</a:t>
            </a:r>
            <a:r>
              <a:rPr kumimoji="1" lang="en-US" altLang="zh-TW" sz="2000" dirty="0"/>
              <a:t> property</a:t>
            </a:r>
            <a:r>
              <a:rPr kumimoji="1" lang="en-US" altLang="zh-TW" sz="2000" dirty="0" smtClean="0"/>
              <a:t>.</a:t>
            </a:r>
          </a:p>
          <a:p>
            <a:r>
              <a:rPr kumimoji="1" lang="en-US" altLang="zh-TW" sz="2000" dirty="0" smtClean="0"/>
              <a:t>The </a:t>
            </a:r>
            <a:r>
              <a:rPr kumimoji="1" lang="en-US" altLang="zh-TW" sz="2000" dirty="0">
                <a:latin typeface="Courier New" charset="0"/>
                <a:ea typeface="Courier New" charset="0"/>
                <a:cs typeface="Courier New" charset="0"/>
              </a:rPr>
              <a:t>font-family</a:t>
            </a:r>
            <a:r>
              <a:rPr kumimoji="1" lang="en-US" altLang="zh-TW" sz="2000" dirty="0"/>
              <a:t> property should hold several font names as a "</a:t>
            </a:r>
            <a:r>
              <a:rPr kumimoji="1" lang="en-US" altLang="zh-TW" sz="2000" b="1" dirty="0"/>
              <a:t>fallback</a:t>
            </a:r>
            <a:r>
              <a:rPr kumimoji="1" lang="en-US" altLang="zh-TW" sz="2000" dirty="0"/>
              <a:t>" system. </a:t>
            </a:r>
            <a:endParaRPr kumimoji="1" lang="en-US" altLang="zh-TW" sz="2000" dirty="0" smtClean="0"/>
          </a:p>
          <a:p>
            <a:pPr lvl="1"/>
            <a:r>
              <a:rPr kumimoji="1" lang="en-US" altLang="zh-TW" sz="1800" dirty="0" smtClean="0"/>
              <a:t>If </a:t>
            </a:r>
            <a:r>
              <a:rPr kumimoji="1" lang="en-US" altLang="zh-TW" sz="1800" dirty="0"/>
              <a:t>the browser does not support the first font, it tries the next font, and so on.</a:t>
            </a:r>
            <a:endParaRPr kumimoji="1"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78" y="3593726"/>
            <a:ext cx="5414866" cy="28333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824" y="3467434"/>
            <a:ext cx="3574752" cy="11581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565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Font Style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 smtClean="0"/>
              <a:t>The </a:t>
            </a:r>
            <a:r>
              <a:rPr kumimoji="1" lang="en-US" altLang="zh-TW" sz="2000" dirty="0">
                <a:latin typeface="Courier New" charset="0"/>
                <a:ea typeface="Courier New" charset="0"/>
                <a:cs typeface="Courier New" charset="0"/>
              </a:rPr>
              <a:t>font-style</a:t>
            </a:r>
            <a:r>
              <a:rPr kumimoji="1" lang="en-US" altLang="zh-TW" sz="2000" dirty="0"/>
              <a:t> property is mostly used to specify italic text</a:t>
            </a:r>
            <a:r>
              <a:rPr kumimoji="1" lang="en-US" altLang="zh-TW" sz="2000" dirty="0" smtClean="0"/>
              <a:t>.</a:t>
            </a:r>
          </a:p>
          <a:p>
            <a:r>
              <a:rPr kumimoji="1" lang="en-US" altLang="zh-TW" sz="2000" dirty="0" smtClean="0"/>
              <a:t>This </a:t>
            </a:r>
            <a:r>
              <a:rPr kumimoji="1" lang="en-US" altLang="zh-TW" sz="2000" dirty="0"/>
              <a:t>property has three values</a:t>
            </a:r>
            <a:r>
              <a:rPr kumimoji="1" lang="en-US" altLang="zh-TW" sz="2000" dirty="0" smtClean="0"/>
              <a:t>:</a:t>
            </a:r>
          </a:p>
          <a:p>
            <a:pPr lvl="1"/>
            <a:r>
              <a:rPr kumimoji="1" lang="en-US" altLang="zh-TW" sz="1800" dirty="0" smtClean="0"/>
              <a:t>normal </a:t>
            </a:r>
            <a:r>
              <a:rPr kumimoji="1" lang="en-US" altLang="zh-TW" sz="1800" dirty="0"/>
              <a:t>- The text is shown </a:t>
            </a:r>
            <a:r>
              <a:rPr kumimoji="1" lang="en-US" altLang="zh-TW" sz="1800" dirty="0" smtClean="0"/>
              <a:t>normally</a:t>
            </a:r>
          </a:p>
          <a:p>
            <a:pPr lvl="1"/>
            <a:r>
              <a:rPr kumimoji="1" lang="en-US" altLang="zh-TW" sz="1800" dirty="0" smtClean="0"/>
              <a:t>italic </a:t>
            </a:r>
            <a:r>
              <a:rPr kumimoji="1" lang="en-US" altLang="zh-TW" sz="1800" dirty="0"/>
              <a:t>- The text is shown in </a:t>
            </a:r>
            <a:r>
              <a:rPr kumimoji="1" lang="en-US" altLang="zh-TW" sz="1800" dirty="0" smtClean="0"/>
              <a:t>italics</a:t>
            </a:r>
          </a:p>
          <a:p>
            <a:pPr lvl="1"/>
            <a:r>
              <a:rPr kumimoji="1" lang="en-US" altLang="zh-TW" sz="1800" dirty="0" smtClean="0"/>
              <a:t>oblique </a:t>
            </a:r>
            <a:r>
              <a:rPr kumimoji="1" lang="en-US" altLang="zh-TW" sz="1800" dirty="0"/>
              <a:t>- The text is "leaning" (oblique is very similar to italic, but less supported)</a:t>
            </a:r>
            <a:endParaRPr kumimoji="1"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379496"/>
            <a:ext cx="4284588" cy="334197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733152"/>
            <a:ext cx="2808312" cy="9259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412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Box Model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The CSS Box </a:t>
            </a:r>
            <a:r>
              <a:rPr kumimoji="1" lang="en-US" altLang="zh-TW" sz="2800" dirty="0" smtClean="0"/>
              <a:t>Model</a:t>
            </a:r>
          </a:p>
          <a:p>
            <a:pPr lvl="1"/>
            <a:r>
              <a:rPr kumimoji="1" lang="en-US" altLang="zh-TW" sz="2400" dirty="0" smtClean="0"/>
              <a:t>All </a:t>
            </a:r>
            <a:r>
              <a:rPr kumimoji="1" lang="en-US" altLang="zh-TW" sz="2400" dirty="0"/>
              <a:t>HTML elements can be considered as </a:t>
            </a:r>
            <a:r>
              <a:rPr kumimoji="1" lang="en-US" altLang="zh-TW" sz="2400" b="1" dirty="0"/>
              <a:t>boxes</a:t>
            </a:r>
            <a:r>
              <a:rPr kumimoji="1" lang="en-US" altLang="zh-TW" sz="2400" dirty="0"/>
              <a:t>. </a:t>
            </a:r>
            <a:endParaRPr kumimoji="1" lang="en-US" altLang="zh-TW" sz="2400" dirty="0" smtClean="0"/>
          </a:p>
          <a:p>
            <a:pPr lvl="1"/>
            <a:r>
              <a:rPr kumimoji="1" lang="en-US" altLang="zh-TW" sz="2400" dirty="0" smtClean="0"/>
              <a:t>In </a:t>
            </a:r>
            <a:r>
              <a:rPr kumimoji="1" lang="en-US" altLang="zh-TW" sz="2400" dirty="0"/>
              <a:t>CSS, the term "box model" is used when talking about </a:t>
            </a:r>
            <a:r>
              <a:rPr kumimoji="1" lang="en-US" altLang="zh-TW" sz="2400" b="1" dirty="0"/>
              <a:t>design</a:t>
            </a:r>
            <a:r>
              <a:rPr kumimoji="1" lang="en-US" altLang="zh-TW" sz="2400" dirty="0"/>
              <a:t> and </a:t>
            </a:r>
            <a:r>
              <a:rPr kumimoji="1" lang="en-US" altLang="zh-TW" sz="2400" b="1" dirty="0"/>
              <a:t>layout</a:t>
            </a:r>
            <a:r>
              <a:rPr kumimoji="1" lang="en-US" altLang="zh-TW" sz="2400" dirty="0" smtClean="0"/>
              <a:t>.</a:t>
            </a:r>
          </a:p>
          <a:p>
            <a:pPr lvl="1"/>
            <a:r>
              <a:rPr kumimoji="1" lang="en-US" altLang="zh-TW" sz="2400" dirty="0" smtClean="0"/>
              <a:t>The </a:t>
            </a:r>
            <a:r>
              <a:rPr kumimoji="1" lang="en-US" altLang="zh-TW" sz="2400" dirty="0"/>
              <a:t>CSS box model is essentially a box that wraps around every HTML element. It consists of: </a:t>
            </a:r>
            <a:endParaRPr kumimoji="1" lang="en-US" altLang="zh-TW" sz="2400" dirty="0" smtClean="0"/>
          </a:p>
          <a:p>
            <a:pPr lvl="2"/>
            <a:r>
              <a:rPr kumimoji="1" lang="en-US" altLang="zh-TW" sz="2000" dirty="0" smtClean="0"/>
              <a:t>margins</a:t>
            </a:r>
            <a:r>
              <a:rPr kumimoji="1" lang="en-US" altLang="zh-TW" sz="2000" dirty="0"/>
              <a:t>, </a:t>
            </a:r>
            <a:endParaRPr kumimoji="1" lang="en-US" altLang="zh-TW" sz="2000" dirty="0" smtClean="0"/>
          </a:p>
          <a:p>
            <a:pPr lvl="2"/>
            <a:r>
              <a:rPr kumimoji="1" lang="en-US" altLang="zh-TW" sz="2000" dirty="0" smtClean="0"/>
              <a:t>borders</a:t>
            </a:r>
            <a:r>
              <a:rPr kumimoji="1" lang="en-US" altLang="zh-TW" sz="2000" dirty="0"/>
              <a:t>, </a:t>
            </a:r>
            <a:endParaRPr kumimoji="1" lang="en-US" altLang="zh-TW" sz="2000" dirty="0" smtClean="0"/>
          </a:p>
          <a:p>
            <a:pPr lvl="2"/>
            <a:r>
              <a:rPr kumimoji="1" lang="en-US" altLang="zh-TW" sz="2000" dirty="0" smtClean="0"/>
              <a:t>padding</a:t>
            </a:r>
            <a:r>
              <a:rPr kumimoji="1" lang="en-US" altLang="zh-TW" sz="2000" dirty="0"/>
              <a:t>, and the </a:t>
            </a:r>
            <a:endParaRPr kumimoji="1" lang="en-US" altLang="zh-TW" sz="2000" dirty="0" smtClean="0"/>
          </a:p>
          <a:p>
            <a:pPr lvl="2"/>
            <a:r>
              <a:rPr kumimoji="1" lang="en-US" altLang="zh-TW" sz="2000" dirty="0" smtClean="0"/>
              <a:t>actual </a:t>
            </a:r>
            <a:r>
              <a:rPr kumimoji="1" lang="en-US" altLang="zh-TW" sz="2000" dirty="0"/>
              <a:t>content.</a:t>
            </a:r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203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Box Model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Explanation of the different parts</a:t>
            </a:r>
            <a:r>
              <a:rPr kumimoji="1" lang="en-US" altLang="zh-TW" sz="2400" dirty="0" smtClean="0"/>
              <a:t>:</a:t>
            </a:r>
          </a:p>
          <a:p>
            <a:pPr lvl="1"/>
            <a:r>
              <a:rPr kumimoji="1" lang="en-US" altLang="zh-TW" sz="2000" dirty="0" smtClean="0"/>
              <a:t>Content </a:t>
            </a:r>
            <a:r>
              <a:rPr kumimoji="1" lang="en-US" altLang="zh-TW" sz="2000" dirty="0"/>
              <a:t>- The content of the box, where text and images </a:t>
            </a:r>
            <a:r>
              <a:rPr kumimoji="1" lang="en-US" altLang="zh-TW" sz="2000" dirty="0" smtClean="0"/>
              <a:t>appear</a:t>
            </a:r>
          </a:p>
          <a:p>
            <a:pPr lvl="1"/>
            <a:r>
              <a:rPr kumimoji="1" lang="en-US" altLang="zh-TW" sz="2000" dirty="0" smtClean="0"/>
              <a:t>Padding </a:t>
            </a:r>
            <a:r>
              <a:rPr kumimoji="1" lang="en-US" altLang="zh-TW" sz="2000" dirty="0"/>
              <a:t>- Clears an area around the content. The padding is </a:t>
            </a:r>
            <a:r>
              <a:rPr kumimoji="1" lang="en-US" altLang="zh-TW" sz="2000" dirty="0" smtClean="0"/>
              <a:t>transparent</a:t>
            </a:r>
          </a:p>
          <a:p>
            <a:pPr lvl="1"/>
            <a:r>
              <a:rPr kumimoji="1" lang="en-US" altLang="zh-TW" sz="2000" dirty="0" smtClean="0"/>
              <a:t>Border </a:t>
            </a:r>
            <a:r>
              <a:rPr kumimoji="1" lang="en-US" altLang="zh-TW" sz="2000" dirty="0"/>
              <a:t>- A border that goes around the padding and </a:t>
            </a:r>
            <a:r>
              <a:rPr kumimoji="1" lang="en-US" altLang="zh-TW" sz="2000" dirty="0" smtClean="0"/>
              <a:t>content</a:t>
            </a:r>
          </a:p>
          <a:p>
            <a:pPr lvl="1"/>
            <a:r>
              <a:rPr kumimoji="1" lang="en-US" altLang="zh-TW" sz="2000" dirty="0" smtClean="0"/>
              <a:t>Margin </a:t>
            </a:r>
            <a:r>
              <a:rPr kumimoji="1" lang="en-US" altLang="zh-TW" sz="2000" dirty="0"/>
              <a:t>- Clears an area outside the border. The margin is transparent</a:t>
            </a:r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04" y="4157906"/>
            <a:ext cx="6300192" cy="255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5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56" y="476672"/>
            <a:ext cx="6914480" cy="37669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383" y="4378838"/>
            <a:ext cx="5116686" cy="215351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95239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Links</a:t>
            </a:r>
            <a:endParaRPr kumimoji="1" lang="zh-TW" altLang="en-US" sz="40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Styling </a:t>
            </a:r>
            <a:r>
              <a:rPr kumimoji="1" lang="en-US" altLang="zh-TW" sz="2400" dirty="0" smtClean="0"/>
              <a:t>Links</a:t>
            </a:r>
          </a:p>
          <a:p>
            <a:pPr lvl="1"/>
            <a:r>
              <a:rPr kumimoji="1" lang="en-US" altLang="zh-TW" sz="2000" dirty="0" smtClean="0"/>
              <a:t>Links </a:t>
            </a:r>
            <a:r>
              <a:rPr kumimoji="1" lang="en-US" altLang="zh-TW" sz="2000" dirty="0"/>
              <a:t>can be styled with any CSS property (e.g. color, font-family, background, etc</a:t>
            </a:r>
            <a:r>
              <a:rPr kumimoji="1" lang="en-US" altLang="zh-TW" sz="2000" dirty="0" smtClean="0"/>
              <a:t>.)</a:t>
            </a:r>
          </a:p>
          <a:p>
            <a:pPr lvl="1"/>
            <a:r>
              <a:rPr kumimoji="1" lang="en-US" altLang="zh-TW" sz="2000" dirty="0"/>
              <a:t>In addition, links can be styled differently depending on what state they are in</a:t>
            </a:r>
            <a:r>
              <a:rPr kumimoji="1" lang="en-US" altLang="zh-TW" sz="2000" dirty="0" smtClean="0"/>
              <a:t>.</a:t>
            </a:r>
          </a:p>
          <a:p>
            <a:pPr lvl="1"/>
            <a:r>
              <a:rPr kumimoji="1" lang="en-US" altLang="zh-TW" sz="2000" dirty="0" smtClean="0"/>
              <a:t>The </a:t>
            </a:r>
            <a:r>
              <a:rPr kumimoji="1" lang="en-US" altLang="zh-TW" sz="2000" dirty="0"/>
              <a:t>four links states are</a:t>
            </a:r>
            <a:r>
              <a:rPr kumimoji="1" lang="en-US" altLang="zh-TW" sz="2000" dirty="0" smtClean="0"/>
              <a:t>:</a:t>
            </a:r>
          </a:p>
          <a:p>
            <a:pPr lvl="2"/>
            <a:r>
              <a:rPr kumimoji="1" lang="en-US" altLang="zh-TW" sz="1800" dirty="0" err="1" smtClean="0"/>
              <a:t>a:link</a:t>
            </a:r>
            <a:r>
              <a:rPr kumimoji="1" lang="en-US" altLang="zh-TW" sz="1800" dirty="0" smtClean="0"/>
              <a:t> </a:t>
            </a:r>
            <a:r>
              <a:rPr kumimoji="1" lang="en-US" altLang="zh-TW" sz="1800" dirty="0"/>
              <a:t>- a normal, unvisited </a:t>
            </a:r>
            <a:r>
              <a:rPr kumimoji="1" lang="en-US" altLang="zh-TW" sz="1800" dirty="0" smtClean="0"/>
              <a:t>link</a:t>
            </a:r>
          </a:p>
          <a:p>
            <a:pPr lvl="2"/>
            <a:r>
              <a:rPr kumimoji="1" lang="en-US" altLang="zh-TW" sz="1800" dirty="0" err="1" smtClean="0"/>
              <a:t>a:visited</a:t>
            </a:r>
            <a:r>
              <a:rPr kumimoji="1" lang="en-US" altLang="zh-TW" sz="1800" dirty="0" smtClean="0"/>
              <a:t> </a:t>
            </a:r>
            <a:r>
              <a:rPr kumimoji="1" lang="en-US" altLang="zh-TW" sz="1800" dirty="0"/>
              <a:t>- a link the user has </a:t>
            </a:r>
            <a:r>
              <a:rPr kumimoji="1" lang="en-US" altLang="zh-TW" sz="1800" dirty="0" smtClean="0"/>
              <a:t>visited</a:t>
            </a:r>
          </a:p>
          <a:p>
            <a:pPr lvl="2"/>
            <a:r>
              <a:rPr kumimoji="1" lang="en-US" altLang="zh-TW" sz="1800" dirty="0" err="1" smtClean="0"/>
              <a:t>a:hover</a:t>
            </a:r>
            <a:r>
              <a:rPr kumimoji="1" lang="en-US" altLang="zh-TW" sz="1800" dirty="0" smtClean="0"/>
              <a:t> </a:t>
            </a:r>
            <a:r>
              <a:rPr kumimoji="1" lang="en-US" altLang="zh-TW" sz="1800" dirty="0"/>
              <a:t>- a link when the user </a:t>
            </a:r>
            <a:r>
              <a:rPr kumimoji="1" lang="en-US" altLang="zh-TW" sz="1800" dirty="0" err="1"/>
              <a:t>mouses</a:t>
            </a:r>
            <a:r>
              <a:rPr kumimoji="1" lang="en-US" altLang="zh-TW" sz="1800" dirty="0"/>
              <a:t> over </a:t>
            </a:r>
            <a:r>
              <a:rPr kumimoji="1" lang="en-US" altLang="zh-TW" sz="1800" dirty="0" smtClean="0"/>
              <a:t>it</a:t>
            </a:r>
          </a:p>
          <a:p>
            <a:pPr lvl="2"/>
            <a:r>
              <a:rPr kumimoji="1" lang="en-US" altLang="zh-TW" sz="1800" dirty="0" err="1" smtClean="0"/>
              <a:t>a:active</a:t>
            </a:r>
            <a:r>
              <a:rPr kumimoji="1" lang="en-US" altLang="zh-TW" sz="1800" dirty="0" smtClean="0"/>
              <a:t> </a:t>
            </a:r>
            <a:r>
              <a:rPr kumimoji="1" lang="en-US" altLang="zh-TW" sz="1800" dirty="0"/>
              <a:t>- a link the moment it is clicked</a:t>
            </a:r>
            <a:endParaRPr kumimoji="1" lang="zh-TW" altLang="en-US" sz="1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8163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CSS Links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50" y="1628800"/>
            <a:ext cx="5361408" cy="44202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821037"/>
            <a:ext cx="1231900" cy="3810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398803" y="6356350"/>
            <a:ext cx="5386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Ref: </a:t>
            </a:r>
            <a:r>
              <a:rPr kumimoji="1" lang="en-US" altLang="zh-TW" dirty="0" smtClean="0">
                <a:hlinkClick r:id="rId4"/>
              </a:rPr>
              <a:t>http</a:t>
            </a:r>
            <a:r>
              <a:rPr kumimoji="1" lang="en-US" altLang="zh-TW" dirty="0">
                <a:hlinkClick r:id="rId4"/>
              </a:rPr>
              <a:t>://</a:t>
            </a:r>
            <a:r>
              <a:rPr kumimoji="1" lang="en-US" altLang="zh-TW" dirty="0" smtClean="0">
                <a:hlinkClick r:id="rId4"/>
              </a:rPr>
              <a:t>www.w3schools.com/css/tryit.asp?filename=trycss_link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8473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Times New Roman" charset="0"/>
                <a:cs typeface="Times New Roman" charset="0"/>
              </a:rPr>
              <a:t>CSS Syntax and Selectors</a:t>
            </a:r>
            <a:endParaRPr lang="en-US" altLang="zh-TW" sz="32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2400" dirty="0"/>
              <a:t>CSS Syntax</a:t>
            </a:r>
          </a:p>
          <a:p>
            <a:pPr lvl="1"/>
            <a:r>
              <a:rPr kumimoji="1" lang="en-US" altLang="zh-TW" sz="2000" dirty="0" smtClean="0"/>
              <a:t>A </a:t>
            </a:r>
            <a:r>
              <a:rPr kumimoji="1" lang="en-US" altLang="zh-TW" sz="2000" dirty="0"/>
              <a:t>CSS rule-set consists of a </a:t>
            </a:r>
            <a:r>
              <a:rPr kumimoji="1" lang="en-US" altLang="zh-TW" sz="2000" b="1" dirty="0"/>
              <a:t>selector</a:t>
            </a:r>
            <a:r>
              <a:rPr kumimoji="1" lang="en-US" altLang="zh-TW" sz="2000" dirty="0"/>
              <a:t> and a </a:t>
            </a:r>
            <a:r>
              <a:rPr kumimoji="1" lang="en-US" altLang="zh-TW" sz="2000" b="1" dirty="0"/>
              <a:t>declaration block</a:t>
            </a:r>
            <a:r>
              <a:rPr kumimoji="1" lang="en-US" altLang="zh-TW" sz="2000" dirty="0"/>
              <a:t>:</a:t>
            </a:r>
          </a:p>
          <a:p>
            <a:pPr lvl="1"/>
            <a:endParaRPr kumimoji="1" lang="en-US" altLang="zh-TW" sz="2000" dirty="0" smtClean="0"/>
          </a:p>
          <a:p>
            <a:pPr lvl="1"/>
            <a:endParaRPr kumimoji="1" lang="en-US" altLang="zh-TW" sz="2000" dirty="0"/>
          </a:p>
          <a:p>
            <a:pPr lvl="1"/>
            <a:endParaRPr kumimoji="1" lang="en-US" altLang="zh-TW" sz="2000" dirty="0" smtClean="0"/>
          </a:p>
          <a:p>
            <a:pPr lvl="1"/>
            <a:r>
              <a:rPr kumimoji="1" lang="en-US" altLang="zh-TW" sz="2000" dirty="0" smtClean="0"/>
              <a:t>The </a:t>
            </a:r>
            <a:r>
              <a:rPr kumimoji="1" lang="en-US" altLang="zh-TW" sz="2000" b="1" dirty="0"/>
              <a:t>selector</a:t>
            </a:r>
            <a:r>
              <a:rPr kumimoji="1" lang="en-US" altLang="zh-TW" sz="2000" dirty="0"/>
              <a:t> points to the </a:t>
            </a:r>
            <a:r>
              <a:rPr kumimoji="1" lang="en-US" altLang="zh-TW" sz="2000" b="1" dirty="0"/>
              <a:t>HTML element </a:t>
            </a:r>
            <a:r>
              <a:rPr kumimoji="1" lang="en-US" altLang="zh-TW" sz="2000" dirty="0"/>
              <a:t>you want to style</a:t>
            </a:r>
            <a:r>
              <a:rPr kumimoji="1" lang="en-US" altLang="zh-TW" sz="2000" dirty="0" smtClean="0"/>
              <a:t>.</a:t>
            </a:r>
          </a:p>
          <a:p>
            <a:pPr lvl="1"/>
            <a:r>
              <a:rPr kumimoji="1" lang="en-US" altLang="zh-TW" sz="2000" dirty="0" smtClean="0"/>
              <a:t>The </a:t>
            </a:r>
            <a:r>
              <a:rPr kumimoji="1" lang="en-US" altLang="zh-TW" sz="2000" b="1" dirty="0"/>
              <a:t>declaration block </a:t>
            </a:r>
            <a:r>
              <a:rPr kumimoji="1" lang="en-US" altLang="zh-TW" sz="2000" dirty="0"/>
              <a:t>contains one or more </a:t>
            </a:r>
            <a:r>
              <a:rPr kumimoji="1" lang="en-US" altLang="zh-TW" sz="2000" b="1" dirty="0"/>
              <a:t>declarations</a:t>
            </a:r>
            <a:r>
              <a:rPr kumimoji="1" lang="en-US" altLang="zh-TW" sz="2000" dirty="0"/>
              <a:t> separated by semicolons</a:t>
            </a:r>
            <a:r>
              <a:rPr kumimoji="1" lang="en-US" altLang="zh-TW" sz="2000" dirty="0" smtClean="0"/>
              <a:t>.</a:t>
            </a:r>
          </a:p>
          <a:p>
            <a:pPr lvl="1"/>
            <a:r>
              <a:rPr kumimoji="1" lang="en-US" altLang="zh-TW" sz="2000" dirty="0" smtClean="0"/>
              <a:t>Each </a:t>
            </a:r>
            <a:r>
              <a:rPr kumimoji="1" lang="en-US" altLang="zh-TW" sz="2000" b="1" dirty="0"/>
              <a:t>declaration</a:t>
            </a:r>
            <a:r>
              <a:rPr kumimoji="1" lang="en-US" altLang="zh-TW" sz="2000" dirty="0"/>
              <a:t> includes a </a:t>
            </a:r>
            <a:r>
              <a:rPr kumimoji="1" lang="en-US" altLang="zh-TW" sz="2000" b="1" dirty="0"/>
              <a:t>CSS property name </a:t>
            </a:r>
            <a:r>
              <a:rPr kumimoji="1" lang="en-US" altLang="zh-TW" sz="2000" dirty="0"/>
              <a:t>and a </a:t>
            </a:r>
            <a:r>
              <a:rPr kumimoji="1" lang="en-US" altLang="zh-TW" sz="2000" b="1" dirty="0"/>
              <a:t>value</a:t>
            </a:r>
            <a:r>
              <a:rPr kumimoji="1" lang="en-US" altLang="zh-TW" sz="2000" dirty="0"/>
              <a:t>, separated by a colon</a:t>
            </a:r>
            <a:r>
              <a:rPr kumimoji="1" lang="en-US" altLang="zh-TW" sz="2000" dirty="0" smtClean="0"/>
              <a:t>.</a:t>
            </a:r>
          </a:p>
          <a:p>
            <a:pPr lvl="1"/>
            <a:r>
              <a:rPr kumimoji="1" lang="en-US" altLang="zh-TW" sz="2000" dirty="0" smtClean="0"/>
              <a:t>A </a:t>
            </a:r>
            <a:r>
              <a:rPr kumimoji="1" lang="en-US" altLang="zh-TW" sz="2000" dirty="0"/>
              <a:t>CSS declaration always </a:t>
            </a:r>
            <a:r>
              <a:rPr kumimoji="1" lang="en-US" altLang="zh-TW" sz="2000" b="1" dirty="0"/>
              <a:t>ends with a semicolon</a:t>
            </a:r>
            <a:r>
              <a:rPr kumimoji="1" lang="en-US" altLang="zh-TW" sz="2000" dirty="0"/>
              <a:t>, and declaration blocks are surrounded by curly braces.</a:t>
            </a:r>
            <a:endParaRPr kumimoji="1" lang="zh-TW" altLang="en-US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20888"/>
            <a:ext cx="4839320" cy="10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CSS Tables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Table </a:t>
            </a:r>
            <a:r>
              <a:rPr kumimoji="1" lang="en-US" altLang="zh-TW" sz="2800" dirty="0" smtClean="0"/>
              <a:t>Borders</a:t>
            </a:r>
          </a:p>
          <a:p>
            <a:pPr lvl="1"/>
            <a:r>
              <a:rPr kumimoji="1" lang="en-US" altLang="zh-TW" sz="2400" dirty="0" smtClean="0"/>
              <a:t>To </a:t>
            </a:r>
            <a:r>
              <a:rPr kumimoji="1" lang="en-US" altLang="zh-TW" sz="2400" dirty="0"/>
              <a:t>specify table borders in CSS, use the border property</a:t>
            </a:r>
            <a:r>
              <a:rPr kumimoji="1" lang="en-US" altLang="zh-TW" sz="2400" dirty="0" smtClean="0"/>
              <a:t>.</a:t>
            </a:r>
          </a:p>
          <a:p>
            <a:pPr lvl="1"/>
            <a:r>
              <a:rPr kumimoji="1" lang="en-US" altLang="zh-TW" sz="2400" dirty="0" smtClean="0"/>
              <a:t>The </a:t>
            </a:r>
            <a:r>
              <a:rPr kumimoji="1" lang="en-US" altLang="zh-TW" sz="2400" dirty="0"/>
              <a:t>example below specifies a black border for &lt;table&gt;, &lt;</a:t>
            </a:r>
            <a:r>
              <a:rPr kumimoji="1" lang="en-US" altLang="zh-TW" sz="2400" dirty="0" err="1"/>
              <a:t>th</a:t>
            </a:r>
            <a:r>
              <a:rPr kumimoji="1" lang="en-US" altLang="zh-TW" sz="2400" dirty="0"/>
              <a:t>&gt;, and &lt;td&gt; elements</a:t>
            </a:r>
            <a:r>
              <a:rPr kumimoji="1" lang="en-US" altLang="zh-TW" sz="2400" dirty="0" smtClean="0"/>
              <a:t>:</a:t>
            </a:r>
          </a:p>
          <a:p>
            <a:pPr lvl="1"/>
            <a:endParaRPr kumimoji="1" lang="en-US" altLang="zh-TW" sz="2400" dirty="0" smtClean="0"/>
          </a:p>
          <a:p>
            <a:pPr lvl="1"/>
            <a:r>
              <a:rPr kumimoji="1" lang="en-US" altLang="zh-TW" sz="2400" dirty="0"/>
              <a:t>Ref </a:t>
            </a:r>
            <a:r>
              <a:rPr kumimoji="1" lang="en-US" altLang="zh-TW" sz="2400" dirty="0">
                <a:hlinkClick r:id="rId2"/>
              </a:rPr>
              <a:t>http://</a:t>
            </a:r>
            <a:r>
              <a:rPr kumimoji="1" lang="en-US" altLang="zh-TW" sz="2400" dirty="0" smtClean="0">
                <a:hlinkClick r:id="rId2"/>
              </a:rPr>
              <a:t>www.w3schools.com/css/css_table.asp</a:t>
            </a:r>
            <a:endParaRPr kumimoji="1" lang="en-US" altLang="zh-TW" sz="2400" dirty="0" smtClean="0"/>
          </a:p>
          <a:p>
            <a:pPr lvl="1"/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5007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42250"/>
            <a:ext cx="3715153" cy="609666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212976"/>
            <a:ext cx="2952328" cy="12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84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Tables</a:t>
            </a:r>
            <a:endParaRPr kumimoji="1" lang="zh-TW" altLang="en-US" sz="40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Collapse Table </a:t>
            </a:r>
            <a:r>
              <a:rPr kumimoji="1" lang="en-US" altLang="zh-TW" sz="2400" dirty="0" smtClean="0"/>
              <a:t>Borders</a:t>
            </a:r>
          </a:p>
          <a:p>
            <a:pPr lvl="1"/>
            <a:r>
              <a:rPr kumimoji="1" lang="en-US" altLang="zh-TW" sz="2000" dirty="0" smtClean="0"/>
              <a:t>The </a:t>
            </a:r>
            <a:r>
              <a:rPr kumimoji="1" lang="en-US" altLang="zh-TW" sz="2000" dirty="0"/>
              <a:t>border-collapse property sets whether the table borders should be collapsed into a single border:</a:t>
            </a:r>
            <a:endParaRPr kumimoji="1" lang="zh-TW" altLang="en-US" sz="2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92405"/>
            <a:ext cx="2448272" cy="3992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400" y="4869160"/>
            <a:ext cx="2545057" cy="9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Exercise 8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Set the border to "2px solid green" for </a:t>
            </a:r>
            <a:r>
              <a:rPr kumimoji="1" lang="en-US" altLang="zh-TW" sz="2400" dirty="0"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kumimoji="1" lang="en-US" altLang="zh-TW" sz="2400" dirty="0"/>
              <a:t>, </a:t>
            </a:r>
            <a:r>
              <a:rPr kumimoji="1" lang="en-US" altLang="zh-TW" sz="2400" dirty="0" err="1">
                <a:latin typeface="Courier New" charset="0"/>
                <a:ea typeface="Courier New" charset="0"/>
                <a:cs typeface="Courier New" charset="0"/>
              </a:rPr>
              <a:t>th</a:t>
            </a:r>
            <a:r>
              <a:rPr kumimoji="1" lang="en-US" altLang="zh-TW" sz="2400" dirty="0"/>
              <a:t> and </a:t>
            </a:r>
            <a:r>
              <a:rPr kumimoji="1" lang="en-US" altLang="zh-TW" sz="2400" dirty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kumimoji="1" lang="en-US" altLang="zh-TW" sz="2400" dirty="0"/>
              <a:t> elements.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779912" y="2320270"/>
            <a:ext cx="4572000" cy="440120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>
            <a:spAutoFit/>
          </a:bodyPr>
          <a:lstStyle/>
          <a:p>
            <a:r>
              <a:rPr lang="zh-TW" altLang="en-US" dirty="0"/>
              <a:t>&lt;!DOCTYPE html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html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head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style&gt;&lt;/style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/head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body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&lt;</a:t>
            </a:r>
            <a:r>
              <a:rPr lang="zh-TW" altLang="en-US" dirty="0"/>
              <a:t>table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&lt;</a:t>
            </a:r>
            <a:r>
              <a:rPr lang="zh-TW" altLang="en-US" dirty="0"/>
              <a:t>tr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    </a:t>
            </a:r>
            <a:r>
              <a:rPr lang="zh-TW" altLang="en-US" dirty="0"/>
              <a:t>&lt;th&gt;Firstname&lt;/th</a:t>
            </a:r>
            <a:r>
              <a:rPr lang="zh-TW" altLang="en-US" dirty="0" smtClean="0"/>
              <a:t>&gt;</a:t>
            </a:r>
            <a:r>
              <a:rPr lang="en-US" altLang="zh-TW" dirty="0"/>
              <a:t> </a:t>
            </a:r>
            <a:r>
              <a:rPr lang="zh-TW" altLang="en-US" dirty="0" smtClean="0"/>
              <a:t>&lt;</a:t>
            </a:r>
            <a:r>
              <a:rPr lang="zh-TW" altLang="en-US" dirty="0"/>
              <a:t>th&gt;Lastname&lt;/th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  </a:t>
            </a:r>
            <a:r>
              <a:rPr lang="zh-TW" altLang="en-US" dirty="0"/>
              <a:t>&lt;/tr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  </a:t>
            </a:r>
            <a:r>
              <a:rPr lang="zh-TW" altLang="en-US" dirty="0"/>
              <a:t>&lt;tr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    </a:t>
            </a:r>
            <a:r>
              <a:rPr lang="zh-TW" altLang="en-US" dirty="0"/>
              <a:t>&lt;td&gt;Peter&lt;/td&gt; </a:t>
            </a:r>
            <a:r>
              <a:rPr lang="zh-TW" altLang="en-US" dirty="0" smtClean="0"/>
              <a:t>&lt;</a:t>
            </a:r>
            <a:r>
              <a:rPr lang="zh-TW" altLang="en-US" dirty="0"/>
              <a:t>td&gt;Griffin&lt;/td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  </a:t>
            </a:r>
            <a:r>
              <a:rPr lang="zh-TW" altLang="en-US" dirty="0"/>
              <a:t>&lt;/tr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  </a:t>
            </a:r>
            <a:r>
              <a:rPr lang="zh-TW" altLang="en-US" dirty="0"/>
              <a:t>&lt;tr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    </a:t>
            </a:r>
            <a:r>
              <a:rPr lang="zh-TW" altLang="en-US" dirty="0"/>
              <a:t>&lt;td&gt;Lois&lt;/td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    </a:t>
            </a:r>
            <a:r>
              <a:rPr lang="zh-TW" altLang="en-US" dirty="0"/>
              <a:t>&lt;td&gt;Griffin&lt;/td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  </a:t>
            </a:r>
            <a:r>
              <a:rPr lang="zh-TW" altLang="en-US" dirty="0"/>
              <a:t>&lt;/tr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&lt;</a:t>
            </a:r>
            <a:r>
              <a:rPr lang="zh-TW" altLang="en-US" dirty="0"/>
              <a:t>/table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/body</a:t>
            </a:r>
            <a:r>
              <a:rPr lang="zh-TW" altLang="en-US" dirty="0" smtClean="0"/>
              <a:t>&gt;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/html</a:t>
            </a:r>
            <a:r>
              <a:rPr lang="zh-TW" altLang="en-US" dirty="0" smtClean="0"/>
              <a:t>&gt;</a:t>
            </a:r>
            <a:r>
              <a:rPr lang="en-US" altLang="zh-TW" dirty="0" smtClean="0"/>
              <a:t> 	 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57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>
                <a:ea typeface="Times New Roman" charset="0"/>
                <a:cs typeface="Times New Roman" charset="0"/>
              </a:rPr>
              <a:t>CSS Syntax and Selectors</a:t>
            </a:r>
            <a:endParaRPr kumimoji="1"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429250"/>
            <a:ext cx="4229100" cy="9271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653627"/>
            <a:ext cx="4471423" cy="34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CSS Selectors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CSS selectors are used to "</a:t>
            </a:r>
            <a:r>
              <a:rPr kumimoji="1" lang="en-US" altLang="zh-TW" b="1" dirty="0"/>
              <a:t>find</a:t>
            </a:r>
            <a:r>
              <a:rPr kumimoji="1" lang="en-US" altLang="zh-TW" dirty="0"/>
              <a:t>" (or select) </a:t>
            </a:r>
            <a:r>
              <a:rPr kumimoji="1" lang="en-US" altLang="zh-TW" b="1" dirty="0"/>
              <a:t>HTML elements </a:t>
            </a:r>
            <a:r>
              <a:rPr kumimoji="1" lang="en-US" altLang="zh-TW" dirty="0"/>
              <a:t>based on their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element </a:t>
            </a:r>
            <a:r>
              <a:rPr kumimoji="1" lang="en-US" altLang="zh-TW" dirty="0"/>
              <a:t>name,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id</a:t>
            </a:r>
            <a:r>
              <a:rPr kumimoji="1" lang="en-US" altLang="zh-TW" dirty="0"/>
              <a:t>,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class</a:t>
            </a:r>
            <a:r>
              <a:rPr kumimoji="1" lang="en-US" altLang="zh-TW" dirty="0"/>
              <a:t>,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attribute</a:t>
            </a:r>
            <a:r>
              <a:rPr kumimoji="1" lang="en-US" altLang="zh-TW" dirty="0"/>
              <a:t>,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and </a:t>
            </a:r>
            <a:r>
              <a:rPr kumimoji="1" lang="en-US" altLang="zh-TW" dirty="0"/>
              <a:t>more.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CSS Selectors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The </a:t>
            </a:r>
            <a:r>
              <a:rPr kumimoji="1" lang="en-US" altLang="zh-TW" b="1" dirty="0"/>
              <a:t>element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Selector</a:t>
            </a:r>
          </a:p>
          <a:p>
            <a:pPr lvl="1"/>
            <a:r>
              <a:rPr kumimoji="1" lang="en-US" altLang="zh-TW" dirty="0" smtClean="0"/>
              <a:t>The </a:t>
            </a:r>
            <a:r>
              <a:rPr kumimoji="1" lang="en-US" altLang="zh-TW" dirty="0"/>
              <a:t>element selector selects elements based on the </a:t>
            </a:r>
            <a:r>
              <a:rPr kumimoji="1" lang="en-US" altLang="zh-TW" b="1" dirty="0"/>
              <a:t>element name</a:t>
            </a:r>
            <a:r>
              <a:rPr kumimoji="1" lang="en-US" altLang="zh-TW" dirty="0" smtClean="0"/>
              <a:t>.</a:t>
            </a:r>
          </a:p>
          <a:p>
            <a:pPr lvl="2"/>
            <a:r>
              <a:rPr kumimoji="1" lang="en-US" altLang="zh-TW" dirty="0"/>
              <a:t>e</a:t>
            </a:r>
            <a:r>
              <a:rPr kumimoji="1" lang="en-US" altLang="zh-TW" dirty="0" smtClean="0"/>
              <a:t>.g. You </a:t>
            </a:r>
            <a:r>
              <a:rPr kumimoji="1" lang="en-US" altLang="zh-TW" dirty="0"/>
              <a:t>can select all &lt;p&gt; elements on a page like this (in this case, all &lt;p&gt; elements will be center-aligned, with a red text color)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91680" y="4460919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pl-PL" altLang="zh-TW" sz="1800" dirty="0">
                <a:solidFill>
                  <a:srgbClr val="A52A2A"/>
                </a:solidFill>
                <a:latin typeface="Consolas" charset="0"/>
              </a:rPr>
              <a:t>p </a:t>
            </a:r>
            <a:r>
              <a:rPr lang="pl-PL" altLang="zh-TW" sz="1800" dirty="0">
                <a:latin typeface="Consolas" charset="0"/>
              </a:rPr>
              <a:t>{</a:t>
            </a:r>
            <a:r>
              <a:rPr lang="pl-PL" altLang="zh-TW" sz="1800" dirty="0"/>
              <a:t/>
            </a:r>
            <a:br>
              <a:rPr lang="pl-PL" altLang="zh-TW" sz="1800" dirty="0"/>
            </a:br>
            <a:r>
              <a:rPr lang="pl-PL" altLang="zh-TW" sz="1800" dirty="0">
                <a:latin typeface="Consolas" charset="0"/>
              </a:rPr>
              <a:t>    </a:t>
            </a:r>
            <a:r>
              <a:rPr lang="pl-PL" altLang="zh-TW" sz="1800" dirty="0" err="1">
                <a:solidFill>
                  <a:srgbClr val="FF0000"/>
                </a:solidFill>
                <a:latin typeface="Consolas" charset="0"/>
              </a:rPr>
              <a:t>text-align</a:t>
            </a:r>
            <a:r>
              <a:rPr lang="pl-PL" altLang="zh-TW" sz="1800" dirty="0">
                <a:solidFill>
                  <a:srgbClr val="FF0000"/>
                </a:solidFill>
                <a:latin typeface="Consolas" charset="0"/>
              </a:rPr>
              <a:t>:</a:t>
            </a:r>
            <a:r>
              <a:rPr lang="pl-PL" altLang="zh-TW" sz="1800" dirty="0">
                <a:solidFill>
                  <a:srgbClr val="0000CD"/>
                </a:solidFill>
                <a:latin typeface="Consolas" charset="0"/>
              </a:rPr>
              <a:t> </a:t>
            </a:r>
            <a:r>
              <a:rPr lang="pl-PL" altLang="zh-TW" sz="1800" dirty="0" err="1">
                <a:solidFill>
                  <a:srgbClr val="0000CD"/>
                </a:solidFill>
                <a:latin typeface="Consolas" charset="0"/>
              </a:rPr>
              <a:t>center</a:t>
            </a:r>
            <a:r>
              <a:rPr lang="pl-PL" altLang="zh-TW" sz="1800" dirty="0">
                <a:solidFill>
                  <a:srgbClr val="0000CD"/>
                </a:solidFill>
                <a:latin typeface="Consolas" charset="0"/>
              </a:rPr>
              <a:t>;</a:t>
            </a:r>
            <a:r>
              <a:rPr lang="pl-PL" altLang="zh-TW" sz="1800" dirty="0"/>
              <a:t/>
            </a:r>
            <a:br>
              <a:rPr lang="pl-PL" altLang="zh-TW" sz="1800" dirty="0"/>
            </a:br>
            <a:r>
              <a:rPr lang="pl-PL" altLang="zh-TW" sz="1800" dirty="0">
                <a:latin typeface="Consolas" charset="0"/>
              </a:rPr>
              <a:t>    </a:t>
            </a:r>
            <a:r>
              <a:rPr lang="pl-PL" altLang="zh-TW" sz="1800" dirty="0" err="1">
                <a:solidFill>
                  <a:srgbClr val="FF0000"/>
                </a:solidFill>
                <a:latin typeface="Consolas" charset="0"/>
              </a:rPr>
              <a:t>color</a:t>
            </a:r>
            <a:r>
              <a:rPr lang="pl-PL" altLang="zh-TW" sz="1800" dirty="0">
                <a:solidFill>
                  <a:srgbClr val="FF0000"/>
                </a:solidFill>
                <a:latin typeface="Consolas" charset="0"/>
              </a:rPr>
              <a:t>:</a:t>
            </a:r>
            <a:r>
              <a:rPr lang="pl-PL" altLang="zh-TW" sz="1800" dirty="0">
                <a:solidFill>
                  <a:srgbClr val="0000CD"/>
                </a:solidFill>
                <a:latin typeface="Consolas" charset="0"/>
              </a:rPr>
              <a:t> red;</a:t>
            </a:r>
            <a:r>
              <a:rPr lang="pl-PL" altLang="zh-TW" sz="1800" dirty="0"/>
              <a:t/>
            </a:r>
            <a:br>
              <a:rPr lang="pl-PL" altLang="zh-TW" sz="1800" dirty="0"/>
            </a:br>
            <a:r>
              <a:rPr lang="pl-PL" altLang="zh-TW" sz="1800" dirty="0" smtClean="0">
                <a:latin typeface="Consolas" charset="0"/>
              </a:rPr>
              <a:t>}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78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/>
              <a:t>CSS Selectors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The </a:t>
            </a:r>
            <a:r>
              <a:rPr kumimoji="1" lang="en-US" altLang="zh-TW" b="1" dirty="0"/>
              <a:t>id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Selector</a:t>
            </a:r>
          </a:p>
          <a:p>
            <a:pPr lvl="1"/>
            <a:r>
              <a:rPr kumimoji="1" lang="en-US" altLang="zh-TW" dirty="0" smtClean="0"/>
              <a:t>The </a:t>
            </a:r>
            <a:r>
              <a:rPr kumimoji="1" lang="en-US" altLang="zh-TW" dirty="0"/>
              <a:t>id selector uses the </a:t>
            </a:r>
            <a:r>
              <a:rPr kumimoji="1" lang="en-US" altLang="zh-TW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kumimoji="1" lang="en-US" altLang="zh-TW" b="1" dirty="0"/>
              <a:t> attribute </a:t>
            </a:r>
            <a:r>
              <a:rPr kumimoji="1" lang="en-US" altLang="zh-TW" dirty="0"/>
              <a:t>of an HTML element to select a specific element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en-US" altLang="zh-TW" dirty="0" smtClean="0"/>
              <a:t>The </a:t>
            </a:r>
            <a:r>
              <a:rPr kumimoji="1" lang="en-US" altLang="zh-TW" dirty="0"/>
              <a:t>id of an element should be </a:t>
            </a:r>
            <a:r>
              <a:rPr kumimoji="1" lang="en-US" altLang="zh-TW" b="1" dirty="0">
                <a:solidFill>
                  <a:srgbClr val="FF0000"/>
                </a:solidFill>
              </a:rPr>
              <a:t>unique</a:t>
            </a:r>
            <a:r>
              <a:rPr kumimoji="1" lang="en-US" altLang="zh-TW" b="1" dirty="0"/>
              <a:t> within a </a:t>
            </a:r>
            <a:r>
              <a:rPr kumimoji="1" lang="en-US" altLang="zh-TW" b="1" dirty="0" smtClean="0"/>
              <a:t>document</a:t>
            </a:r>
            <a:r>
              <a:rPr kumimoji="1" lang="en-US" altLang="zh-TW" dirty="0" smtClean="0"/>
              <a:t>, </a:t>
            </a:r>
            <a:r>
              <a:rPr kumimoji="1" lang="en-US" altLang="zh-TW" dirty="0"/>
              <a:t>so the id selector is used to select one unique element</a:t>
            </a:r>
            <a:r>
              <a:rPr kumimoji="1" lang="en-US" altLang="zh-TW" dirty="0" smtClean="0"/>
              <a:t>!</a:t>
            </a:r>
          </a:p>
          <a:p>
            <a:pPr lvl="1"/>
            <a:r>
              <a:rPr kumimoji="1" lang="en-US" altLang="zh-TW" dirty="0" smtClean="0"/>
              <a:t>To </a:t>
            </a:r>
            <a:r>
              <a:rPr kumimoji="1" lang="en-US" altLang="zh-TW" dirty="0"/>
              <a:t>select an element with a specific id, write a </a:t>
            </a:r>
            <a:r>
              <a:rPr kumimoji="1" lang="en-US" altLang="zh-TW" b="1" dirty="0"/>
              <a:t>hash (</a:t>
            </a:r>
            <a:r>
              <a:rPr kumimoji="1" lang="en-US" altLang="zh-TW" b="1" dirty="0">
                <a:solidFill>
                  <a:srgbClr val="FF0000"/>
                </a:solidFill>
              </a:rPr>
              <a:t>#</a:t>
            </a:r>
            <a:r>
              <a:rPr kumimoji="1" lang="en-US" altLang="zh-TW" b="1" dirty="0"/>
              <a:t>) character</a:t>
            </a:r>
            <a:r>
              <a:rPr kumimoji="1" lang="en-US" altLang="zh-TW" dirty="0"/>
              <a:t>, followed by the id of the element</a:t>
            </a:r>
            <a:r>
              <a:rPr kumimoji="1"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7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</TotalTime>
  <Words>2351</Words>
  <Application>Microsoft Office PowerPoint</Application>
  <PresentationFormat>如螢幕大小 (4:3)</PresentationFormat>
  <Paragraphs>347</Paragraphs>
  <Slides>53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4" baseType="lpstr">
      <vt:lpstr>清晰度</vt:lpstr>
      <vt:lpstr>Web程式設計</vt:lpstr>
      <vt:lpstr>What is CSS?</vt:lpstr>
      <vt:lpstr>What is CSS?</vt:lpstr>
      <vt:lpstr>What is CSS?</vt:lpstr>
      <vt:lpstr>CSS Syntax and Selectors</vt:lpstr>
      <vt:lpstr>CSS Syntax and Selectors</vt:lpstr>
      <vt:lpstr>CSS Selectors</vt:lpstr>
      <vt:lpstr>CSS Selectors</vt:lpstr>
      <vt:lpstr>CSS Selectors</vt:lpstr>
      <vt:lpstr>CSS Selectors</vt:lpstr>
      <vt:lpstr>CSS Selectors</vt:lpstr>
      <vt:lpstr>CSS Selectors</vt:lpstr>
      <vt:lpstr>CSS Selectors</vt:lpstr>
      <vt:lpstr>CSS Selectors</vt:lpstr>
      <vt:lpstr>CSS Selectors</vt:lpstr>
      <vt:lpstr>CSS Selectors</vt:lpstr>
      <vt:lpstr>Exercise 1</vt:lpstr>
      <vt:lpstr>Exercise 2</vt:lpstr>
      <vt:lpstr>Exercise 3</vt:lpstr>
      <vt:lpstr>Learn CSS with Game</vt:lpstr>
      <vt:lpstr>Exercise 4</vt:lpstr>
      <vt:lpstr>CSS Comments</vt:lpstr>
      <vt:lpstr>Three Ways to Insert CSS</vt:lpstr>
      <vt:lpstr>External Style Sheet</vt:lpstr>
      <vt:lpstr>PowerPoint 簡報</vt:lpstr>
      <vt:lpstr>Internal Style Sheet</vt:lpstr>
      <vt:lpstr>Inline Styles</vt:lpstr>
      <vt:lpstr>Inline Styles</vt:lpstr>
      <vt:lpstr>Multiple Style Sheets</vt:lpstr>
      <vt:lpstr>PowerPoint 簡報</vt:lpstr>
      <vt:lpstr>PowerPoint 簡報</vt:lpstr>
      <vt:lpstr>Cascading Order</vt:lpstr>
      <vt:lpstr>Style Inheritance</vt:lpstr>
      <vt:lpstr>Exercise 5~7</vt:lpstr>
      <vt:lpstr>CSS Colors</vt:lpstr>
      <vt:lpstr>CSS Backgrounds</vt:lpstr>
      <vt:lpstr>CSS Backgrounds</vt:lpstr>
      <vt:lpstr>CSS Backgrounds</vt:lpstr>
      <vt:lpstr>CSS Backgrounds</vt:lpstr>
      <vt:lpstr>CSS Text</vt:lpstr>
      <vt:lpstr>PowerPoint 簡報</vt:lpstr>
      <vt:lpstr>CSS Fonts</vt:lpstr>
      <vt:lpstr>Font Family</vt:lpstr>
      <vt:lpstr>Font Style</vt:lpstr>
      <vt:lpstr>CSS Box Model</vt:lpstr>
      <vt:lpstr>CSS Box Model</vt:lpstr>
      <vt:lpstr>PowerPoint 簡報</vt:lpstr>
      <vt:lpstr>CSS Links</vt:lpstr>
      <vt:lpstr>CSS Links</vt:lpstr>
      <vt:lpstr>CSS Tables</vt:lpstr>
      <vt:lpstr>PowerPoint 簡報</vt:lpstr>
      <vt:lpstr>CSS Tables</vt:lpstr>
      <vt:lpstr>Exercise 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網頁設計與網站架設</dc:title>
  <dc:creator>sammy</dc:creator>
  <cp:lastModifiedBy>sammy</cp:lastModifiedBy>
  <cp:revision>20</cp:revision>
  <dcterms:modified xsi:type="dcterms:W3CDTF">2017-10-31T08:29:27Z</dcterms:modified>
</cp:coreProperties>
</file>