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21494750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>
        <p:scale>
          <a:sx n="66" d="100"/>
          <a:sy n="66" d="100"/>
        </p:scale>
        <p:origin x="330" y="-3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901" y="-37387"/>
            <a:ext cx="21555407" cy="3035474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7685" y="10616685"/>
            <a:ext cx="13696836" cy="7268881"/>
          </a:xfrm>
        </p:spPr>
        <p:txBody>
          <a:bodyPr anchor="b">
            <a:noAutofit/>
          </a:bodyPr>
          <a:lstStyle>
            <a:lvl1pPr algn="r">
              <a:defRPr sz="12694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7685" y="17885559"/>
            <a:ext cx="13696836" cy="484311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4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49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24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9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7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48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23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9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3" y="2691554"/>
            <a:ext cx="14921536" cy="15027839"/>
          </a:xfrm>
        </p:spPr>
        <p:txBody>
          <a:bodyPr anchor="ctr">
            <a:normAutofit/>
          </a:bodyPr>
          <a:lstStyle>
            <a:lvl1pPr algn="l">
              <a:defRPr sz="10343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3" y="19738058"/>
            <a:ext cx="14921536" cy="6936234"/>
          </a:xfrm>
        </p:spPr>
        <p:txBody>
          <a:bodyPr anchor="ctr">
            <a:normAutofit/>
          </a:bodyPr>
          <a:lstStyle>
            <a:lvl1pPr marL="0" indent="0" algn="l">
              <a:buNone/>
              <a:defRPr sz="423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4740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2pPr>
            <a:lvl3pPr marL="2149480" indent="0">
              <a:buNone/>
              <a:defRPr sz="3761">
                <a:solidFill>
                  <a:schemeClr val="tx1">
                    <a:tint val="75000"/>
                  </a:schemeClr>
                </a:solidFill>
              </a:defRPr>
            </a:lvl3pPr>
            <a:lvl4pPr marL="32242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4pPr>
            <a:lvl5pPr marL="429896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5pPr>
            <a:lvl6pPr marL="537370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6pPr>
            <a:lvl7pPr marL="644844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7pPr>
            <a:lvl8pPr marL="752318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8pPr>
            <a:lvl9pPr marL="85979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518" y="2691553"/>
            <a:ext cx="14273844" cy="13345619"/>
          </a:xfrm>
        </p:spPr>
        <p:txBody>
          <a:bodyPr anchor="ctr">
            <a:normAutofit/>
          </a:bodyPr>
          <a:lstStyle>
            <a:lvl1pPr algn="l">
              <a:defRPr sz="10343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289" y="16037172"/>
            <a:ext cx="12740303" cy="168222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7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4740" indent="0">
              <a:buFontTx/>
              <a:buNone/>
              <a:defRPr/>
            </a:lvl2pPr>
            <a:lvl3pPr marL="2149480" indent="0">
              <a:buFontTx/>
              <a:buNone/>
              <a:defRPr/>
            </a:lvl3pPr>
            <a:lvl4pPr marL="3224220" indent="0">
              <a:buFontTx/>
              <a:buNone/>
              <a:defRPr/>
            </a:lvl4pPr>
            <a:lvl5pPr marL="429896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0" y="19738058"/>
            <a:ext cx="14921538" cy="6936234"/>
          </a:xfrm>
        </p:spPr>
        <p:txBody>
          <a:bodyPr anchor="ctr">
            <a:normAutofit/>
          </a:bodyPr>
          <a:lstStyle>
            <a:lvl1pPr marL="0" indent="0" algn="l">
              <a:buNone/>
              <a:defRPr sz="423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4740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2pPr>
            <a:lvl3pPr marL="2149480" indent="0">
              <a:buNone/>
              <a:defRPr sz="3761">
                <a:solidFill>
                  <a:schemeClr val="tx1">
                    <a:tint val="75000"/>
                  </a:schemeClr>
                </a:solidFill>
              </a:defRPr>
            </a:lvl3pPr>
            <a:lvl4pPr marL="32242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4pPr>
            <a:lvl5pPr marL="429896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5pPr>
            <a:lvl6pPr marL="537370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6pPr>
            <a:lvl7pPr marL="644844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7pPr>
            <a:lvl8pPr marL="752318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8pPr>
            <a:lvl9pPr marL="85979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34707" y="3489739"/>
            <a:ext cx="1075017" cy="2581948"/>
          </a:xfrm>
          <a:prstGeom prst="rect">
            <a:avLst/>
          </a:prstGeom>
        </p:spPr>
        <p:txBody>
          <a:bodyPr vert="horz" lIns="214948" tIns="107474" rIns="214948" bIns="107474" rtlCol="0" anchor="ctr">
            <a:noAutofit/>
          </a:bodyPr>
          <a:lstStyle/>
          <a:p>
            <a:pPr lvl="0"/>
            <a:r>
              <a:rPr lang="en-US" sz="1880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61780" y="12744947"/>
            <a:ext cx="1075017" cy="2581948"/>
          </a:xfrm>
          <a:prstGeom prst="rect">
            <a:avLst/>
          </a:prstGeom>
        </p:spPr>
        <p:txBody>
          <a:bodyPr vert="horz" lIns="214948" tIns="107474" rIns="214948" bIns="107474" rtlCol="0" anchor="ctr">
            <a:noAutofit/>
          </a:bodyPr>
          <a:lstStyle/>
          <a:p>
            <a:pPr lvl="0"/>
            <a:r>
              <a:rPr lang="en-US" sz="1880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2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0" y="8530264"/>
            <a:ext cx="14921538" cy="11459677"/>
          </a:xfrm>
        </p:spPr>
        <p:txBody>
          <a:bodyPr anchor="b">
            <a:normAutofit/>
          </a:bodyPr>
          <a:lstStyle>
            <a:lvl1pPr algn="l">
              <a:defRPr sz="10343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0" y="19989940"/>
            <a:ext cx="14921538" cy="6684351"/>
          </a:xfrm>
        </p:spPr>
        <p:txBody>
          <a:bodyPr anchor="t">
            <a:normAutofit/>
          </a:bodyPr>
          <a:lstStyle>
            <a:lvl1pPr marL="0" indent="0" algn="l">
              <a:buNone/>
              <a:defRPr sz="423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4740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2pPr>
            <a:lvl3pPr marL="2149480" indent="0">
              <a:buNone/>
              <a:defRPr sz="3761">
                <a:solidFill>
                  <a:schemeClr val="tx1">
                    <a:tint val="75000"/>
                  </a:schemeClr>
                </a:solidFill>
              </a:defRPr>
            </a:lvl3pPr>
            <a:lvl4pPr marL="32242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4pPr>
            <a:lvl5pPr marL="429896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5pPr>
            <a:lvl6pPr marL="537370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6pPr>
            <a:lvl7pPr marL="644844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7pPr>
            <a:lvl8pPr marL="752318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8pPr>
            <a:lvl9pPr marL="85979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6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518" y="2691553"/>
            <a:ext cx="14273844" cy="13345619"/>
          </a:xfrm>
        </p:spPr>
        <p:txBody>
          <a:bodyPr anchor="ctr">
            <a:normAutofit/>
          </a:bodyPr>
          <a:lstStyle>
            <a:lvl1pPr algn="l">
              <a:defRPr sz="10343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32976" y="17719393"/>
            <a:ext cx="14921541" cy="22705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64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4740" indent="0">
              <a:buFontTx/>
              <a:buNone/>
              <a:defRPr/>
            </a:lvl2pPr>
            <a:lvl3pPr marL="2149480" indent="0">
              <a:buFontTx/>
              <a:buNone/>
              <a:defRPr/>
            </a:lvl3pPr>
            <a:lvl4pPr marL="3224220" indent="0">
              <a:buFontTx/>
              <a:buNone/>
              <a:defRPr/>
            </a:lvl4pPr>
            <a:lvl5pPr marL="429896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0" y="19989940"/>
            <a:ext cx="14921538" cy="6684351"/>
          </a:xfrm>
        </p:spPr>
        <p:txBody>
          <a:bodyPr anchor="t">
            <a:normAutofit/>
          </a:bodyPr>
          <a:lstStyle>
            <a:lvl1pPr marL="0" indent="0" algn="l">
              <a:buNone/>
              <a:defRPr sz="42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4740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2pPr>
            <a:lvl3pPr marL="2149480" indent="0">
              <a:buNone/>
              <a:defRPr sz="3761">
                <a:solidFill>
                  <a:schemeClr val="tx1">
                    <a:tint val="75000"/>
                  </a:schemeClr>
                </a:solidFill>
              </a:defRPr>
            </a:lvl3pPr>
            <a:lvl4pPr marL="32242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4pPr>
            <a:lvl5pPr marL="429896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5pPr>
            <a:lvl6pPr marL="537370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6pPr>
            <a:lvl7pPr marL="644844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7pPr>
            <a:lvl8pPr marL="752318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8pPr>
            <a:lvl9pPr marL="85979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34707" y="3489739"/>
            <a:ext cx="1075017" cy="2581948"/>
          </a:xfrm>
          <a:prstGeom prst="rect">
            <a:avLst/>
          </a:prstGeom>
        </p:spPr>
        <p:txBody>
          <a:bodyPr vert="horz" lIns="214948" tIns="107474" rIns="214948" bIns="107474" rtlCol="0" anchor="ctr">
            <a:noAutofit/>
          </a:bodyPr>
          <a:lstStyle/>
          <a:p>
            <a:pPr lvl="0"/>
            <a:r>
              <a:rPr lang="en-US" sz="1880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61780" y="12744947"/>
            <a:ext cx="1075017" cy="2581948"/>
          </a:xfrm>
          <a:prstGeom prst="rect">
            <a:avLst/>
          </a:prstGeom>
        </p:spPr>
        <p:txBody>
          <a:bodyPr vert="horz" lIns="214948" tIns="107474" rIns="214948" bIns="107474" rtlCol="0" anchor="ctr">
            <a:noAutofit/>
          </a:bodyPr>
          <a:lstStyle/>
          <a:p>
            <a:pPr lvl="0"/>
            <a:r>
              <a:rPr lang="en-US" sz="1880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10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671" y="2691553"/>
            <a:ext cx="14906847" cy="13345619"/>
          </a:xfrm>
        </p:spPr>
        <p:txBody>
          <a:bodyPr anchor="ctr">
            <a:normAutofit/>
          </a:bodyPr>
          <a:lstStyle>
            <a:lvl1pPr algn="l">
              <a:defRPr sz="10343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32976" y="17719393"/>
            <a:ext cx="14921541" cy="22705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642">
                <a:solidFill>
                  <a:schemeClr val="accent1"/>
                </a:solidFill>
              </a:defRPr>
            </a:lvl1pPr>
            <a:lvl2pPr marL="1074740" indent="0">
              <a:buFontTx/>
              <a:buNone/>
              <a:defRPr/>
            </a:lvl2pPr>
            <a:lvl3pPr marL="2149480" indent="0">
              <a:buFontTx/>
              <a:buNone/>
              <a:defRPr/>
            </a:lvl3pPr>
            <a:lvl4pPr marL="3224220" indent="0">
              <a:buFontTx/>
              <a:buNone/>
              <a:defRPr/>
            </a:lvl4pPr>
            <a:lvl5pPr marL="429896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0" y="19989940"/>
            <a:ext cx="14921538" cy="6684351"/>
          </a:xfrm>
        </p:spPr>
        <p:txBody>
          <a:bodyPr anchor="t">
            <a:normAutofit/>
          </a:bodyPr>
          <a:lstStyle>
            <a:lvl1pPr marL="0" indent="0" algn="l">
              <a:buNone/>
              <a:defRPr sz="42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4740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2pPr>
            <a:lvl3pPr marL="2149480" indent="0">
              <a:buNone/>
              <a:defRPr sz="3761">
                <a:solidFill>
                  <a:schemeClr val="tx1">
                    <a:tint val="75000"/>
                  </a:schemeClr>
                </a:solidFill>
              </a:defRPr>
            </a:lvl3pPr>
            <a:lvl4pPr marL="32242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4pPr>
            <a:lvl5pPr marL="429896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5pPr>
            <a:lvl6pPr marL="537370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6pPr>
            <a:lvl7pPr marL="644844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7pPr>
            <a:lvl8pPr marL="752318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8pPr>
            <a:lvl9pPr marL="85979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1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0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0834" y="2691555"/>
            <a:ext cx="2300888" cy="23186615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2981" y="2691555"/>
            <a:ext cx="12211919" cy="2318661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2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39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0" y="11925085"/>
            <a:ext cx="14921538" cy="8064862"/>
          </a:xfrm>
        </p:spPr>
        <p:txBody>
          <a:bodyPr anchor="b"/>
          <a:lstStyle>
            <a:lvl1pPr algn="l">
              <a:defRPr sz="9403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0" y="19989941"/>
            <a:ext cx="14921538" cy="3798905"/>
          </a:xfrm>
        </p:spPr>
        <p:txBody>
          <a:bodyPr anchor="t"/>
          <a:lstStyle>
            <a:lvl1pPr marL="0" indent="0" algn="l">
              <a:buNone/>
              <a:defRPr sz="47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4740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2pPr>
            <a:lvl3pPr marL="2149480" indent="0">
              <a:buNone/>
              <a:defRPr sz="3761">
                <a:solidFill>
                  <a:schemeClr val="tx1">
                    <a:tint val="75000"/>
                  </a:schemeClr>
                </a:solidFill>
              </a:defRPr>
            </a:lvl3pPr>
            <a:lvl4pPr marL="32242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4pPr>
            <a:lvl5pPr marL="429896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5pPr>
            <a:lvl6pPr marL="537370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6pPr>
            <a:lvl7pPr marL="644844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7pPr>
            <a:lvl8pPr marL="752318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8pPr>
            <a:lvl9pPr marL="8597920" indent="0">
              <a:buNone/>
              <a:defRPr sz="3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12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3" y="2691553"/>
            <a:ext cx="14921536" cy="58316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2984" y="9539601"/>
            <a:ext cx="7259201" cy="17134686"/>
          </a:xfrm>
        </p:spPr>
        <p:txBody>
          <a:bodyPr>
            <a:normAutofit/>
          </a:bodyPr>
          <a:lstStyle>
            <a:lvl1pPr>
              <a:defRPr sz="4231"/>
            </a:lvl1pPr>
            <a:lvl2pPr>
              <a:defRPr sz="3761"/>
            </a:lvl2pPr>
            <a:lvl3pPr>
              <a:defRPr sz="3291"/>
            </a:lvl3pPr>
            <a:lvl4pPr>
              <a:defRPr sz="2821"/>
            </a:lvl4pPr>
            <a:lvl5pPr>
              <a:defRPr sz="2821"/>
            </a:lvl5pPr>
            <a:lvl6pPr>
              <a:defRPr sz="2821"/>
            </a:lvl6pPr>
            <a:lvl7pPr>
              <a:defRPr sz="2821"/>
            </a:lvl7pPr>
            <a:lvl8pPr>
              <a:defRPr sz="2821"/>
            </a:lvl8pPr>
            <a:lvl9pPr>
              <a:defRPr sz="2821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5316" y="9539607"/>
            <a:ext cx="7259203" cy="17134691"/>
          </a:xfrm>
        </p:spPr>
        <p:txBody>
          <a:bodyPr>
            <a:normAutofit/>
          </a:bodyPr>
          <a:lstStyle>
            <a:lvl1pPr>
              <a:defRPr sz="4231"/>
            </a:lvl1pPr>
            <a:lvl2pPr>
              <a:defRPr sz="3761"/>
            </a:lvl2pPr>
            <a:lvl3pPr>
              <a:defRPr sz="3291"/>
            </a:lvl3pPr>
            <a:lvl4pPr>
              <a:defRPr sz="2821"/>
            </a:lvl4pPr>
            <a:lvl5pPr>
              <a:defRPr sz="2821"/>
            </a:lvl5pPr>
            <a:lvl6pPr>
              <a:defRPr sz="2821"/>
            </a:lvl6pPr>
            <a:lvl7pPr>
              <a:defRPr sz="2821"/>
            </a:lvl7pPr>
            <a:lvl8pPr>
              <a:defRPr sz="2821"/>
            </a:lvl8pPr>
            <a:lvl9pPr>
              <a:defRPr sz="2821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07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2" y="2691553"/>
            <a:ext cx="14921534" cy="583169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1" y="9541340"/>
            <a:ext cx="7265226" cy="2544357"/>
          </a:xfrm>
        </p:spPr>
        <p:txBody>
          <a:bodyPr anchor="b">
            <a:noAutofit/>
          </a:bodyPr>
          <a:lstStyle>
            <a:lvl1pPr marL="0" indent="0">
              <a:buNone/>
              <a:defRPr sz="5642" b="0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2981" y="12085704"/>
            <a:ext cx="7265226" cy="1458859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89289" y="9541340"/>
            <a:ext cx="7265226" cy="2544357"/>
          </a:xfrm>
        </p:spPr>
        <p:txBody>
          <a:bodyPr anchor="b">
            <a:noAutofit/>
          </a:bodyPr>
          <a:lstStyle>
            <a:lvl1pPr marL="0" indent="0">
              <a:buNone/>
              <a:defRPr sz="5642" b="0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9289" y="12085704"/>
            <a:ext cx="7265226" cy="1458859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3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1" y="2691553"/>
            <a:ext cx="14921536" cy="58316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1" y="6616753"/>
            <a:ext cx="6558865" cy="5644783"/>
          </a:xfrm>
        </p:spPr>
        <p:txBody>
          <a:bodyPr anchor="b">
            <a:normAutofit/>
          </a:bodyPr>
          <a:lstStyle>
            <a:lvl1pPr>
              <a:defRPr sz="4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978" y="2273539"/>
            <a:ext cx="7959538" cy="2440075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2981" y="12261533"/>
            <a:ext cx="6558865" cy="11411060"/>
          </a:xfrm>
        </p:spPr>
        <p:txBody>
          <a:bodyPr>
            <a:normAutofit/>
          </a:bodyPr>
          <a:lstStyle>
            <a:lvl1pPr marL="0" indent="0">
              <a:buNone/>
              <a:defRPr sz="3291"/>
            </a:lvl1pPr>
            <a:lvl2pPr marL="806055" indent="0">
              <a:buNone/>
              <a:defRPr sz="2468"/>
            </a:lvl2pPr>
            <a:lvl3pPr marL="1612110" indent="0">
              <a:buNone/>
              <a:defRPr sz="2116"/>
            </a:lvl3pPr>
            <a:lvl4pPr marL="2418165" indent="0">
              <a:buNone/>
              <a:defRPr sz="1763"/>
            </a:lvl4pPr>
            <a:lvl5pPr marL="3224220" indent="0">
              <a:buNone/>
              <a:defRPr sz="1763"/>
            </a:lvl5pPr>
            <a:lvl6pPr marL="4030275" indent="0">
              <a:buNone/>
              <a:defRPr sz="1763"/>
            </a:lvl6pPr>
            <a:lvl7pPr marL="4836330" indent="0">
              <a:buNone/>
              <a:defRPr sz="1763"/>
            </a:lvl7pPr>
            <a:lvl8pPr marL="5642385" indent="0">
              <a:buNone/>
              <a:defRPr sz="1763"/>
            </a:lvl8pPr>
            <a:lvl9pPr marL="6448440" indent="0">
              <a:buNone/>
              <a:defRPr sz="176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981" y="21195982"/>
            <a:ext cx="14921536" cy="2502306"/>
          </a:xfrm>
        </p:spPr>
        <p:txBody>
          <a:bodyPr anchor="b">
            <a:normAutofit/>
          </a:bodyPr>
          <a:lstStyle>
            <a:lvl1pPr algn="l">
              <a:defRPr sz="5642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2981" y="2691553"/>
            <a:ext cx="14921536" cy="16979913"/>
          </a:xfrm>
        </p:spPr>
        <p:txBody>
          <a:bodyPr anchor="t">
            <a:normAutofit/>
          </a:bodyPr>
          <a:lstStyle>
            <a:lvl1pPr marL="0" indent="0" algn="ctr">
              <a:buNone/>
              <a:defRPr sz="3761"/>
            </a:lvl1pPr>
            <a:lvl2pPr marL="1074740" indent="0">
              <a:buNone/>
              <a:defRPr sz="3761"/>
            </a:lvl2pPr>
            <a:lvl3pPr marL="2149480" indent="0">
              <a:buNone/>
              <a:defRPr sz="3761"/>
            </a:lvl3pPr>
            <a:lvl4pPr marL="3224220" indent="0">
              <a:buNone/>
              <a:defRPr sz="3761"/>
            </a:lvl4pPr>
            <a:lvl5pPr marL="4298960" indent="0">
              <a:buNone/>
              <a:defRPr sz="3761"/>
            </a:lvl5pPr>
            <a:lvl6pPr marL="5373700" indent="0">
              <a:buNone/>
              <a:defRPr sz="3761"/>
            </a:lvl6pPr>
            <a:lvl7pPr marL="6448440" indent="0">
              <a:buNone/>
              <a:defRPr sz="3761"/>
            </a:lvl7pPr>
            <a:lvl8pPr marL="7523180" indent="0">
              <a:buNone/>
              <a:defRPr sz="3761"/>
            </a:lvl8pPr>
            <a:lvl9pPr marL="8597920" indent="0">
              <a:buNone/>
              <a:defRPr sz="3761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2981" y="23698288"/>
            <a:ext cx="14921536" cy="2976003"/>
          </a:xfrm>
        </p:spPr>
        <p:txBody>
          <a:bodyPr>
            <a:normAutofit/>
          </a:bodyPr>
          <a:lstStyle>
            <a:lvl1pPr marL="0" indent="0">
              <a:buNone/>
              <a:defRPr sz="2821"/>
            </a:lvl1pPr>
            <a:lvl2pPr marL="1074740" indent="0">
              <a:buNone/>
              <a:defRPr sz="2821"/>
            </a:lvl2pPr>
            <a:lvl3pPr marL="2149480" indent="0">
              <a:buNone/>
              <a:defRPr sz="2351"/>
            </a:lvl3pPr>
            <a:lvl4pPr marL="3224220" indent="0">
              <a:buNone/>
              <a:defRPr sz="2116"/>
            </a:lvl4pPr>
            <a:lvl5pPr marL="4298960" indent="0">
              <a:buNone/>
              <a:defRPr sz="2116"/>
            </a:lvl5pPr>
            <a:lvl6pPr marL="5373700" indent="0">
              <a:buNone/>
              <a:defRPr sz="2116"/>
            </a:lvl6pPr>
            <a:lvl7pPr marL="6448440" indent="0">
              <a:buNone/>
              <a:defRPr sz="2116"/>
            </a:lvl7pPr>
            <a:lvl8pPr marL="7523180" indent="0">
              <a:buNone/>
              <a:defRPr sz="2116"/>
            </a:lvl8pPr>
            <a:lvl9pPr marL="8597920" indent="0">
              <a:buNone/>
              <a:defRPr sz="211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61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902" y="-37387"/>
            <a:ext cx="21555410" cy="3035474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982" y="2691553"/>
            <a:ext cx="14921534" cy="5831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981" y="9539607"/>
            <a:ext cx="14921536" cy="1713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06110" y="26674298"/>
            <a:ext cx="160818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BBE1-DCD0-4BE7-8E25-9F4C6722DA27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2982" y="26674298"/>
            <a:ext cx="1086719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49464" y="26674298"/>
            <a:ext cx="120505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16">
                <a:solidFill>
                  <a:schemeClr val="accent1"/>
                </a:solidFill>
              </a:defRPr>
            </a:lvl1pPr>
          </a:lstStyle>
          <a:p>
            <a:fld id="{E5EE11CD-CAFD-4B3E-B570-60C7D36C5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4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1074740" rtl="0" eaLnBrk="1" latinLnBrk="0" hangingPunct="1">
        <a:spcBef>
          <a:spcPct val="0"/>
        </a:spcBef>
        <a:buNone/>
        <a:defRPr sz="846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6055" indent="-806055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3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46453" indent="-671713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6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86850" indent="-537370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61590" indent="-537370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2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836330" indent="-537370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2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911070" indent="-537370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2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985810" indent="-537370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2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060550" indent="-537370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2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135290" indent="-537370" algn="l" defTabSz="1074740" rtl="0" eaLnBrk="1" latinLnBrk="0" hangingPunct="1">
        <a:spcBef>
          <a:spcPts val="235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2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1pPr>
      <a:lvl2pPr marL="107474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2pPr>
      <a:lvl3pPr marL="214948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3pPr>
      <a:lvl4pPr marL="322422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29896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37370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44844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752318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8597920" algn="l" defTabSz="107474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3965" y="567157"/>
            <a:ext cx="8846817" cy="207661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TW" altLang="en-US" dirty="0"/>
              <a:t>嶼悟繚繞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2611" y="27412395"/>
            <a:ext cx="11128171" cy="2913517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D0550770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許堯舜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D0512825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洪緯哲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D0550808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喬鵬</a:t>
            </a:r>
          </a:p>
        </p:txBody>
      </p:sp>
      <p:pic>
        <p:nvPicPr>
          <p:cNvPr id="1028" name="Picture 4" descr="「蠟筆小新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2" y="27065186"/>
            <a:ext cx="294639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01.calm9.com/qrcode/2018-01/B3FYURMFF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62" y="27010698"/>
            <a:ext cx="3269274" cy="32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E49D4EA-3ABE-4D30-9E3E-125E13DAB9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818" y="5829742"/>
            <a:ext cx="7420334" cy="4204730"/>
          </a:xfrm>
          <a:prstGeom prst="rect">
            <a:avLst/>
          </a:prstGeom>
        </p:spPr>
      </p:pic>
      <p:sp>
        <p:nvSpPr>
          <p:cNvPr id="8" name="流程圖: 替代程序 7">
            <a:extLst>
              <a:ext uri="{FF2B5EF4-FFF2-40B4-BE49-F238E27FC236}">
                <a16:creationId xmlns:a16="http://schemas.microsoft.com/office/drawing/2014/main" xmlns="" id="{42DE8FC0-FEED-4992-95B0-DD2ADAB62DF3}"/>
              </a:ext>
            </a:extLst>
          </p:cNvPr>
          <p:cNvSpPr/>
          <p:nvPr/>
        </p:nvSpPr>
        <p:spPr>
          <a:xfrm>
            <a:off x="9837608" y="2867580"/>
            <a:ext cx="5333174" cy="93846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WEB</a:t>
            </a:r>
            <a:r>
              <a:rPr lang="zh-TW" altLang="en-US" sz="4000" dirty="0"/>
              <a:t>專題製作</a:t>
            </a:r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xmlns="" id="{5EAEE00E-1DC9-4965-B462-8064D7F96ED8}"/>
              </a:ext>
            </a:extLst>
          </p:cNvPr>
          <p:cNvSpPr/>
          <p:nvPr/>
        </p:nvSpPr>
        <p:spPr>
          <a:xfrm flipH="1">
            <a:off x="1489065" y="3774491"/>
            <a:ext cx="3828322" cy="1116029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專題簡介</a:t>
            </a:r>
          </a:p>
        </p:txBody>
      </p:sp>
      <p:sp>
        <p:nvSpPr>
          <p:cNvPr id="15" name="語音泡泡: 矩形 14">
            <a:extLst>
              <a:ext uri="{FF2B5EF4-FFF2-40B4-BE49-F238E27FC236}">
                <a16:creationId xmlns:a16="http://schemas.microsoft.com/office/drawing/2014/main" xmlns="" id="{9312E2F9-C8ED-423F-B199-F9F189B72CB7}"/>
              </a:ext>
            </a:extLst>
          </p:cNvPr>
          <p:cNvSpPr/>
          <p:nvPr/>
        </p:nvSpPr>
        <p:spPr>
          <a:xfrm flipH="1">
            <a:off x="1489065" y="7427814"/>
            <a:ext cx="3828322" cy="1116029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主要功能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7C973E22-8694-4335-A2DF-260A4C276766}"/>
              </a:ext>
            </a:extLst>
          </p:cNvPr>
          <p:cNvSpPr/>
          <p:nvPr/>
        </p:nvSpPr>
        <p:spPr>
          <a:xfrm>
            <a:off x="1489065" y="8954707"/>
            <a:ext cx="6499903" cy="26875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j-ea"/>
                <a:ea typeface="+mj-ea"/>
              </a:rPr>
              <a:t>  </a:t>
            </a:r>
            <a:r>
              <a:rPr lang="en-US" altLang="zh-TW" sz="2800" dirty="0">
                <a:latin typeface="+mj-ea"/>
                <a:ea typeface="+mj-ea"/>
              </a:rPr>
              <a:t>1.</a:t>
            </a:r>
            <a:r>
              <a:rPr lang="zh-TW" altLang="zh-TW" sz="2800" dirty="0">
                <a:latin typeface="+mj-ea"/>
                <a:ea typeface="+mj-ea"/>
              </a:rPr>
              <a:t>細部對蘭嶼的須知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  </a:t>
            </a:r>
            <a:r>
              <a:rPr lang="en-US" altLang="zh-TW" sz="2800" dirty="0">
                <a:latin typeface="+mj-ea"/>
                <a:ea typeface="+mj-ea"/>
              </a:rPr>
              <a:t>2.</a:t>
            </a:r>
            <a:r>
              <a:rPr lang="zh-TW" altLang="zh-TW" sz="2800" dirty="0">
                <a:latin typeface="+mj-ea"/>
                <a:ea typeface="+mj-ea"/>
              </a:rPr>
              <a:t>了解地方民族特色及禁忌</a:t>
            </a:r>
          </a:p>
          <a:p>
            <a:r>
              <a:rPr lang="zh-TW" altLang="en-US" sz="2800" dirty="0">
                <a:latin typeface="+mj-ea"/>
                <a:ea typeface="+mj-ea"/>
              </a:rPr>
              <a:t>  </a:t>
            </a:r>
            <a:r>
              <a:rPr lang="en-US" altLang="zh-TW" sz="2800" dirty="0">
                <a:latin typeface="+mj-ea"/>
                <a:ea typeface="+mj-ea"/>
              </a:rPr>
              <a:t>3.</a:t>
            </a:r>
            <a:r>
              <a:rPr lang="zh-TW" altLang="zh-TW" sz="2800" dirty="0">
                <a:latin typeface="+mj-ea"/>
                <a:ea typeface="+mj-ea"/>
              </a:rPr>
              <a:t>得知關於蘭嶼整個地區的分布</a:t>
            </a:r>
          </a:p>
          <a:p>
            <a:r>
              <a:rPr lang="zh-TW" altLang="en-US" sz="2800" dirty="0">
                <a:latin typeface="+mj-ea"/>
                <a:ea typeface="+mj-ea"/>
              </a:rPr>
              <a:t>  </a:t>
            </a:r>
            <a:r>
              <a:rPr lang="en-US" altLang="zh-TW" sz="2800" dirty="0">
                <a:latin typeface="+mj-ea"/>
                <a:ea typeface="+mj-ea"/>
              </a:rPr>
              <a:t>4.</a:t>
            </a:r>
            <a:r>
              <a:rPr lang="zh-TW" altLang="zh-TW" sz="2800" dirty="0">
                <a:latin typeface="+mj-ea"/>
                <a:ea typeface="+mj-ea"/>
              </a:rPr>
              <a:t>得知一些去玩蘭嶼的活動規劃</a:t>
            </a:r>
          </a:p>
          <a:p>
            <a:r>
              <a:rPr lang="zh-TW" altLang="en-US" sz="2800" dirty="0">
                <a:latin typeface="+mj-ea"/>
                <a:ea typeface="+mj-ea"/>
              </a:rPr>
              <a:t>  </a:t>
            </a:r>
            <a:r>
              <a:rPr lang="en-US" altLang="zh-TW" sz="2800" dirty="0">
                <a:latin typeface="+mj-ea"/>
                <a:ea typeface="+mj-ea"/>
              </a:rPr>
              <a:t>5.</a:t>
            </a:r>
            <a:r>
              <a:rPr lang="zh-TW" altLang="zh-TW" sz="2800" dirty="0">
                <a:latin typeface="+mj-ea"/>
                <a:ea typeface="+mj-ea"/>
              </a:rPr>
              <a:t>交通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xmlns="" id="{388C7A09-61DE-4E3F-A316-6EAEC3FBA53D}"/>
              </a:ext>
            </a:extLst>
          </p:cNvPr>
          <p:cNvSpPr/>
          <p:nvPr/>
        </p:nvSpPr>
        <p:spPr>
          <a:xfrm>
            <a:off x="1659216" y="5301384"/>
            <a:ext cx="7316342" cy="1747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n-ea"/>
              </a:rPr>
              <a:t>    以蘭嶼為主題製作網頁，介紹蘭嶼當地，</a:t>
            </a:r>
            <a:endParaRPr lang="en-US" altLang="zh-TW" sz="2800" dirty="0">
              <a:latin typeface="+mn-ea"/>
            </a:endParaRPr>
          </a:p>
          <a:p>
            <a:r>
              <a:rPr lang="zh-TW" altLang="zh-TW" sz="2800" dirty="0">
                <a:latin typeface="+mn-ea"/>
              </a:rPr>
              <a:t>讓大家對達悟族的文化有更進一步的認識</a:t>
            </a:r>
            <a:r>
              <a:rPr lang="zh-TW" altLang="en-US" sz="2800" dirty="0">
                <a:latin typeface="+mn-ea"/>
              </a:rPr>
              <a:t>，</a:t>
            </a:r>
            <a:endParaRPr lang="en-US" altLang="zh-TW" sz="28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能更深入研究探討蘭嶼地區</a:t>
            </a:r>
            <a:r>
              <a:rPr lang="zh-TW" altLang="en-US" dirty="0">
                <a:latin typeface="+mn-ea"/>
              </a:rPr>
              <a:t>。</a:t>
            </a:r>
          </a:p>
        </p:txBody>
      </p: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A9902EA6-1A79-4D32-A352-80209FA06D54}"/>
              </a:ext>
            </a:extLst>
          </p:cNvPr>
          <p:cNvSpPr/>
          <p:nvPr/>
        </p:nvSpPr>
        <p:spPr>
          <a:xfrm flipH="1">
            <a:off x="9257524" y="4375678"/>
            <a:ext cx="3828322" cy="1116029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網頁設計</a:t>
            </a:r>
          </a:p>
        </p:txBody>
      </p:sp>
      <p:sp>
        <p:nvSpPr>
          <p:cNvPr id="14" name="流程圖: 替代程序 13">
            <a:extLst>
              <a:ext uri="{FF2B5EF4-FFF2-40B4-BE49-F238E27FC236}">
                <a16:creationId xmlns:a16="http://schemas.microsoft.com/office/drawing/2014/main" xmlns="" id="{1AED1543-151F-481E-B107-4781FC89A3CD}"/>
              </a:ext>
            </a:extLst>
          </p:cNvPr>
          <p:cNvSpPr/>
          <p:nvPr/>
        </p:nvSpPr>
        <p:spPr>
          <a:xfrm>
            <a:off x="14689064" y="5172471"/>
            <a:ext cx="2118967" cy="63847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</a:rPr>
              <a:t>首頁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77297950-581D-419B-BFB9-4BCCCB8A47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76" y="10785376"/>
            <a:ext cx="7346055" cy="4132156"/>
          </a:xfrm>
          <a:prstGeom prst="rect">
            <a:avLst/>
          </a:prstGeom>
        </p:spPr>
      </p:pic>
      <p:sp>
        <p:nvSpPr>
          <p:cNvPr id="24" name="流程圖: 替代程序 23">
            <a:extLst>
              <a:ext uri="{FF2B5EF4-FFF2-40B4-BE49-F238E27FC236}">
                <a16:creationId xmlns:a16="http://schemas.microsoft.com/office/drawing/2014/main" xmlns="" id="{7D558F61-0000-44AB-AA7B-892F4FB76A82}"/>
              </a:ext>
            </a:extLst>
          </p:cNvPr>
          <p:cNvSpPr/>
          <p:nvPr/>
        </p:nvSpPr>
        <p:spPr>
          <a:xfrm>
            <a:off x="14639906" y="10090688"/>
            <a:ext cx="2118967" cy="63847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</a:rPr>
              <a:t>簡介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17A7629E-D0F1-41EB-B7EC-E388283F9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91" y="15698371"/>
            <a:ext cx="3305175" cy="5657850"/>
          </a:xfrm>
          <a:prstGeom prst="rect">
            <a:avLst/>
          </a:prstGeom>
        </p:spPr>
      </p:pic>
      <p:sp>
        <p:nvSpPr>
          <p:cNvPr id="27" name="流程圖: 替代程序 26">
            <a:extLst>
              <a:ext uri="{FF2B5EF4-FFF2-40B4-BE49-F238E27FC236}">
                <a16:creationId xmlns:a16="http://schemas.microsoft.com/office/drawing/2014/main" xmlns="" id="{941F634D-A56C-40BE-88E0-8F6C0F7C3565}"/>
              </a:ext>
            </a:extLst>
          </p:cNvPr>
          <p:cNvSpPr/>
          <p:nvPr/>
        </p:nvSpPr>
        <p:spPr>
          <a:xfrm>
            <a:off x="13166056" y="15029964"/>
            <a:ext cx="3504663" cy="63847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</a:rPr>
              <a:t>手機版網頁實作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BC9D0274-0194-4D63-BBBA-019F2D850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079" y="15771206"/>
            <a:ext cx="3016616" cy="5512180"/>
          </a:xfrm>
          <a:prstGeom prst="rect">
            <a:avLst/>
          </a:prstGeom>
        </p:spPr>
      </p:pic>
      <p:sp>
        <p:nvSpPr>
          <p:cNvPr id="30" name="語音泡泡: 矩形 29">
            <a:extLst>
              <a:ext uri="{FF2B5EF4-FFF2-40B4-BE49-F238E27FC236}">
                <a16:creationId xmlns:a16="http://schemas.microsoft.com/office/drawing/2014/main" xmlns="" id="{A06F54BD-746D-4A7C-95BA-988AC1DCB5E4}"/>
              </a:ext>
            </a:extLst>
          </p:cNvPr>
          <p:cNvSpPr/>
          <p:nvPr/>
        </p:nvSpPr>
        <p:spPr>
          <a:xfrm flipH="1">
            <a:off x="1489065" y="12053155"/>
            <a:ext cx="3828322" cy="1116029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網頁實作技術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C666CCAE-85D5-4A82-96B9-34D24A1D7F9D}"/>
              </a:ext>
            </a:extLst>
          </p:cNvPr>
          <p:cNvSpPr/>
          <p:nvPr/>
        </p:nvSpPr>
        <p:spPr>
          <a:xfrm>
            <a:off x="1247375" y="13629060"/>
            <a:ext cx="5553419" cy="4717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j-ea"/>
                <a:ea typeface="+mj-ea"/>
              </a:rPr>
              <a:t>網頁切版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手機版網頁</a:t>
            </a:r>
            <a:r>
              <a:rPr lang="en-US" altLang="zh-TW" sz="2800" dirty="0">
                <a:latin typeface="+mj-ea"/>
                <a:ea typeface="+mj-ea"/>
              </a:rPr>
              <a:t>): bootstrap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1026" name="Picture 2" descr="「bootstrap」的圖片搜尋結果">
            <a:extLst>
              <a:ext uri="{FF2B5EF4-FFF2-40B4-BE49-F238E27FC236}">
                <a16:creationId xmlns:a16="http://schemas.microsoft.com/office/drawing/2014/main" xmlns="" id="{116D5826-78DE-4ECA-85CA-A13C8A6E0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66" y="13053050"/>
            <a:ext cx="1673802" cy="13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xmlns="" id="{7AA04F04-31C8-4597-A2E0-E5061538AB4A}"/>
              </a:ext>
            </a:extLst>
          </p:cNvPr>
          <p:cNvSpPr/>
          <p:nvPr/>
        </p:nvSpPr>
        <p:spPr>
          <a:xfrm>
            <a:off x="1219220" y="17122492"/>
            <a:ext cx="6321069" cy="4717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j-ea"/>
                <a:ea typeface="+mj-ea"/>
              </a:rPr>
              <a:t>旅遊資訊</a:t>
            </a:r>
            <a:r>
              <a:rPr lang="en-US" altLang="zh-TW" sz="2800" dirty="0">
                <a:latin typeface="+mj-ea"/>
                <a:ea typeface="+mj-ea"/>
              </a:rPr>
              <a:t>-</a:t>
            </a:r>
            <a:r>
              <a:rPr lang="zh-TW" altLang="en-US" sz="2800" dirty="0">
                <a:latin typeface="+mj-ea"/>
                <a:ea typeface="+mj-ea"/>
              </a:rPr>
              <a:t>船與飛機時刻表呈現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en-US" altLang="zh-TW" dirty="0"/>
              <a:t> </a:t>
            </a:r>
            <a:r>
              <a:rPr lang="en-US" altLang="zh-TW" sz="2800" b="1" dirty="0"/>
              <a:t>jQuery</a:t>
            </a:r>
            <a:r>
              <a:rPr lang="en-US" altLang="zh-TW" sz="2800" dirty="0">
                <a:latin typeface="+mj-ea"/>
                <a:ea typeface="+mj-ea"/>
              </a:rPr>
              <a:t> 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6" name="Picture 4" descr="「jquery」的圖片搜尋結果">
            <a:extLst>
              <a:ext uri="{FF2B5EF4-FFF2-40B4-BE49-F238E27FC236}">
                <a16:creationId xmlns:a16="http://schemas.microsoft.com/office/drawing/2014/main" xmlns="" id="{A6C0E0A6-6B48-4881-9C25-EE871420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14" y="17196942"/>
            <a:ext cx="1957164" cy="4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: 圓角 24">
            <a:extLst>
              <a:ext uri="{FF2B5EF4-FFF2-40B4-BE49-F238E27FC236}">
                <a16:creationId xmlns:a16="http://schemas.microsoft.com/office/drawing/2014/main" xmlns="" id="{88AD139F-1018-4D34-A13A-7FF02ABC7E6D}"/>
              </a:ext>
            </a:extLst>
          </p:cNvPr>
          <p:cNvSpPr/>
          <p:nvPr/>
        </p:nvSpPr>
        <p:spPr>
          <a:xfrm>
            <a:off x="1229090" y="14870830"/>
            <a:ext cx="6071749" cy="4717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j-ea"/>
                <a:ea typeface="+mj-ea"/>
              </a:rPr>
              <a:t>簡介中</a:t>
            </a:r>
            <a:r>
              <a:rPr lang="en-US" altLang="zh-TW" sz="2800" dirty="0" err="1">
                <a:latin typeface="+mj-ea"/>
                <a:ea typeface="+mj-ea"/>
              </a:rPr>
              <a:t>GoogleMap</a:t>
            </a:r>
            <a:r>
              <a:rPr lang="zh-TW" altLang="en-US" sz="2800" dirty="0">
                <a:latin typeface="+mj-ea"/>
                <a:ea typeface="+mj-ea"/>
              </a:rPr>
              <a:t>應用</a:t>
            </a:r>
            <a:r>
              <a:rPr lang="en-US" altLang="zh-TW" sz="2800" dirty="0">
                <a:latin typeface="+mj-ea"/>
                <a:ea typeface="+mj-ea"/>
              </a:rPr>
              <a:t>:Google API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xmlns="" id="{ED8B8177-9A07-4341-AD71-13F56DA773CF}"/>
              </a:ext>
            </a:extLst>
          </p:cNvPr>
          <p:cNvSpPr/>
          <p:nvPr/>
        </p:nvSpPr>
        <p:spPr>
          <a:xfrm>
            <a:off x="4858385" y="18921777"/>
            <a:ext cx="711108" cy="386705"/>
          </a:xfrm>
          <a:prstGeom prst="rightArrow">
            <a:avLst>
              <a:gd name="adj1" fmla="val 50000"/>
              <a:gd name="adj2" fmla="val 12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utoShape 8" descr="「google API」的圖片搜尋結果">
            <a:extLst>
              <a:ext uri="{FF2B5EF4-FFF2-40B4-BE49-F238E27FC236}">
                <a16:creationId xmlns:a16="http://schemas.microsoft.com/office/drawing/2014/main" xmlns="" id="{9A56DD4D-6A77-4670-87D7-D640C67A3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94975" y="14987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4" name="Picture 10" descr="「google API」的圖片搜尋結果">
            <a:extLst>
              <a:ext uri="{FF2B5EF4-FFF2-40B4-BE49-F238E27FC236}">
                <a16:creationId xmlns:a16="http://schemas.microsoft.com/office/drawing/2014/main" xmlns="" id="{3AEFB374-DDD7-45C9-B034-D3430871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77" y="14550723"/>
            <a:ext cx="2093660" cy="117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: 圓角 33">
            <a:extLst>
              <a:ext uri="{FF2B5EF4-FFF2-40B4-BE49-F238E27FC236}">
                <a16:creationId xmlns:a16="http://schemas.microsoft.com/office/drawing/2014/main" xmlns="" id="{6881EEDE-23CA-4B63-949D-AF8C0667F427}"/>
              </a:ext>
            </a:extLst>
          </p:cNvPr>
          <p:cNvSpPr/>
          <p:nvPr/>
        </p:nvSpPr>
        <p:spPr>
          <a:xfrm>
            <a:off x="1229090" y="16096216"/>
            <a:ext cx="6071749" cy="4717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j-ea"/>
                <a:ea typeface="+mj-ea"/>
              </a:rPr>
              <a:t>文字排版</a:t>
            </a:r>
            <a:r>
              <a:rPr lang="en-US" altLang="zh-TW" sz="2800" dirty="0">
                <a:latin typeface="+mj-ea"/>
                <a:ea typeface="+mj-ea"/>
              </a:rPr>
              <a:t>:CSS</a:t>
            </a:r>
          </a:p>
        </p:txBody>
      </p:sp>
      <p:pic>
        <p:nvPicPr>
          <p:cNvPr id="1036" name="Picture 12" descr="「CSS」的圖片搜尋結果">
            <a:extLst>
              <a:ext uri="{FF2B5EF4-FFF2-40B4-BE49-F238E27FC236}">
                <a16:creationId xmlns:a16="http://schemas.microsoft.com/office/drawing/2014/main" xmlns="" id="{13E9B62C-E93E-4637-A112-6547B944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22" y="15808396"/>
            <a:ext cx="1299762" cy="11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語音泡泡: 矩形 35">
            <a:extLst>
              <a:ext uri="{FF2B5EF4-FFF2-40B4-BE49-F238E27FC236}">
                <a16:creationId xmlns:a16="http://schemas.microsoft.com/office/drawing/2014/main" xmlns="" id="{6623011E-BA8C-43E6-8306-605DCF60AC8F}"/>
              </a:ext>
            </a:extLst>
          </p:cNvPr>
          <p:cNvSpPr/>
          <p:nvPr/>
        </p:nvSpPr>
        <p:spPr>
          <a:xfrm flipH="1">
            <a:off x="1489065" y="20640216"/>
            <a:ext cx="3828322" cy="1116029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網頁特色介紹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xmlns="" id="{012EEADB-3991-4FF8-B737-23EF51F288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1" y="23203029"/>
            <a:ext cx="5097790" cy="317181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xmlns="" id="{2E82DEA0-6435-41DF-8ED4-3C2590B92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77" y="21352489"/>
            <a:ext cx="3301025" cy="5131845"/>
          </a:xfrm>
          <a:prstGeom prst="rect">
            <a:avLst/>
          </a:prstGeom>
        </p:spPr>
      </p:pic>
      <p:sp>
        <p:nvSpPr>
          <p:cNvPr id="41" name="矩形: 圓角 40">
            <a:extLst>
              <a:ext uri="{FF2B5EF4-FFF2-40B4-BE49-F238E27FC236}">
                <a16:creationId xmlns:a16="http://schemas.microsoft.com/office/drawing/2014/main" xmlns="" id="{E32A9DC8-C6AD-4309-9197-5CD4A5AFA6C7}"/>
              </a:ext>
            </a:extLst>
          </p:cNvPr>
          <p:cNvSpPr/>
          <p:nvPr/>
        </p:nvSpPr>
        <p:spPr>
          <a:xfrm>
            <a:off x="9118005" y="21526745"/>
            <a:ext cx="9298332" cy="13649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j-ea"/>
                <a:ea typeface="+mj-ea"/>
              </a:rPr>
              <a:t>手機跟網頁瀏覽表格會以不同方式來呈現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左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電腦 右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手機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</a:p>
          <a:p>
            <a:r>
              <a:rPr lang="zh-TW" altLang="en-US" sz="2800" dirty="0">
                <a:latin typeface="+mj-ea"/>
                <a:ea typeface="+mj-ea"/>
              </a:rPr>
              <a:t>來方便使用者閱讀與查詢資訊。</a:t>
            </a:r>
            <a:endParaRPr lang="en-US" altLang="zh-TW" sz="2800" dirty="0">
              <a:latin typeface="+mj-ea"/>
              <a:ea typeface="+mj-ea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xmlns="" id="{3AB2B223-E5C0-4B78-A24D-CD34B08505C4}"/>
              </a:ext>
            </a:extLst>
          </p:cNvPr>
          <p:cNvSpPr/>
          <p:nvPr/>
        </p:nvSpPr>
        <p:spPr>
          <a:xfrm>
            <a:off x="9118005" y="23231808"/>
            <a:ext cx="8768942" cy="29135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>
                <a:latin typeface="+mj-ea"/>
                <a:ea typeface="+mj-ea"/>
              </a:rPr>
              <a:t>資料內容詳細，簡單設計卻豐富的資料媲美維基百科，</a:t>
            </a:r>
            <a:r>
              <a:rPr lang="zh-TW" altLang="en-US" sz="2800" dirty="0">
                <a:latin typeface="+mj-ea"/>
              </a:rPr>
              <a:t>加上</a:t>
            </a:r>
            <a:r>
              <a:rPr lang="en-US" altLang="zh-TW" sz="2800" dirty="0">
                <a:latin typeface="+mj-ea"/>
              </a:rPr>
              <a:t>bootstrap</a:t>
            </a:r>
            <a:r>
              <a:rPr lang="zh-TW" altLang="en-US" sz="2800" dirty="0">
                <a:latin typeface="+mj-ea"/>
              </a:rPr>
              <a:t>技術的使用，讓去蘭嶼途中也能使用手機來觀看，</a:t>
            </a:r>
            <a:r>
              <a:rPr lang="zh-TW" altLang="en-US" sz="2800" b="1" dirty="0">
                <a:latin typeface="+mj-ea"/>
              </a:rPr>
              <a:t>不使用他人製作模板，全程自行編寫、研究</a:t>
            </a:r>
            <a:r>
              <a:rPr lang="zh-TW" altLang="en-US" sz="2800" dirty="0">
                <a:latin typeface="+mj-ea"/>
              </a:rPr>
              <a:t>，來完成這次的實作。</a:t>
            </a:r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0" y="17702674"/>
            <a:ext cx="3639165" cy="275980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64" y="17702673"/>
            <a:ext cx="3830900" cy="27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15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217</Words>
  <Application>Microsoft Office PowerPoint</Application>
  <PresentationFormat>自訂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Trebuchet MS</vt:lpstr>
      <vt:lpstr>Wingdings 3</vt:lpstr>
      <vt:lpstr>多面向</vt:lpstr>
      <vt:lpstr>嶼悟繚繞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嶼悟繚繞</dc:title>
  <dc:creator>kevin</dc:creator>
  <cp:lastModifiedBy>kevin</cp:lastModifiedBy>
  <cp:revision>19</cp:revision>
  <dcterms:created xsi:type="dcterms:W3CDTF">2018-01-10T14:28:22Z</dcterms:created>
  <dcterms:modified xsi:type="dcterms:W3CDTF">2018-01-14T11:51:36Z</dcterms:modified>
</cp:coreProperties>
</file>