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516FDE0C-E9C9-45A0-88A0-9C556A300801}">
  <a:tblStyle styleId="{516FDE0C-E9C9-45A0-88A0-9C556A300801}"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10" Type="http://schemas.openxmlformats.org/officeDocument/2006/relationships/slide" Target="slides/slide4.xml"/><Relationship Id="rId21" Type="http://schemas.openxmlformats.org/officeDocument/2006/relationships/slide" Target="slides/slide15.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g486f5e72de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486f5e72de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g486f5e72de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486f5e72de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g486f5e72de_2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486f5e72de_2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g486f5e72de_2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486f5e72de_2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g486f5e72de_2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486f5e72de_2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g4979716e8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4979716e8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49783a83d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49783a83d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49783a83d0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49783a83d0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49783a83d0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49783a83d0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486f5e72de_1_12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486f5e72de_1_12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486f5e72de_1_12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486f5e72de_1_12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g4979716e8a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4979716e8a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g486f5e72de_2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486f5e72de_2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g486f5e72de_2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486f5e72de_2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zh-TW"/>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ntusweety.herokuapp.com/" TargetMode="Externa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nckuhub.com/" TargetMode="Externa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coursewiki.clouder.today/" TargetMode="Externa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hakemylife.pixnet.net/blog/post/27321371-%E9%80%A2%E7%94%B2%E9%81%B8%E8%AA%B2%E7%A7%98%E7%AC%88-2017.01-%E6%9B%B4%E6%96%B0-(%E9%80%A2%E7%94%B2%E9%81%B8%E8%AA%B2%E7%A5%95%E7%AC%88-%E9%81%B8%E8%AA%B2" TargetMode="Externa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babu7.github.io/" TargetMode="External"/><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www.dcard.tw/search?field=title&amp;forum=fcu&amp;query=%E9%81%B8%E8%AA%B2" TargetMode="Externa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004150" y="1751764"/>
            <a:ext cx="7136700" cy="1022400"/>
          </a:xfrm>
          <a:prstGeom prst="rect">
            <a:avLst/>
          </a:prstGeom>
        </p:spPr>
        <p:txBody>
          <a:bodyPr anchorCtr="0" anchor="b" bIns="91425" lIns="91425" spcFirstLastPara="1" rIns="91425" wrap="square" tIns="91425">
            <a:noAutofit/>
          </a:bodyPr>
          <a:lstStyle/>
          <a:p>
            <a:pPr indent="0" lvl="0" marL="0" rtl="0" algn="ctr">
              <a:spcBef>
                <a:spcPts val="800"/>
              </a:spcBef>
              <a:spcAft>
                <a:spcPts val="800"/>
              </a:spcAft>
              <a:buClr>
                <a:schemeClr val="dk1"/>
              </a:buClr>
              <a:buSzPts val="1100"/>
              <a:buFont typeface="Arial"/>
              <a:buNone/>
            </a:pPr>
            <a:r>
              <a:rPr lang="zh-TW" sz="5000">
                <a:latin typeface="Microsoft JhengHei"/>
                <a:ea typeface="Microsoft JhengHei"/>
                <a:cs typeface="Microsoft JhengHei"/>
                <a:sym typeface="Microsoft JhengHei"/>
              </a:rPr>
              <a:t>逢甲資工課程評價</a:t>
            </a:r>
            <a:endParaRPr/>
          </a:p>
        </p:txBody>
      </p:sp>
      <p:sp>
        <p:nvSpPr>
          <p:cNvPr id="67" name="Google Shape;67;p13"/>
          <p:cNvSpPr txBox="1"/>
          <p:nvPr>
            <p:ph idx="1" type="subTitle"/>
          </p:nvPr>
        </p:nvSpPr>
        <p:spPr>
          <a:xfrm>
            <a:off x="83100" y="2963925"/>
            <a:ext cx="8520600" cy="792600"/>
          </a:xfrm>
          <a:prstGeom prst="rect">
            <a:avLst/>
          </a:prstGeom>
        </p:spPr>
        <p:txBody>
          <a:bodyPr anchorCtr="0" anchor="t" bIns="91425" lIns="91425" spcFirstLastPara="1" rIns="91425" wrap="square" tIns="91425">
            <a:noAutofit/>
          </a:bodyPr>
          <a:lstStyle/>
          <a:p>
            <a:pPr indent="0" lvl="0" marL="428400" rtl="0" algn="ctr">
              <a:spcBef>
                <a:spcPts val="800"/>
              </a:spcBef>
              <a:spcAft>
                <a:spcPts val="800"/>
              </a:spcAft>
              <a:buClr>
                <a:schemeClr val="dk1"/>
              </a:buClr>
              <a:buSzPts val="1100"/>
              <a:buFont typeface="Arial"/>
              <a:buNone/>
            </a:pPr>
            <a:r>
              <a:rPr lang="zh-TW" sz="1600">
                <a:latin typeface="Microsoft JhengHei"/>
                <a:ea typeface="Microsoft JhengHei"/>
                <a:cs typeface="Microsoft JhengHei"/>
                <a:sym typeface="Microsoft JhengHei"/>
              </a:rPr>
              <a:t>董育汝, 曾玉</a:t>
            </a:r>
            <a:r>
              <a:rPr lang="zh-TW" sz="1600">
                <a:latin typeface="Microsoft JhengHei"/>
                <a:ea typeface="Microsoft JhengHei"/>
                <a:cs typeface="Microsoft JhengHei"/>
                <a:sym typeface="Microsoft JhengHei"/>
              </a:rPr>
              <a:t>鳳</a:t>
            </a:r>
            <a:r>
              <a:rPr lang="zh-TW" sz="1600">
                <a:latin typeface="Microsoft JhengHei"/>
                <a:ea typeface="Microsoft JhengHei"/>
                <a:cs typeface="Microsoft JhengHei"/>
                <a:sym typeface="Microsoft JhengHei"/>
              </a:rPr>
              <a:t>, (深碗)陳品樺, </a:t>
            </a:r>
            <a:r>
              <a:rPr lang="zh-TW" sz="1600">
                <a:highlight>
                  <a:srgbClr val="FFFFFF"/>
                </a:highlight>
                <a:latin typeface="Microsoft JhengHei"/>
                <a:ea typeface="Microsoft JhengHei"/>
                <a:cs typeface="Microsoft JhengHei"/>
                <a:sym typeface="Microsoft JhengHei"/>
              </a:rPr>
              <a:t>黃韋銘</a:t>
            </a:r>
            <a:r>
              <a:rPr lang="zh-TW" sz="1600">
                <a:latin typeface="Microsoft JhengHei"/>
                <a:ea typeface="Microsoft JhengHei"/>
                <a:cs typeface="Microsoft JhengHei"/>
                <a:sym typeface="Microsoft JhengHei"/>
              </a:rPr>
              <a:t>,</a:t>
            </a:r>
            <a:r>
              <a:rPr lang="zh-TW" sz="1600">
                <a:highlight>
                  <a:srgbClr val="FFFFFF"/>
                </a:highlight>
              </a:rPr>
              <a:t> </a:t>
            </a:r>
            <a:r>
              <a:rPr lang="zh-TW" sz="1600">
                <a:highlight>
                  <a:srgbClr val="FFFFFF"/>
                </a:highlight>
                <a:latin typeface="Microsoft JhengHei"/>
                <a:ea typeface="Microsoft JhengHei"/>
                <a:cs typeface="Microsoft JhengHei"/>
                <a:sym typeface="Microsoft JhengHei"/>
              </a:rPr>
              <a:t>柯景翔</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Google Shape;126;p22"/>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latin typeface="Microsoft JhengHei"/>
                <a:ea typeface="Microsoft JhengHei"/>
                <a:cs typeface="Microsoft JhengHei"/>
                <a:sym typeface="Microsoft JhengHei"/>
              </a:rPr>
              <a:t>預計的實作方法-</a:t>
            </a:r>
            <a:r>
              <a:rPr lang="zh-TW">
                <a:latin typeface="Microsoft JhengHei"/>
                <a:ea typeface="Microsoft JhengHei"/>
                <a:cs typeface="Microsoft JhengHei"/>
                <a:sym typeface="Microsoft JhengHei"/>
              </a:rPr>
              <a:t>資料分析</a:t>
            </a:r>
            <a:endParaRPr>
              <a:latin typeface="Microsoft JhengHei"/>
              <a:ea typeface="Microsoft JhengHei"/>
              <a:cs typeface="Microsoft JhengHei"/>
              <a:sym typeface="Microsoft JhengHei"/>
            </a:endParaRPr>
          </a:p>
        </p:txBody>
      </p:sp>
      <p:sp>
        <p:nvSpPr>
          <p:cNvPr id="127" name="Google Shape;127;p22"/>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457200" lvl="0" marL="0" rtl="0" algn="l">
              <a:spcBef>
                <a:spcPts val="0"/>
              </a:spcBef>
              <a:spcAft>
                <a:spcPts val="0"/>
              </a:spcAft>
              <a:buNone/>
            </a:pPr>
            <a:r>
              <a:rPr lang="zh-TW">
                <a:latin typeface="Microsoft JhengHei"/>
                <a:ea typeface="Microsoft JhengHei"/>
                <a:cs typeface="Microsoft JhengHei"/>
                <a:sym typeface="Microsoft JhengHei"/>
              </a:rPr>
              <a:t>建立情感字庫，透過情感分析，分析出正</a:t>
            </a:r>
            <a:r>
              <a:rPr lang="zh-TW">
                <a:latin typeface="Microsoft JhengHei"/>
                <a:ea typeface="Microsoft JhengHei"/>
                <a:cs typeface="Microsoft JhengHei"/>
                <a:sym typeface="Microsoft JhengHei"/>
              </a:rPr>
              <a:t>面及負面詞</a:t>
            </a:r>
            <a:r>
              <a:rPr lang="zh-TW">
                <a:latin typeface="Microsoft JhengHei"/>
                <a:ea typeface="Microsoft JhengHei"/>
                <a:cs typeface="Microsoft JhengHei"/>
                <a:sym typeface="Microsoft JhengHei"/>
              </a:rPr>
              <a:t>，使用者可以得知此課程的評價是偏向好評還是壞評，藉此也能分析出最多好(壞)評的課程、教授。</a:t>
            </a:r>
            <a:endParaRPr>
              <a:latin typeface="Microsoft JhengHei"/>
              <a:ea typeface="Microsoft JhengHei"/>
              <a:cs typeface="Microsoft JhengHei"/>
              <a:sym typeface="Microsoft JhengHei"/>
            </a:endParaRPr>
          </a:p>
          <a:p>
            <a:pPr indent="457200" lvl="0" marL="0" rtl="0" algn="l">
              <a:spcBef>
                <a:spcPts val="1600"/>
              </a:spcBef>
              <a:spcAft>
                <a:spcPts val="0"/>
              </a:spcAft>
              <a:buNone/>
            </a:pPr>
            <a:r>
              <a:rPr lang="zh-TW">
                <a:latin typeface="Microsoft JhengHei"/>
                <a:ea typeface="Microsoft JhengHei"/>
                <a:cs typeface="Microsoft JhengHei"/>
                <a:sym typeface="Microsoft JhengHei"/>
              </a:rPr>
              <a:t>分析近年課程的選課熱門程度(修課人數/開課人數)</a:t>
            </a:r>
            <a:endParaRPr>
              <a:latin typeface="Microsoft JhengHei"/>
              <a:ea typeface="Microsoft JhengHei"/>
              <a:cs typeface="Microsoft JhengHei"/>
              <a:sym typeface="Microsoft JhengHei"/>
            </a:endParaRPr>
          </a:p>
          <a:p>
            <a:pPr indent="0" lvl="0" marL="0" rtl="0" algn="l">
              <a:spcBef>
                <a:spcPts val="1600"/>
              </a:spcBef>
              <a:spcAft>
                <a:spcPts val="1600"/>
              </a:spcAft>
              <a:buNone/>
            </a:pPr>
            <a:r>
              <a:t/>
            </a:r>
            <a:endParaRPr>
              <a:latin typeface="Microsoft JhengHei"/>
              <a:ea typeface="Microsoft JhengHei"/>
              <a:cs typeface="Microsoft JhengHei"/>
              <a:sym typeface="Microsoft JhengHe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Google Shape;132;p23"/>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latin typeface="Microsoft JhengHei"/>
                <a:ea typeface="Microsoft JhengHei"/>
                <a:cs typeface="Microsoft JhengHei"/>
                <a:sym typeface="Microsoft JhengHei"/>
              </a:rPr>
              <a:t>預計的實作方法-</a:t>
            </a:r>
            <a:r>
              <a:rPr lang="zh-TW">
                <a:latin typeface="Microsoft JhengHei"/>
                <a:ea typeface="Microsoft JhengHei"/>
                <a:cs typeface="Microsoft JhengHei"/>
                <a:sym typeface="Microsoft JhengHei"/>
              </a:rPr>
              <a:t>ChatBot互動腳本</a:t>
            </a:r>
            <a:endParaRPr>
              <a:latin typeface="Microsoft JhengHei"/>
              <a:ea typeface="Microsoft JhengHei"/>
              <a:cs typeface="Microsoft JhengHei"/>
              <a:sym typeface="Microsoft JhengHei"/>
            </a:endParaRPr>
          </a:p>
        </p:txBody>
      </p:sp>
      <p:graphicFrame>
        <p:nvGraphicFramePr>
          <p:cNvPr id="133" name="Google Shape;133;p23"/>
          <p:cNvGraphicFramePr/>
          <p:nvPr/>
        </p:nvGraphicFramePr>
        <p:xfrm>
          <a:off x="773925" y="1667100"/>
          <a:ext cx="3000000" cy="3000000"/>
        </p:xfrm>
        <a:graphic>
          <a:graphicData uri="http://schemas.openxmlformats.org/drawingml/2006/table">
            <a:tbl>
              <a:tblPr>
                <a:noFill/>
                <a:tableStyleId>{516FDE0C-E9C9-45A0-88A0-9C556A300801}</a:tableStyleId>
              </a:tblPr>
              <a:tblGrid>
                <a:gridCol w="3798075"/>
                <a:gridCol w="3798075"/>
              </a:tblGrid>
              <a:tr h="527050">
                <a:tc>
                  <a:txBody>
                    <a:bodyPr>
                      <a:noAutofit/>
                    </a:bodyPr>
                    <a:lstStyle/>
                    <a:p>
                      <a:pPr indent="0" lvl="0" marL="0" rtl="0" algn="l">
                        <a:spcBef>
                          <a:spcPts val="0"/>
                        </a:spcBef>
                        <a:spcAft>
                          <a:spcPts val="0"/>
                        </a:spcAft>
                        <a:buNone/>
                      </a:pPr>
                      <a:r>
                        <a:rPr lang="zh-TW" sz="2000">
                          <a:solidFill>
                            <a:schemeClr val="lt2"/>
                          </a:solidFill>
                          <a:latin typeface="Microsoft JhengHei"/>
                          <a:ea typeface="Microsoft JhengHei"/>
                          <a:cs typeface="Microsoft JhengHei"/>
                          <a:sym typeface="Microsoft JhengHei"/>
                        </a:rPr>
                        <a:t>問題</a:t>
                      </a:r>
                      <a:endParaRPr sz="2000">
                        <a:solidFill>
                          <a:schemeClr val="lt2"/>
                        </a:solidFill>
                        <a:latin typeface="Microsoft JhengHei"/>
                        <a:ea typeface="Microsoft JhengHei"/>
                        <a:cs typeface="Microsoft JhengHei"/>
                        <a:sym typeface="Microsoft JhengHei"/>
                      </a:endParaRPr>
                    </a:p>
                  </a:txBody>
                  <a:tcPr marT="91425" marB="91425" marR="91425" marL="91425"/>
                </a:tc>
                <a:tc>
                  <a:txBody>
                    <a:bodyPr>
                      <a:noAutofit/>
                    </a:bodyPr>
                    <a:lstStyle/>
                    <a:p>
                      <a:pPr indent="0" lvl="0" marL="0" rtl="0" algn="l">
                        <a:spcBef>
                          <a:spcPts val="0"/>
                        </a:spcBef>
                        <a:spcAft>
                          <a:spcPts val="0"/>
                        </a:spcAft>
                        <a:buNone/>
                      </a:pPr>
                      <a:r>
                        <a:rPr lang="zh-TW" sz="2000">
                          <a:solidFill>
                            <a:schemeClr val="lt2"/>
                          </a:solidFill>
                          <a:latin typeface="Microsoft JhengHei"/>
                          <a:ea typeface="Microsoft JhengHei"/>
                          <a:cs typeface="Microsoft JhengHei"/>
                          <a:sym typeface="Microsoft JhengHei"/>
                        </a:rPr>
                        <a:t>回傳</a:t>
                      </a:r>
                      <a:endParaRPr sz="2000">
                        <a:solidFill>
                          <a:schemeClr val="lt2"/>
                        </a:solidFill>
                        <a:latin typeface="Microsoft JhengHei"/>
                        <a:ea typeface="Microsoft JhengHei"/>
                        <a:cs typeface="Microsoft JhengHei"/>
                        <a:sym typeface="Microsoft JhengHei"/>
                      </a:endParaRPr>
                    </a:p>
                  </a:txBody>
                  <a:tcPr marT="91425" marB="91425" marR="91425" marL="91425"/>
                </a:tc>
              </a:tr>
              <a:tr h="527050">
                <a:tc>
                  <a:txBody>
                    <a:bodyPr>
                      <a:noAutofit/>
                    </a:bodyPr>
                    <a:lstStyle/>
                    <a:p>
                      <a:pPr indent="0" lvl="0" marL="0" rtl="0" algn="l">
                        <a:spcBef>
                          <a:spcPts val="0"/>
                        </a:spcBef>
                        <a:spcAft>
                          <a:spcPts val="0"/>
                        </a:spcAft>
                        <a:buNone/>
                      </a:pPr>
                      <a:r>
                        <a:rPr lang="zh-TW" sz="2000">
                          <a:solidFill>
                            <a:schemeClr val="dk2"/>
                          </a:solidFill>
                          <a:latin typeface="Microsoft JhengHei"/>
                          <a:ea typeface="Microsoft JhengHei"/>
                          <a:cs typeface="Microsoft JhengHei"/>
                          <a:sym typeface="Microsoft JhengHei"/>
                        </a:rPr>
                        <a:t>請問xxx教授xxx課的評價</a:t>
                      </a:r>
                      <a:endParaRPr sz="2000">
                        <a:solidFill>
                          <a:schemeClr val="dk2"/>
                        </a:solidFill>
                        <a:latin typeface="Microsoft JhengHei"/>
                        <a:ea typeface="Microsoft JhengHei"/>
                        <a:cs typeface="Microsoft JhengHei"/>
                        <a:sym typeface="Microsoft JhengHei"/>
                      </a:endParaRPr>
                    </a:p>
                  </a:txBody>
                  <a:tcPr marT="91425" marB="91425" marR="91425" marL="91425"/>
                </a:tc>
                <a:tc>
                  <a:txBody>
                    <a:bodyPr>
                      <a:noAutofit/>
                    </a:bodyPr>
                    <a:lstStyle/>
                    <a:p>
                      <a:pPr indent="0" lvl="0" marL="0" rtl="0" algn="l">
                        <a:spcBef>
                          <a:spcPts val="0"/>
                        </a:spcBef>
                        <a:spcAft>
                          <a:spcPts val="0"/>
                        </a:spcAft>
                        <a:buNone/>
                      </a:pPr>
                      <a:r>
                        <a:rPr lang="zh-TW" sz="2000">
                          <a:solidFill>
                            <a:schemeClr val="dk2"/>
                          </a:solidFill>
                          <a:latin typeface="Microsoft JhengHei"/>
                          <a:ea typeface="Microsoft JhengHei"/>
                          <a:cs typeface="Microsoft JhengHei"/>
                          <a:sym typeface="Microsoft JhengHei"/>
                        </a:rPr>
                        <a:t>該課的教授、評價、好評程度</a:t>
                      </a:r>
                      <a:endParaRPr sz="2000">
                        <a:solidFill>
                          <a:schemeClr val="dk2"/>
                        </a:solidFill>
                        <a:latin typeface="Microsoft JhengHei"/>
                        <a:ea typeface="Microsoft JhengHei"/>
                        <a:cs typeface="Microsoft JhengHei"/>
                        <a:sym typeface="Microsoft JhengHei"/>
                      </a:endParaRPr>
                    </a:p>
                  </a:txBody>
                  <a:tcPr marT="91425" marB="91425" marR="91425" marL="91425"/>
                </a:tc>
              </a:tr>
              <a:tr h="527050">
                <a:tc>
                  <a:txBody>
                    <a:bodyPr>
                      <a:noAutofit/>
                    </a:bodyPr>
                    <a:lstStyle/>
                    <a:p>
                      <a:pPr indent="0" lvl="0" marL="0" rtl="0" algn="l">
                        <a:spcBef>
                          <a:spcPts val="0"/>
                        </a:spcBef>
                        <a:spcAft>
                          <a:spcPts val="0"/>
                        </a:spcAft>
                        <a:buNone/>
                      </a:pPr>
                      <a:r>
                        <a:rPr lang="zh-TW" sz="2000">
                          <a:solidFill>
                            <a:schemeClr val="dk2"/>
                          </a:solidFill>
                          <a:latin typeface="Microsoft JhengHei"/>
                          <a:ea typeface="Microsoft JhengHei"/>
                          <a:cs typeface="Microsoft JhengHei"/>
                          <a:sym typeface="Microsoft JhengHei"/>
                        </a:rPr>
                        <a:t>請問xxx教授的評價</a:t>
                      </a:r>
                      <a:endParaRPr sz="2000">
                        <a:solidFill>
                          <a:schemeClr val="dk2"/>
                        </a:solidFill>
                        <a:latin typeface="Microsoft JhengHei"/>
                        <a:ea typeface="Microsoft JhengHei"/>
                        <a:cs typeface="Microsoft JhengHei"/>
                        <a:sym typeface="Microsoft JhengHei"/>
                      </a:endParaRPr>
                    </a:p>
                  </a:txBody>
                  <a:tcPr marT="91425" marB="91425" marR="91425" marL="91425"/>
                </a:tc>
                <a:tc>
                  <a:txBody>
                    <a:bodyPr>
                      <a:noAutofit/>
                    </a:bodyPr>
                    <a:lstStyle/>
                    <a:p>
                      <a:pPr indent="0" lvl="0" marL="0" rtl="0" algn="l">
                        <a:spcBef>
                          <a:spcPts val="0"/>
                        </a:spcBef>
                        <a:spcAft>
                          <a:spcPts val="0"/>
                        </a:spcAft>
                        <a:buNone/>
                      </a:pPr>
                      <a:r>
                        <a:rPr lang="zh-TW" sz="2000">
                          <a:solidFill>
                            <a:schemeClr val="dk2"/>
                          </a:solidFill>
                          <a:latin typeface="Microsoft JhengHei"/>
                          <a:ea typeface="Microsoft JhengHei"/>
                          <a:cs typeface="Microsoft JhengHei"/>
                          <a:sym typeface="Microsoft JhengHei"/>
                        </a:rPr>
                        <a:t>此教授的好評程度、評價</a:t>
                      </a:r>
                      <a:endParaRPr sz="2000">
                        <a:solidFill>
                          <a:schemeClr val="dk2"/>
                        </a:solidFill>
                        <a:latin typeface="Microsoft JhengHei"/>
                        <a:ea typeface="Microsoft JhengHei"/>
                        <a:cs typeface="Microsoft JhengHei"/>
                        <a:sym typeface="Microsoft JhengHei"/>
                      </a:endParaRPr>
                    </a:p>
                  </a:txBody>
                  <a:tcPr marT="91425" marB="91425" marR="91425" marL="91425"/>
                </a:tc>
              </a:tr>
              <a:tr h="527050">
                <a:tc>
                  <a:txBody>
                    <a:bodyPr>
                      <a:noAutofit/>
                    </a:bodyPr>
                    <a:lstStyle/>
                    <a:p>
                      <a:pPr indent="0" lvl="0" marL="0" rtl="0" algn="l">
                        <a:spcBef>
                          <a:spcPts val="0"/>
                        </a:spcBef>
                        <a:spcAft>
                          <a:spcPts val="0"/>
                        </a:spcAft>
                        <a:buNone/>
                      </a:pPr>
                      <a:r>
                        <a:rPr lang="zh-TW" sz="2000">
                          <a:solidFill>
                            <a:schemeClr val="dk2"/>
                          </a:solidFill>
                          <a:latin typeface="Microsoft JhengHei"/>
                          <a:ea typeface="Microsoft JhengHei"/>
                          <a:cs typeface="Microsoft JhengHei"/>
                          <a:sym typeface="Microsoft JhengHei"/>
                        </a:rPr>
                        <a:t>請問哪個教授(課程)最好過</a:t>
                      </a:r>
                      <a:endParaRPr sz="2000">
                        <a:solidFill>
                          <a:schemeClr val="dk2"/>
                        </a:solidFill>
                        <a:latin typeface="Microsoft JhengHei"/>
                        <a:ea typeface="Microsoft JhengHei"/>
                        <a:cs typeface="Microsoft JhengHei"/>
                        <a:sym typeface="Microsoft JhengHei"/>
                      </a:endParaRPr>
                    </a:p>
                  </a:txBody>
                  <a:tcPr marT="91425" marB="91425" marR="91425" marL="91425"/>
                </a:tc>
                <a:tc>
                  <a:txBody>
                    <a:bodyPr>
                      <a:noAutofit/>
                    </a:bodyPr>
                    <a:lstStyle/>
                    <a:p>
                      <a:pPr indent="0" lvl="0" marL="0" rtl="0" algn="l">
                        <a:spcBef>
                          <a:spcPts val="0"/>
                        </a:spcBef>
                        <a:spcAft>
                          <a:spcPts val="0"/>
                        </a:spcAft>
                        <a:buNone/>
                      </a:pPr>
                      <a:r>
                        <a:rPr lang="zh-TW" sz="2000">
                          <a:solidFill>
                            <a:schemeClr val="dk2"/>
                          </a:solidFill>
                          <a:latin typeface="Microsoft JhengHei"/>
                          <a:ea typeface="Microsoft JhengHei"/>
                          <a:cs typeface="Microsoft JhengHei"/>
                          <a:sym typeface="Microsoft JhengHei"/>
                        </a:rPr>
                        <a:t>最好評的教授(課程)</a:t>
                      </a:r>
                      <a:endParaRPr sz="2000">
                        <a:solidFill>
                          <a:schemeClr val="dk2"/>
                        </a:solidFill>
                        <a:latin typeface="Microsoft JhengHei"/>
                        <a:ea typeface="Microsoft JhengHei"/>
                        <a:cs typeface="Microsoft JhengHei"/>
                        <a:sym typeface="Microsoft JhengHei"/>
                      </a:endParaRPr>
                    </a:p>
                  </a:txBody>
                  <a:tcPr marT="91425" marB="91425" marR="91425" marL="91425"/>
                </a:tc>
              </a:tr>
              <a:tr h="527050">
                <a:tc>
                  <a:txBody>
                    <a:bodyPr>
                      <a:noAutofit/>
                    </a:bodyPr>
                    <a:lstStyle/>
                    <a:p>
                      <a:pPr indent="0" lvl="0" marL="0" rtl="0" algn="l">
                        <a:spcBef>
                          <a:spcPts val="0"/>
                        </a:spcBef>
                        <a:spcAft>
                          <a:spcPts val="0"/>
                        </a:spcAft>
                        <a:buNone/>
                      </a:pPr>
                      <a:r>
                        <a:rPr lang="zh-TW" sz="2000">
                          <a:solidFill>
                            <a:schemeClr val="dk2"/>
                          </a:solidFill>
                          <a:latin typeface="Microsoft JhengHei"/>
                          <a:ea typeface="Microsoft JhengHei"/>
                          <a:cs typeface="Microsoft JhengHei"/>
                          <a:sym typeface="Microsoft JhengHei"/>
                        </a:rPr>
                        <a:t>請問xxx課的熱門程度</a:t>
                      </a:r>
                      <a:endParaRPr sz="2000">
                        <a:solidFill>
                          <a:schemeClr val="dk2"/>
                        </a:solidFill>
                        <a:latin typeface="Microsoft JhengHei"/>
                        <a:ea typeface="Microsoft JhengHei"/>
                        <a:cs typeface="Microsoft JhengHei"/>
                        <a:sym typeface="Microsoft JhengHei"/>
                      </a:endParaRPr>
                    </a:p>
                  </a:txBody>
                  <a:tcPr marT="91425" marB="91425" marR="91425" marL="91425"/>
                </a:tc>
                <a:tc>
                  <a:txBody>
                    <a:bodyPr>
                      <a:noAutofit/>
                    </a:bodyPr>
                    <a:lstStyle/>
                    <a:p>
                      <a:pPr indent="0" lvl="0" marL="0" rtl="0" algn="l">
                        <a:spcBef>
                          <a:spcPts val="0"/>
                        </a:spcBef>
                        <a:spcAft>
                          <a:spcPts val="0"/>
                        </a:spcAft>
                        <a:buNone/>
                      </a:pPr>
                      <a:r>
                        <a:rPr lang="zh-TW" sz="2000">
                          <a:solidFill>
                            <a:schemeClr val="dk2"/>
                          </a:solidFill>
                          <a:latin typeface="Microsoft JhengHei"/>
                          <a:ea typeface="Microsoft JhengHei"/>
                          <a:cs typeface="Microsoft JhengHei"/>
                          <a:sym typeface="Microsoft JhengHei"/>
                        </a:rPr>
                        <a:t>修課人數/開課人數</a:t>
                      </a:r>
                      <a:endParaRPr sz="2000">
                        <a:solidFill>
                          <a:schemeClr val="dk2"/>
                        </a:solidFill>
                        <a:latin typeface="Microsoft JhengHei"/>
                        <a:ea typeface="Microsoft JhengHei"/>
                        <a:cs typeface="Microsoft JhengHei"/>
                        <a:sym typeface="Microsoft JhengHei"/>
                      </a:endParaRPr>
                    </a:p>
                  </a:txBody>
                  <a:tcPr marT="91425" marB="91425" marR="91425" marL="91425"/>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Google Shape;138;p2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latin typeface="Microsoft JhengHei"/>
                <a:ea typeface="Microsoft JhengHei"/>
                <a:cs typeface="Microsoft JhengHei"/>
                <a:sym typeface="Microsoft JhengHei"/>
              </a:rPr>
              <a:t>資料庫連結</a:t>
            </a:r>
            <a:endParaRPr/>
          </a:p>
        </p:txBody>
      </p:sp>
      <p:sp>
        <p:nvSpPr>
          <p:cNvPr id="139" name="Google Shape;139;p24"/>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457200" lvl="0" marL="0" rtl="0" algn="l">
              <a:spcBef>
                <a:spcPts val="0"/>
              </a:spcBef>
              <a:spcAft>
                <a:spcPts val="1600"/>
              </a:spcAft>
              <a:buNone/>
            </a:pPr>
            <a:r>
              <a:rPr lang="zh-TW">
                <a:latin typeface="Microsoft JhengHei"/>
                <a:ea typeface="Microsoft JhengHei"/>
                <a:cs typeface="Microsoft JhengHei"/>
                <a:sym typeface="Microsoft JhengHei"/>
              </a:rPr>
              <a:t>將爬蟲資料整理格式存入資料庫中。當 ChatBot 收到 request，搜尋資料庫內符合之資料並回傳給使用者。</a:t>
            </a:r>
            <a:endParaRPr>
              <a:latin typeface="Microsoft JhengHei"/>
              <a:ea typeface="Microsoft JhengHei"/>
              <a:cs typeface="Microsoft JhengHei"/>
              <a:sym typeface="Microsoft JhengHe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Google Shape;144;p2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ER-diagram</a:t>
            </a:r>
            <a:endParaRPr/>
          </a:p>
        </p:txBody>
      </p:sp>
      <p:pic>
        <p:nvPicPr>
          <p:cNvPr id="145" name="Google Shape;145;p25"/>
          <p:cNvPicPr preferRelativeResize="0"/>
          <p:nvPr/>
        </p:nvPicPr>
        <p:blipFill>
          <a:blip r:embed="rId3">
            <a:alphaModFix/>
          </a:blip>
          <a:stretch>
            <a:fillRect/>
          </a:stretch>
        </p:blipFill>
        <p:spPr>
          <a:xfrm>
            <a:off x="2293725" y="644200"/>
            <a:ext cx="6785400" cy="427526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Google Shape;150;p2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D</a:t>
            </a:r>
            <a:r>
              <a:rPr lang="zh-TW"/>
              <a:t>atabase Schema</a:t>
            </a:r>
            <a:endParaRPr/>
          </a:p>
        </p:txBody>
      </p:sp>
      <p:pic>
        <p:nvPicPr>
          <p:cNvPr id="151" name="Google Shape;151;p26"/>
          <p:cNvPicPr preferRelativeResize="0"/>
          <p:nvPr/>
        </p:nvPicPr>
        <p:blipFill>
          <a:blip r:embed="rId3">
            <a:alphaModFix/>
          </a:blip>
          <a:stretch>
            <a:fillRect/>
          </a:stretch>
        </p:blipFill>
        <p:spPr>
          <a:xfrm>
            <a:off x="4389825" y="181038"/>
            <a:ext cx="3873475" cy="478142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Google Shape;156;p27"/>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latin typeface="Microsoft JhengHei"/>
                <a:ea typeface="Microsoft JhengHei"/>
                <a:cs typeface="Microsoft JhengHei"/>
                <a:sym typeface="Microsoft JhengHei"/>
              </a:rPr>
              <a:t>目前進度</a:t>
            </a:r>
            <a:endParaRPr>
              <a:latin typeface="Microsoft JhengHei"/>
              <a:ea typeface="Microsoft JhengHei"/>
              <a:cs typeface="Microsoft JhengHei"/>
              <a:sym typeface="Microsoft JhengHei"/>
            </a:endParaRPr>
          </a:p>
        </p:txBody>
      </p:sp>
      <p:sp>
        <p:nvSpPr>
          <p:cNvPr id="157" name="Google Shape;157;p27"/>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latin typeface="Microsoft JhengHei"/>
                <a:ea typeface="Microsoft JhengHei"/>
                <a:cs typeface="Microsoft JhengHei"/>
                <a:sym typeface="Microsoft JhengHei"/>
              </a:rPr>
              <a:t>目前正在將各網站資料爬蟲下來進行處理及分析。</a:t>
            </a:r>
            <a:endParaRPr>
              <a:latin typeface="Microsoft JhengHei"/>
              <a:ea typeface="Microsoft JhengHei"/>
              <a:cs typeface="Microsoft JhengHei"/>
              <a:sym typeface="Microsoft JhengHei"/>
            </a:endParaRPr>
          </a:p>
          <a:p>
            <a:pPr indent="0" lvl="0" marL="0" rtl="0" algn="l">
              <a:spcBef>
                <a:spcPts val="1600"/>
              </a:spcBef>
              <a:spcAft>
                <a:spcPts val="1600"/>
              </a:spcAft>
              <a:buNone/>
            </a:pPr>
            <a:r>
              <a:rPr lang="zh-TW">
                <a:latin typeface="Microsoft JhengHei"/>
                <a:ea typeface="Microsoft JhengHei"/>
                <a:cs typeface="Microsoft JhengHei"/>
                <a:sym typeface="Microsoft JhengHei"/>
              </a:rPr>
              <a:t>同時學習資料庫建立方法，將資料存入資料庫內。</a:t>
            </a:r>
            <a:endParaRPr>
              <a:latin typeface="Microsoft JhengHei"/>
              <a:ea typeface="Microsoft JhengHei"/>
              <a:cs typeface="Microsoft JhengHei"/>
              <a:sym typeface="Microsoft JhengHe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latin typeface="Microsoft JhengHei"/>
                <a:ea typeface="Microsoft JhengHei"/>
                <a:cs typeface="Microsoft JhengHei"/>
                <a:sym typeface="Microsoft JhengHei"/>
              </a:rPr>
              <a:t>動機</a:t>
            </a:r>
            <a:endParaRPr>
              <a:latin typeface="Microsoft JhengHei"/>
              <a:ea typeface="Microsoft JhengHei"/>
              <a:cs typeface="Microsoft JhengHei"/>
              <a:sym typeface="Microsoft JhengHei"/>
            </a:endParaRPr>
          </a:p>
        </p:txBody>
      </p:sp>
      <p:sp>
        <p:nvSpPr>
          <p:cNvPr id="73" name="Google Shape;73;p14"/>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457200" lvl="0" marL="0" rtl="0" algn="l">
              <a:spcBef>
                <a:spcPts val="0"/>
              </a:spcBef>
              <a:spcAft>
                <a:spcPts val="1600"/>
              </a:spcAft>
              <a:buNone/>
            </a:pPr>
            <a:r>
              <a:rPr lang="zh-TW">
                <a:latin typeface="Microsoft JhengHei"/>
                <a:ea typeface="Microsoft JhengHei"/>
                <a:cs typeface="Microsoft JhengHei"/>
                <a:sym typeface="Microsoft JhengHei"/>
              </a:rPr>
              <a:t>在經過多次的選課之後，覺得在選課前充分了解該課程之上課方式及學長姐的評價是非常重要的。但是網路上資料眾多，散布各處，每個人的說法都有些差異，卻沒有一個統合大家評論的平台讓大家使用。</a:t>
            </a:r>
            <a:endParaRPr>
              <a:latin typeface="Microsoft JhengHei"/>
              <a:ea typeface="Microsoft JhengHei"/>
              <a:cs typeface="Microsoft JhengHei"/>
              <a:sym typeface="Microsoft JhengHe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latin typeface="Microsoft JhengHei"/>
                <a:ea typeface="Microsoft JhengHei"/>
                <a:cs typeface="Microsoft JhengHei"/>
                <a:sym typeface="Microsoft JhengHei"/>
              </a:rPr>
              <a:t>目的</a:t>
            </a:r>
            <a:endParaRPr>
              <a:latin typeface="Microsoft JhengHei"/>
              <a:ea typeface="Microsoft JhengHei"/>
              <a:cs typeface="Microsoft JhengHei"/>
              <a:sym typeface="Microsoft JhengHei"/>
            </a:endParaRPr>
          </a:p>
        </p:txBody>
      </p:sp>
      <p:sp>
        <p:nvSpPr>
          <p:cNvPr id="79" name="Google Shape;79;p15"/>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457200" lvl="0" marL="0" rtl="0" algn="l">
              <a:spcBef>
                <a:spcPts val="0"/>
              </a:spcBef>
              <a:spcAft>
                <a:spcPts val="1600"/>
              </a:spcAft>
              <a:buNone/>
            </a:pPr>
            <a:r>
              <a:rPr lang="zh-TW">
                <a:latin typeface="Microsoft JhengHei"/>
                <a:ea typeface="Microsoft JhengHei"/>
                <a:cs typeface="Microsoft JhengHei"/>
                <a:sym typeface="Microsoft JhengHei"/>
              </a:rPr>
              <a:t>蒐集各網站、DCARD對相關課程及老師的評價，讓逢甲欲修習</a:t>
            </a:r>
            <a:r>
              <a:rPr lang="zh-TW">
                <a:latin typeface="Microsoft JhengHei"/>
                <a:ea typeface="Microsoft JhengHei"/>
                <a:cs typeface="Microsoft JhengHei"/>
                <a:sym typeface="Microsoft JhengHei"/>
              </a:rPr>
              <a:t>資工課程的</a:t>
            </a:r>
            <a:r>
              <a:rPr lang="zh-TW">
                <a:latin typeface="Microsoft JhengHei"/>
                <a:ea typeface="Microsoft JhengHei"/>
                <a:cs typeface="Microsoft JhengHei"/>
                <a:sym typeface="Microsoft JhengHei"/>
              </a:rPr>
              <a:t>學生們能有個課程評價平台，讓學生能搜尋也能給予課程評價，讓選課不會毫無頭緒。</a:t>
            </a:r>
            <a:endParaRPr>
              <a:latin typeface="Microsoft JhengHei"/>
              <a:ea typeface="Microsoft JhengHei"/>
              <a:cs typeface="Microsoft JhengHei"/>
              <a:sym typeface="Microsoft JhengHe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latin typeface="Microsoft JhengHei"/>
                <a:ea typeface="Microsoft JhengHei"/>
                <a:cs typeface="Microsoft JhengHei"/>
                <a:sym typeface="Microsoft JhengHei"/>
              </a:rPr>
              <a:t>類似題目</a:t>
            </a:r>
            <a:endParaRPr>
              <a:latin typeface="Microsoft JhengHei"/>
              <a:ea typeface="Microsoft JhengHei"/>
              <a:cs typeface="Microsoft JhengHei"/>
              <a:sym typeface="Microsoft JhengHei"/>
            </a:endParaRPr>
          </a:p>
        </p:txBody>
      </p:sp>
      <p:sp>
        <p:nvSpPr>
          <p:cNvPr id="85" name="Google Shape;85;p16"/>
          <p:cNvSpPr txBox="1"/>
          <p:nvPr/>
        </p:nvSpPr>
        <p:spPr>
          <a:xfrm>
            <a:off x="2468500" y="549250"/>
            <a:ext cx="4598400" cy="527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Clr>
                <a:srgbClr val="000000"/>
              </a:buClr>
              <a:buSzPts val="1100"/>
              <a:buFont typeface="Arial"/>
              <a:buNone/>
            </a:pPr>
            <a:r>
              <a:rPr lang="zh-TW" sz="2400">
                <a:solidFill>
                  <a:schemeClr val="dk2"/>
                </a:solidFill>
                <a:uFill>
                  <a:noFill/>
                </a:uFill>
                <a:latin typeface="Microsoft JhengHei"/>
                <a:ea typeface="Microsoft JhengHei"/>
                <a:cs typeface="Microsoft JhengHei"/>
                <a:sym typeface="Microsoft JhengHei"/>
                <a:hlinkClick r:id="rId3"/>
              </a:rPr>
              <a:t>NTU Sweety Course</a:t>
            </a:r>
            <a:endParaRPr sz="2400">
              <a:solidFill>
                <a:schemeClr val="dk2"/>
              </a:solidFill>
            </a:endParaRPr>
          </a:p>
        </p:txBody>
      </p:sp>
      <p:pic>
        <p:nvPicPr>
          <p:cNvPr id="86" name="Google Shape;86;p16"/>
          <p:cNvPicPr preferRelativeResize="0"/>
          <p:nvPr/>
        </p:nvPicPr>
        <p:blipFill rotWithShape="1">
          <a:blip r:embed="rId4">
            <a:alphaModFix/>
          </a:blip>
          <a:srcRect b="0" l="0" r="0" t="12002"/>
          <a:stretch/>
        </p:blipFill>
        <p:spPr>
          <a:xfrm>
            <a:off x="1176850" y="1459550"/>
            <a:ext cx="6624000" cy="313200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7"/>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latin typeface="Microsoft JhengHei"/>
                <a:ea typeface="Microsoft JhengHei"/>
                <a:cs typeface="Microsoft JhengHei"/>
                <a:sym typeface="Microsoft JhengHei"/>
              </a:rPr>
              <a:t>類似題目</a:t>
            </a:r>
            <a:endParaRPr>
              <a:latin typeface="Microsoft JhengHei"/>
              <a:ea typeface="Microsoft JhengHei"/>
              <a:cs typeface="Microsoft JhengHei"/>
              <a:sym typeface="Microsoft JhengHei"/>
            </a:endParaRPr>
          </a:p>
        </p:txBody>
      </p:sp>
      <p:sp>
        <p:nvSpPr>
          <p:cNvPr id="92" name="Google Shape;92;p17"/>
          <p:cNvSpPr txBox="1"/>
          <p:nvPr/>
        </p:nvSpPr>
        <p:spPr>
          <a:xfrm>
            <a:off x="2468500" y="549250"/>
            <a:ext cx="4598400" cy="527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zh-TW" sz="2400">
                <a:solidFill>
                  <a:schemeClr val="dk2"/>
                </a:solidFill>
                <a:uFill>
                  <a:noFill/>
                </a:uFill>
                <a:latin typeface="Microsoft JhengHei"/>
                <a:ea typeface="Microsoft JhengHei"/>
                <a:cs typeface="Microsoft JhengHei"/>
                <a:sym typeface="Microsoft JhengHei"/>
                <a:hlinkClick r:id="rId3"/>
              </a:rPr>
              <a:t>NCKU HUB</a:t>
            </a:r>
            <a:br>
              <a:rPr lang="zh-TW" sz="2400">
                <a:solidFill>
                  <a:schemeClr val="dk2"/>
                </a:solidFill>
                <a:latin typeface="Microsoft JhengHei"/>
                <a:ea typeface="Microsoft JhengHei"/>
                <a:cs typeface="Microsoft JhengHei"/>
                <a:sym typeface="Microsoft JhengHei"/>
              </a:rPr>
            </a:br>
            <a:endParaRPr sz="2400">
              <a:solidFill>
                <a:schemeClr val="dk2"/>
              </a:solidFill>
            </a:endParaRPr>
          </a:p>
        </p:txBody>
      </p:sp>
      <p:pic>
        <p:nvPicPr>
          <p:cNvPr id="93" name="Google Shape;93;p17"/>
          <p:cNvPicPr preferRelativeResize="0"/>
          <p:nvPr/>
        </p:nvPicPr>
        <p:blipFill rotWithShape="1">
          <a:blip r:embed="rId4">
            <a:alphaModFix/>
          </a:blip>
          <a:srcRect b="0" l="0" r="0" t="12418"/>
          <a:stretch/>
        </p:blipFill>
        <p:spPr>
          <a:xfrm>
            <a:off x="1172725" y="1416473"/>
            <a:ext cx="6624000" cy="313200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18"/>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latin typeface="Microsoft JhengHei"/>
                <a:ea typeface="Microsoft JhengHei"/>
                <a:cs typeface="Microsoft JhengHei"/>
                <a:sym typeface="Microsoft JhengHei"/>
              </a:rPr>
              <a:t>類似題目</a:t>
            </a:r>
            <a:endParaRPr>
              <a:latin typeface="Microsoft JhengHei"/>
              <a:ea typeface="Microsoft JhengHei"/>
              <a:cs typeface="Microsoft JhengHei"/>
              <a:sym typeface="Microsoft JhengHei"/>
            </a:endParaRPr>
          </a:p>
        </p:txBody>
      </p:sp>
      <p:sp>
        <p:nvSpPr>
          <p:cNvPr id="99" name="Google Shape;99;p18"/>
          <p:cNvSpPr txBox="1"/>
          <p:nvPr/>
        </p:nvSpPr>
        <p:spPr>
          <a:xfrm>
            <a:off x="2468500" y="549250"/>
            <a:ext cx="4598400" cy="527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zh-TW" sz="2400">
                <a:solidFill>
                  <a:schemeClr val="dk2"/>
                </a:solidFill>
                <a:uFill>
                  <a:noFill/>
                </a:uFill>
                <a:latin typeface="Microsoft JhengHei"/>
                <a:ea typeface="Microsoft JhengHei"/>
                <a:cs typeface="Microsoft JhengHei"/>
                <a:sym typeface="Microsoft JhengHei"/>
                <a:hlinkClick r:id="rId3"/>
              </a:rPr>
              <a:t>中原選課大全</a:t>
            </a:r>
            <a:endParaRPr sz="2400">
              <a:solidFill>
                <a:schemeClr val="dk2"/>
              </a:solidFill>
            </a:endParaRPr>
          </a:p>
        </p:txBody>
      </p:sp>
      <p:pic>
        <p:nvPicPr>
          <p:cNvPr id="100" name="Google Shape;100;p18"/>
          <p:cNvPicPr preferRelativeResize="0"/>
          <p:nvPr/>
        </p:nvPicPr>
        <p:blipFill rotWithShape="1">
          <a:blip r:embed="rId4">
            <a:alphaModFix/>
          </a:blip>
          <a:srcRect b="0" l="0" r="0" t="12549"/>
          <a:stretch/>
        </p:blipFill>
        <p:spPr>
          <a:xfrm>
            <a:off x="1260000" y="1438125"/>
            <a:ext cx="6624000" cy="313200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19"/>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zh-TW" u="sng">
                <a:solidFill>
                  <a:schemeClr val="hlink"/>
                </a:solidFill>
                <a:latin typeface="Microsoft JhengHei"/>
                <a:ea typeface="Microsoft JhengHei"/>
                <a:cs typeface="Microsoft JhengHei"/>
                <a:sym typeface="Microsoft JhengHei"/>
                <a:hlinkClick r:id="rId3"/>
              </a:rPr>
              <a:t>逢甲選課秘笈</a:t>
            </a:r>
            <a:endParaRPr sz="1000">
              <a:latin typeface="Microsoft JhengHei"/>
              <a:ea typeface="Microsoft JhengHei"/>
              <a:cs typeface="Microsoft JhengHei"/>
              <a:sym typeface="Microsoft JhengHei"/>
            </a:endParaRPr>
          </a:p>
        </p:txBody>
      </p:sp>
      <p:sp>
        <p:nvSpPr>
          <p:cNvPr id="106" name="Google Shape;106;p19"/>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latin typeface="Microsoft JhengHei"/>
                <a:ea typeface="Microsoft JhengHei"/>
                <a:cs typeface="Microsoft JhengHei"/>
                <a:sym typeface="Microsoft JhengHei"/>
              </a:rPr>
              <a:t>預計的實作方法-</a:t>
            </a:r>
            <a:r>
              <a:rPr lang="zh-TW">
                <a:latin typeface="Microsoft JhengHei"/>
                <a:ea typeface="Microsoft JhengHei"/>
                <a:cs typeface="Microsoft JhengHei"/>
                <a:sym typeface="Microsoft JhengHei"/>
              </a:rPr>
              <a:t>爬蟲內容</a:t>
            </a:r>
            <a:endParaRPr>
              <a:latin typeface="Microsoft JhengHei"/>
              <a:ea typeface="Microsoft JhengHei"/>
              <a:cs typeface="Microsoft JhengHei"/>
              <a:sym typeface="Microsoft JhengHei"/>
            </a:endParaRPr>
          </a:p>
        </p:txBody>
      </p:sp>
      <p:pic>
        <p:nvPicPr>
          <p:cNvPr id="107" name="Google Shape;107;p19"/>
          <p:cNvPicPr preferRelativeResize="0"/>
          <p:nvPr/>
        </p:nvPicPr>
        <p:blipFill>
          <a:blip r:embed="rId4">
            <a:alphaModFix/>
          </a:blip>
          <a:stretch>
            <a:fillRect/>
          </a:stretch>
        </p:blipFill>
        <p:spPr>
          <a:xfrm>
            <a:off x="311700" y="1830675"/>
            <a:ext cx="8039100" cy="28003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20"/>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zh-TW" u="sng">
                <a:solidFill>
                  <a:schemeClr val="hlink"/>
                </a:solidFill>
                <a:latin typeface="Microsoft JhengHei"/>
                <a:ea typeface="Microsoft JhengHei"/>
                <a:cs typeface="Microsoft JhengHei"/>
                <a:sym typeface="Microsoft JhengHei"/>
                <a:hlinkClick r:id="rId3"/>
              </a:rPr>
              <a:t>FCU Course</a:t>
            </a:r>
            <a:br>
              <a:rPr lang="zh-TW" sz="1000">
                <a:latin typeface="Microsoft JhengHei"/>
                <a:ea typeface="Microsoft JhengHei"/>
                <a:cs typeface="Microsoft JhengHei"/>
                <a:sym typeface="Microsoft JhengHei"/>
              </a:rPr>
            </a:br>
            <a:br>
              <a:rPr lang="zh-TW" sz="1000">
                <a:latin typeface="Microsoft JhengHei"/>
                <a:ea typeface="Microsoft JhengHei"/>
                <a:cs typeface="Microsoft JhengHei"/>
                <a:sym typeface="Microsoft JhengHei"/>
              </a:rPr>
            </a:br>
            <a:endParaRPr sz="1000">
              <a:latin typeface="Microsoft JhengHei"/>
              <a:ea typeface="Microsoft JhengHei"/>
              <a:cs typeface="Microsoft JhengHei"/>
              <a:sym typeface="Microsoft JhengHei"/>
            </a:endParaRPr>
          </a:p>
        </p:txBody>
      </p:sp>
      <p:sp>
        <p:nvSpPr>
          <p:cNvPr id="113" name="Google Shape;113;p20"/>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latin typeface="Microsoft JhengHei"/>
                <a:ea typeface="Microsoft JhengHei"/>
                <a:cs typeface="Microsoft JhengHei"/>
                <a:sym typeface="Microsoft JhengHei"/>
              </a:rPr>
              <a:t>預計的實作方法-爬蟲內容</a:t>
            </a:r>
            <a:endParaRPr>
              <a:latin typeface="Microsoft JhengHei"/>
              <a:ea typeface="Microsoft JhengHei"/>
              <a:cs typeface="Microsoft JhengHei"/>
              <a:sym typeface="Microsoft JhengHei"/>
            </a:endParaRPr>
          </a:p>
        </p:txBody>
      </p:sp>
      <p:pic>
        <p:nvPicPr>
          <p:cNvPr id="114" name="Google Shape;114;p20"/>
          <p:cNvPicPr preferRelativeResize="0"/>
          <p:nvPr/>
        </p:nvPicPr>
        <p:blipFill>
          <a:blip r:embed="rId4">
            <a:alphaModFix/>
          </a:blip>
          <a:stretch>
            <a:fillRect/>
          </a:stretch>
        </p:blipFill>
        <p:spPr>
          <a:xfrm>
            <a:off x="0" y="2057346"/>
            <a:ext cx="9143999" cy="2357758"/>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Google Shape;119;p21"/>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zh-TW" u="sng">
                <a:solidFill>
                  <a:schemeClr val="hlink"/>
                </a:solidFill>
                <a:latin typeface="Microsoft JhengHei"/>
                <a:ea typeface="Microsoft JhengHei"/>
                <a:cs typeface="Microsoft JhengHei"/>
                <a:sym typeface="Microsoft JhengHei"/>
                <a:hlinkClick r:id="rId3"/>
              </a:rPr>
              <a:t>Dcard</a:t>
            </a:r>
            <a:br>
              <a:rPr lang="zh-TW" sz="1000">
                <a:latin typeface="Microsoft JhengHei"/>
                <a:ea typeface="Microsoft JhengHei"/>
                <a:cs typeface="Microsoft JhengHei"/>
                <a:sym typeface="Microsoft JhengHei"/>
              </a:rPr>
            </a:br>
            <a:endParaRPr sz="1000">
              <a:latin typeface="Microsoft JhengHei"/>
              <a:ea typeface="Microsoft JhengHei"/>
              <a:cs typeface="Microsoft JhengHei"/>
              <a:sym typeface="Microsoft JhengHei"/>
            </a:endParaRPr>
          </a:p>
        </p:txBody>
      </p:sp>
      <p:sp>
        <p:nvSpPr>
          <p:cNvPr id="120" name="Google Shape;120;p21"/>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latin typeface="Microsoft JhengHei"/>
                <a:ea typeface="Microsoft JhengHei"/>
                <a:cs typeface="Microsoft JhengHei"/>
                <a:sym typeface="Microsoft JhengHei"/>
              </a:rPr>
              <a:t>預計的實作方法-爬蟲內容</a:t>
            </a:r>
            <a:endParaRPr>
              <a:latin typeface="Microsoft JhengHei"/>
              <a:ea typeface="Microsoft JhengHei"/>
              <a:cs typeface="Microsoft JhengHei"/>
              <a:sym typeface="Microsoft JhengHei"/>
            </a:endParaRPr>
          </a:p>
        </p:txBody>
      </p:sp>
      <p:pic>
        <p:nvPicPr>
          <p:cNvPr id="121" name="Google Shape;121;p21"/>
          <p:cNvPicPr preferRelativeResize="0"/>
          <p:nvPr/>
        </p:nvPicPr>
        <p:blipFill rotWithShape="1">
          <a:blip r:embed="rId4">
            <a:alphaModFix/>
          </a:blip>
          <a:srcRect b="31067" l="0" r="0" t="0"/>
          <a:stretch/>
        </p:blipFill>
        <p:spPr>
          <a:xfrm>
            <a:off x="1605625" y="1368921"/>
            <a:ext cx="6362700" cy="330270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