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9" r:id="rId3"/>
    <p:sldId id="260" r:id="rId4"/>
    <p:sldId id="265" r:id="rId5"/>
    <p:sldId id="273" r:id="rId6"/>
    <p:sldId id="276" r:id="rId7"/>
    <p:sldId id="266" r:id="rId8"/>
    <p:sldId id="275" r:id="rId9"/>
    <p:sldId id="274" r:id="rId10"/>
    <p:sldId id="272" r:id="rId11"/>
    <p:sldId id="271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9964" autoAdjust="0"/>
  </p:normalViewPr>
  <p:slideViewPr>
    <p:cSldViewPr snapToGrid="0">
      <p:cViewPr varScale="1">
        <p:scale>
          <a:sx n="55" d="100"/>
          <a:sy n="55" d="100"/>
        </p:scale>
        <p:origin x="12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9A31-F2CD-4D83-89F5-8190332D86C0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C234-FFEB-4116-AE96-8EC00B686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0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在我們生活中，處處都離不開音樂，而音準是音樂中很重要的一環，不管是唱歌、彈鋼琴、或是彈吉他，都會因為音不準而影響了整體的感受。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但是通常只有少數人可以很準確地聽出音是否不準，大多數人跟我們一樣，在唱歌時，會想要知道自己唱的是否和想要的音相同。或是彈吉他時，調音是否準確。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所以，我們希望藉由設計一個程式，來辨識接受到的聲音之頻率，顯示出該頻率所對應的音名，藉此讓使用者判斷是否走音。</a:t>
            </a:r>
            <a:endParaRPr lang="en-US" altLang="zh-TW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透過電腦的麥克風讀取之聲音進行處理後，顯示為人較方便讀取的音名</a:t>
            </a:r>
            <a:endParaRPr lang="en-US" altLang="zh-TW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91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99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80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讀取由電腦麥克風所接收到的聲音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將其資料處理為能夠檢測的格式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透過資料檢測其音頻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透過音頻轉換為音名即可知道音高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1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aubio.pitch</a:t>
            </a:r>
            <a:r>
              <a:rPr lang="en-US" altLang="zh-CN" dirty="0" smtClean="0"/>
              <a:t>(method, </a:t>
            </a:r>
            <a:r>
              <a:rPr lang="en-US" altLang="zh-CN" dirty="0" err="1" smtClean="0"/>
              <a:t>buf_size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hop_size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samplerate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74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aubio.pitch</a:t>
            </a:r>
            <a:r>
              <a:rPr lang="en-US" altLang="zh-CN" dirty="0" smtClean="0"/>
              <a:t>(method, </a:t>
            </a:r>
            <a:r>
              <a:rPr lang="en-US" altLang="zh-CN" dirty="0" err="1" smtClean="0"/>
              <a:t>buf_size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hop_size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samplerate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50C20-C12E-4642-9AFB-1037B5A533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37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9BEB-D023-4FF3-99DD-B5FC93E0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6039A-BE02-4893-A1D7-1D241E9A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62C18-2E31-4664-A91E-7EE221C8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3419-5FFF-429F-B775-F9FA76E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52135-4730-4C38-98A9-AD8160A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0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1D18-C8E3-4FB8-AC7E-6FD36E9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DE798-B713-4EE9-B506-6409A4101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D67E2-53E5-47D6-9E33-D19D908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5B535-DEF0-4BBF-97A6-F609628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FFF8-0969-428F-AC7F-37E45AD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90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CF43F-6498-44D5-98D0-8A27B3C8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184D9-7B19-4637-B4A4-AE2B4D39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9AF1F-15A3-4A2F-BB8F-42FA808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F8EC-64EC-4CA4-AEBA-3CEE1D5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9295A-5676-4DEE-9681-9FD40AC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72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9BEB-D023-4FF3-99DD-B5FC93E0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6039A-BE02-4893-A1D7-1D241E9A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62C18-2E31-4664-A91E-7EE221C8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3419-5FFF-429F-B775-F9FA76E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52135-4730-4C38-98A9-AD8160A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8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A29-0735-45E9-A606-C442A04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2A7F-F513-4578-B0E3-5A8C2E2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99CA-7B03-4424-BE4B-E1CD2DBB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4EB2-531A-4EE2-8E74-F482311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6F0B-9AA4-47F8-A22F-B3B566F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34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3D56-D22A-4131-BDD2-4C2BBD4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9FF72-40B9-4F8B-A071-1BAA00EC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CCE4B-D5A9-4A0B-B0E4-8EFA84D9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EBDF1-966C-4FF9-8CC4-B90581C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3FED4-814A-4C63-9236-D2C494C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4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6DC0-6509-4903-8862-743A2BA7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49F2-FF99-4CDB-BE37-074776316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C2799-21B3-43E9-9AD9-1093D860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B8D82-7EB2-4526-AC64-2AA86CC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9A6A0-F399-42FB-A5B0-603703D4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E5A4A-C6D9-4BB0-AC49-0C3959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05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DB62-939E-4A5C-B788-30B5DD6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AC9C8-D09A-4126-9902-407FB3DD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3B500-2948-4AA8-8BE1-B3CD3294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9E1A0-80D3-41C0-8B84-146D8A92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706B5-4532-42CD-A331-1ED1507D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03FBF-A4B8-489E-8C32-3AF658E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29A0C-A13C-43C4-8A4D-F1AE9FFE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EF2FF-4AA1-494D-9EC4-EA7295C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00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8D9A-71EA-4623-AA25-3B7A9E9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FC8BB-F846-4076-A097-FD1531E5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0F76F-BF0F-4432-9307-35F0BE8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BF3C9-3EC4-4705-A9F6-DDC9237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92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0D1BB-8C9A-47CC-9627-2F1150A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E8CBE-1E4C-47A6-8D8B-B06E2465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2A7BC-D69B-468E-9E34-6E31B400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4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44561-7DCD-4F33-A678-F923F92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6E59-C740-40CE-A1D4-A4C6D4A9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81449-B0B7-4A2A-AEF8-9D97FE1A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D9E96-ECEA-48D3-9699-5FCA146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2ED9D-5B9B-4428-A5CF-A559973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C4ABF-4CE8-4FE8-8573-BCFB82D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A29-0735-45E9-A606-C442A04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2A7F-F513-4578-B0E3-5A8C2E2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99CA-7B03-4424-BE4B-E1CD2DBB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4EB2-531A-4EE2-8E74-F482311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6F0B-9AA4-47F8-A22F-B3B566F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676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CC17-2B6A-479B-9C7D-D343022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CD012-79FF-4275-BB39-441A32C09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4E9B5-E13E-4C3E-8E0E-94748EA9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1593D-14DD-43A0-9067-E1C39A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754C5-F6D9-4C2D-835A-FC7A953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6F232-8F74-4415-ADD9-215308B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410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1D18-C8E3-4FB8-AC7E-6FD36E9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DE798-B713-4EE9-B506-6409A4101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D67E2-53E5-47D6-9E33-D19D908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5B535-DEF0-4BBF-97A6-F609628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FFF8-0969-428F-AC7F-37E45AD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74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CF43F-6498-44D5-98D0-8A27B3C8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184D9-7B19-4637-B4A4-AE2B4D39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9AF1F-15A3-4A2F-BB8F-42FA808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F8EC-64EC-4CA4-AEBA-3CEE1D5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9295A-5676-4DEE-9681-9FD40AC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3D56-D22A-4131-BDD2-4C2BBD4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9FF72-40B9-4F8B-A071-1BAA00EC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CCE4B-D5A9-4A0B-B0E4-8EFA84D9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EBDF1-966C-4FF9-8CC4-B90581C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3FED4-814A-4C63-9236-D2C494C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7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6DC0-6509-4903-8862-743A2BA7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49F2-FF99-4CDB-BE37-074776316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C2799-21B3-43E9-9AD9-1093D860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B8D82-7EB2-4526-AC64-2AA86CC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9A6A0-F399-42FB-A5B0-603703D4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E5A4A-C6D9-4BB0-AC49-0C3959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DB62-939E-4A5C-B788-30B5DD6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AC9C8-D09A-4126-9902-407FB3DD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3B500-2948-4AA8-8BE1-B3CD3294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9E1A0-80D3-41C0-8B84-146D8A92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706B5-4532-42CD-A331-1ED1507D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03FBF-A4B8-489E-8C32-3AF658E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29A0C-A13C-43C4-8A4D-F1AE9FFE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EF2FF-4AA1-494D-9EC4-EA7295C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8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8D9A-71EA-4623-AA25-3B7A9E9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FC8BB-F846-4076-A097-FD1531E5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0F76F-BF0F-4432-9307-35F0BE8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BF3C9-3EC4-4705-A9F6-DDC9237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2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0D1BB-8C9A-47CC-9627-2F1150A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E8CBE-1E4C-47A6-8D8B-B06E2465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2A7BC-D69B-468E-9E34-6E31B400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2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44561-7DCD-4F33-A678-F923F92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6E59-C740-40CE-A1D4-A4C6D4A9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81449-B0B7-4A2A-AEF8-9D97FE1A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D9E96-ECEA-48D3-9699-5FCA146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2ED9D-5B9B-4428-A5CF-A559973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C4ABF-4CE8-4FE8-8573-BCFB82D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CC17-2B6A-479B-9C7D-D343022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CD012-79FF-4275-BB39-441A32C09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4E9B5-E13E-4C3E-8E0E-94748EA9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1593D-14DD-43A0-9067-E1C39A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754C5-F6D9-4C2D-835A-FC7A953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6F232-8F74-4415-ADD9-215308B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96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3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3491C-7096-4C5C-AD55-BE279F60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9702F-8E49-48CE-BEBD-D57627A1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BC38B-026B-4BD2-92E9-2ED9E70F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466A-1655-4433-A10E-804BF3C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EDDDE-0D41-4881-8073-4B34A2EB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0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3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3491C-7096-4C5C-AD55-BE279F60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9702F-8E49-48CE-BEBD-D57627A1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BC38B-026B-4BD2-92E9-2ED9E70F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4F4C7-916B-450F-AE3E-E303C759877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466A-1655-4433-A10E-804BF3C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EDDDE-0D41-4881-8073-4B34A2EB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EF61C-7FB8-4DA3-8AAB-6D10B59CEE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19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bio.org/manual/latest/" TargetMode="External"/><Relationship Id="rId2" Type="http://schemas.openxmlformats.org/officeDocument/2006/relationships/hyperlink" Target="https://people.csail.mit.edu/hubert/pyaudio/doc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eb.mit.edu/music21/doc/" TargetMode="External"/><Relationship Id="rId4" Type="http://schemas.openxmlformats.org/officeDocument/2006/relationships/hyperlink" Target="https://buildmedia.readthedocs.org/media/pdf/aubio/latest/aubio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929C516-6809-4FD4-975A-721F7224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85216"/>
            <a:ext cx="12192000" cy="56875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3C65C-678A-4DF1-BC38-DFED797E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75" y="1011726"/>
            <a:ext cx="4828450" cy="48345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275357-7A74-4058-AEAE-2441A9B8CD6D}"/>
              </a:ext>
            </a:extLst>
          </p:cNvPr>
          <p:cNvSpPr txBox="1"/>
          <p:nvPr/>
        </p:nvSpPr>
        <p:spPr>
          <a:xfrm>
            <a:off x="4310894" y="2725574"/>
            <a:ext cx="357020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音頻辨識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532BB5-87A0-4C8B-AB78-1E869627A745}"/>
              </a:ext>
            </a:extLst>
          </p:cNvPr>
          <p:cNvSpPr txBox="1"/>
          <p:nvPr/>
        </p:nvSpPr>
        <p:spPr>
          <a:xfrm>
            <a:off x="4868739" y="3844581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t>D0542900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t> 董育汝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t>D0652699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t>鄭顗軒</a:t>
            </a:r>
          </a:p>
        </p:txBody>
      </p:sp>
    </p:spTree>
    <p:extLst>
      <p:ext uri="{BB962C8B-B14F-4D97-AF65-F5344CB8AC3E}">
        <p14:creationId xmlns:p14="http://schemas.microsoft.com/office/powerpoint/2010/main" val="2754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9093" y="579227"/>
            <a:ext cx="9605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960519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02" y="1848002"/>
            <a:ext cx="3790798" cy="37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Pyaudio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https://people.csail.mit.edu/hubert/pyaudio/docs/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Aubio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https://aubio.org/manual/latest/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buildmedia.readthedocs.org/media/pdf/aubio/latest/aubio.pdf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Music21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https://web.mit.edu/music21/doc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>
            <a:stCxn id="3" idx="1"/>
            <a:endCxn id="7" idx="4"/>
          </p:cNvCxnSpPr>
          <p:nvPr/>
        </p:nvCxnSpPr>
        <p:spPr>
          <a:xfrm flipH="1" flipV="1">
            <a:off x="3469397" y="3295650"/>
            <a:ext cx="2179347" cy="1428340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37169C-A870-415B-B25D-08083C0E881B}"/>
              </a:ext>
            </a:extLst>
          </p:cNvPr>
          <p:cNvCxnSpPr>
            <a:stCxn id="3" idx="7"/>
            <a:endCxn id="36" idx="4"/>
          </p:cNvCxnSpPr>
          <p:nvPr/>
        </p:nvCxnSpPr>
        <p:spPr>
          <a:xfrm flipV="1">
            <a:off x="6785864" y="3300287"/>
            <a:ext cx="2332802" cy="1423703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5EBC43-22C8-48AE-AA41-D11C97E876AA}"/>
              </a:ext>
            </a:extLst>
          </p:cNvPr>
          <p:cNvCxnSpPr>
            <a:cxnSpLocks/>
            <a:stCxn id="3" idx="0"/>
            <a:endCxn id="26" idx="4"/>
          </p:cNvCxnSpPr>
          <p:nvPr/>
        </p:nvCxnSpPr>
        <p:spPr>
          <a:xfrm flipH="1" flipV="1">
            <a:off x="6213802" y="3295650"/>
            <a:ext cx="3502" cy="1192835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08FE43D-D027-4560-A772-D7A92A68BB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332" y="1687520"/>
            <a:ext cx="1608130" cy="1608130"/>
          </a:xfrm>
          <a:prstGeom prst="ellipse">
            <a:avLst/>
          </a:prstGeom>
          <a:ln w="38100">
            <a:solidFill>
              <a:srgbClr val="FD002D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動機簡介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3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5409737" y="1687520"/>
            <a:ext cx="1608130" cy="1608130"/>
            <a:chOff x="5039715" y="5197145"/>
            <a:chExt cx="1211547" cy="1211547"/>
          </a:xfrm>
        </p:grpSpPr>
        <p:sp>
          <p:nvSpPr>
            <p:cNvPr id="26" name="椭圆 2">
              <a:extLst>
                <a:ext uri="{FF2B5EF4-FFF2-40B4-BE49-F238E27FC236}">
                  <a16:creationId xmlns:a16="http://schemas.microsoft.com/office/drawing/2014/main" id="{B27BF866-D857-436E-BB48-C364EAE4562E}"/>
                </a:ext>
              </a:extLst>
            </p:cNvPr>
            <p:cNvSpPr/>
            <p:nvPr/>
          </p:nvSpPr>
          <p:spPr>
            <a:xfrm>
              <a:off x="5039715" y="5197145"/>
              <a:ext cx="1211547" cy="1211547"/>
            </a:xfrm>
            <a:prstGeom prst="ellipse">
              <a:avLst/>
            </a:prstGeom>
            <a:solidFill>
              <a:srgbClr val="1C1317"/>
            </a:solidFill>
            <a:ln w="38100">
              <a:solidFill>
                <a:srgbClr val="FD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32" y="5453579"/>
              <a:ext cx="779032" cy="779032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5413239" y="4488485"/>
            <a:ext cx="1608130" cy="1608130"/>
            <a:chOff x="9186359" y="5303812"/>
            <a:chExt cx="1211547" cy="121154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27BF866-D857-436E-BB48-C364EAE4562E}"/>
                </a:ext>
              </a:extLst>
            </p:cNvPr>
            <p:cNvSpPr/>
            <p:nvPr/>
          </p:nvSpPr>
          <p:spPr>
            <a:xfrm>
              <a:off x="9186359" y="5303812"/>
              <a:ext cx="1211547" cy="1211547"/>
            </a:xfrm>
            <a:prstGeom prst="ellipse">
              <a:avLst/>
            </a:prstGeom>
            <a:solidFill>
              <a:srgbClr val="1C1317"/>
            </a:solidFill>
            <a:ln w="38100">
              <a:solidFill>
                <a:srgbClr val="FD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543" y="5465337"/>
              <a:ext cx="912984" cy="912984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8312282" y="1687519"/>
            <a:ext cx="1612768" cy="1612768"/>
            <a:chOff x="8063593" y="1044711"/>
            <a:chExt cx="1211547" cy="1211547"/>
          </a:xfrm>
        </p:grpSpPr>
        <p:sp>
          <p:nvSpPr>
            <p:cNvPr id="36" name="椭圆 2">
              <a:extLst>
                <a:ext uri="{FF2B5EF4-FFF2-40B4-BE49-F238E27FC236}">
                  <a16:creationId xmlns:a16="http://schemas.microsoft.com/office/drawing/2014/main" id="{B27BF866-D857-436E-BB48-C364EAE4562E}"/>
                </a:ext>
              </a:extLst>
            </p:cNvPr>
            <p:cNvSpPr/>
            <p:nvPr/>
          </p:nvSpPr>
          <p:spPr>
            <a:xfrm>
              <a:off x="8063593" y="1044711"/>
              <a:ext cx="1211547" cy="1211547"/>
            </a:xfrm>
            <a:prstGeom prst="ellipse">
              <a:avLst/>
            </a:prstGeom>
            <a:solidFill>
              <a:srgbClr val="1C1317"/>
            </a:solidFill>
            <a:ln w="38100">
              <a:solidFill>
                <a:srgbClr val="FD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cs typeface="+mn-cs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5560" y="1272546"/>
              <a:ext cx="733675" cy="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1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1242626" y="2720852"/>
            <a:ext cx="2571325" cy="2052672"/>
            <a:chOff x="1242627" y="2557428"/>
            <a:chExt cx="2571325" cy="2052672"/>
          </a:xfrm>
        </p:grpSpPr>
        <p:pic>
          <p:nvPicPr>
            <p:cNvPr id="34" name="图片 1">
              <a:extLst>
                <a:ext uri="{FF2B5EF4-FFF2-40B4-BE49-F238E27FC236}">
                  <a16:creationId xmlns:a16="http://schemas.microsoft.com/office/drawing/2014/main" id="{325AD788-ED07-4B86-AC12-132B7D26A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2057" y="2989053"/>
              <a:ext cx="1451895" cy="162104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27" y="2557428"/>
              <a:ext cx="1585048" cy="1585048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8942173" y="2884277"/>
            <a:ext cx="151195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C4</a:t>
            </a:r>
            <a:endParaRPr lang="zh-TW" altLang="en-US" sz="10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" name="向右箭號 38"/>
          <p:cNvSpPr/>
          <p:nvPr/>
        </p:nvSpPr>
        <p:spPr>
          <a:xfrm>
            <a:off x="4426464" y="2884277"/>
            <a:ext cx="3955535" cy="1725823"/>
          </a:xfrm>
          <a:prstGeom prst="rightArrow">
            <a:avLst>
              <a:gd name="adj1" fmla="val 50000"/>
              <a:gd name="adj2" fmla="val 599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35" y="2715811"/>
            <a:ext cx="1031377" cy="10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8">
            <a:extLst>
              <a:ext uri="{FF2B5EF4-FFF2-40B4-BE49-F238E27FC236}">
                <a16:creationId xmlns:a16="http://schemas.microsoft.com/office/drawing/2014/main" id="{ABBB1B57-F67A-432E-9E65-0E0735FC6A98}"/>
              </a:ext>
            </a:extLst>
          </p:cNvPr>
          <p:cNvCxnSpPr>
            <a:cxnSpLocks/>
            <a:stCxn id="31" idx="1"/>
            <a:endCxn id="47" idx="5"/>
          </p:cNvCxnSpPr>
          <p:nvPr/>
        </p:nvCxnSpPr>
        <p:spPr>
          <a:xfrm flipH="1" flipV="1">
            <a:off x="6479414" y="2216201"/>
            <a:ext cx="1907631" cy="1509442"/>
          </a:xfrm>
          <a:prstGeom prst="line">
            <a:avLst/>
          </a:prstGeom>
          <a:ln w="38100">
            <a:solidFill>
              <a:srgbClr val="1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8">
            <a:extLst>
              <a:ext uri="{FF2B5EF4-FFF2-40B4-BE49-F238E27FC236}">
                <a16:creationId xmlns:a16="http://schemas.microsoft.com/office/drawing/2014/main" id="{ABBB1B57-F67A-432E-9E65-0E0735FC6A98}"/>
              </a:ext>
            </a:extLst>
          </p:cNvPr>
          <p:cNvCxnSpPr>
            <a:cxnSpLocks/>
            <a:stCxn id="33" idx="7"/>
            <a:endCxn id="47" idx="3"/>
          </p:cNvCxnSpPr>
          <p:nvPr/>
        </p:nvCxnSpPr>
        <p:spPr>
          <a:xfrm flipV="1">
            <a:off x="3534377" y="2216201"/>
            <a:ext cx="1933623" cy="1509442"/>
          </a:xfrm>
          <a:prstGeom prst="line">
            <a:avLst/>
          </a:prstGeom>
          <a:ln w="38100">
            <a:solidFill>
              <a:srgbClr val="1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8">
            <a:extLst>
              <a:ext uri="{FF2B5EF4-FFF2-40B4-BE49-F238E27FC236}">
                <a16:creationId xmlns:a16="http://schemas.microsoft.com/office/drawing/2014/main" id="{ABBB1B57-F67A-432E-9E65-0E0735FC6A98}"/>
              </a:ext>
            </a:extLst>
          </p:cNvPr>
          <p:cNvCxnSpPr>
            <a:cxnSpLocks/>
            <a:stCxn id="32" idx="0"/>
            <a:endCxn id="47" idx="4"/>
          </p:cNvCxnSpPr>
          <p:nvPr/>
        </p:nvCxnSpPr>
        <p:spPr>
          <a:xfrm flipH="1" flipV="1">
            <a:off x="5973707" y="2425672"/>
            <a:ext cx="13659" cy="1093640"/>
          </a:xfrm>
          <a:prstGeom prst="line">
            <a:avLst/>
          </a:prstGeom>
          <a:ln w="38100">
            <a:solidFill>
              <a:srgbClr val="1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5258529" y="995316"/>
            <a:ext cx="2627362" cy="1430356"/>
            <a:chOff x="5258529" y="995316"/>
            <a:chExt cx="2627362" cy="1430356"/>
          </a:xfrm>
        </p:grpSpPr>
        <p:sp>
          <p:nvSpPr>
            <p:cNvPr id="47" name="椭圆 11">
              <a:extLst>
                <a:ext uri="{FF2B5EF4-FFF2-40B4-BE49-F238E27FC236}">
                  <a16:creationId xmlns:a16="http://schemas.microsoft.com/office/drawing/2014/main" id="{3412DAEA-FE6A-4882-ACED-A9682A8ACD83}"/>
                </a:ext>
              </a:extLst>
            </p:cNvPr>
            <p:cNvSpPr/>
            <p:nvPr/>
          </p:nvSpPr>
          <p:spPr>
            <a:xfrm>
              <a:off x="5258529" y="995316"/>
              <a:ext cx="1430356" cy="14303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C13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37">
              <a:extLst>
                <a:ext uri="{FF2B5EF4-FFF2-40B4-BE49-F238E27FC236}">
                  <a16:creationId xmlns:a16="http://schemas.microsoft.com/office/drawing/2014/main" id="{0C1FE276-F700-4D48-B938-8EE3921C8A90}"/>
                </a:ext>
              </a:extLst>
            </p:cNvPr>
            <p:cNvSpPr txBox="1"/>
            <p:nvPr/>
          </p:nvSpPr>
          <p:spPr>
            <a:xfrm>
              <a:off x="5418441" y="1477387"/>
              <a:ext cx="1110526" cy="46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pitch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本框 37">
              <a:extLst>
                <a:ext uri="{FF2B5EF4-FFF2-40B4-BE49-F238E27FC236}">
                  <a16:creationId xmlns:a16="http://schemas.microsoft.com/office/drawing/2014/main" id="{0C1FE276-F700-4D48-B938-8EE3921C8A90}"/>
                </a:ext>
              </a:extLst>
            </p:cNvPr>
            <p:cNvSpPr txBox="1"/>
            <p:nvPr/>
          </p:nvSpPr>
          <p:spPr>
            <a:xfrm>
              <a:off x="6819542" y="1493688"/>
              <a:ext cx="1066349" cy="42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主程式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659630" y="3516172"/>
            <a:ext cx="2738079" cy="2162928"/>
            <a:chOff x="1659630" y="3516172"/>
            <a:chExt cx="2738079" cy="2162928"/>
          </a:xfrm>
        </p:grpSpPr>
        <p:grpSp>
          <p:nvGrpSpPr>
            <p:cNvPr id="9" name="群組 8"/>
            <p:cNvGrpSpPr/>
            <p:nvPr/>
          </p:nvGrpSpPr>
          <p:grpSpPr>
            <a:xfrm>
              <a:off x="2313492" y="3516172"/>
              <a:ext cx="1430356" cy="1430356"/>
              <a:chOff x="7974936" y="3358167"/>
              <a:chExt cx="1430356" cy="1430356"/>
            </a:xfrm>
          </p:grpSpPr>
          <p:sp>
            <p:nvSpPr>
              <p:cNvPr id="33" name="椭圆 11">
                <a:extLst>
                  <a:ext uri="{FF2B5EF4-FFF2-40B4-BE49-F238E27FC236}">
                    <a16:creationId xmlns:a16="http://schemas.microsoft.com/office/drawing/2014/main" id="{3412DAEA-FE6A-4882-ACED-A9682A8ACD83}"/>
                  </a:ext>
                </a:extLst>
              </p:cNvPr>
              <p:cNvSpPr/>
              <p:nvPr/>
            </p:nvSpPr>
            <p:spPr>
              <a:xfrm>
                <a:off x="7974936" y="3358167"/>
                <a:ext cx="1430356" cy="14303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1C13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7">
                <a:extLst>
                  <a:ext uri="{FF2B5EF4-FFF2-40B4-BE49-F238E27FC236}">
                    <a16:creationId xmlns:a16="http://schemas.microsoft.com/office/drawing/2014/main" id="{0C1FE276-F700-4D48-B938-8EE3921C8A90}"/>
                  </a:ext>
                </a:extLst>
              </p:cNvPr>
              <p:cNvSpPr txBox="1"/>
              <p:nvPr/>
            </p:nvSpPr>
            <p:spPr>
              <a:xfrm>
                <a:off x="8087171" y="3639333"/>
                <a:ext cx="1205887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Voice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Control</a:t>
                </a:r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7" name="文本框 37">
              <a:extLst>
                <a:ext uri="{FF2B5EF4-FFF2-40B4-BE49-F238E27FC236}">
                  <a16:creationId xmlns:a16="http://schemas.microsoft.com/office/drawing/2014/main" id="{0C1FE276-F700-4D48-B938-8EE3921C8A90}"/>
                </a:ext>
              </a:extLst>
            </p:cNvPr>
            <p:cNvSpPr txBox="1"/>
            <p:nvPr/>
          </p:nvSpPr>
          <p:spPr>
            <a:xfrm>
              <a:off x="1659630" y="5227694"/>
              <a:ext cx="273807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處理控制音訊來源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081816" y="3519312"/>
            <a:ext cx="1811100" cy="2159788"/>
            <a:chOff x="5081816" y="3519312"/>
            <a:chExt cx="1811100" cy="2159788"/>
          </a:xfrm>
        </p:grpSpPr>
        <p:grpSp>
          <p:nvGrpSpPr>
            <p:cNvPr id="8" name="群組 7"/>
            <p:cNvGrpSpPr/>
            <p:nvPr/>
          </p:nvGrpSpPr>
          <p:grpSpPr>
            <a:xfrm>
              <a:off x="5218878" y="3519312"/>
              <a:ext cx="1529453" cy="1430356"/>
              <a:chOff x="6068410" y="2181852"/>
              <a:chExt cx="1529453" cy="1430356"/>
            </a:xfrm>
          </p:grpSpPr>
          <p:sp>
            <p:nvSpPr>
              <p:cNvPr id="32" name="椭圆 11">
                <a:extLst>
                  <a:ext uri="{FF2B5EF4-FFF2-40B4-BE49-F238E27FC236}">
                    <a16:creationId xmlns:a16="http://schemas.microsoft.com/office/drawing/2014/main" id="{3412DAEA-FE6A-4882-ACED-A9682A8ACD83}"/>
                  </a:ext>
                </a:extLst>
              </p:cNvPr>
              <p:cNvSpPr/>
              <p:nvPr/>
            </p:nvSpPr>
            <p:spPr>
              <a:xfrm>
                <a:off x="6121720" y="2181852"/>
                <a:ext cx="1430356" cy="14303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1C13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7">
                <a:extLst>
                  <a:ext uri="{FF2B5EF4-FFF2-40B4-BE49-F238E27FC236}">
                    <a16:creationId xmlns:a16="http://schemas.microsoft.com/office/drawing/2014/main" id="{0C1FE276-F700-4D48-B938-8EE3921C8A90}"/>
                  </a:ext>
                </a:extLst>
              </p:cNvPr>
              <p:cNvSpPr txBox="1"/>
              <p:nvPr/>
            </p:nvSpPr>
            <p:spPr>
              <a:xfrm>
                <a:off x="6068410" y="2668187"/>
                <a:ext cx="15294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altLang="zh-CN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InputBox</a:t>
                </a:r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8" name="文本框 37">
              <a:extLst>
                <a:ext uri="{FF2B5EF4-FFF2-40B4-BE49-F238E27FC236}">
                  <a16:creationId xmlns:a16="http://schemas.microsoft.com/office/drawing/2014/main" id="{0C1FE276-F700-4D48-B938-8EE3921C8A90}"/>
                </a:ext>
              </a:extLst>
            </p:cNvPr>
            <p:cNvSpPr txBox="1"/>
            <p:nvPr/>
          </p:nvSpPr>
          <p:spPr>
            <a:xfrm>
              <a:off x="5081816" y="5227694"/>
              <a:ext cx="181110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抓取輸入值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127440" y="3516172"/>
            <a:ext cx="1529067" cy="2162928"/>
            <a:chOff x="8127440" y="3516172"/>
            <a:chExt cx="1529067" cy="2162928"/>
          </a:xfrm>
        </p:grpSpPr>
        <p:grpSp>
          <p:nvGrpSpPr>
            <p:cNvPr id="7" name="群組 6"/>
            <p:cNvGrpSpPr/>
            <p:nvPr/>
          </p:nvGrpSpPr>
          <p:grpSpPr>
            <a:xfrm>
              <a:off x="8177574" y="3516172"/>
              <a:ext cx="1430356" cy="1430356"/>
              <a:chOff x="1509642" y="1927376"/>
              <a:chExt cx="1430356" cy="1430356"/>
            </a:xfrm>
          </p:grpSpPr>
          <p:sp>
            <p:nvSpPr>
              <p:cNvPr id="31" name="椭圆 11">
                <a:extLst>
                  <a:ext uri="{FF2B5EF4-FFF2-40B4-BE49-F238E27FC236}">
                    <a16:creationId xmlns:a16="http://schemas.microsoft.com/office/drawing/2014/main" id="{3412DAEA-FE6A-4882-ACED-A9682A8ACD83}"/>
                  </a:ext>
                </a:extLst>
              </p:cNvPr>
              <p:cNvSpPr/>
              <p:nvPr/>
            </p:nvSpPr>
            <p:spPr>
              <a:xfrm>
                <a:off x="1509642" y="1927376"/>
                <a:ext cx="1430356" cy="14303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1C13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7">
                <a:extLst>
                  <a:ext uri="{FF2B5EF4-FFF2-40B4-BE49-F238E27FC236}">
                    <a16:creationId xmlns:a16="http://schemas.microsoft.com/office/drawing/2014/main" id="{0C1FE276-F700-4D48-B938-8EE3921C8A90}"/>
                  </a:ext>
                </a:extLst>
              </p:cNvPr>
              <p:cNvSpPr txBox="1"/>
              <p:nvPr/>
            </p:nvSpPr>
            <p:spPr>
              <a:xfrm>
                <a:off x="1668396" y="2445624"/>
                <a:ext cx="1111292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altLang="zh-TW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Button</a:t>
                </a:r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9" name="文本框 37">
              <a:extLst>
                <a:ext uri="{FF2B5EF4-FFF2-40B4-BE49-F238E27FC236}">
                  <a16:creationId xmlns:a16="http://schemas.microsoft.com/office/drawing/2014/main" id="{0C1FE276-F700-4D48-B938-8EE3921C8A90}"/>
                </a:ext>
              </a:extLst>
            </p:cNvPr>
            <p:cNvSpPr txBox="1"/>
            <p:nvPr/>
          </p:nvSpPr>
          <p:spPr>
            <a:xfrm>
              <a:off x="8127440" y="5227694"/>
              <a:ext cx="1529067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接收按鈕</a:t>
              </a:r>
              <a:endPara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7">
            <a:extLst>
              <a:ext uri="{FF2B5EF4-FFF2-40B4-BE49-F238E27FC236}">
                <a16:creationId xmlns:a16="http://schemas.microsoft.com/office/drawing/2014/main" id="{0C1FE276-F700-4D48-B938-8EE3921C8A90}"/>
              </a:ext>
            </a:extLst>
          </p:cNvPr>
          <p:cNvSpPr txBox="1"/>
          <p:nvPr/>
        </p:nvSpPr>
        <p:spPr>
          <a:xfrm>
            <a:off x="1976161" y="613003"/>
            <a:ext cx="111846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Pitch</a:t>
            </a:r>
            <a:endParaRPr lang="en-US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51526" y="2819400"/>
            <a:ext cx="9886949" cy="1378982"/>
            <a:chOff x="1151526" y="2819400"/>
            <a:chExt cx="9886949" cy="1378982"/>
          </a:xfrm>
        </p:grpSpPr>
        <p:grpSp>
          <p:nvGrpSpPr>
            <p:cNvPr id="28" name="群組 27"/>
            <p:cNvGrpSpPr/>
            <p:nvPr/>
          </p:nvGrpSpPr>
          <p:grpSpPr>
            <a:xfrm>
              <a:off x="1151526" y="2819400"/>
              <a:ext cx="9886949" cy="1009650"/>
              <a:chOff x="1075326" y="2095500"/>
              <a:chExt cx="9886949" cy="1009650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1075326" y="2095500"/>
                <a:ext cx="1943100" cy="1009650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選取模式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3723276" y="2095500"/>
                <a:ext cx="1943100" cy="1009650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呼叫</a:t>
                </a:r>
                <a:r>
                  <a:rPr lang="en-US" altLang="zh-TW" sz="20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voiceControl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371226" y="2095500"/>
                <a:ext cx="1943100" cy="1009650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判斷是否正確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9019175" y="2095500"/>
                <a:ext cx="1943100" cy="1009650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輸出音名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6" name="直線單箭頭接點 15"/>
              <p:cNvCxnSpPr>
                <a:stCxn id="5" idx="3"/>
                <a:endCxn id="19" idx="1"/>
              </p:cNvCxnSpPr>
              <p:nvPr/>
            </p:nvCxnSpPr>
            <p:spPr>
              <a:xfrm>
                <a:off x="3018426" y="2600325"/>
                <a:ext cx="70485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19" idx="3"/>
                <a:endCxn id="21" idx="1"/>
              </p:cNvCxnSpPr>
              <p:nvPr/>
            </p:nvCxnSpPr>
            <p:spPr>
              <a:xfrm>
                <a:off x="5666376" y="2600325"/>
                <a:ext cx="70485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21" idx="3"/>
                <a:endCxn id="25" idx="1"/>
              </p:cNvCxnSpPr>
              <p:nvPr/>
            </p:nvCxnSpPr>
            <p:spPr>
              <a:xfrm>
                <a:off x="8314326" y="2600325"/>
                <a:ext cx="70484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6799062" y="3829050"/>
              <a:ext cx="995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音</a:t>
              </a:r>
              <a:r>
                <a:rPr lang="zh-TW" altLang="en-US" dirty="0" smtClean="0"/>
                <a:t>分</a:t>
              </a:r>
              <a:r>
                <a:rPr lang="en-US" altLang="zh-TW" dirty="0" smtClean="0"/>
                <a:t>&lt;15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9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1151526" y="2819400"/>
            <a:ext cx="9886949" cy="1378982"/>
            <a:chOff x="1075326" y="2095500"/>
            <a:chExt cx="9886949" cy="1378982"/>
          </a:xfrm>
        </p:grpSpPr>
        <p:sp>
          <p:nvSpPr>
            <p:cNvPr id="5" name="圓角矩形 4"/>
            <p:cNvSpPr/>
            <p:nvPr/>
          </p:nvSpPr>
          <p:spPr>
            <a:xfrm>
              <a:off x="1075326" y="2095500"/>
              <a:ext cx="1943100" cy="10096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讀取麥克風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3723276" y="2095500"/>
              <a:ext cx="1943100" cy="10096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處理輸入資料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79344" y="3105150"/>
              <a:ext cx="9350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pyaudio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371226" y="2095500"/>
              <a:ext cx="1943100" cy="10096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檢測音頻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2862" y="3105150"/>
              <a:ext cx="1239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aubio.pitch</a:t>
              </a:r>
              <a:endParaRPr lang="zh-TW" altLang="en-US" dirty="0"/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9019175" y="2095500"/>
              <a:ext cx="1943100" cy="10096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轉換為音名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44975" y="3105150"/>
              <a:ext cx="1491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mtClean="0"/>
                <a:t>music21.pitch</a:t>
              </a:r>
              <a:endParaRPr lang="zh-TW" altLang="en-US"/>
            </a:p>
          </p:txBody>
        </p:sp>
        <p:cxnSp>
          <p:nvCxnSpPr>
            <p:cNvPr id="16" name="直線單箭頭接點 15"/>
            <p:cNvCxnSpPr>
              <a:stCxn id="5" idx="3"/>
              <a:endCxn id="19" idx="1"/>
            </p:cNvCxnSpPr>
            <p:nvPr/>
          </p:nvCxnSpPr>
          <p:spPr>
            <a:xfrm>
              <a:off x="3018426" y="2600325"/>
              <a:ext cx="70485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19" idx="3"/>
              <a:endCxn id="21" idx="1"/>
            </p:cNvCxnSpPr>
            <p:nvPr/>
          </p:nvCxnSpPr>
          <p:spPr>
            <a:xfrm>
              <a:off x="5666376" y="2600325"/>
              <a:ext cx="70485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1" idx="3"/>
              <a:endCxn id="25" idx="1"/>
            </p:cNvCxnSpPr>
            <p:nvPr/>
          </p:nvCxnSpPr>
          <p:spPr>
            <a:xfrm>
              <a:off x="8314326" y="2600325"/>
              <a:ext cx="70484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37">
            <a:extLst>
              <a:ext uri="{FF2B5EF4-FFF2-40B4-BE49-F238E27FC236}">
                <a16:creationId xmlns:a16="http://schemas.microsoft.com/office/drawing/2014/main" id="{0C1FE276-F700-4D48-B938-8EE3921C8A90}"/>
              </a:ext>
            </a:extLst>
          </p:cNvPr>
          <p:cNvSpPr txBox="1"/>
          <p:nvPr/>
        </p:nvSpPr>
        <p:spPr>
          <a:xfrm>
            <a:off x="1976161" y="613004"/>
            <a:ext cx="2148799" cy="45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VoiceControl</a:t>
            </a:r>
            <a:endParaRPr lang="en-US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接连接符 8">
            <a:extLst>
              <a:ext uri="{FF2B5EF4-FFF2-40B4-BE49-F238E27FC236}">
                <a16:creationId xmlns:a16="http://schemas.microsoft.com/office/drawing/2014/main" id="{717F80B0-AEAE-49C0-BB1B-E927E85F5E4F}"/>
              </a:ext>
            </a:extLst>
          </p:cNvPr>
          <p:cNvCxnSpPr/>
          <p:nvPr/>
        </p:nvCxnSpPr>
        <p:spPr>
          <a:xfrm flipV="1">
            <a:off x="509093" y="1056281"/>
            <a:ext cx="1467068" cy="7114"/>
          </a:xfrm>
          <a:prstGeom prst="line">
            <a:avLst/>
          </a:prstGeom>
          <a:ln w="76200">
            <a:solidFill>
              <a:srgbClr val="FD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37">
            <a:extLst>
              <a:ext uri="{FF2B5EF4-FFF2-40B4-BE49-F238E27FC236}">
                <a16:creationId xmlns:a16="http://schemas.microsoft.com/office/drawing/2014/main" id="{0C1FE276-F700-4D48-B938-8EE3921C8A90}"/>
              </a:ext>
            </a:extLst>
          </p:cNvPr>
          <p:cNvSpPr txBox="1"/>
          <p:nvPr/>
        </p:nvSpPr>
        <p:spPr>
          <a:xfrm>
            <a:off x="1976161" y="613004"/>
            <a:ext cx="2148799" cy="45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VoiceControl</a:t>
            </a:r>
            <a:endParaRPr lang="en-US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-24062" y="2662510"/>
            <a:ext cx="12216062" cy="2058399"/>
            <a:chOff x="-24062" y="2662510"/>
            <a:chExt cx="12216062" cy="2058399"/>
          </a:xfrm>
        </p:grpSpPr>
        <p:sp>
          <p:nvSpPr>
            <p:cNvPr id="30" name="任意多边形: 形状 34">
              <a:extLst>
                <a:ext uri="{FF2B5EF4-FFF2-40B4-BE49-F238E27FC236}">
                  <a16:creationId xmlns:a16="http://schemas.microsoft.com/office/drawing/2014/main" id="{B64F31D9-3786-463D-AF88-AB2F86FF847F}"/>
                </a:ext>
              </a:extLst>
            </p:cNvPr>
            <p:cNvSpPr/>
            <p:nvPr/>
          </p:nvSpPr>
          <p:spPr>
            <a:xfrm flipH="1">
              <a:off x="0" y="2662510"/>
              <a:ext cx="12192000" cy="1905999"/>
            </a:xfrm>
            <a:custGeom>
              <a:avLst/>
              <a:gdLst>
                <a:gd name="connsiteX0" fmla="*/ 0 w 12111790"/>
                <a:gd name="connsiteY0" fmla="*/ 1749069 h 1893459"/>
                <a:gd name="connsiteX1" fmla="*/ 3144253 w 12111790"/>
                <a:gd name="connsiteY1" fmla="*/ 479 h 1893459"/>
                <a:gd name="connsiteX2" fmla="*/ 6769769 w 12111790"/>
                <a:gd name="connsiteY2" fmla="*/ 1893448 h 1893459"/>
                <a:gd name="connsiteX3" fmla="*/ 9769643 w 12111790"/>
                <a:gd name="connsiteY3" fmla="*/ 32564 h 1893459"/>
                <a:gd name="connsiteX4" fmla="*/ 12111790 w 12111790"/>
                <a:gd name="connsiteY4" fmla="*/ 1781153 h 18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1790" h="1893459">
                  <a:moveTo>
                    <a:pt x="0" y="1749069"/>
                  </a:moveTo>
                  <a:cubicBezTo>
                    <a:pt x="1007979" y="862742"/>
                    <a:pt x="2015958" y="-23584"/>
                    <a:pt x="3144253" y="479"/>
                  </a:cubicBezTo>
                  <a:cubicBezTo>
                    <a:pt x="4272548" y="24542"/>
                    <a:pt x="5665537" y="1888101"/>
                    <a:pt x="6769769" y="1893448"/>
                  </a:cubicBezTo>
                  <a:cubicBezTo>
                    <a:pt x="7874001" y="1898795"/>
                    <a:pt x="8879306" y="51280"/>
                    <a:pt x="9769643" y="32564"/>
                  </a:cubicBezTo>
                  <a:cubicBezTo>
                    <a:pt x="10659980" y="13848"/>
                    <a:pt x="11726780" y="1449616"/>
                    <a:pt x="12111790" y="1781153"/>
                  </a:cubicBezTo>
                </a:path>
              </a:pathLst>
            </a:custGeom>
            <a:noFill/>
            <a:ln w="76200">
              <a:solidFill>
                <a:srgbClr val="FD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6D724F4C-C544-4CE5-8482-DA4889015B07}"/>
                </a:ext>
              </a:extLst>
            </p:cNvPr>
            <p:cNvSpPr/>
            <p:nvPr/>
          </p:nvSpPr>
          <p:spPr>
            <a:xfrm flipH="1" flipV="1">
              <a:off x="-24062" y="2814910"/>
              <a:ext cx="12192000" cy="1905999"/>
            </a:xfrm>
            <a:custGeom>
              <a:avLst/>
              <a:gdLst>
                <a:gd name="connsiteX0" fmla="*/ 0 w 12111790"/>
                <a:gd name="connsiteY0" fmla="*/ 1749069 h 1893459"/>
                <a:gd name="connsiteX1" fmla="*/ 3144253 w 12111790"/>
                <a:gd name="connsiteY1" fmla="*/ 479 h 1893459"/>
                <a:gd name="connsiteX2" fmla="*/ 6769769 w 12111790"/>
                <a:gd name="connsiteY2" fmla="*/ 1893448 h 1893459"/>
                <a:gd name="connsiteX3" fmla="*/ 9769643 w 12111790"/>
                <a:gd name="connsiteY3" fmla="*/ 32564 h 1893459"/>
                <a:gd name="connsiteX4" fmla="*/ 12111790 w 12111790"/>
                <a:gd name="connsiteY4" fmla="*/ 1781153 h 18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1790" h="1893459">
                  <a:moveTo>
                    <a:pt x="0" y="1749069"/>
                  </a:moveTo>
                  <a:cubicBezTo>
                    <a:pt x="1007979" y="862742"/>
                    <a:pt x="2015958" y="-23584"/>
                    <a:pt x="3144253" y="479"/>
                  </a:cubicBezTo>
                  <a:cubicBezTo>
                    <a:pt x="4272548" y="24542"/>
                    <a:pt x="5665537" y="1888101"/>
                    <a:pt x="6769769" y="1893448"/>
                  </a:cubicBezTo>
                  <a:cubicBezTo>
                    <a:pt x="7874001" y="1898795"/>
                    <a:pt x="8879306" y="51280"/>
                    <a:pt x="9769643" y="32564"/>
                  </a:cubicBezTo>
                  <a:cubicBezTo>
                    <a:pt x="10659980" y="13848"/>
                    <a:pt x="11726780" y="1449616"/>
                    <a:pt x="12111790" y="1781153"/>
                  </a:cubicBezTo>
                </a:path>
              </a:pathLst>
            </a:custGeom>
            <a:noFill/>
            <a:ln w="76200">
              <a:solidFill>
                <a:srgbClr val="1C13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3531286" y="4108672"/>
            <a:ext cx="723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3771" y="456370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4849" y="4902748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645920" y="1507637"/>
            <a:ext cx="9245600" cy="4832203"/>
            <a:chOff x="1645920" y="1507637"/>
            <a:chExt cx="9245600" cy="4832203"/>
          </a:xfrm>
        </p:grpSpPr>
        <p:sp>
          <p:nvSpPr>
            <p:cNvPr id="4" name="圓角矩形 3"/>
            <p:cNvSpPr/>
            <p:nvPr/>
          </p:nvSpPr>
          <p:spPr>
            <a:xfrm>
              <a:off x="1645920" y="1507637"/>
              <a:ext cx="9245600" cy="4832203"/>
            </a:xfrm>
            <a:prstGeom prst="roundRect">
              <a:avLst>
                <a:gd name="adj" fmla="val 10780"/>
              </a:avLst>
            </a:prstGeom>
            <a:solidFill>
              <a:schemeClr val="bg2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731311" y="1551783"/>
              <a:ext cx="9086907" cy="4570337"/>
              <a:chOff x="1731311" y="1551783"/>
              <a:chExt cx="9086907" cy="457033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31311" y="1551783"/>
                <a:ext cx="159530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500" b="1" dirty="0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__</a:t>
                </a:r>
                <a:r>
                  <a:rPr lang="en-US" altLang="zh-TW" sz="2500" b="1" dirty="0" err="1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init</a:t>
                </a:r>
                <a:r>
                  <a:rPr lang="en-US" altLang="zh-TW" sz="2500" b="1" dirty="0">
                    <a:latin typeface="Consolas" panose="020B0609020204030204" pitchFamily="49" charset="0"/>
                    <a:ea typeface="微軟正黑體" panose="020B0604030504040204" pitchFamily="34" charset="-120"/>
                  </a:rPr>
                  <a:t>__</a:t>
                </a:r>
                <a:endParaRPr lang="zh-TW" altLang="en-US" sz="2500" b="1" dirty="0">
                  <a:latin typeface="Consolas" panose="020B0609020204030204" pitchFamily="49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94353" y="1662162"/>
                <a:ext cx="31470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smtClean="0">
                    <a:latin typeface="Consolas" panose="020B0609020204030204" pitchFamily="49" charset="0"/>
                  </a:rPr>
                  <a:t>#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 輸入源</a:t>
                </a:r>
                <a:endParaRPr lang="en-US" altLang="zh-TW" sz="2000" dirty="0" smtClean="0">
                  <a:latin typeface="Consolas" panose="020B0609020204030204" pitchFamily="49" charset="0"/>
                </a:endParaRPr>
              </a:p>
              <a:p>
                <a:r>
                  <a:rPr lang="en-US" altLang="zh-TW" sz="2000" dirty="0" smtClean="0">
                    <a:latin typeface="Consolas" panose="020B0609020204030204" pitchFamily="49" charset="0"/>
                  </a:rPr>
                  <a:t>p 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= </a:t>
                </a:r>
                <a:r>
                  <a:rPr lang="en-US" altLang="zh-TW" sz="2000" b="1" dirty="0" err="1">
                    <a:latin typeface="Consolas" panose="020B0609020204030204" pitchFamily="49" charset="0"/>
                  </a:rPr>
                  <a:t>pyaudio</a:t>
                </a:r>
                <a:r>
                  <a:rPr lang="en-US" altLang="zh-TW" sz="2000" dirty="0" err="1">
                    <a:latin typeface="Consolas" panose="020B0609020204030204" pitchFamily="49" charset="0"/>
                  </a:rPr>
                  <a:t>.PyAudio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()</a:t>
                </a:r>
                <a:endParaRPr lang="zh-TW" alt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516853" y="3681703"/>
                <a:ext cx="7232484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 smtClean="0">
                    <a:latin typeface="Consolas" panose="020B0609020204030204" pitchFamily="49" charset="0"/>
                  </a:rPr>
                  <a:t>#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 設定頻率抓取格式</a:t>
                </a:r>
                <a:endParaRPr lang="en-US" altLang="zh-TW" sz="2000" dirty="0" smtClean="0">
                  <a:latin typeface="Consolas" panose="020B0609020204030204" pitchFamily="49" charset="0"/>
                </a:endParaRPr>
              </a:p>
              <a:p>
                <a:r>
                  <a:rPr lang="en-US" altLang="zh-TW" sz="2000" dirty="0" err="1" smtClean="0">
                    <a:latin typeface="Consolas" panose="020B0609020204030204" pitchFamily="49" charset="0"/>
                  </a:rPr>
                  <a:t>pDetection</a:t>
                </a:r>
                <a:r>
                  <a:rPr lang="en-US" altLang="zh-TW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= </a:t>
                </a:r>
                <a:r>
                  <a:rPr lang="zh-TW" altLang="en-US" sz="2000" b="1" dirty="0" smtClean="0">
                    <a:latin typeface="Consolas" panose="020B0609020204030204" pitchFamily="49" charset="0"/>
                  </a:rPr>
                  <a:t>aubio</a:t>
                </a:r>
                <a:r>
                  <a:rPr lang="zh-TW" altLang="en-US" sz="2000" b="1" dirty="0">
                    <a:latin typeface="Consolas" panose="020B0609020204030204" pitchFamily="49" charset="0"/>
                  </a:rPr>
                  <a:t>.pitch</a:t>
                </a:r>
                <a:r>
                  <a:rPr lang="zh-TW" altLang="en-US" sz="2000" dirty="0">
                    <a:latin typeface="Consolas" panose="020B0609020204030204" pitchFamily="49" charset="0"/>
                  </a:rPr>
                  <a:t>("default", 2048, 2048//2, 44100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)</a:t>
                </a:r>
                <a:endParaRPr lang="en-US" altLang="zh-TW" sz="2000" dirty="0" smtClean="0">
                  <a:latin typeface="Consolas" panose="020B0609020204030204" pitchFamily="49" charset="0"/>
                </a:endParaRPr>
              </a:p>
              <a:p>
                <a:r>
                  <a:rPr lang="zh-TW" altLang="en-US" sz="2000" dirty="0">
                    <a:latin typeface="Consolas" panose="020B0609020204030204" pitchFamily="49" charset="0"/>
                  </a:rPr>
                  <a:t>pDetection.set_unit("Hz")</a:t>
                </a:r>
              </a:p>
              <a:p>
                <a:r>
                  <a:rPr lang="zh-TW" altLang="en-US" sz="2000" dirty="0">
                    <a:latin typeface="Consolas" panose="020B0609020204030204" pitchFamily="49" charset="0"/>
                  </a:rPr>
                  <a:t>pDetection.set_silence(-40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)</a:t>
                </a:r>
                <a:endParaRPr lang="zh-TW" alt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76838" y="2342001"/>
                <a:ext cx="734138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000" dirty="0">
                    <a:latin typeface="Consolas" panose="020B0609020204030204" pitchFamily="49" charset="0"/>
                  </a:rPr>
                  <a:t>stream = self.p.open(format=pyaudio.paFloat32,  </a:t>
                </a:r>
              </a:p>
              <a:p>
                <a:r>
                  <a:rPr lang="zh-TW" altLang="en-US" sz="2000" dirty="0">
                    <a:latin typeface="Consolas" panose="020B0609020204030204" pitchFamily="49" charset="0"/>
                  </a:rPr>
                  <a:t>         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channels</a:t>
                </a:r>
                <a:r>
                  <a:rPr lang="zh-TW" altLang="en-US" sz="2000" dirty="0">
                    <a:latin typeface="Consolas" panose="020B0609020204030204" pitchFamily="49" charset="0"/>
                  </a:rPr>
                  <a:t>=1, rate=44100, input=True,</a:t>
                </a:r>
              </a:p>
              <a:p>
                <a:r>
                  <a:rPr lang="en-US" altLang="zh-TW" sz="2000" dirty="0" smtClean="0">
                    <a:latin typeface="Consolas" panose="020B0609020204030204" pitchFamily="49" charset="0"/>
                  </a:rPr>
                  <a:t>	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  input</a:t>
                </a:r>
                <a:r>
                  <a:rPr lang="zh-TW" altLang="en-US" sz="2000" dirty="0">
                    <a:latin typeface="Consolas" panose="020B0609020204030204" pitchFamily="49" charset="0"/>
                  </a:rPr>
                  <a:t>_device_index=None, frames_per_buffer=4096)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46136" y="5414234"/>
                <a:ext cx="25827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smtClean="0">
                    <a:latin typeface="Consolas" panose="020B0609020204030204" pitchFamily="49" charset="0"/>
                  </a:rPr>
                  <a:t>#</a:t>
                </a:r>
                <a:r>
                  <a:rPr lang="zh-TW" altLang="en-US" sz="2000" dirty="0" smtClean="0">
                    <a:latin typeface="Consolas" panose="020B0609020204030204" pitchFamily="49" charset="0"/>
                  </a:rPr>
                  <a:t> 儲存佇列</a:t>
                </a:r>
                <a:endParaRPr lang="en-US" altLang="zh-TW" sz="2000" dirty="0" smtClean="0">
                  <a:latin typeface="Consolas" panose="020B0609020204030204" pitchFamily="49" charset="0"/>
                </a:endParaRPr>
              </a:p>
              <a:p>
                <a:r>
                  <a:rPr lang="zh-TW" altLang="en-US" sz="2000" dirty="0" smtClean="0">
                    <a:latin typeface="Consolas" panose="020B0609020204030204" pitchFamily="49" charset="0"/>
                  </a:rPr>
                  <a:t>q </a:t>
                </a:r>
                <a:r>
                  <a:rPr lang="zh-TW" altLang="en-US" sz="2000" dirty="0">
                    <a:latin typeface="Consolas" panose="020B0609020204030204" pitchFamily="49" charset="0"/>
                  </a:rPr>
                  <a:t>= queue.Queue()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0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93" y="579227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本框 37">
            <a:extLst>
              <a:ext uri="{FF2B5EF4-FFF2-40B4-BE49-F238E27FC236}">
                <a16:creationId xmlns:a16="http://schemas.microsoft.com/office/drawing/2014/main" id="{0C1FE276-F700-4D48-B938-8EE3921C8A90}"/>
              </a:ext>
            </a:extLst>
          </p:cNvPr>
          <p:cNvSpPr txBox="1"/>
          <p:nvPr/>
        </p:nvSpPr>
        <p:spPr>
          <a:xfrm>
            <a:off x="1976161" y="613004"/>
            <a:ext cx="225039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VoiceControl</a:t>
            </a:r>
            <a:endParaRPr lang="en-US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-24062" y="2662510"/>
            <a:ext cx="12216062" cy="2058399"/>
            <a:chOff x="-24062" y="2662510"/>
            <a:chExt cx="12216062" cy="2058399"/>
          </a:xfrm>
        </p:grpSpPr>
        <p:sp>
          <p:nvSpPr>
            <p:cNvPr id="30" name="任意多边形: 形状 34">
              <a:extLst>
                <a:ext uri="{FF2B5EF4-FFF2-40B4-BE49-F238E27FC236}">
                  <a16:creationId xmlns:a16="http://schemas.microsoft.com/office/drawing/2014/main" id="{B64F31D9-3786-463D-AF88-AB2F86FF847F}"/>
                </a:ext>
              </a:extLst>
            </p:cNvPr>
            <p:cNvSpPr/>
            <p:nvPr/>
          </p:nvSpPr>
          <p:spPr>
            <a:xfrm flipH="1">
              <a:off x="0" y="2662510"/>
              <a:ext cx="12192000" cy="1905999"/>
            </a:xfrm>
            <a:custGeom>
              <a:avLst/>
              <a:gdLst>
                <a:gd name="connsiteX0" fmla="*/ 0 w 12111790"/>
                <a:gd name="connsiteY0" fmla="*/ 1749069 h 1893459"/>
                <a:gd name="connsiteX1" fmla="*/ 3144253 w 12111790"/>
                <a:gd name="connsiteY1" fmla="*/ 479 h 1893459"/>
                <a:gd name="connsiteX2" fmla="*/ 6769769 w 12111790"/>
                <a:gd name="connsiteY2" fmla="*/ 1893448 h 1893459"/>
                <a:gd name="connsiteX3" fmla="*/ 9769643 w 12111790"/>
                <a:gd name="connsiteY3" fmla="*/ 32564 h 1893459"/>
                <a:gd name="connsiteX4" fmla="*/ 12111790 w 12111790"/>
                <a:gd name="connsiteY4" fmla="*/ 1781153 h 18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1790" h="1893459">
                  <a:moveTo>
                    <a:pt x="0" y="1749069"/>
                  </a:moveTo>
                  <a:cubicBezTo>
                    <a:pt x="1007979" y="862742"/>
                    <a:pt x="2015958" y="-23584"/>
                    <a:pt x="3144253" y="479"/>
                  </a:cubicBezTo>
                  <a:cubicBezTo>
                    <a:pt x="4272548" y="24542"/>
                    <a:pt x="5665537" y="1888101"/>
                    <a:pt x="6769769" y="1893448"/>
                  </a:cubicBezTo>
                  <a:cubicBezTo>
                    <a:pt x="7874001" y="1898795"/>
                    <a:pt x="8879306" y="51280"/>
                    <a:pt x="9769643" y="32564"/>
                  </a:cubicBezTo>
                  <a:cubicBezTo>
                    <a:pt x="10659980" y="13848"/>
                    <a:pt x="11726780" y="1449616"/>
                    <a:pt x="12111790" y="1781153"/>
                  </a:cubicBezTo>
                </a:path>
              </a:pathLst>
            </a:custGeom>
            <a:noFill/>
            <a:ln w="76200">
              <a:solidFill>
                <a:srgbClr val="FD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40">
              <a:extLst>
                <a:ext uri="{FF2B5EF4-FFF2-40B4-BE49-F238E27FC236}">
                  <a16:creationId xmlns:a16="http://schemas.microsoft.com/office/drawing/2014/main" id="{6D724F4C-C544-4CE5-8482-DA4889015B07}"/>
                </a:ext>
              </a:extLst>
            </p:cNvPr>
            <p:cNvSpPr/>
            <p:nvPr/>
          </p:nvSpPr>
          <p:spPr>
            <a:xfrm flipH="1" flipV="1">
              <a:off x="-24062" y="2814910"/>
              <a:ext cx="12192000" cy="1905999"/>
            </a:xfrm>
            <a:custGeom>
              <a:avLst/>
              <a:gdLst>
                <a:gd name="connsiteX0" fmla="*/ 0 w 12111790"/>
                <a:gd name="connsiteY0" fmla="*/ 1749069 h 1893459"/>
                <a:gd name="connsiteX1" fmla="*/ 3144253 w 12111790"/>
                <a:gd name="connsiteY1" fmla="*/ 479 h 1893459"/>
                <a:gd name="connsiteX2" fmla="*/ 6769769 w 12111790"/>
                <a:gd name="connsiteY2" fmla="*/ 1893448 h 1893459"/>
                <a:gd name="connsiteX3" fmla="*/ 9769643 w 12111790"/>
                <a:gd name="connsiteY3" fmla="*/ 32564 h 1893459"/>
                <a:gd name="connsiteX4" fmla="*/ 12111790 w 12111790"/>
                <a:gd name="connsiteY4" fmla="*/ 1781153 h 18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1790" h="1893459">
                  <a:moveTo>
                    <a:pt x="0" y="1749069"/>
                  </a:moveTo>
                  <a:cubicBezTo>
                    <a:pt x="1007979" y="862742"/>
                    <a:pt x="2015958" y="-23584"/>
                    <a:pt x="3144253" y="479"/>
                  </a:cubicBezTo>
                  <a:cubicBezTo>
                    <a:pt x="4272548" y="24542"/>
                    <a:pt x="5665537" y="1888101"/>
                    <a:pt x="6769769" y="1893448"/>
                  </a:cubicBezTo>
                  <a:cubicBezTo>
                    <a:pt x="7874001" y="1898795"/>
                    <a:pt x="8879306" y="51280"/>
                    <a:pt x="9769643" y="32564"/>
                  </a:cubicBezTo>
                  <a:cubicBezTo>
                    <a:pt x="10659980" y="13848"/>
                    <a:pt x="11726780" y="1449616"/>
                    <a:pt x="12111790" y="1781153"/>
                  </a:cubicBezTo>
                </a:path>
              </a:pathLst>
            </a:custGeom>
            <a:noFill/>
            <a:ln w="76200">
              <a:solidFill>
                <a:srgbClr val="1C13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09093" y="1056281"/>
            <a:ext cx="10931067" cy="5507078"/>
            <a:chOff x="509093" y="1056281"/>
            <a:chExt cx="10931067" cy="5507078"/>
          </a:xfrm>
        </p:grpSpPr>
        <p:cxnSp>
          <p:nvCxnSpPr>
            <p:cNvPr id="22" name="直接连接符 8">
              <a:extLst>
                <a:ext uri="{FF2B5EF4-FFF2-40B4-BE49-F238E27FC236}">
                  <a16:creationId xmlns:a16="http://schemas.microsoft.com/office/drawing/2014/main" id="{717F80B0-AEAE-49C0-BB1B-E927E85F5E4F}"/>
                </a:ext>
              </a:extLst>
            </p:cNvPr>
            <p:cNvCxnSpPr/>
            <p:nvPr/>
          </p:nvCxnSpPr>
          <p:spPr>
            <a:xfrm flipV="1">
              <a:off x="509093" y="1056281"/>
              <a:ext cx="1467068" cy="7114"/>
            </a:xfrm>
            <a:prstGeom prst="line">
              <a:avLst/>
            </a:prstGeom>
            <a:ln w="76200">
              <a:solidFill>
                <a:srgbClr val="FD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圓角矩形 3"/>
            <p:cNvSpPr/>
            <p:nvPr/>
          </p:nvSpPr>
          <p:spPr>
            <a:xfrm>
              <a:off x="1645920" y="1280160"/>
              <a:ext cx="9570720" cy="5283199"/>
            </a:xfrm>
            <a:prstGeom prst="roundRect">
              <a:avLst>
                <a:gd name="adj" fmla="val 10780"/>
              </a:avLst>
            </a:prstGeom>
            <a:solidFill>
              <a:schemeClr val="bg2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97884" y="1363870"/>
              <a:ext cx="265329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500" b="1" dirty="0">
                  <a:latin typeface="Consolas" panose="020B0609020204030204" pitchFamily="49" charset="0"/>
                </a:rPr>
                <a:t>getCurrentNote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19713" y="1730064"/>
              <a:ext cx="54040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Consolas" panose="020B0609020204030204" pitchFamily="49" charset="0"/>
                </a:rPr>
                <a:t>#</a:t>
              </a:r>
              <a:r>
                <a:rPr lang="zh-TW" altLang="en-US" sz="2000" dirty="0" smtClean="0">
                  <a:latin typeface="Consolas" panose="020B0609020204030204" pitchFamily="49" charset="0"/>
                </a:rPr>
                <a:t> 樂理儲存處理</a:t>
              </a:r>
              <a:endParaRPr lang="en-US" altLang="zh-TW" sz="2000" dirty="0" smtClean="0">
                <a:latin typeface="Consolas" panose="020B0609020204030204" pitchFamily="49" charset="0"/>
              </a:endParaRPr>
            </a:p>
            <a:p>
              <a:r>
                <a:rPr lang="zh-TW" altLang="en-US" sz="2000" dirty="0" smtClean="0">
                  <a:latin typeface="Consolas" panose="020B0609020204030204" pitchFamily="49" charset="0"/>
                </a:rPr>
                <a:t>current</a:t>
              </a:r>
              <a:r>
                <a:rPr lang="zh-TW" altLang="en-US" sz="2000" dirty="0">
                  <a:latin typeface="Consolas" panose="020B0609020204030204" pitchFamily="49" charset="0"/>
                </a:rPr>
                <a:t>_pitch = </a:t>
              </a:r>
              <a:r>
                <a:rPr lang="zh-TW" altLang="en-US" sz="2000" b="1" dirty="0">
                  <a:latin typeface="Consolas" panose="020B0609020204030204" pitchFamily="49" charset="0"/>
                </a:rPr>
                <a:t>music21.pitch</a:t>
              </a:r>
              <a:r>
                <a:rPr lang="zh-TW" altLang="en-US" sz="2000" dirty="0">
                  <a:latin typeface="Consolas" panose="020B0609020204030204" pitchFamily="49" charset="0"/>
                </a:rPr>
                <a:t>.Pitch()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9713" y="2367280"/>
              <a:ext cx="9020447" cy="409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latin typeface="Consolas" panose="020B0609020204030204" pitchFamily="49" charset="0"/>
                </a:rPr>
                <a:t>while True</a:t>
              </a:r>
              <a:r>
                <a:rPr lang="en-US" altLang="zh-TW" sz="2000" dirty="0" smtClean="0">
                  <a:latin typeface="Consolas" panose="020B0609020204030204" pitchFamily="49" charset="0"/>
                </a:rPr>
                <a:t>:</a:t>
              </a:r>
            </a:p>
            <a:p>
              <a:r>
                <a:rPr lang="zh-TW" altLang="en-US" sz="2000" dirty="0">
                  <a:latin typeface="Consolas" panose="020B0609020204030204" pitchFamily="49" charset="0"/>
                </a:rPr>
                <a:t> </a:t>
              </a:r>
              <a:r>
                <a:rPr lang="zh-TW" altLang="en-US" sz="2000" dirty="0" smtClean="0">
                  <a:latin typeface="Consolas" panose="020B0609020204030204" pitchFamily="49" charset="0"/>
                </a:rPr>
                <a:t>   </a:t>
              </a:r>
              <a:r>
                <a:rPr lang="en-US" altLang="zh-TW" sz="2000" dirty="0" smtClean="0">
                  <a:latin typeface="Consolas" panose="020B0609020204030204" pitchFamily="49" charset="0"/>
                </a:rPr>
                <a:t>#</a:t>
              </a:r>
              <a:r>
                <a:rPr lang="zh-TW" altLang="en-US" sz="2000" dirty="0" smtClean="0">
                  <a:latin typeface="Consolas" panose="020B0609020204030204" pitchFamily="49" charset="0"/>
                </a:rPr>
                <a:t> 處理檔案 轉換格式</a:t>
              </a:r>
              <a:endParaRPr lang="en-US" altLang="zh-TW" sz="2000" dirty="0" smtClean="0">
                <a:latin typeface="Consolas" panose="020B0609020204030204" pitchFamily="49" charset="0"/>
              </a:endParaRPr>
            </a:p>
            <a:p>
              <a:r>
                <a:rPr lang="en-US" altLang="zh-TW" sz="2000" dirty="0" smtClean="0">
                  <a:latin typeface="Consolas" panose="020B0609020204030204" pitchFamily="49" charset="0"/>
                </a:rPr>
                <a:t>    data </a:t>
              </a:r>
              <a:r>
                <a:rPr lang="en-US" altLang="zh-TW" sz="2000" dirty="0">
                  <a:latin typeface="Consolas" panose="020B0609020204030204" pitchFamily="49" charset="0"/>
                </a:rPr>
                <a:t>=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self.stream.read</a:t>
              </a:r>
              <a:r>
                <a:rPr lang="en-US" altLang="zh-TW" sz="2000" dirty="0">
                  <a:latin typeface="Consolas" panose="020B0609020204030204" pitchFamily="49" charset="0"/>
                </a:rPr>
                <a:t>(1024,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exception_on_overflow</a:t>
              </a:r>
              <a:r>
                <a:rPr lang="en-US" altLang="zh-TW" sz="2000" dirty="0">
                  <a:latin typeface="Consolas" panose="020B0609020204030204" pitchFamily="49" charset="0"/>
                </a:rPr>
                <a:t>=False)</a:t>
              </a:r>
            </a:p>
            <a:p>
              <a:r>
                <a:rPr lang="en-US" altLang="zh-TW" sz="2000" dirty="0">
                  <a:latin typeface="Consolas" panose="020B0609020204030204" pitchFamily="49" charset="0"/>
                </a:rPr>
                <a:t>    samples =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np.fromstring</a:t>
              </a:r>
              <a:r>
                <a:rPr lang="en-US" altLang="zh-TW" sz="2000" dirty="0">
                  <a:latin typeface="Consolas" panose="020B0609020204030204" pitchFamily="49" charset="0"/>
                </a:rPr>
                <a:t>(data,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dtype</a:t>
              </a:r>
              <a:r>
                <a:rPr lang="en-US" altLang="zh-TW" sz="2000" dirty="0">
                  <a:latin typeface="Consolas" panose="020B0609020204030204" pitchFamily="49" charset="0"/>
                </a:rPr>
                <a:t>=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aubio.float_type</a:t>
              </a:r>
              <a:r>
                <a:rPr lang="en-US" altLang="zh-TW" sz="20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zh-TW" altLang="en-US" sz="2000" dirty="0" smtClean="0">
                  <a:latin typeface="Consolas" panose="020B0609020204030204" pitchFamily="49" charset="0"/>
                </a:rPr>
                <a:t>    </a:t>
              </a:r>
              <a:r>
                <a:rPr lang="en-US" altLang="zh-TW" sz="2000" dirty="0" smtClean="0">
                  <a:latin typeface="Consolas" panose="020B0609020204030204" pitchFamily="49" charset="0"/>
                </a:rPr>
                <a:t>#</a:t>
              </a:r>
              <a:r>
                <a:rPr lang="zh-TW" altLang="en-US" sz="2000" dirty="0" smtClean="0">
                  <a:latin typeface="Consolas" panose="020B0609020204030204" pitchFamily="49" charset="0"/>
                </a:rPr>
                <a:t> 將檔案載入設定好套件</a:t>
              </a:r>
              <a:endParaRPr lang="en-US" altLang="zh-TW" sz="2000" dirty="0" smtClean="0">
                <a:latin typeface="Consolas" panose="020B0609020204030204" pitchFamily="49" charset="0"/>
              </a:endParaRPr>
            </a:p>
            <a:p>
              <a:r>
                <a:rPr lang="en-US" altLang="zh-TW" sz="2000" dirty="0" smtClean="0">
                  <a:latin typeface="Consolas" panose="020B0609020204030204" pitchFamily="49" charset="0"/>
                </a:rPr>
                <a:t>    </a:t>
              </a:r>
              <a:r>
                <a:rPr lang="en-US" altLang="zh-TW" sz="2000" dirty="0">
                  <a:latin typeface="Consolas" panose="020B0609020204030204" pitchFamily="49" charset="0"/>
                </a:rPr>
                <a:t>pitch =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self.pDetection</a:t>
              </a:r>
              <a:r>
                <a:rPr lang="en-US" altLang="zh-TW" sz="2000" dirty="0">
                  <a:latin typeface="Consolas" panose="020B0609020204030204" pitchFamily="49" charset="0"/>
                </a:rPr>
                <a:t>(samples)[0]</a:t>
              </a:r>
            </a:p>
            <a:p>
              <a:r>
                <a:rPr lang="zh-TW" altLang="en-US" sz="2000" dirty="0" smtClean="0">
                  <a:latin typeface="Consolas" panose="020B0609020204030204" pitchFamily="49" charset="0"/>
                </a:rPr>
                <a:t>    </a:t>
              </a:r>
              <a:r>
                <a:rPr lang="en-US" altLang="zh-TW" sz="2000" dirty="0" smtClean="0">
                  <a:latin typeface="Consolas" panose="020B0609020204030204" pitchFamily="49" charset="0"/>
                </a:rPr>
                <a:t>#</a:t>
              </a:r>
              <a:r>
                <a:rPr lang="zh-TW" altLang="en-US" sz="2000" dirty="0" smtClean="0">
                  <a:latin typeface="Consolas" panose="020B0609020204030204" pitchFamily="49" charset="0"/>
                </a:rPr>
                <a:t> 計算音量</a:t>
              </a:r>
              <a:endParaRPr lang="en-US" altLang="zh-TW" sz="2000" dirty="0" smtClean="0">
                <a:latin typeface="Consolas" panose="020B0609020204030204" pitchFamily="49" charset="0"/>
              </a:endParaRPr>
            </a:p>
            <a:p>
              <a:r>
                <a:rPr lang="en-US" altLang="zh-TW" sz="2000" dirty="0" smtClean="0">
                  <a:latin typeface="Consolas" panose="020B0609020204030204" pitchFamily="49" charset="0"/>
                </a:rPr>
                <a:t>    volume </a:t>
              </a:r>
              <a:r>
                <a:rPr lang="en-US" altLang="zh-TW" sz="2000" dirty="0">
                  <a:latin typeface="Consolas" panose="020B0609020204030204" pitchFamily="49" charset="0"/>
                </a:rPr>
                <a:t>=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np.sum</a:t>
              </a:r>
              <a:r>
                <a:rPr lang="en-US" altLang="zh-TW" sz="2000" dirty="0">
                  <a:latin typeface="Consolas" panose="020B0609020204030204" pitchFamily="49" charset="0"/>
                </a:rPr>
                <a:t>(samples**2)/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len</a:t>
              </a:r>
              <a:r>
                <a:rPr lang="en-US" altLang="zh-TW" sz="2000" dirty="0">
                  <a:latin typeface="Consolas" panose="020B0609020204030204" pitchFamily="49" charset="0"/>
                </a:rPr>
                <a:t>(samples) * 100</a:t>
              </a:r>
            </a:p>
            <a:p>
              <a:r>
                <a:rPr lang="en-US" altLang="zh-TW" sz="2000" dirty="0">
                  <a:latin typeface="Consolas" panose="020B0609020204030204" pitchFamily="49" charset="0"/>
                </a:rPr>
                <a:t>    if pitch and volume &gt;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volume_thresh</a:t>
              </a:r>
              <a:r>
                <a:rPr lang="en-US" altLang="zh-TW" sz="20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000" dirty="0">
                  <a:latin typeface="Consolas" panose="020B0609020204030204" pitchFamily="49" charset="0"/>
                </a:rPr>
                <a:t>       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current_pitch.frequency</a:t>
              </a:r>
              <a:r>
                <a:rPr lang="en-US" altLang="zh-TW" sz="2000" dirty="0">
                  <a:latin typeface="Consolas" panose="020B0609020204030204" pitchFamily="49" charset="0"/>
                </a:rPr>
                <a:t> = pitch</a:t>
              </a:r>
            </a:p>
            <a:p>
              <a:r>
                <a:rPr lang="zh-TW" altLang="en-US" sz="2000" dirty="0" smtClean="0">
                  <a:latin typeface="Consolas" panose="020B0609020204030204" pitchFamily="49" charset="0"/>
                </a:rPr>
                <a:t>        </a:t>
              </a:r>
              <a:r>
                <a:rPr lang="en-US" altLang="zh-TW" sz="2000" dirty="0" smtClean="0">
                  <a:latin typeface="Consolas" panose="020B0609020204030204" pitchFamily="49" charset="0"/>
                </a:rPr>
                <a:t>current </a:t>
              </a:r>
              <a:r>
                <a:rPr lang="en-US" altLang="zh-TW" sz="2000" dirty="0">
                  <a:latin typeface="Consolas" panose="020B0609020204030204" pitchFamily="49" charset="0"/>
                </a:rPr>
                <a:t>=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current_pitch.nameWithOctave</a:t>
              </a:r>
              <a:endParaRPr lang="en-US" altLang="zh-TW" sz="2000" dirty="0">
                <a:latin typeface="Consolas" panose="020B0609020204030204" pitchFamily="49" charset="0"/>
              </a:endParaRPr>
            </a:p>
            <a:p>
              <a:r>
                <a:rPr lang="en-US" altLang="zh-TW" sz="2000" dirty="0">
                  <a:latin typeface="Consolas" panose="020B0609020204030204" pitchFamily="49" charset="0"/>
                </a:rPr>
                <a:t>        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self.q.put</a:t>
              </a:r>
              <a:r>
                <a:rPr lang="en-US" altLang="zh-TW" sz="2000" dirty="0">
                  <a:latin typeface="Consolas" panose="020B0609020204030204" pitchFamily="49" charset="0"/>
                </a:rPr>
                <a:t>({'Note': current, 'Cents': current_pitch.microtone.cents,'Pitch':</a:t>
              </a:r>
              <a:r>
                <a:rPr lang="en-US" altLang="zh-TW" sz="2000" dirty="0" err="1">
                  <a:latin typeface="Consolas" panose="020B0609020204030204" pitchFamily="49" charset="0"/>
                </a:rPr>
                <a:t>current_pitch</a:t>
              </a:r>
              <a:r>
                <a:rPr lang="en-US" altLang="zh-TW" sz="2000" dirty="0">
                  <a:latin typeface="Consolas" panose="020B0609020204030204" pitchFamily="49" charset="0"/>
                </a:rPr>
                <a:t>})</a:t>
              </a:r>
              <a:endParaRPr lang="zh-TW" altLang="en-US" sz="2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F2D3C65C-678A-4DF1-BC38-DFED797E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75" y="1011726"/>
            <a:ext cx="4828450" cy="4834547"/>
          </a:xfrm>
          <a:prstGeom prst="rect">
            <a:avLst/>
          </a:prstGeom>
        </p:spPr>
      </p:pic>
      <p:sp>
        <p:nvSpPr>
          <p:cNvPr id="5" name="文本框 13">
            <a:extLst>
              <a:ext uri="{FF2B5EF4-FFF2-40B4-BE49-F238E27FC236}">
                <a16:creationId xmlns:a16="http://schemas.microsoft.com/office/drawing/2014/main" id="{DE275357-7A74-4058-AEAE-2441A9B8CD6D}"/>
              </a:ext>
            </a:extLst>
          </p:cNvPr>
          <p:cNvSpPr txBox="1"/>
          <p:nvPr/>
        </p:nvSpPr>
        <p:spPr>
          <a:xfrm>
            <a:off x="4897596" y="2921167"/>
            <a:ext cx="23968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Demo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483</Words>
  <Application>Microsoft Office PowerPoint</Application>
  <PresentationFormat>寬螢幕</PresentationFormat>
  <Paragraphs>87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微軟正黑體</vt:lpstr>
      <vt:lpstr>新細明體</vt:lpstr>
      <vt:lpstr>Arial</vt:lpstr>
      <vt:lpstr>Calibri</vt:lpstr>
      <vt:lpstr>Consolas</vt:lpstr>
      <vt:lpstr>第一PPT，www.1ppt.com</vt:lpstr>
      <vt:lpstr>1_第一PPT，www.1ppt.com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音頻辨識</dc:title>
  <dc:creator>YURU</dc:creator>
  <cp:lastModifiedBy>YURU</cp:lastModifiedBy>
  <cp:revision>45</cp:revision>
  <dcterms:created xsi:type="dcterms:W3CDTF">2019-04-26T08:11:25Z</dcterms:created>
  <dcterms:modified xsi:type="dcterms:W3CDTF">2019-05-27T07:10:57Z</dcterms:modified>
</cp:coreProperties>
</file>