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383" r:id="rId2"/>
    <p:sldId id="396" r:id="rId3"/>
    <p:sldId id="392" r:id="rId4"/>
    <p:sldId id="393" r:id="rId5"/>
    <p:sldId id="382" r:id="rId6"/>
    <p:sldId id="387" r:id="rId7"/>
    <p:sldId id="384" r:id="rId8"/>
    <p:sldId id="385" r:id="rId9"/>
    <p:sldId id="391" r:id="rId10"/>
    <p:sldId id="386" r:id="rId11"/>
    <p:sldId id="388" r:id="rId12"/>
    <p:sldId id="389" r:id="rId13"/>
    <p:sldId id="390" r:id="rId14"/>
    <p:sldId id="394" r:id="rId15"/>
    <p:sldId id="3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7627" autoAdjust="0"/>
  </p:normalViewPr>
  <p:slideViewPr>
    <p:cSldViewPr snapToGrid="0">
      <p:cViewPr varScale="1">
        <p:scale>
          <a:sx n="70" d="100"/>
          <a:sy n="70" d="100"/>
        </p:scale>
        <p:origin x="87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51A14-A5E4-4FC6-83AC-196B823B05CC}" type="datetimeFigureOut">
              <a:rPr lang="zh-TW" altLang="en-US" smtClean="0"/>
              <a:t>20/26/20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811E4-9859-4BA5-ACBD-F206FC6A3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66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811E4-9859-4BA5-ACBD-F206FC6A30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19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811E4-9859-4BA5-ACBD-F206FC6A30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19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811E4-9859-4BA5-ACBD-F206FC6A30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99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811E4-9859-4BA5-ACBD-F206FC6A30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05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811E4-9859-4BA5-ACBD-F206FC6A30C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25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7BDF252-0FD2-433F-AEFD-5F3B1A22C0F2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F58-FCA0-482E-84ED-AF448396AE51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79D49D-4E33-4953-B9CB-4666D6207050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ED7E8D-ECF9-4550-9889-707FAB2FA79C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295D50-8D09-42BA-B467-A00792FD168E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7638-182E-4FF3-B36A-6652266A163E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4ED9-95F7-4B64-8E88-10B00AE0BB61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23DF-55D0-49C3-86D5-318356084007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500945-9949-47FA-AD78-F20BB410B011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10FE-4115-469C-B803-85C7223E0E7C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3B4F28-B638-49C1-B213-1655D10D0930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236A-E565-4468-B56B-317668F103B5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94CA-7A2F-4E1B-9AFC-A543BD7D78A5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853F-213B-44B7-A79E-C7B9BFF06D14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2638-A684-40D8-B337-6D611D144B66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0B96-064F-459E-9910-363EC21547D2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D436-0A9E-48FF-ADA5-0110D734A76B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732-8A5D-4CCE-9CDB-3F4044C69BB0}" type="datetime1">
              <a:rPr lang="en-US" altLang="zh-TW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3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31088" TargetMode="External"/><Relationship Id="rId2" Type="http://schemas.openxmlformats.org/officeDocument/2006/relationships/hyperlink" Target="https://www.itread01.com/content/1548180211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1158" y="1660637"/>
            <a:ext cx="9421870" cy="2064944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影像標註與精確度評測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工具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585089" y="3400100"/>
            <a:ext cx="9421870" cy="1098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逢甲大學 資訊工程系 陳德生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91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8509" y="626622"/>
            <a:ext cx="11093669" cy="1293028"/>
          </a:xfrm>
        </p:spPr>
        <p:txBody>
          <a:bodyPr>
            <a:normAutofit/>
          </a:bodyPr>
          <a:lstStyle/>
          <a:p>
            <a:pPr algn="l"/>
            <a:r>
              <a:rPr lang="en-US" altLang="zh-TW" cap="none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iLabel</a:t>
            </a:r>
            <a:r>
              <a:rPr lang="zh-TW" altLang="en-US" dirty="0" smtClean="0"/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desktop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註圖片操作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微調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47D7BE-9774-4F83-8047-0491C2BB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00" y="1919650"/>
            <a:ext cx="3336700" cy="48431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54E13B-5057-465B-B6A0-D4C2E51C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69" y="1693691"/>
            <a:ext cx="6182331" cy="5069059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7EDD7528-322E-4380-B6C4-301C86B59172}"/>
              </a:ext>
            </a:extLst>
          </p:cNvPr>
          <p:cNvSpPr/>
          <p:nvPr/>
        </p:nvSpPr>
        <p:spPr>
          <a:xfrm>
            <a:off x="3190902" y="4037720"/>
            <a:ext cx="923925" cy="4953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1862" y="645792"/>
            <a:ext cx="11093669" cy="1293028"/>
          </a:xfrm>
        </p:spPr>
        <p:txBody>
          <a:bodyPr>
            <a:normAutofit/>
          </a:bodyPr>
          <a:lstStyle/>
          <a:p>
            <a:pPr algn="l"/>
            <a:r>
              <a:rPr lang="en-US" altLang="zh-TW" cap="none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iEvaluate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影像標註精確度評測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工具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5972" y="1938820"/>
            <a:ext cx="11284800" cy="32008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以深度學習方法標註訓練資料，標註的速度可以明顯提升，但標註的結果與真正的 </a:t>
            </a:r>
            <a:r>
              <a:rPr lang="en-US" altLang="zh-TW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Ground Truth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到底有多少差異</a:t>
            </a:r>
            <a:r>
              <a:rPr lang="en-US" altLang="zh-TW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目前只能以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人工一一檢視標註的品質與</a:t>
            </a: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精確度，但巨量的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影像資料複查是</a:t>
            </a: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一項沉重的負擔</a:t>
            </a:r>
            <a:endParaRPr lang="en-US" altLang="zh-TW" sz="28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TW" sz="2800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iEvaluate</a:t>
            </a:r>
            <a:r>
              <a:rPr lang="en-US" altLang="zh-TW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就是用來協助開發者評估影像標註品質的工具</a:t>
            </a:r>
            <a:endParaRPr lang="en-US" altLang="zh-TW" sz="28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8509" y="626622"/>
            <a:ext cx="11093669" cy="1293028"/>
          </a:xfrm>
        </p:spPr>
        <p:txBody>
          <a:bodyPr>
            <a:normAutofit/>
          </a:bodyPr>
          <a:lstStyle/>
          <a:p>
            <a:pPr algn="l"/>
            <a:r>
              <a:rPr lang="en-US" altLang="zh-TW" cap="none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iEvaluate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 (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D10B5B9-18E2-4916-B575-C1A934A3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49" y="1672778"/>
            <a:ext cx="7456401" cy="4937572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7BDF6CAB-0300-4D89-9DB3-C6D3BF529C2C}"/>
              </a:ext>
            </a:extLst>
          </p:cNvPr>
          <p:cNvSpPr/>
          <p:nvPr/>
        </p:nvSpPr>
        <p:spPr>
          <a:xfrm>
            <a:off x="8391525" y="1776775"/>
            <a:ext cx="504825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1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8509" y="626622"/>
            <a:ext cx="11093669" cy="1293028"/>
          </a:xfrm>
        </p:spPr>
        <p:txBody>
          <a:bodyPr>
            <a:normAutofit/>
          </a:bodyPr>
          <a:lstStyle/>
          <a:p>
            <a:pPr algn="l"/>
            <a:r>
              <a:rPr lang="en-US" altLang="zh-TW" cap="none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iEvaluate</a:t>
            </a:r>
            <a:r>
              <a:rPr lang="en-US" altLang="zh-TW" dirty="0" smtClean="0"/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A5E0D0-ED03-46D5-A17E-5BB136AD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02065"/>
            <a:ext cx="9410700" cy="48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8509" y="626622"/>
            <a:ext cx="11093669" cy="1293028"/>
          </a:xfrm>
        </p:spPr>
        <p:txBody>
          <a:bodyPr>
            <a:normAutofit/>
          </a:bodyPr>
          <a:lstStyle/>
          <a:p>
            <a:pPr algn="l"/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75972" y="1938820"/>
            <a:ext cx="11284800" cy="11233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影像標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工具 </a:t>
            </a: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www.itread01.com/content/1548180211.html</a:t>
            </a:r>
            <a:endParaRPr lang="en-US" altLang="zh-TW" sz="2400" dirty="0" smtClean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ezLabel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>
                <a:hlinkClick r:id="rId3"/>
              </a:rPr>
              <a:t>https://www.ithome.com.tw/news/131088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3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86152" y="2175641"/>
            <a:ext cx="8166538" cy="1825057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Based Platform </a:t>
            </a:r>
            <a:r>
              <a:rPr lang="en-US" altLang="zh-TW" sz="5400" u="sng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54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1862" y="645792"/>
            <a:ext cx="11093669" cy="1293028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5972" y="1938820"/>
            <a:ext cx="11284800" cy="25237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TW" sz="3200" dirty="0" err="1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iLabel</a:t>
            </a:r>
            <a:r>
              <a:rPr lang="en-US" altLang="zh-TW" sz="32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TW" sz="3200" dirty="0" err="1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iEvaluate</a:t>
            </a:r>
            <a:r>
              <a:rPr lang="zh-TW" altLang="en-US" sz="32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</a:t>
            </a:r>
            <a:endParaRPr lang="en-US" altLang="zh-TW" sz="3200" dirty="0" smtClean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en-US" altLang="zh-TW" sz="32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58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1862" y="645792"/>
            <a:ext cx="11093669" cy="129302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標註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工具簡介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60642" y="1718103"/>
            <a:ext cx="11169214" cy="48474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 </a:t>
            </a:r>
            <a:r>
              <a:rPr lang="en-US" altLang="zh-TW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open source </a:t>
            </a: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標註</a:t>
            </a: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altLang="zh-TW" sz="2800" dirty="0" smtClean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‒"/>
            </a:pP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依類型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可區分為</a:t>
            </a:r>
            <a:endParaRPr lang="en-US" altLang="zh-TW" sz="2800" dirty="0" smtClean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Web based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i.e., </a:t>
            </a:r>
            <a:r>
              <a:rPr lang="en-US" altLang="zh-TW" sz="2400" dirty="0" err="1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LabelMe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Vatic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err="1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ezLabel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平台且支援多人協同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缺點是速度及後端設備需求較多</a:t>
            </a:r>
            <a:endParaRPr lang="en-US" altLang="zh-TW" sz="24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Desktop based </a:t>
            </a: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( i.e., </a:t>
            </a:r>
            <a:r>
              <a:rPr lang="en-US" altLang="zh-TW" sz="2400" dirty="0" err="1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LabelImg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 err="1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SegmentIt</a:t>
            </a: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優點是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機個人使用方便，缺點是非跨平台</a:t>
            </a:r>
            <a:endParaRPr lang="en-US" altLang="zh-TW" sz="2400" dirty="0" smtClean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spcBef>
                <a:spcPts val="1800"/>
              </a:spcBef>
              <a:buFont typeface="Arial" panose="020B0604020202020204" pitchFamily="34" charset="0"/>
              <a:buChar char="‒"/>
            </a:pP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標註</a:t>
            </a: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區分</a:t>
            </a: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endParaRPr lang="en-US" altLang="zh-TW" sz="2800" dirty="0" smtClean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繪製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矩形和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多邊形</a:t>
            </a:r>
            <a:endParaRPr lang="en-US" altLang="zh-TW" sz="2400" dirty="0" smtClean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Segmentation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emantic,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instance)</a:t>
            </a:r>
          </a:p>
        </p:txBody>
      </p:sp>
    </p:spTree>
    <p:extLst>
      <p:ext uri="{BB962C8B-B14F-4D97-AF65-F5344CB8AC3E}">
        <p14:creationId xmlns:p14="http://schemas.microsoft.com/office/powerpoint/2010/main" val="16981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1862" y="645792"/>
            <a:ext cx="11093669" cy="129302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影像標註工具簡介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60641" y="1718105"/>
            <a:ext cx="11673711" cy="46628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</a:t>
            </a:r>
            <a:r>
              <a:rPr lang="en-US" altLang="zh-TW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的研究與應用越來越熱門</a:t>
            </a: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，正確標註的影像資料更是影響</a:t>
            </a:r>
            <a:r>
              <a:rPr lang="en-US" altLang="zh-TW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模型的重要因素</a:t>
            </a:r>
            <a:r>
              <a:rPr lang="en-US" altLang="zh-TW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如果資料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量</a:t>
            </a: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不大，通常會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使用人工的方式來手動標註，</a:t>
            </a:r>
            <a:r>
              <a:rPr lang="en-US" altLang="zh-TW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i.e. </a:t>
            </a:r>
            <a:r>
              <a:rPr lang="en-US" altLang="zh-TW" sz="2800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LabelImg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如果需要標</a:t>
            </a:r>
            <a:r>
              <a:rPr lang="zh-TW" altLang="en-US" sz="28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註的資料</a:t>
            </a:r>
            <a:r>
              <a:rPr lang="zh-TW" altLang="en-US" sz="28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量龐大，解決方案有</a:t>
            </a:r>
            <a:endParaRPr lang="en-US" altLang="zh-TW" sz="2800" dirty="0" smtClean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‒"/>
            </a:pP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包 </a:t>
            </a: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outsourcing</a:t>
            </a:r>
          </a:p>
          <a:p>
            <a:pPr lvl="2">
              <a:spcBef>
                <a:spcPts val="600"/>
              </a:spcBef>
            </a:pP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優點：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影像標註的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品質及正確性高，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時效可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。缺點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：成本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endParaRPr lang="en-US" altLang="zh-TW" sz="2400" dirty="0" smtClean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spcBef>
                <a:spcPts val="1800"/>
              </a:spcBef>
              <a:buFont typeface="Arial" panose="020B0604020202020204" pitchFamily="34" charset="0"/>
              <a:buChar char="‒"/>
            </a:pP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透過事先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訓練好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產生來自動</a:t>
            </a: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  <a:r>
              <a:rPr lang="en-US" altLang="zh-TW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i.e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., </a:t>
            </a:r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iLabel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ezLabel</a:t>
            </a:r>
            <a:endParaRPr lang="en-US" altLang="zh-TW" sz="2400" dirty="0" smtClean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優點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影像標註的品質，時效皆可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缺點：需要足夠的專業知識才能建立適合的</a:t>
            </a:r>
            <a:r>
              <a:rPr lang="zh-TW" altLang="en-US" sz="24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深度學習模型</a:t>
            </a:r>
            <a:endParaRPr lang="en-US" altLang="zh-TW" sz="24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745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8509" y="626622"/>
            <a:ext cx="11093669" cy="1293028"/>
          </a:xfrm>
        </p:spPr>
        <p:txBody>
          <a:bodyPr>
            <a:normAutofit/>
          </a:bodyPr>
          <a:lstStyle/>
          <a:p>
            <a:pPr algn="l"/>
            <a:r>
              <a:rPr lang="en-US" altLang="zh-TW" cap="none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iLabel</a:t>
            </a:r>
            <a:r>
              <a:rPr lang="en-US" altLang="zh-TW" cap="none" dirty="0" smtClean="0"/>
              <a:t> </a:t>
            </a:r>
            <a:r>
              <a:rPr lang="en-US" altLang="zh-TW" cap="none" dirty="0" err="1" smtClean="0"/>
              <a:t>v.s</a:t>
            </a:r>
            <a:r>
              <a:rPr lang="en-US" altLang="zh-TW" cap="none" dirty="0" smtClean="0"/>
              <a:t>. </a:t>
            </a:r>
            <a:r>
              <a:rPr lang="en-US" altLang="zh-TW" cap="none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LabelImg</a:t>
            </a:r>
            <a:endParaRPr lang="zh-TW" altLang="en-US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56407"/>
              </p:ext>
            </p:extLst>
          </p:nvPr>
        </p:nvGraphicFramePr>
        <p:xfrm>
          <a:off x="1766248" y="1919650"/>
          <a:ext cx="8681037" cy="373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679">
                  <a:extLst>
                    <a:ext uri="{9D8B030D-6E8A-4147-A177-3AD203B41FA5}">
                      <a16:colId xmlns:a16="http://schemas.microsoft.com/office/drawing/2014/main" val="4007104261"/>
                    </a:ext>
                  </a:extLst>
                </a:gridCol>
                <a:gridCol w="2893679">
                  <a:extLst>
                    <a:ext uri="{9D8B030D-6E8A-4147-A177-3AD203B41FA5}">
                      <a16:colId xmlns:a16="http://schemas.microsoft.com/office/drawing/2014/main" val="1341379513"/>
                    </a:ext>
                  </a:extLst>
                </a:gridCol>
                <a:gridCol w="2893679">
                  <a:extLst>
                    <a:ext uri="{9D8B030D-6E8A-4147-A177-3AD203B41FA5}">
                      <a16:colId xmlns:a16="http://schemas.microsoft.com/office/drawing/2014/main" val="1848067187"/>
                    </a:ext>
                  </a:extLst>
                </a:gridCol>
              </a:tblGrid>
              <a:tr h="621736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LabelImg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iLabel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94206"/>
                  </a:ext>
                </a:extLst>
              </a:tr>
              <a:tr h="6217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標註方式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人工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1239"/>
                  </a:ext>
                </a:extLst>
              </a:tr>
              <a:tr h="6217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標註內容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n w="0"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矩形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n w="0"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矩形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36636"/>
                  </a:ext>
                </a:extLst>
              </a:tr>
              <a:tr h="6217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輸出內容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</a:t>
                      </a:r>
                      <a:r>
                        <a:rPr lang="zh-TW" altLang="en-US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YOLO</a:t>
                      </a:r>
                      <a:r>
                        <a:rPr lang="zh-TW" altLang="en-US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可客製化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076510"/>
                  </a:ext>
                </a:extLst>
              </a:tr>
              <a:tr h="6217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自動化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07486"/>
                  </a:ext>
                </a:extLst>
              </a:tr>
              <a:tr h="6217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平均耗時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張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0.08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張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9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4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8509" y="626622"/>
            <a:ext cx="11093669" cy="129302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標註範例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以道路行車場景為例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65158" y="1985778"/>
            <a:ext cx="10820373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32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Class 0     person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32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1     bike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32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Class 2     car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32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3     motorbike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32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Class 4     bus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32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5     truck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8509" y="626622"/>
            <a:ext cx="11093669" cy="1293028"/>
          </a:xfrm>
        </p:spPr>
        <p:txBody>
          <a:bodyPr>
            <a:normAutofit/>
          </a:bodyPr>
          <a:lstStyle/>
          <a:p>
            <a:pPr algn="l"/>
            <a:r>
              <a:rPr lang="en-US" altLang="zh-TW" cap="none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LabelImg</a:t>
            </a:r>
            <a:r>
              <a:rPr lang="zh-TW" altLang="en-US" dirty="0" smtClean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標註圖片操作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664273D-AB5B-47C6-8E58-612E90B7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24" y="1669663"/>
            <a:ext cx="7405926" cy="496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8509" y="626622"/>
            <a:ext cx="11093669" cy="129302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TW" cap="none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iLabel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desktop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5ADFC77-9268-4C76-AB7E-01BAC80B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53" y="381000"/>
            <a:ext cx="4344269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8509" y="626622"/>
            <a:ext cx="11093669" cy="1293028"/>
          </a:xfrm>
        </p:spPr>
        <p:txBody>
          <a:bodyPr>
            <a:normAutofit/>
          </a:bodyPr>
          <a:lstStyle/>
          <a:p>
            <a:pPr algn="l"/>
            <a:r>
              <a:rPr lang="en-US" altLang="zh-TW" cap="none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iLabel</a:t>
            </a:r>
            <a:r>
              <a:rPr lang="zh-TW" altLang="en-US" dirty="0" smtClean="0"/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desktop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註圖片操作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7F9157-F9D7-4B2A-BF5A-5115958D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09" y="1816135"/>
            <a:ext cx="8389982" cy="472754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DF7F40C-255C-427A-8232-4AEDD8FD2BB8}"/>
              </a:ext>
            </a:extLst>
          </p:cNvPr>
          <p:cNvSpPr/>
          <p:nvPr/>
        </p:nvSpPr>
        <p:spPr>
          <a:xfrm>
            <a:off x="5905500" y="4257675"/>
            <a:ext cx="533400" cy="16668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5D0205A-A9A5-43FF-9E1C-0D1572FCEFAD}"/>
              </a:ext>
            </a:extLst>
          </p:cNvPr>
          <p:cNvSpPr/>
          <p:nvPr/>
        </p:nvSpPr>
        <p:spPr>
          <a:xfrm>
            <a:off x="7611399" y="4152900"/>
            <a:ext cx="932525" cy="90487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7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3356</TotalTime>
  <Words>463</Words>
  <Application>Microsoft Office PowerPoint</Application>
  <PresentationFormat>寬螢幕</PresentationFormat>
  <Paragraphs>84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Century Gothic</vt:lpstr>
      <vt:lpstr>Times New Roman</vt:lpstr>
      <vt:lpstr>Wingdings</vt:lpstr>
      <vt:lpstr>飛機雲</vt:lpstr>
      <vt:lpstr>影像標註與精確度評測工具</vt:lpstr>
      <vt:lpstr>Outline</vt:lpstr>
      <vt:lpstr>影像標註工具簡介</vt:lpstr>
      <vt:lpstr>影像標註工具簡介</vt:lpstr>
      <vt:lpstr>iLabel v.s. LabelImg</vt:lpstr>
      <vt:lpstr>標註範例:以道路行車場景為例</vt:lpstr>
      <vt:lpstr>LabelImg 標註圖片操作 </vt:lpstr>
      <vt:lpstr>iLabel GUI (desktop)</vt:lpstr>
      <vt:lpstr>iLabel (desktop) 標註圖片操作</vt:lpstr>
      <vt:lpstr>iLabel (desktop) 標註圖片操作(微調)</vt:lpstr>
      <vt:lpstr>iEvaluate 影像標註精確度評測工具 </vt:lpstr>
      <vt:lpstr>iEvaluate GUI (web)</vt:lpstr>
      <vt:lpstr>iEvaluate (web) 操作</vt:lpstr>
      <vt:lpstr>Reference</vt:lpstr>
      <vt:lpstr>Web Based Platform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Kuan-Hung Chen</dc:creator>
  <cp:lastModifiedBy>De-Sheng Chen</cp:lastModifiedBy>
  <cp:revision>224</cp:revision>
  <dcterms:created xsi:type="dcterms:W3CDTF">2020-02-17T08:17:03Z</dcterms:created>
  <dcterms:modified xsi:type="dcterms:W3CDTF">2020-08-26T02:28:58Z</dcterms:modified>
</cp:coreProperties>
</file>