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</p:sldMasterIdLst>
  <p:notesMasterIdLst>
    <p:notesMasterId r:id="rId28"/>
  </p:notesMasterIdLst>
  <p:sldIdLst>
    <p:sldId id="273" r:id="rId3"/>
    <p:sldId id="257" r:id="rId4"/>
    <p:sldId id="294" r:id="rId5"/>
    <p:sldId id="272" r:id="rId6"/>
    <p:sldId id="295" r:id="rId7"/>
    <p:sldId id="260" r:id="rId8"/>
    <p:sldId id="298" r:id="rId9"/>
    <p:sldId id="261" r:id="rId10"/>
    <p:sldId id="264" r:id="rId11"/>
    <p:sldId id="297" r:id="rId12"/>
    <p:sldId id="302" r:id="rId13"/>
    <p:sldId id="263" r:id="rId14"/>
    <p:sldId id="266" r:id="rId15"/>
    <p:sldId id="301" r:id="rId16"/>
    <p:sldId id="299" r:id="rId17"/>
    <p:sldId id="304" r:id="rId18"/>
    <p:sldId id="305" r:id="rId19"/>
    <p:sldId id="306" r:id="rId20"/>
    <p:sldId id="307" r:id="rId21"/>
    <p:sldId id="308" r:id="rId22"/>
    <p:sldId id="311" r:id="rId23"/>
    <p:sldId id="313" r:id="rId24"/>
    <p:sldId id="312" r:id="rId25"/>
    <p:sldId id="310" r:id="rId26"/>
    <p:sldId id="270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FF"/>
    <a:srgbClr val="5B9B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10" autoAdjust="0"/>
  </p:normalViewPr>
  <p:slideViewPr>
    <p:cSldViewPr snapToGrid="0">
      <p:cViewPr>
        <p:scale>
          <a:sx n="59" d="100"/>
          <a:sy n="59" d="100"/>
        </p:scale>
        <p:origin x="94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68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409F6-E94C-49E0-A5FB-91FF36C3C29A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8E31-6010-43DA-87FC-11DE29E01F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19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8E31-6010-43DA-87FC-11DE29E01FF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97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5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07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9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4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80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714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5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35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3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80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761-038C-44F6-AD18-74A91CE1D8A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5693-D318-445D-B0CE-A151C8EF25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9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BA9A-5934-4769-8CC4-20125EB21CD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9B2-03A3-4CBF-9747-D5FECC372F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9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04-Apr-23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11 Rectángulo"/>
          <p:cNvSpPr/>
          <p:nvPr userDrawn="1"/>
        </p:nvSpPr>
        <p:spPr>
          <a:xfrm>
            <a:off x="0" y="0"/>
            <a:ext cx="12192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>
              <a:solidFill>
                <a:prstClr val="white"/>
              </a:solidFill>
            </a:endParaRPr>
          </a:p>
        </p:txBody>
      </p:sp>
      <p:sp>
        <p:nvSpPr>
          <p:cNvPr id="8" name="9 Rectángulo"/>
          <p:cNvSpPr/>
          <p:nvPr userDrawn="1"/>
        </p:nvSpPr>
        <p:spPr>
          <a:xfrm>
            <a:off x="0" y="6318845"/>
            <a:ext cx="1219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>
              <a:solidFill>
                <a:prstClr val="white"/>
              </a:solidFill>
            </a:endParaRPr>
          </a:p>
        </p:txBody>
      </p:sp>
      <p:pic>
        <p:nvPicPr>
          <p:cNvPr id="10" name="Picture 2" descr="Image result for udesa logo transparen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76" y="5270499"/>
            <a:ext cx="1298289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Image result for UNIVERSIDAD DE SAN ANDRES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12" name="3 Conector recto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5223780"/>
            <a:ext cx="12192000" cy="698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udesa logo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058" y="267811"/>
            <a:ext cx="179308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V="1">
            <a:off x="1374" y="5103574"/>
            <a:ext cx="12190626" cy="20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444294" y="5373151"/>
            <a:ext cx="730340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prstClr val="white">
                    <a:lumMod val="50000"/>
                  </a:prstClr>
                </a:solidFill>
              </a:rPr>
              <a:t>Autor</a:t>
            </a:r>
            <a:r>
              <a:rPr lang="pt-BR" sz="1600" b="1" dirty="0">
                <a:solidFill>
                  <a:prstClr val="white">
                    <a:lumMod val="50000"/>
                  </a:prstClr>
                </a:solidFill>
              </a:rPr>
              <a:t>: Francisco </a:t>
            </a:r>
            <a:r>
              <a:rPr lang="pt-BR" sz="1600" b="1" dirty="0" err="1">
                <a:solidFill>
                  <a:prstClr val="white">
                    <a:lumMod val="50000"/>
                  </a:prstClr>
                </a:solidFill>
              </a:rPr>
              <a:t>Cucullu</a:t>
            </a:r>
            <a:endParaRPr lang="pt-B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800" b="1" dirty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 smtClean="0">
                <a:solidFill>
                  <a:prstClr val="white">
                    <a:lumMod val="50000"/>
                  </a:prstClr>
                </a:solidFill>
              </a:rPr>
              <a:t>Director</a:t>
            </a:r>
            <a:r>
              <a:rPr lang="pt-BR" sz="1600" b="1" dirty="0" smtClean="0">
                <a:solidFill>
                  <a:prstClr val="white">
                    <a:lumMod val="50000"/>
                  </a:prstClr>
                </a:solidFill>
              </a:rPr>
              <a:t> externo: </a:t>
            </a:r>
            <a:r>
              <a:rPr lang="pt-BR" sz="1600" b="1" dirty="0">
                <a:solidFill>
                  <a:prstClr val="white">
                    <a:lumMod val="50000"/>
                  </a:prstClr>
                </a:solidFill>
              </a:rPr>
              <a:t>Manuel </a:t>
            </a:r>
            <a:r>
              <a:rPr lang="pt-BR" sz="1600" b="1" dirty="0" err="1">
                <a:solidFill>
                  <a:prstClr val="white">
                    <a:lumMod val="50000"/>
                  </a:prstClr>
                </a:solidFill>
              </a:rPr>
              <a:t>Maurette</a:t>
            </a:r>
            <a:endParaRPr lang="pt-B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800" b="1" dirty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 smtClean="0">
                <a:solidFill>
                  <a:prstClr val="white">
                    <a:lumMod val="50000"/>
                  </a:prstClr>
                </a:solidFill>
              </a:rPr>
              <a:t>Codirector</a:t>
            </a:r>
            <a:r>
              <a:rPr lang="pt-BR" sz="1600" b="1" dirty="0" smtClean="0">
                <a:solidFill>
                  <a:prstClr val="white">
                    <a:lumMod val="50000"/>
                  </a:prstClr>
                </a:solidFill>
              </a:rPr>
              <a:t>: Gabriel </a:t>
            </a:r>
            <a:r>
              <a:rPr lang="pt-BR" sz="1600" b="1" dirty="0" err="1" smtClean="0">
                <a:solidFill>
                  <a:prstClr val="white">
                    <a:lumMod val="50000"/>
                  </a:prstClr>
                </a:solidFill>
              </a:rPr>
              <a:t>Basaluzzo</a:t>
            </a:r>
            <a:endParaRPr lang="pt-B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8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prstClr val="white">
                    <a:lumMod val="50000"/>
                  </a:prstClr>
                </a:solidFill>
              </a:rPr>
              <a:t>Abril </a:t>
            </a:r>
            <a:r>
              <a:rPr lang="pt-BR" sz="1600" b="1" dirty="0" smtClean="0">
                <a:solidFill>
                  <a:prstClr val="white">
                    <a:lumMod val="50000"/>
                  </a:prstClr>
                </a:solidFill>
              </a:rPr>
              <a:t>2023</a:t>
            </a:r>
            <a:endParaRPr lang="pt-B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77987" y="2737673"/>
            <a:ext cx="78360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s-AR" sz="2400" b="1" dirty="0"/>
              <a:t>Funciones de adquisición de optimización bayesiana en el ámbito de optimización global para negociación algorítmica</a:t>
            </a:r>
            <a:endParaRPr lang="es-AR" sz="2400" dirty="0"/>
          </a:p>
        </p:txBody>
      </p:sp>
      <p:sp>
        <p:nvSpPr>
          <p:cNvPr id="14" name="Rectángulo 13"/>
          <p:cNvSpPr/>
          <p:nvPr/>
        </p:nvSpPr>
        <p:spPr>
          <a:xfrm>
            <a:off x="3048000" y="423894"/>
            <a:ext cx="6096000" cy="11233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solidFill>
                  <a:prstClr val="white">
                    <a:lumMod val="50000"/>
                  </a:prstClr>
                </a:solidFill>
              </a:rPr>
              <a:t>Universidad de San Andrés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AR" sz="600" b="1" dirty="0">
              <a:solidFill>
                <a:prstClr val="white">
                  <a:lumMod val="50000"/>
                </a:prstClr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solidFill>
                  <a:prstClr val="white">
                    <a:lumMod val="50000"/>
                  </a:prstClr>
                </a:solidFill>
              </a:rPr>
              <a:t>Escuela de Administración y Negocios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AR" sz="600" b="1" dirty="0">
              <a:solidFill>
                <a:prstClr val="white">
                  <a:lumMod val="50000"/>
                </a:prstClr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solidFill>
                  <a:prstClr val="white">
                    <a:lumMod val="50000"/>
                  </a:prstClr>
                </a:solidFill>
              </a:rPr>
              <a:t>Magister en Finanzas</a:t>
            </a:r>
          </a:p>
        </p:txBody>
      </p:sp>
      <p:sp>
        <p:nvSpPr>
          <p:cNvPr id="4" name="Freeform 17"/>
          <p:cNvSpPr/>
          <p:nvPr/>
        </p:nvSpPr>
        <p:spPr>
          <a:xfrm>
            <a:off x="1374" y="-8468"/>
            <a:ext cx="863600" cy="6866468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8135" y="113851"/>
            <a:ext cx="97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- OPTIMIZACIÓN </a:t>
            </a:r>
            <a:r>
              <a:rPr lang="es-AR" sz="2400" b="1" dirty="0" smtClean="0"/>
              <a:t>BAYESIANA – Funciones de adquisición</a:t>
            </a:r>
            <a:endParaRPr lang="es-AR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796632" y="1319840"/>
            <a:ext cx="550984" cy="391740"/>
            <a:chOff x="496296" y="1884464"/>
            <a:chExt cx="247532" cy="180000"/>
          </a:xfrm>
        </p:grpSpPr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8" name="3 CuadroTexto"/>
          <p:cNvSpPr txBox="1"/>
          <p:nvPr/>
        </p:nvSpPr>
        <p:spPr>
          <a:xfrm>
            <a:off x="1347616" y="1319840"/>
            <a:ext cx="868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Determina </a:t>
            </a:r>
            <a:r>
              <a:rPr lang="es-AR" sz="2000" b="1" dirty="0">
                <a:solidFill>
                  <a:srgbClr val="1F497D"/>
                </a:solidFill>
              </a:rPr>
              <a:t>qué punto dentro del </a:t>
            </a:r>
            <a:r>
              <a:rPr lang="es-AR" sz="2000" b="1" dirty="0" smtClean="0">
                <a:solidFill>
                  <a:srgbClr val="1F497D"/>
                </a:solidFill>
              </a:rPr>
              <a:t>dominio </a:t>
            </a:r>
            <a:r>
              <a:rPr lang="es-AR" sz="2000" b="1" dirty="0">
                <a:solidFill>
                  <a:srgbClr val="1F497D"/>
                </a:solidFill>
              </a:rPr>
              <a:t>será el próximo a ser </a:t>
            </a:r>
            <a:r>
              <a:rPr lang="es-AR" sz="2000" b="1" dirty="0" smtClean="0">
                <a:solidFill>
                  <a:srgbClr val="1F497D"/>
                </a:solidFill>
              </a:rPr>
              <a:t>evaluado </a:t>
            </a:r>
            <a:r>
              <a:rPr lang="en-US" sz="2000" b="1" dirty="0" smtClean="0">
                <a:solidFill>
                  <a:srgbClr val="1F497D"/>
                </a:solidFill>
              </a:rPr>
              <a:t>-&gt;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9" name="4 Grupo"/>
          <p:cNvGrpSpPr/>
          <p:nvPr/>
        </p:nvGrpSpPr>
        <p:grpSpPr>
          <a:xfrm>
            <a:off x="796632" y="2216359"/>
            <a:ext cx="550984" cy="391740"/>
            <a:chOff x="496296" y="1884464"/>
            <a:chExt cx="247532" cy="180000"/>
          </a:xfrm>
        </p:grpSpPr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2" name="3 CuadroTexto"/>
          <p:cNvSpPr txBox="1"/>
          <p:nvPr/>
        </p:nvSpPr>
        <p:spPr>
          <a:xfrm>
            <a:off x="1347616" y="2060078"/>
            <a:ext cx="933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>
                <a:solidFill>
                  <a:srgbClr val="1F497D"/>
                </a:solidFill>
              </a:rPr>
              <a:t>Busca satisfacer un equilibrio entre la </a:t>
            </a:r>
            <a:r>
              <a:rPr lang="es-AR" sz="2000" b="1" dirty="0" smtClean="0">
                <a:solidFill>
                  <a:srgbClr val="1F497D"/>
                </a:solidFill>
              </a:rPr>
              <a:t>explotación (</a:t>
            </a:r>
            <a:r>
              <a:rPr lang="es-AR" sz="2000" b="1" dirty="0">
                <a:solidFill>
                  <a:srgbClr val="1F497D"/>
                </a:solidFill>
              </a:rPr>
              <a:t>preferir los puntos con mayor media </a:t>
            </a:r>
            <a:r>
              <a:rPr lang="es-AR" sz="2000" b="1" dirty="0" smtClean="0">
                <a:solidFill>
                  <a:srgbClr val="1F497D"/>
                </a:solidFill>
              </a:rPr>
              <a:t>posterior) </a:t>
            </a:r>
            <a:r>
              <a:rPr lang="es-AR" sz="2000" b="1" dirty="0">
                <a:solidFill>
                  <a:srgbClr val="1F497D"/>
                </a:solidFill>
              </a:rPr>
              <a:t>y la </a:t>
            </a:r>
            <a:r>
              <a:rPr lang="es-AR" sz="2000" b="1" dirty="0" smtClean="0">
                <a:solidFill>
                  <a:srgbClr val="1F497D"/>
                </a:solidFill>
              </a:rPr>
              <a:t>exploración (preferir </a:t>
            </a:r>
            <a:r>
              <a:rPr lang="es-AR" sz="2000" b="1" dirty="0">
                <a:solidFill>
                  <a:srgbClr val="1F497D"/>
                </a:solidFill>
              </a:rPr>
              <a:t>los puntos con mayor varianza </a:t>
            </a:r>
            <a:r>
              <a:rPr lang="es-AR" sz="2000" b="1" dirty="0" smtClean="0">
                <a:solidFill>
                  <a:srgbClr val="1F497D"/>
                </a:solidFill>
              </a:rPr>
              <a:t>posterior).</a:t>
            </a: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9308186" y="1295281"/>
                <a:ext cx="2516907" cy="548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s-A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b="1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"/>
                              <m:ctrlPr>
                                <a:rPr lang="es-AR" sz="2000" b="1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000" b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86" y="1295281"/>
                <a:ext cx="2516907" cy="548805"/>
              </a:xfrm>
              <a:prstGeom prst="rect">
                <a:avLst/>
              </a:prstGeom>
              <a:blipFill rotWithShape="0">
                <a:blip r:embed="rId2"/>
                <a:stretch>
                  <a:fillRect t="-90110" r="-23002" b="-1109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2869717"/>
            <a:ext cx="4081929" cy="30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redondeado 31"/>
          <p:cNvSpPr/>
          <p:nvPr/>
        </p:nvSpPr>
        <p:spPr>
          <a:xfrm>
            <a:off x="4627459" y="4554708"/>
            <a:ext cx="2649806" cy="57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redondeado 30"/>
          <p:cNvSpPr/>
          <p:nvPr/>
        </p:nvSpPr>
        <p:spPr>
          <a:xfrm>
            <a:off x="4556339" y="2915920"/>
            <a:ext cx="4532203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redondeado 29"/>
          <p:cNvSpPr/>
          <p:nvPr/>
        </p:nvSpPr>
        <p:spPr>
          <a:xfrm>
            <a:off x="4627459" y="1452880"/>
            <a:ext cx="3012861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158135" y="113851"/>
            <a:ext cx="97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- OPTIMIZACIÓN </a:t>
            </a:r>
            <a:r>
              <a:rPr lang="es-AR" sz="2400" b="1" dirty="0" smtClean="0"/>
              <a:t>BAYESIANA – Funciones de adquisición</a:t>
            </a:r>
            <a:endParaRPr lang="es-AR" sz="2400" b="1" dirty="0"/>
          </a:p>
        </p:txBody>
      </p:sp>
      <p:grpSp>
        <p:nvGrpSpPr>
          <p:cNvPr id="13" name="4 Grupo"/>
          <p:cNvGrpSpPr/>
          <p:nvPr/>
        </p:nvGrpSpPr>
        <p:grpSpPr>
          <a:xfrm>
            <a:off x="766152" y="1592005"/>
            <a:ext cx="550984" cy="391740"/>
            <a:chOff x="496296" y="1884464"/>
            <a:chExt cx="247532" cy="180000"/>
          </a:xfrm>
        </p:grpSpPr>
        <p:sp>
          <p:nvSpPr>
            <p:cNvPr id="1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6" name="3 CuadroTexto"/>
          <p:cNvSpPr txBox="1"/>
          <p:nvPr/>
        </p:nvSpPr>
        <p:spPr>
          <a:xfrm>
            <a:off x="1317136" y="1578645"/>
            <a:ext cx="4047344" cy="40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i="1" dirty="0">
                <a:solidFill>
                  <a:srgbClr val="1F497D"/>
                </a:solidFill>
              </a:rPr>
              <a:t>P</a:t>
            </a:r>
            <a:r>
              <a:rPr lang="es-AR" sz="2000" b="1" i="1" dirty="0" smtClean="0">
                <a:solidFill>
                  <a:srgbClr val="1F497D"/>
                </a:solidFill>
              </a:rPr>
              <a:t>robabilidad </a:t>
            </a:r>
            <a:r>
              <a:rPr lang="es-AR" sz="2000" b="1" i="1">
                <a:solidFill>
                  <a:srgbClr val="1F497D"/>
                </a:solidFill>
              </a:rPr>
              <a:t>de </a:t>
            </a:r>
            <a:r>
              <a:rPr lang="es-AR" sz="2000" b="1" i="1" smtClean="0">
                <a:solidFill>
                  <a:srgbClr val="1F497D"/>
                </a:solidFill>
              </a:rPr>
              <a:t>mejora</a:t>
            </a:r>
            <a:r>
              <a:rPr lang="es-AR" sz="2000" b="1" smtClean="0">
                <a:solidFill>
                  <a:srgbClr val="1F497D"/>
                </a:solidFill>
              </a:rPr>
              <a:t>: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19" name="4 Grupo"/>
          <p:cNvGrpSpPr/>
          <p:nvPr/>
        </p:nvGrpSpPr>
        <p:grpSpPr>
          <a:xfrm>
            <a:off x="747746" y="4630677"/>
            <a:ext cx="550984" cy="391740"/>
            <a:chOff x="496296" y="1884464"/>
            <a:chExt cx="247532" cy="180000"/>
          </a:xfrm>
        </p:grpSpPr>
        <p:sp>
          <p:nvSpPr>
            <p:cNvPr id="2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2" name="3 CuadroTexto"/>
          <p:cNvSpPr txBox="1"/>
          <p:nvPr/>
        </p:nvSpPr>
        <p:spPr>
          <a:xfrm>
            <a:off x="1276496" y="4632776"/>
            <a:ext cx="628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i="1" dirty="0" smtClean="0">
                <a:solidFill>
                  <a:srgbClr val="1F497D"/>
                </a:solidFill>
              </a:rPr>
              <a:t>Límite </a:t>
            </a:r>
            <a:r>
              <a:rPr lang="es-AR" sz="2000" b="1" i="1" dirty="0">
                <a:solidFill>
                  <a:srgbClr val="1F497D"/>
                </a:solidFill>
              </a:rPr>
              <a:t>de confianza </a:t>
            </a:r>
            <a:r>
              <a:rPr lang="es-AR" sz="2000" b="1" i="1" dirty="0" smtClean="0">
                <a:solidFill>
                  <a:srgbClr val="1F497D"/>
                </a:solidFill>
              </a:rPr>
              <a:t>superior</a:t>
            </a:r>
            <a:r>
              <a:rPr lang="es-AR" sz="2000" b="1" dirty="0" smtClean="0">
                <a:solidFill>
                  <a:srgbClr val="1F497D"/>
                </a:solidFill>
              </a:rPr>
              <a:t>:</a:t>
            </a: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627459" y="1588254"/>
                <a:ext cx="2945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𝑷𝑴</m:t>
                      </m:r>
                      <m:d>
                        <m:dPr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A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AR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A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AR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A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59" y="1588254"/>
                <a:ext cx="294555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4556339" y="2989786"/>
                <a:ext cx="453220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s-AR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AR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AR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s-AR" b="1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AR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AR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s-AR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 </m:t>
                                </m:r>
                                <m:r>
                                  <a:rPr lang="es-AR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s-AR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AR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AR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s-AR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 </m:t>
                                </m:r>
                                <m:r>
                                  <a:rPr lang="es-AR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s-AR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39" y="2989786"/>
                <a:ext cx="4532203" cy="708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4 Grupo"/>
          <p:cNvGrpSpPr/>
          <p:nvPr/>
        </p:nvGrpSpPr>
        <p:grpSpPr>
          <a:xfrm>
            <a:off x="762463" y="3097113"/>
            <a:ext cx="550984" cy="391740"/>
            <a:chOff x="496296" y="1884464"/>
            <a:chExt cx="247532" cy="180000"/>
          </a:xfrm>
        </p:grpSpPr>
        <p:sp>
          <p:nvSpPr>
            <p:cNvPr id="2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7" name="3 CuadroTexto"/>
          <p:cNvSpPr txBox="1"/>
          <p:nvPr/>
        </p:nvSpPr>
        <p:spPr>
          <a:xfrm>
            <a:off x="1317136" y="3066585"/>
            <a:ext cx="404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i="1" dirty="0" smtClean="0">
                <a:solidFill>
                  <a:srgbClr val="1F497D"/>
                </a:solidFill>
              </a:rPr>
              <a:t>Mejora esperada</a:t>
            </a:r>
            <a:r>
              <a:rPr lang="es-AR" sz="2000" b="1" dirty="0" smtClean="0">
                <a:solidFill>
                  <a:srgbClr val="1F497D"/>
                </a:solidFill>
              </a:rPr>
              <a:t>:</a:t>
            </a: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4596979" y="4631758"/>
                <a:ext cx="2680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𝑳𝑪𝑺</m:t>
                      </m:r>
                      <m:d>
                        <m:dPr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d>
                        <m:dPr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𝜷𝝈</m:t>
                      </m:r>
                      <m:d>
                        <m:dPr>
                          <m:ctrlP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s-A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79" y="4631758"/>
                <a:ext cx="268028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22" y="934264"/>
            <a:ext cx="3255335" cy="23974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76" y="876005"/>
            <a:ext cx="3477058" cy="25460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99" y="3498933"/>
            <a:ext cx="3243358" cy="24361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013" y="1949361"/>
            <a:ext cx="2416943" cy="29454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76" y="3498933"/>
            <a:ext cx="3477058" cy="245054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58135" y="113851"/>
            <a:ext cx="1077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- OPTIMIZACIÓN </a:t>
            </a:r>
            <a:r>
              <a:rPr lang="es-AR" sz="2400" b="1" dirty="0" smtClean="0"/>
              <a:t>BAYESIANA – Ejemplo de proceso secuencial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42331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796632" y="1319840"/>
            <a:ext cx="550984" cy="391740"/>
            <a:chOff x="496296" y="1884464"/>
            <a:chExt cx="247532" cy="180000"/>
          </a:xfrm>
        </p:grpSpPr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9" name="3 CuadroTexto"/>
          <p:cNvSpPr txBox="1"/>
          <p:nvPr/>
        </p:nvSpPr>
        <p:spPr>
          <a:xfrm>
            <a:off x="1347615" y="1161767"/>
            <a:ext cx="916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Las 50 simulaciones permitirán evitar un problema de sobre-ajuste a los precios del pasado. Se supone que el proceso estocástico implícito en los precios no cambia.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10" name="4 Grupo"/>
          <p:cNvGrpSpPr/>
          <p:nvPr/>
        </p:nvGrpSpPr>
        <p:grpSpPr>
          <a:xfrm>
            <a:off x="761538" y="2422037"/>
            <a:ext cx="550984" cy="391740"/>
            <a:chOff x="496296" y="1884464"/>
            <a:chExt cx="247532" cy="180000"/>
          </a:xfrm>
        </p:grpSpPr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2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3" name="3 CuadroTexto"/>
          <p:cNvSpPr txBox="1"/>
          <p:nvPr/>
        </p:nvSpPr>
        <p:spPr>
          <a:xfrm>
            <a:off x="1347615" y="2244409"/>
            <a:ext cx="868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El modelo permite saltos repentinos del precio como ocurre en la realidad generando colas pesadas y mejorando el ajuste de la distribución en general.</a:t>
            </a: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58135" y="113851"/>
            <a:ext cx="799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</a:t>
            </a:r>
            <a:r>
              <a:rPr lang="es-AR" sz="2400" b="1" dirty="0" smtClean="0"/>
              <a:t>- SIMULACIONES – </a:t>
            </a:r>
            <a:r>
              <a:rPr lang="es-AR" sz="2400" b="1" dirty="0"/>
              <a:t>Merton </a:t>
            </a:r>
            <a:r>
              <a:rPr lang="es-AR" sz="2400" b="1" dirty="0" err="1"/>
              <a:t>Jump</a:t>
            </a:r>
            <a:r>
              <a:rPr lang="es-AR" sz="2400" b="1" dirty="0"/>
              <a:t> </a:t>
            </a:r>
            <a:r>
              <a:rPr lang="es-AR" sz="2400" b="1" dirty="0" err="1"/>
              <a:t>Difussion</a:t>
            </a:r>
            <a:endParaRPr lang="es-AR" sz="2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831" y="3233010"/>
            <a:ext cx="4182334" cy="27862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8" y="3233010"/>
            <a:ext cx="4292397" cy="27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</a:t>
            </a:r>
            <a:r>
              <a:rPr lang="es-AR" sz="2400" b="1" dirty="0" smtClean="0"/>
              <a:t>– Otras herramientas</a:t>
            </a:r>
            <a:endParaRPr lang="es-AR" sz="24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1139956" y="3085869"/>
            <a:ext cx="3287486" cy="103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smtClean="0"/>
              <a:t>API</a:t>
            </a:r>
            <a:endParaRPr lang="es-AR" sz="2400" dirty="0" smtClean="0"/>
          </a:p>
        </p:txBody>
      </p:sp>
      <p:sp>
        <p:nvSpPr>
          <p:cNvPr id="7" name="Rectángulo redondeado 6"/>
          <p:cNvSpPr/>
          <p:nvPr/>
        </p:nvSpPr>
        <p:spPr>
          <a:xfrm>
            <a:off x="5573485" y="3085869"/>
            <a:ext cx="3164699" cy="103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 BinancePricesRepository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  <a:r>
              <a:rPr lang="es-AR" dirty="0" err="1" smtClean="0"/>
              <a:t>CandlestickWorker</a:t>
            </a:r>
            <a:endParaRPr lang="es-AR" dirty="0"/>
          </a:p>
        </p:txBody>
      </p:sp>
      <p:cxnSp>
        <p:nvCxnSpPr>
          <p:cNvPr id="9" name="Conector recto de flecha 8"/>
          <p:cNvCxnSpPr>
            <a:stCxn id="2" idx="3"/>
            <a:endCxn id="7" idx="1"/>
          </p:cNvCxnSpPr>
          <p:nvPr/>
        </p:nvCxnSpPr>
        <p:spPr>
          <a:xfrm>
            <a:off x="4427442" y="3605778"/>
            <a:ext cx="11460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139956" y="1124117"/>
            <a:ext cx="3287486" cy="183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smtClean="0"/>
              <a:t>Estrategias</a:t>
            </a:r>
          </a:p>
          <a:p>
            <a:pPr algn="ctr"/>
            <a:r>
              <a:rPr lang="es-AR" sz="2400" b="1" dirty="0"/>
              <a:t>d</a:t>
            </a:r>
            <a:r>
              <a:rPr lang="es-AR" sz="2400" b="1" dirty="0" smtClean="0"/>
              <a:t>e</a:t>
            </a:r>
          </a:p>
          <a:p>
            <a:pPr algn="ctr"/>
            <a:r>
              <a:rPr lang="es-AR" sz="2400" b="1" dirty="0" smtClean="0"/>
              <a:t>negociación</a:t>
            </a:r>
            <a:endParaRPr lang="es-AR" sz="2400" dirty="0" smtClean="0"/>
          </a:p>
        </p:txBody>
      </p:sp>
      <p:sp>
        <p:nvSpPr>
          <p:cNvPr id="14" name="Rectángulo redondeado 13"/>
          <p:cNvSpPr/>
          <p:nvPr/>
        </p:nvSpPr>
        <p:spPr>
          <a:xfrm>
            <a:off x="5573486" y="1124117"/>
            <a:ext cx="4498845" cy="183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TwoStandardMovingAverage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ThreeStandardMovingAverage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ThreeStandardMovingAverageAlternative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ChandelierExitStrategy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VWAPvsSMA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BBvolumeStrategy</a:t>
            </a:r>
          </a:p>
        </p:txBody>
      </p:sp>
      <p:cxnSp>
        <p:nvCxnSpPr>
          <p:cNvPr id="15" name="Conector recto de flecha 14"/>
          <p:cNvCxnSpPr>
            <a:stCxn id="13" idx="3"/>
            <a:endCxn id="14" idx="1"/>
          </p:cNvCxnSpPr>
          <p:nvPr/>
        </p:nvCxnSpPr>
        <p:spPr>
          <a:xfrm>
            <a:off x="4427442" y="2043960"/>
            <a:ext cx="1146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1139956" y="4247752"/>
            <a:ext cx="3287486" cy="183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Otros recursos</a:t>
            </a:r>
            <a:endParaRPr lang="es-AR" sz="2800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5573484" y="4247752"/>
            <a:ext cx="3164699" cy="183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PriceWorker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FillNa</a:t>
            </a:r>
            <a:endParaRPr lang="es-AR" dirty="0"/>
          </a:p>
        </p:txBody>
      </p:sp>
      <p:cxnSp>
        <p:nvCxnSpPr>
          <p:cNvPr id="19" name="Conector recto de flecha 18"/>
          <p:cNvCxnSpPr>
            <a:stCxn id="17" idx="3"/>
            <a:endCxn id="18" idx="1"/>
          </p:cNvCxnSpPr>
          <p:nvPr/>
        </p:nvCxnSpPr>
        <p:spPr>
          <a:xfrm>
            <a:off x="4427442" y="5167595"/>
            <a:ext cx="11460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EXPERIMENTO</a:t>
            </a:r>
            <a:endParaRPr lang="es-AR" sz="2400" b="1" dirty="0"/>
          </a:p>
        </p:txBody>
      </p:sp>
      <p:grpSp>
        <p:nvGrpSpPr>
          <p:cNvPr id="6" name="4 Grupo"/>
          <p:cNvGrpSpPr/>
          <p:nvPr/>
        </p:nvGrpSpPr>
        <p:grpSpPr>
          <a:xfrm>
            <a:off x="357359" y="1374619"/>
            <a:ext cx="550984" cy="391740"/>
            <a:chOff x="496296" y="1884464"/>
            <a:chExt cx="247532" cy="180000"/>
          </a:xfrm>
        </p:grpSpPr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9" name="3 CuadroTexto"/>
          <p:cNvSpPr txBox="1"/>
          <p:nvPr/>
        </p:nvSpPr>
        <p:spPr>
          <a:xfrm>
            <a:off x="1058663" y="1374619"/>
            <a:ext cx="93383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El experimento consistirá en los siguientes pasos:</a:t>
            </a:r>
          </a:p>
          <a:p>
            <a:pPr>
              <a:spcAft>
                <a:spcPts val="1200"/>
              </a:spcAft>
            </a:pPr>
            <a:endParaRPr lang="es-AR" sz="1000" b="1" dirty="0" smtClean="0">
              <a:solidFill>
                <a:srgbClr val="1F497D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dirty="0" smtClean="0">
                <a:solidFill>
                  <a:srgbClr val="1F497D"/>
                </a:solidFill>
              </a:rPr>
              <a:t>Obtener </a:t>
            </a:r>
            <a:r>
              <a:rPr lang="es-AR" sz="2000" dirty="0">
                <a:solidFill>
                  <a:srgbClr val="1F497D"/>
                </a:solidFill>
              </a:rPr>
              <a:t>los datos sobre precios y volumen de negociación</a:t>
            </a:r>
            <a:r>
              <a:rPr lang="es-AR" sz="2000" dirty="0" smtClean="0">
                <a:solidFill>
                  <a:srgbClr val="1F497D"/>
                </a:solidFill>
              </a:rPr>
              <a:t>,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s-AR" sz="1000" dirty="0">
              <a:solidFill>
                <a:srgbClr val="1F497D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dirty="0" smtClean="0">
                <a:solidFill>
                  <a:srgbClr val="1F497D"/>
                </a:solidFill>
              </a:rPr>
              <a:t>Procesamiento </a:t>
            </a:r>
            <a:r>
              <a:rPr lang="es-AR" sz="2000" dirty="0">
                <a:solidFill>
                  <a:srgbClr val="1F497D"/>
                </a:solidFill>
              </a:rPr>
              <a:t>de datos para poder consumirlos</a:t>
            </a:r>
            <a:r>
              <a:rPr lang="es-AR" sz="2000" dirty="0" smtClean="0">
                <a:solidFill>
                  <a:srgbClr val="1F497D"/>
                </a:solidFill>
              </a:rPr>
              <a:t>,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s-AR" sz="1000" dirty="0">
              <a:solidFill>
                <a:srgbClr val="1F497D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dirty="0" smtClean="0">
                <a:solidFill>
                  <a:srgbClr val="1F497D"/>
                </a:solidFill>
              </a:rPr>
              <a:t>Separar </a:t>
            </a:r>
            <a:r>
              <a:rPr lang="es-AR" sz="2000" dirty="0">
                <a:solidFill>
                  <a:srgbClr val="1F497D"/>
                </a:solidFill>
              </a:rPr>
              <a:t>el periodo en muestras</a:t>
            </a:r>
            <a:r>
              <a:rPr lang="es-AR" sz="2000" dirty="0" smtClean="0">
                <a:solidFill>
                  <a:srgbClr val="1F497D"/>
                </a:solidFill>
              </a:rPr>
              <a:t>,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s-AR" sz="1000" dirty="0">
              <a:solidFill>
                <a:srgbClr val="1F497D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dirty="0" smtClean="0">
                <a:solidFill>
                  <a:srgbClr val="1F497D"/>
                </a:solidFill>
              </a:rPr>
              <a:t>Analizar </a:t>
            </a:r>
            <a:r>
              <a:rPr lang="es-AR" sz="2000" dirty="0">
                <a:solidFill>
                  <a:srgbClr val="1F497D"/>
                </a:solidFill>
              </a:rPr>
              <a:t>los datos y generar las simulaciones, </a:t>
            </a:r>
            <a:r>
              <a:rPr lang="es-AR" sz="2000" dirty="0" smtClean="0">
                <a:solidFill>
                  <a:srgbClr val="1F497D"/>
                </a:solidFill>
              </a:rPr>
              <a:t>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s-AR" sz="1000" dirty="0">
              <a:solidFill>
                <a:srgbClr val="1F497D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dirty="0" smtClean="0">
                <a:solidFill>
                  <a:srgbClr val="1F497D"/>
                </a:solidFill>
              </a:rPr>
              <a:t>Ejecutar </a:t>
            </a:r>
            <a:r>
              <a:rPr lang="es-AR" sz="2000" dirty="0">
                <a:solidFill>
                  <a:srgbClr val="1F497D"/>
                </a:solidFill>
              </a:rPr>
              <a:t>el algoritmo de optimización con sus variaciones.</a:t>
            </a:r>
          </a:p>
        </p:txBody>
      </p:sp>
    </p:spTree>
    <p:extLst>
      <p:ext uri="{BB962C8B-B14F-4D97-AF65-F5344CB8AC3E}">
        <p14:creationId xmlns:p14="http://schemas.microsoft.com/office/powerpoint/2010/main" val="16957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EXPERIMENTO – Obtención y procesamiento de datos</a:t>
            </a:r>
            <a:endParaRPr lang="es-AR" sz="2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" y="1635760"/>
            <a:ext cx="11589494" cy="3169920"/>
          </a:xfrm>
          <a:prstGeom prst="rect">
            <a:avLst/>
          </a:prstGeom>
        </p:spPr>
      </p:pic>
      <p:grpSp>
        <p:nvGrpSpPr>
          <p:cNvPr id="10" name="4 Grupo"/>
          <p:cNvGrpSpPr/>
          <p:nvPr/>
        </p:nvGrpSpPr>
        <p:grpSpPr>
          <a:xfrm>
            <a:off x="357359" y="1374619"/>
            <a:ext cx="550984" cy="391740"/>
            <a:chOff x="496296" y="1884464"/>
            <a:chExt cx="247532" cy="180000"/>
          </a:xfrm>
        </p:grpSpPr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2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3" name="3 CuadroTexto"/>
          <p:cNvSpPr txBox="1"/>
          <p:nvPr/>
        </p:nvSpPr>
        <p:spPr>
          <a:xfrm>
            <a:off x="1058663" y="1374619"/>
            <a:ext cx="933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De desarrolló una API para obtener la información de </a:t>
            </a:r>
            <a:r>
              <a:rPr lang="es-AR" sz="2000" b="1" dirty="0" err="1" smtClean="0">
                <a:solidFill>
                  <a:srgbClr val="1F497D"/>
                </a:solidFill>
              </a:rPr>
              <a:t>Binance</a:t>
            </a:r>
            <a:endParaRPr lang="es-AR" sz="2000" b="1" dirty="0" smtClean="0">
              <a:solidFill>
                <a:srgbClr val="1F497D"/>
              </a:solidFill>
            </a:endParaRPr>
          </a:p>
        </p:txBody>
      </p:sp>
      <p:grpSp>
        <p:nvGrpSpPr>
          <p:cNvPr id="14" name="4 Grupo"/>
          <p:cNvGrpSpPr/>
          <p:nvPr/>
        </p:nvGrpSpPr>
        <p:grpSpPr>
          <a:xfrm>
            <a:off x="357359" y="5057837"/>
            <a:ext cx="550984" cy="391740"/>
            <a:chOff x="496296" y="1884464"/>
            <a:chExt cx="247532" cy="180000"/>
          </a:xfrm>
        </p:grpSpPr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1058663" y="5057837"/>
            <a:ext cx="94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Por defecto la información viene con formato de un minuto, por lo que hubo que programar un módulo de procesamiento de datos para adaptarla a intervalos de 4 horas</a:t>
            </a:r>
          </a:p>
        </p:txBody>
      </p:sp>
    </p:spTree>
    <p:extLst>
      <p:ext uri="{BB962C8B-B14F-4D97-AF65-F5344CB8AC3E}">
        <p14:creationId xmlns:p14="http://schemas.microsoft.com/office/powerpoint/2010/main" val="328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EXPERIMENTO – Separación de muestras</a:t>
            </a:r>
            <a:endParaRPr lang="es-AR" sz="2400" b="1" dirty="0"/>
          </a:p>
        </p:txBody>
      </p:sp>
      <p:grpSp>
        <p:nvGrpSpPr>
          <p:cNvPr id="6" name="4 Grupo"/>
          <p:cNvGrpSpPr/>
          <p:nvPr/>
        </p:nvGrpSpPr>
        <p:grpSpPr>
          <a:xfrm>
            <a:off x="357359" y="1374619"/>
            <a:ext cx="550984" cy="391740"/>
            <a:chOff x="496296" y="1884464"/>
            <a:chExt cx="247532" cy="180000"/>
          </a:xfrm>
        </p:grpSpPr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9" y="3913863"/>
            <a:ext cx="11019198" cy="950246"/>
          </a:xfrm>
          <a:prstGeom prst="rect">
            <a:avLst/>
          </a:prstGeom>
        </p:spPr>
      </p:pic>
      <p:sp>
        <p:nvSpPr>
          <p:cNvPr id="4" name="Abrir llave 3"/>
          <p:cNvSpPr/>
          <p:nvPr/>
        </p:nvSpPr>
        <p:spPr>
          <a:xfrm rot="16200000">
            <a:off x="5604122" y="-491881"/>
            <a:ext cx="477521" cy="108694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3 CuadroTexto"/>
          <p:cNvSpPr txBox="1"/>
          <p:nvPr/>
        </p:nvSpPr>
        <p:spPr>
          <a:xfrm>
            <a:off x="2672714" y="5331160"/>
            <a:ext cx="634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>
                <a:solidFill>
                  <a:srgbClr val="1F497D"/>
                </a:solidFill>
              </a:rPr>
              <a:t>1 de diciembre del 2020 hasta 31 de diciembre del 2021</a:t>
            </a:r>
            <a:endParaRPr lang="es-AR" dirty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11" name="Abrir llave 10"/>
          <p:cNvSpPr/>
          <p:nvPr/>
        </p:nvSpPr>
        <p:spPr>
          <a:xfrm rot="5400000">
            <a:off x="1963420" y="3728849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/>
          <p:cNvCxnSpPr/>
          <p:nvPr/>
        </p:nvCxnSpPr>
        <p:spPr>
          <a:xfrm>
            <a:off x="1930400" y="4211320"/>
            <a:ext cx="0" cy="492760"/>
          </a:xfrm>
          <a:prstGeom prst="line">
            <a:avLst/>
          </a:prstGeom>
          <a:ln w="158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 rot="5400000">
            <a:off x="2484314" y="3731122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Abrir llave 15"/>
          <p:cNvSpPr/>
          <p:nvPr/>
        </p:nvSpPr>
        <p:spPr>
          <a:xfrm rot="5400000">
            <a:off x="3006970" y="3734017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brir llave 16"/>
          <p:cNvSpPr/>
          <p:nvPr/>
        </p:nvSpPr>
        <p:spPr>
          <a:xfrm rot="5400000">
            <a:off x="3527864" y="3728541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brir llave 17"/>
          <p:cNvSpPr/>
          <p:nvPr/>
        </p:nvSpPr>
        <p:spPr>
          <a:xfrm rot="5400000">
            <a:off x="4053685" y="3727894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Abrir llave 18"/>
          <p:cNvSpPr/>
          <p:nvPr/>
        </p:nvSpPr>
        <p:spPr>
          <a:xfrm rot="5400000">
            <a:off x="4574008" y="3736289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Abrir llave 19"/>
          <p:cNvSpPr/>
          <p:nvPr/>
        </p:nvSpPr>
        <p:spPr>
          <a:xfrm rot="5400000">
            <a:off x="5096664" y="3739184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Abrir llave 20"/>
          <p:cNvSpPr/>
          <p:nvPr/>
        </p:nvSpPr>
        <p:spPr>
          <a:xfrm rot="5400000">
            <a:off x="5617558" y="3733708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Abrir llave 21"/>
          <p:cNvSpPr/>
          <p:nvPr/>
        </p:nvSpPr>
        <p:spPr>
          <a:xfrm rot="5400000">
            <a:off x="6145392" y="3734015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Abrir llave 22"/>
          <p:cNvSpPr/>
          <p:nvPr/>
        </p:nvSpPr>
        <p:spPr>
          <a:xfrm rot="5400000">
            <a:off x="6666286" y="3736288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Abrir llave 23"/>
          <p:cNvSpPr/>
          <p:nvPr/>
        </p:nvSpPr>
        <p:spPr>
          <a:xfrm rot="5400000">
            <a:off x="7188942" y="3739183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Abrir llave 24"/>
          <p:cNvSpPr/>
          <p:nvPr/>
        </p:nvSpPr>
        <p:spPr>
          <a:xfrm rot="5400000">
            <a:off x="7709836" y="3741456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Abrir llave 25"/>
          <p:cNvSpPr/>
          <p:nvPr/>
        </p:nvSpPr>
        <p:spPr>
          <a:xfrm rot="5400000">
            <a:off x="8235086" y="3731433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Abrir llave 26"/>
          <p:cNvSpPr/>
          <p:nvPr/>
        </p:nvSpPr>
        <p:spPr>
          <a:xfrm rot="5400000">
            <a:off x="8755980" y="3733706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Abrir llave 27"/>
          <p:cNvSpPr/>
          <p:nvPr/>
        </p:nvSpPr>
        <p:spPr>
          <a:xfrm rot="5400000">
            <a:off x="9278636" y="3728852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Abrir llave 28"/>
          <p:cNvSpPr/>
          <p:nvPr/>
        </p:nvSpPr>
        <p:spPr>
          <a:xfrm rot="5400000">
            <a:off x="9765221" y="3757685"/>
            <a:ext cx="457200" cy="45462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Abrir llave 29"/>
          <p:cNvSpPr/>
          <p:nvPr/>
        </p:nvSpPr>
        <p:spPr>
          <a:xfrm rot="5400000">
            <a:off x="10252124" y="3738317"/>
            <a:ext cx="457200" cy="4881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Abrir llave 30"/>
          <p:cNvSpPr/>
          <p:nvPr/>
        </p:nvSpPr>
        <p:spPr>
          <a:xfrm rot="5400000">
            <a:off x="10757841" y="3728544"/>
            <a:ext cx="457200" cy="523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 CuadroTexto"/>
          <p:cNvSpPr txBox="1"/>
          <p:nvPr/>
        </p:nvSpPr>
        <p:spPr>
          <a:xfrm>
            <a:off x="4608786" y="3251557"/>
            <a:ext cx="634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>
                <a:solidFill>
                  <a:srgbClr val="1F497D"/>
                </a:solidFill>
              </a:rPr>
              <a:t>16 muestras de dos semanas</a:t>
            </a:r>
            <a:endParaRPr lang="es-AR" dirty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34" name="3 CuadroTexto"/>
          <p:cNvSpPr txBox="1"/>
          <p:nvPr/>
        </p:nvSpPr>
        <p:spPr>
          <a:xfrm>
            <a:off x="1058663" y="1238839"/>
            <a:ext cx="933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Se optimizará el año 2021 en períodos de dos semanas para ajustar las estrategias regularmente como se haría en la práctica</a:t>
            </a:r>
          </a:p>
        </p:txBody>
      </p:sp>
      <p:grpSp>
        <p:nvGrpSpPr>
          <p:cNvPr id="35" name="4 Grupo"/>
          <p:cNvGrpSpPr/>
          <p:nvPr/>
        </p:nvGrpSpPr>
        <p:grpSpPr>
          <a:xfrm>
            <a:off x="357359" y="2227532"/>
            <a:ext cx="550984" cy="391740"/>
            <a:chOff x="496296" y="1884464"/>
            <a:chExt cx="247532" cy="180000"/>
          </a:xfrm>
        </p:grpSpPr>
        <p:sp>
          <p:nvSpPr>
            <p:cNvPr id="3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3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38" name="3 CuadroTexto"/>
          <p:cNvSpPr txBox="1"/>
          <p:nvPr/>
        </p:nvSpPr>
        <p:spPr>
          <a:xfrm>
            <a:off x="1058663" y="2244182"/>
            <a:ext cx="933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Las semanas del año 2020 se usarán para tener mas datos para calcular indicadores</a:t>
            </a:r>
          </a:p>
        </p:txBody>
      </p:sp>
    </p:spTree>
    <p:extLst>
      <p:ext uri="{BB962C8B-B14F-4D97-AF65-F5344CB8AC3E}">
        <p14:creationId xmlns:p14="http://schemas.microsoft.com/office/powerpoint/2010/main" val="22172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EXPERIMENTO – Generación de simulaciones</a:t>
            </a:r>
            <a:endParaRPr lang="es-AR" sz="2400" b="1" dirty="0"/>
          </a:p>
        </p:txBody>
      </p:sp>
      <p:grpSp>
        <p:nvGrpSpPr>
          <p:cNvPr id="10" name="4 Grupo"/>
          <p:cNvGrpSpPr/>
          <p:nvPr/>
        </p:nvGrpSpPr>
        <p:grpSpPr>
          <a:xfrm>
            <a:off x="357359" y="4320058"/>
            <a:ext cx="550984" cy="391740"/>
            <a:chOff x="496296" y="1884464"/>
            <a:chExt cx="247532" cy="180000"/>
          </a:xfrm>
        </p:grpSpPr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2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4 Grupo"/>
          <p:cNvGrpSpPr/>
          <p:nvPr/>
        </p:nvGrpSpPr>
        <p:grpSpPr>
          <a:xfrm>
            <a:off x="357359" y="1411672"/>
            <a:ext cx="550984" cy="391740"/>
            <a:chOff x="496296" y="1884464"/>
            <a:chExt cx="247532" cy="180000"/>
          </a:xfrm>
        </p:grpSpPr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979032" y="1253599"/>
            <a:ext cx="94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Se ajustó la </a:t>
            </a:r>
            <a:r>
              <a:rPr lang="es-AR" sz="2000" b="1" dirty="0">
                <a:solidFill>
                  <a:srgbClr val="1F497D"/>
                </a:solidFill>
              </a:rPr>
              <a:t>curva de retornos </a:t>
            </a:r>
            <a:r>
              <a:rPr lang="es-AR" sz="2000" b="1" dirty="0" smtClean="0">
                <a:solidFill>
                  <a:srgbClr val="1F497D"/>
                </a:solidFill>
              </a:rPr>
              <a:t>de cada una de las 16 muestras </a:t>
            </a:r>
            <a:r>
              <a:rPr lang="es-AR" sz="2000" b="1" dirty="0">
                <a:solidFill>
                  <a:srgbClr val="1F497D"/>
                </a:solidFill>
              </a:rPr>
              <a:t>a un proceso Gaussiano compuesto siguiendo la metodología de Cartea, A. y Figueroa, M (2005).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91" y="2096362"/>
            <a:ext cx="3963289" cy="17042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9" y="2253064"/>
            <a:ext cx="3079241" cy="1394376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5616542" y="2762755"/>
            <a:ext cx="645431" cy="464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3 CuadroTexto"/>
          <p:cNvSpPr txBox="1"/>
          <p:nvPr/>
        </p:nvSpPr>
        <p:spPr>
          <a:xfrm>
            <a:off x="979031" y="4320058"/>
            <a:ext cx="3623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AR" sz="2000" b="1" dirty="0">
                <a:solidFill>
                  <a:srgbClr val="1F497D"/>
                </a:solidFill>
              </a:rPr>
              <a:t>C</a:t>
            </a:r>
            <a:r>
              <a:rPr lang="es-AR" sz="2000" b="1" dirty="0" smtClean="0">
                <a:solidFill>
                  <a:srgbClr val="1F497D"/>
                </a:solidFill>
              </a:rPr>
              <a:t>on </a:t>
            </a:r>
            <a:r>
              <a:rPr lang="es-AR" sz="2000" b="1" dirty="0">
                <a:solidFill>
                  <a:srgbClr val="1F497D"/>
                </a:solidFill>
              </a:rPr>
              <a:t>el modelo de Merton </a:t>
            </a:r>
            <a:r>
              <a:rPr lang="es-AR" sz="2000" b="1" dirty="0" err="1">
                <a:solidFill>
                  <a:srgbClr val="1F497D"/>
                </a:solidFill>
              </a:rPr>
              <a:t>Jump</a:t>
            </a:r>
            <a:r>
              <a:rPr lang="es-AR" sz="2000" b="1" dirty="0">
                <a:solidFill>
                  <a:srgbClr val="1F497D"/>
                </a:solidFill>
              </a:rPr>
              <a:t> </a:t>
            </a:r>
            <a:r>
              <a:rPr lang="es-AR" sz="2000" b="1" dirty="0" err="1" smtClean="0">
                <a:solidFill>
                  <a:srgbClr val="1F497D"/>
                </a:solidFill>
              </a:rPr>
              <a:t>Diffusion</a:t>
            </a:r>
            <a:r>
              <a:rPr lang="es-AR" sz="2000" b="1" dirty="0" smtClean="0">
                <a:solidFill>
                  <a:srgbClr val="1F497D"/>
                </a:solidFill>
              </a:rPr>
              <a:t>, </a:t>
            </a:r>
            <a:r>
              <a:rPr lang="es-AR" sz="2000" b="1" dirty="0">
                <a:solidFill>
                  <a:srgbClr val="1F497D"/>
                </a:solidFill>
              </a:rPr>
              <a:t>s</a:t>
            </a:r>
            <a:r>
              <a:rPr lang="es-AR" sz="2000" b="1" dirty="0" smtClean="0">
                <a:solidFill>
                  <a:srgbClr val="1F497D"/>
                </a:solidFill>
              </a:rPr>
              <a:t>e creó un conjunto de cincuenta simulaciones, S</a:t>
            </a:r>
            <a:r>
              <a:rPr lang="en-US" sz="2000" b="1" dirty="0" smtClean="0">
                <a:solidFill>
                  <a:srgbClr val="1F497D"/>
                </a:solidFill>
              </a:rPr>
              <a:t>*, para cada muestra.</a:t>
            </a:r>
            <a:endParaRPr lang="es-AR" sz="2000" b="1" dirty="0">
              <a:solidFill>
                <a:srgbClr val="1F497D"/>
              </a:solidFill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560" y="3939019"/>
            <a:ext cx="3430759" cy="22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EXPERIMENTO – Optimizador</a:t>
            </a:r>
            <a:endParaRPr lang="es-AR" sz="2400" b="1" dirty="0"/>
          </a:p>
        </p:txBody>
      </p:sp>
      <p:grpSp>
        <p:nvGrpSpPr>
          <p:cNvPr id="14" name="4 Grupo"/>
          <p:cNvGrpSpPr/>
          <p:nvPr/>
        </p:nvGrpSpPr>
        <p:grpSpPr>
          <a:xfrm>
            <a:off x="357359" y="1238952"/>
            <a:ext cx="550984" cy="391740"/>
            <a:chOff x="496296" y="1884464"/>
            <a:chExt cx="247532" cy="180000"/>
          </a:xfrm>
        </p:grpSpPr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979032" y="1080879"/>
            <a:ext cx="9497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solidFill>
                  <a:srgbClr val="1F497D"/>
                </a:solidFill>
              </a:rPr>
              <a:t>Se corri</a:t>
            </a:r>
            <a:r>
              <a:rPr lang="es-AR" sz="2000" b="1" dirty="0" err="1" smtClean="0">
                <a:solidFill>
                  <a:srgbClr val="1F497D"/>
                </a:solidFill>
              </a:rPr>
              <a:t>ó</a:t>
            </a:r>
            <a:r>
              <a:rPr lang="es-AR" sz="2000" b="1" dirty="0" smtClean="0">
                <a:solidFill>
                  <a:srgbClr val="1F497D"/>
                </a:solidFill>
              </a:rPr>
              <a:t> el optimizador </a:t>
            </a:r>
            <a:r>
              <a:rPr lang="en-US" sz="2000" b="1" dirty="0" smtClean="0">
                <a:solidFill>
                  <a:srgbClr val="1F497D"/>
                </a:solidFill>
              </a:rPr>
              <a:t>en </a:t>
            </a:r>
            <a:r>
              <a:rPr lang="en-US" sz="2000" b="1" dirty="0">
                <a:solidFill>
                  <a:srgbClr val="1F497D"/>
                </a:solidFill>
              </a:rPr>
              <a:t>cada </a:t>
            </a:r>
            <a:r>
              <a:rPr lang="en-US" sz="2000" b="1" dirty="0" smtClean="0">
                <a:solidFill>
                  <a:srgbClr val="1F497D"/>
                </a:solidFill>
              </a:rPr>
              <a:t>muestra, </a:t>
            </a:r>
            <a:r>
              <a:rPr lang="es-AR" sz="2000" b="1" dirty="0" smtClean="0">
                <a:solidFill>
                  <a:srgbClr val="1F497D"/>
                </a:solidFill>
              </a:rPr>
              <a:t>atravesando todas las combinaciones de estrategias y funciones de adquisición para puede estudiar el desempeño de las últimas en diferentes escenarios.</a:t>
            </a:r>
            <a:endParaRPr lang="es-AR" sz="2000" b="1" dirty="0">
              <a:solidFill>
                <a:srgbClr val="1F497D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2787896"/>
            <a:ext cx="2378745" cy="3426265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5090144" y="4064000"/>
            <a:ext cx="1036336" cy="61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redondeado 18"/>
          <p:cNvSpPr/>
          <p:nvPr/>
        </p:nvSpPr>
        <p:spPr>
          <a:xfrm>
            <a:off x="6740739" y="3749040"/>
            <a:ext cx="3135282" cy="129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6756766" y="3796504"/>
                <a:ext cx="3135281" cy="119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∀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𝑔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∈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𝐺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, 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𝑎𝑑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∈</m:t>
                      </m:r>
                      <m:r>
                        <a:rPr lang="es-AR" i="1" smtClean="0">
                          <a:solidFill>
                            <a:schemeClr val="bg1"/>
                          </a:solidFill>
                        </a:rPr>
                        <m:t>𝐴𝐷</m:t>
                      </m:r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A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s-A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A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s-AR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es-AR" sz="3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3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s-AR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AR" sz="3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𝒂𝒅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AR" sz="3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3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p>
                                      <m:r>
                                        <a:rPr lang="es-AR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s-AR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66" y="3796504"/>
                <a:ext cx="3135281" cy="1195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4 Grupo"/>
          <p:cNvGrpSpPr/>
          <p:nvPr/>
        </p:nvGrpSpPr>
        <p:grpSpPr>
          <a:xfrm>
            <a:off x="357359" y="2396156"/>
            <a:ext cx="550984" cy="391740"/>
            <a:chOff x="496296" y="1884464"/>
            <a:chExt cx="247532" cy="180000"/>
          </a:xfrm>
        </p:grpSpPr>
        <p:sp>
          <p:nvSpPr>
            <p:cNvPr id="2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7" name="3 CuadroTexto"/>
          <p:cNvSpPr txBox="1"/>
          <p:nvPr/>
        </p:nvSpPr>
        <p:spPr>
          <a:xfrm>
            <a:off x="979032" y="2238083"/>
            <a:ext cx="94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Los rendimientos acumulados fueron la métrica objetivo, pero también se extrajo la demora en los cálculos.</a:t>
            </a:r>
            <a:endParaRPr lang="es-AR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OBJETIVO DEL TRABAJO</a:t>
            </a:r>
            <a:endParaRPr lang="es-AR" sz="2400" b="1" dirty="0"/>
          </a:p>
        </p:txBody>
      </p:sp>
      <p:grpSp>
        <p:nvGrpSpPr>
          <p:cNvPr id="6" name="4 Grupo"/>
          <p:cNvGrpSpPr/>
          <p:nvPr/>
        </p:nvGrpSpPr>
        <p:grpSpPr>
          <a:xfrm>
            <a:off x="2602365" y="2108200"/>
            <a:ext cx="816948" cy="535852"/>
            <a:chOff x="496296" y="1884464"/>
            <a:chExt cx="247532" cy="180000"/>
          </a:xfrm>
        </p:grpSpPr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2" name="3 CuadroTexto"/>
          <p:cNvSpPr txBox="1"/>
          <p:nvPr/>
        </p:nvSpPr>
        <p:spPr>
          <a:xfrm>
            <a:off x="3505034" y="1775961"/>
            <a:ext cx="640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AR" sz="2400" b="1" dirty="0">
                <a:solidFill>
                  <a:srgbClr val="1F497D"/>
                </a:solidFill>
              </a:rPr>
              <a:t>El objetivo de este trabajo es mostrar la alta sensibilidad de los resultados de un </a:t>
            </a:r>
            <a:r>
              <a:rPr lang="es-AR" sz="2400" b="1" dirty="0" smtClean="0">
                <a:solidFill>
                  <a:srgbClr val="1F497D"/>
                </a:solidFill>
              </a:rPr>
              <a:t>modelo </a:t>
            </a:r>
            <a:r>
              <a:rPr lang="es-AR" sz="2400" b="1" dirty="0">
                <a:solidFill>
                  <a:srgbClr val="1F497D"/>
                </a:solidFill>
              </a:rPr>
              <a:t>de operatoria algorítmica según su parametrización</a:t>
            </a: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29" name="2 CuadroTexto"/>
          <p:cNvSpPr txBox="1"/>
          <p:nvPr/>
        </p:nvSpPr>
        <p:spPr>
          <a:xfrm>
            <a:off x="785450" y="4022848"/>
            <a:ext cx="5716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4F81BD"/>
                </a:solidFill>
              </a:rPr>
              <a:t>Dimensiones relevantes:</a:t>
            </a:r>
          </a:p>
          <a:p>
            <a:endParaRPr lang="en-US" sz="800" b="1" dirty="0" smtClean="0">
              <a:solidFill>
                <a:srgbClr val="4F81BD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1F497D"/>
                </a:solidFill>
              </a:rPr>
              <a:t>Demora computacional</a:t>
            </a:r>
            <a:endParaRPr lang="es-AR" sz="2000" dirty="0">
              <a:solidFill>
                <a:srgbClr val="1F497D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1F497D"/>
                </a:solidFill>
              </a:rPr>
              <a:t>Rendimiento financiero</a:t>
            </a:r>
            <a:endParaRPr lang="es-AR" sz="2000" dirty="0">
              <a:solidFill>
                <a:srgbClr val="1F497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F81BD"/>
              </a:solidFill>
            </a:endParaRPr>
          </a:p>
        </p:txBody>
      </p:sp>
      <p:sp>
        <p:nvSpPr>
          <p:cNvPr id="30" name="2 CuadroTexto"/>
          <p:cNvSpPr txBox="1"/>
          <p:nvPr/>
        </p:nvSpPr>
        <p:spPr>
          <a:xfrm>
            <a:off x="6811898" y="4022848"/>
            <a:ext cx="4346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4F81BD"/>
                </a:solidFill>
              </a:rPr>
              <a:t>Caso de estudio</a:t>
            </a:r>
          </a:p>
          <a:p>
            <a:endParaRPr lang="en-US" sz="800" b="1" dirty="0" smtClean="0">
              <a:solidFill>
                <a:srgbClr val="4F81BD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1F497D"/>
                </a:solidFill>
              </a:rPr>
              <a:t>Cotización en dólares del Bitcoin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1F497D"/>
                </a:solidFill>
              </a:rPr>
              <a:t>Período entre dic-20 y </a:t>
            </a:r>
            <a:r>
              <a:rPr lang="en-US" sz="2000" dirty="0" smtClean="0">
                <a:solidFill>
                  <a:srgbClr val="1F497D"/>
                </a:solidFill>
              </a:rPr>
              <a:t>dic-21</a:t>
            </a:r>
            <a:endParaRPr lang="en-US" sz="2000" dirty="0">
              <a:solidFill>
                <a:srgbClr val="1F497D"/>
              </a:solidFill>
            </a:endParaRPr>
          </a:p>
          <a:p>
            <a:endParaRPr lang="en-US" sz="2000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RESULTADOS – Demora computacional</a:t>
            </a:r>
            <a:endParaRPr lang="es-AR" sz="2400" b="1" dirty="0"/>
          </a:p>
        </p:txBody>
      </p:sp>
      <p:grpSp>
        <p:nvGrpSpPr>
          <p:cNvPr id="3" name="4 Grupo"/>
          <p:cNvGrpSpPr/>
          <p:nvPr/>
        </p:nvGrpSpPr>
        <p:grpSpPr>
          <a:xfrm>
            <a:off x="357359" y="1238952"/>
            <a:ext cx="550984" cy="391740"/>
            <a:chOff x="496296" y="1884464"/>
            <a:chExt cx="247532" cy="180000"/>
          </a:xfrm>
        </p:grpSpPr>
        <p:sp>
          <p:nvSpPr>
            <p:cNvPr id="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7" name="3 CuadroTexto"/>
          <p:cNvSpPr txBox="1"/>
          <p:nvPr/>
        </p:nvSpPr>
        <p:spPr>
          <a:xfrm>
            <a:off x="1058663" y="1234767"/>
            <a:ext cx="9497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Gran demora en general para todo el experimento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8" name="4 Grupo"/>
          <p:cNvGrpSpPr/>
          <p:nvPr/>
        </p:nvGrpSpPr>
        <p:grpSpPr>
          <a:xfrm>
            <a:off x="357359" y="1898203"/>
            <a:ext cx="550984" cy="391740"/>
            <a:chOff x="496296" y="1884464"/>
            <a:chExt cx="247532" cy="180000"/>
          </a:xfrm>
        </p:grpSpPr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1" name="3 CuadroTexto"/>
          <p:cNvSpPr txBox="1"/>
          <p:nvPr/>
        </p:nvSpPr>
        <p:spPr>
          <a:xfrm>
            <a:off x="1058663" y="1894018"/>
            <a:ext cx="862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 función Limite de Confianza Superior ha tenido una homogeneidad en la demora computacional que las otras funciones de adquisición no han tenido</a:t>
            </a:r>
            <a:endParaRPr lang="es-AR" sz="2000" b="1" dirty="0">
              <a:solidFill>
                <a:srgbClr val="1F497D"/>
              </a:solidFill>
            </a:endParaRPr>
          </a:p>
        </p:txBody>
      </p:sp>
      <p:pic>
        <p:nvPicPr>
          <p:cNvPr id="16" name="Imagen 15" descr="C:\Users\FRANCI~1\AppData\Local\Temp\SNAGHTML4f6cc0e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8" y="2747143"/>
            <a:ext cx="5214257" cy="335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1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RESULTADOS – Demora computacional</a:t>
            </a:r>
            <a:endParaRPr lang="es-AR" sz="2400" b="1" dirty="0"/>
          </a:p>
        </p:txBody>
      </p:sp>
      <p:grpSp>
        <p:nvGrpSpPr>
          <p:cNvPr id="3" name="4 Grupo"/>
          <p:cNvGrpSpPr/>
          <p:nvPr/>
        </p:nvGrpSpPr>
        <p:grpSpPr>
          <a:xfrm>
            <a:off x="357359" y="1255972"/>
            <a:ext cx="550984" cy="391740"/>
            <a:chOff x="496296" y="1884464"/>
            <a:chExt cx="247532" cy="180000"/>
          </a:xfrm>
        </p:grpSpPr>
        <p:sp>
          <p:nvSpPr>
            <p:cNvPr id="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7" name="3 CuadroTexto"/>
          <p:cNvSpPr txBox="1"/>
          <p:nvPr/>
        </p:nvSpPr>
        <p:spPr>
          <a:xfrm>
            <a:off x="1058663" y="1061611"/>
            <a:ext cx="94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Esta </a:t>
            </a:r>
            <a:r>
              <a:rPr lang="es-AR" sz="2000" b="1" dirty="0">
                <a:solidFill>
                  <a:srgbClr val="1F497D"/>
                </a:solidFill>
              </a:rPr>
              <a:t>homogeneidad </a:t>
            </a:r>
            <a:r>
              <a:rPr lang="es-AR" sz="2000" b="1" dirty="0" smtClean="0">
                <a:solidFill>
                  <a:srgbClr val="1F497D"/>
                </a:solidFill>
              </a:rPr>
              <a:t>en la demora no </a:t>
            </a:r>
            <a:r>
              <a:rPr lang="es-AR" sz="2000" b="1" dirty="0">
                <a:solidFill>
                  <a:srgbClr val="1F497D"/>
                </a:solidFill>
              </a:rPr>
              <a:t>necesariamente implica que esta función de adquisición </a:t>
            </a:r>
            <a:r>
              <a:rPr lang="es-AR" sz="2000" b="1" dirty="0" smtClean="0">
                <a:solidFill>
                  <a:srgbClr val="1F497D"/>
                </a:solidFill>
              </a:rPr>
              <a:t>sea siempre </a:t>
            </a:r>
            <a:r>
              <a:rPr lang="es-AR" sz="2000" b="1" dirty="0">
                <a:solidFill>
                  <a:srgbClr val="1F497D"/>
                </a:solidFill>
              </a:rPr>
              <a:t>computacionalmente más eficiente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8" name="4 Grupo"/>
          <p:cNvGrpSpPr/>
          <p:nvPr/>
        </p:nvGrpSpPr>
        <p:grpSpPr>
          <a:xfrm>
            <a:off x="357359" y="2042947"/>
            <a:ext cx="550984" cy="391740"/>
            <a:chOff x="496296" y="1884464"/>
            <a:chExt cx="247532" cy="180000"/>
          </a:xfrm>
        </p:grpSpPr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1" name="3 CuadroTexto"/>
          <p:cNvSpPr txBox="1"/>
          <p:nvPr/>
        </p:nvSpPr>
        <p:spPr>
          <a:xfrm>
            <a:off x="1017401" y="1884874"/>
            <a:ext cx="862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i="1" dirty="0">
                <a:solidFill>
                  <a:srgbClr val="1F497D"/>
                </a:solidFill>
              </a:rPr>
              <a:t>VWAPvsSMA</a:t>
            </a:r>
            <a:r>
              <a:rPr lang="es-AR" sz="2000" b="1" dirty="0">
                <a:solidFill>
                  <a:srgbClr val="1F497D"/>
                </a:solidFill>
              </a:rPr>
              <a:t> </a:t>
            </a:r>
            <a:r>
              <a:rPr lang="es-AR" sz="2000" b="1" dirty="0" smtClean="0">
                <a:solidFill>
                  <a:srgbClr val="1F497D"/>
                </a:solidFill>
              </a:rPr>
              <a:t>fue </a:t>
            </a:r>
            <a:r>
              <a:rPr lang="es-AR" sz="2000" b="1" dirty="0">
                <a:solidFill>
                  <a:srgbClr val="1F497D"/>
                </a:solidFill>
              </a:rPr>
              <a:t>la única estrategia en donde la función de </a:t>
            </a:r>
            <a:r>
              <a:rPr lang="es-AR" sz="2000" b="1" dirty="0" smtClean="0">
                <a:solidFill>
                  <a:srgbClr val="1F497D"/>
                </a:solidFill>
              </a:rPr>
              <a:t>Límite </a:t>
            </a:r>
            <a:r>
              <a:rPr lang="es-AR" sz="2000" b="1" dirty="0">
                <a:solidFill>
                  <a:srgbClr val="1F497D"/>
                </a:solidFill>
              </a:rPr>
              <a:t>de </a:t>
            </a:r>
            <a:r>
              <a:rPr lang="es-AR" sz="2000" b="1" dirty="0" smtClean="0">
                <a:solidFill>
                  <a:srgbClr val="1F497D"/>
                </a:solidFill>
              </a:rPr>
              <a:t>Confianza Superior </a:t>
            </a:r>
            <a:r>
              <a:rPr lang="es-AR" sz="2000" b="1" dirty="0">
                <a:solidFill>
                  <a:srgbClr val="1F497D"/>
                </a:solidFill>
              </a:rPr>
              <a:t>no tuvo una homogeneidad </a:t>
            </a:r>
            <a:r>
              <a:rPr lang="es-AR" sz="2000" b="1" dirty="0" smtClean="0">
                <a:solidFill>
                  <a:srgbClr val="1F497D"/>
                </a:solidFill>
              </a:rPr>
              <a:t>en la demora computacional</a:t>
            </a:r>
            <a:endParaRPr lang="es-AR" sz="2000" b="1" dirty="0">
              <a:solidFill>
                <a:srgbClr val="1F497D"/>
              </a:solidFill>
            </a:endParaRPr>
          </a:p>
        </p:txBody>
      </p:sp>
      <p:pic>
        <p:nvPicPr>
          <p:cNvPr id="12" name="Imagen 11" descr="C:\Users\FRANCI~1\AppData\Local\Temp\SNAGHTML4f6ded9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01" y="2719909"/>
            <a:ext cx="4558366" cy="32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C:\Users\FRANCI~1\AppData\Local\Temp\SNAGHTML4f6fdf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74" y="2709984"/>
            <a:ext cx="4850765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:\Users\FRANCI~1\AppData\Local\Temp\SNAGHTML4f73340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3" y="1218715"/>
            <a:ext cx="6631004" cy="45289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RESULTADOS – Rendimientos financieros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6529560" y="2061517"/>
            <a:ext cx="550984" cy="391740"/>
            <a:chOff x="496296" y="1884464"/>
            <a:chExt cx="247532" cy="180000"/>
          </a:xfrm>
        </p:grpSpPr>
        <p:sp>
          <p:nvSpPr>
            <p:cNvPr id="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7" name="3 CuadroTexto"/>
          <p:cNvSpPr txBox="1"/>
          <p:nvPr/>
        </p:nvSpPr>
        <p:spPr>
          <a:xfrm>
            <a:off x="7230865" y="1867156"/>
            <a:ext cx="425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Eficiencia en cómputo no garantiza buenos rendimientos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8" name="4 Grupo"/>
          <p:cNvGrpSpPr/>
          <p:nvPr/>
        </p:nvGrpSpPr>
        <p:grpSpPr>
          <a:xfrm>
            <a:off x="6529560" y="3185946"/>
            <a:ext cx="550984" cy="391740"/>
            <a:chOff x="496296" y="1884464"/>
            <a:chExt cx="247532" cy="180000"/>
          </a:xfrm>
        </p:grpSpPr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5" name="3 CuadroTexto"/>
          <p:cNvSpPr txBox="1"/>
          <p:nvPr/>
        </p:nvSpPr>
        <p:spPr>
          <a:xfrm>
            <a:off x="7230864" y="2975353"/>
            <a:ext cx="4253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Los rendimientos del modelo cambian significativamente con cambios en la función de adquisición</a:t>
            </a:r>
            <a:endParaRPr lang="es-AR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C:\Users\FRANCI~1\AppData\Local\Temp\SNAGHTML4f71fa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014"/>
            <a:ext cx="6420502" cy="46857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RESULTADOS – Rendimientos financieros</a:t>
            </a:r>
            <a:endParaRPr lang="es-AR" sz="2400" b="1" dirty="0"/>
          </a:p>
        </p:txBody>
      </p:sp>
      <p:grpSp>
        <p:nvGrpSpPr>
          <p:cNvPr id="3" name="4 Grupo"/>
          <p:cNvGrpSpPr/>
          <p:nvPr/>
        </p:nvGrpSpPr>
        <p:grpSpPr>
          <a:xfrm>
            <a:off x="6529560" y="2061517"/>
            <a:ext cx="550984" cy="391740"/>
            <a:chOff x="496296" y="1884464"/>
            <a:chExt cx="247532" cy="180000"/>
          </a:xfrm>
        </p:grpSpPr>
        <p:sp>
          <p:nvSpPr>
            <p:cNvPr id="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7" name="3 CuadroTexto"/>
          <p:cNvSpPr txBox="1"/>
          <p:nvPr/>
        </p:nvSpPr>
        <p:spPr>
          <a:xfrm>
            <a:off x="7230864" y="1749555"/>
            <a:ext cx="4253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>
                <a:solidFill>
                  <a:srgbClr val="1F497D"/>
                </a:solidFill>
              </a:rPr>
              <a:t>La elección de la función de adquisición podría determinar si una estrategia gana o pierde dinero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8" name="4 Grupo"/>
          <p:cNvGrpSpPr/>
          <p:nvPr/>
        </p:nvGrpSpPr>
        <p:grpSpPr>
          <a:xfrm>
            <a:off x="6529560" y="3339834"/>
            <a:ext cx="550984" cy="391740"/>
            <a:chOff x="496296" y="1884464"/>
            <a:chExt cx="247532" cy="180000"/>
          </a:xfrm>
        </p:grpSpPr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1" name="3 CuadroTexto"/>
          <p:cNvSpPr txBox="1"/>
          <p:nvPr/>
        </p:nvSpPr>
        <p:spPr>
          <a:xfrm>
            <a:off x="7189603" y="3027873"/>
            <a:ext cx="377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 función de adquisición podría afectar el rendimiento en </a:t>
            </a:r>
            <a:r>
              <a:rPr lang="es-AR" sz="2000" b="1" dirty="0">
                <a:solidFill>
                  <a:srgbClr val="1F497D"/>
                </a:solidFill>
              </a:rPr>
              <a:t>aproximadamente un 60%. </a:t>
            </a:r>
            <a:endParaRPr lang="es-AR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CONCLUSIONES</a:t>
            </a:r>
            <a:endParaRPr lang="es-AR" sz="2400" b="1" dirty="0"/>
          </a:p>
        </p:txBody>
      </p:sp>
      <p:grpSp>
        <p:nvGrpSpPr>
          <p:cNvPr id="3" name="4 Grupo"/>
          <p:cNvGrpSpPr/>
          <p:nvPr/>
        </p:nvGrpSpPr>
        <p:grpSpPr>
          <a:xfrm>
            <a:off x="357359" y="1255972"/>
            <a:ext cx="550984" cy="391740"/>
            <a:chOff x="496296" y="1884464"/>
            <a:chExt cx="247532" cy="180000"/>
          </a:xfrm>
        </p:grpSpPr>
        <p:sp>
          <p:nvSpPr>
            <p:cNvPr id="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7" name="3 CuadroTexto"/>
          <p:cNvSpPr txBox="1"/>
          <p:nvPr/>
        </p:nvSpPr>
        <p:spPr>
          <a:xfrm>
            <a:off x="1058663" y="1061611"/>
            <a:ext cx="94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 parametrización del modelo y, </a:t>
            </a:r>
            <a:r>
              <a:rPr lang="es-AR" sz="2000" b="1" dirty="0">
                <a:solidFill>
                  <a:srgbClr val="1F497D"/>
                </a:solidFill>
              </a:rPr>
              <a:t>en </a:t>
            </a:r>
            <a:r>
              <a:rPr lang="es-AR" sz="2000" b="1" dirty="0" smtClean="0">
                <a:solidFill>
                  <a:srgbClr val="1F497D"/>
                </a:solidFill>
              </a:rPr>
              <a:t>especial, </a:t>
            </a:r>
            <a:r>
              <a:rPr lang="es-AR" sz="2000" b="1" dirty="0">
                <a:solidFill>
                  <a:srgbClr val="1F497D"/>
                </a:solidFill>
              </a:rPr>
              <a:t>la elección de la función de adquisición, genera variaciones significativas en el rendimiento </a:t>
            </a:r>
            <a:r>
              <a:rPr lang="es-AR" sz="2000" b="1" dirty="0" smtClean="0">
                <a:solidFill>
                  <a:srgbClr val="1F497D"/>
                </a:solidFill>
              </a:rPr>
              <a:t>financiero </a:t>
            </a:r>
            <a:r>
              <a:rPr lang="es-AR" sz="2000" b="1" dirty="0">
                <a:solidFill>
                  <a:srgbClr val="1F497D"/>
                </a:solidFill>
              </a:rPr>
              <a:t>y </a:t>
            </a:r>
            <a:r>
              <a:rPr lang="es-AR" sz="2000" b="1" dirty="0" smtClean="0">
                <a:solidFill>
                  <a:srgbClr val="1F497D"/>
                </a:solidFill>
              </a:rPr>
              <a:t>demora computacional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8" name="4 Grupo"/>
          <p:cNvGrpSpPr/>
          <p:nvPr/>
        </p:nvGrpSpPr>
        <p:grpSpPr>
          <a:xfrm>
            <a:off x="357359" y="2486241"/>
            <a:ext cx="550984" cy="391740"/>
            <a:chOff x="496296" y="1884464"/>
            <a:chExt cx="247532" cy="180000"/>
          </a:xfrm>
        </p:grpSpPr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1" name="3 CuadroTexto"/>
          <p:cNvSpPr txBox="1"/>
          <p:nvPr/>
        </p:nvSpPr>
        <p:spPr>
          <a:xfrm>
            <a:off x="1017401" y="2328168"/>
            <a:ext cx="923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La elección de la función de adquisición podría determinar si una estrategia gana o pierde dinero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12" name="4 Grupo"/>
          <p:cNvGrpSpPr/>
          <p:nvPr/>
        </p:nvGrpSpPr>
        <p:grpSpPr>
          <a:xfrm>
            <a:off x="357359" y="3757113"/>
            <a:ext cx="550984" cy="391740"/>
            <a:chOff x="496296" y="1884464"/>
            <a:chExt cx="247532" cy="180000"/>
          </a:xfrm>
        </p:grpSpPr>
        <p:sp>
          <p:nvSpPr>
            <p:cNvPr id="13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5" name="3 CuadroTexto"/>
          <p:cNvSpPr txBox="1"/>
          <p:nvPr/>
        </p:nvSpPr>
        <p:spPr>
          <a:xfrm>
            <a:off x="1017401" y="3599040"/>
            <a:ext cx="923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No </a:t>
            </a:r>
            <a:r>
              <a:rPr lang="es-AR" sz="2000" b="1" dirty="0">
                <a:solidFill>
                  <a:srgbClr val="1F497D"/>
                </a:solidFill>
              </a:rPr>
              <a:t>hay una elección inequívoca y se debe analizar el caso en particular, ya que cada una de las seis estrategias analizadas ha presentado resultados dispares entre </a:t>
            </a:r>
            <a:r>
              <a:rPr lang="es-AR" sz="2000" b="1" dirty="0" smtClean="0">
                <a:solidFill>
                  <a:srgbClr val="1F497D"/>
                </a:solidFill>
              </a:rPr>
              <a:t>sí </a:t>
            </a:r>
            <a:endParaRPr lang="es-AR" sz="2000" b="1" dirty="0">
              <a:solidFill>
                <a:srgbClr val="1F497D"/>
              </a:solidFill>
            </a:endParaRPr>
          </a:p>
        </p:txBody>
      </p:sp>
      <p:grpSp>
        <p:nvGrpSpPr>
          <p:cNvPr id="16" name="4 Grupo"/>
          <p:cNvGrpSpPr/>
          <p:nvPr/>
        </p:nvGrpSpPr>
        <p:grpSpPr>
          <a:xfrm>
            <a:off x="357359" y="5027985"/>
            <a:ext cx="550984" cy="391740"/>
            <a:chOff x="496296" y="1884464"/>
            <a:chExt cx="247532" cy="180000"/>
          </a:xfrm>
        </p:grpSpPr>
        <p:sp>
          <p:nvSpPr>
            <p:cNvPr id="1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9" name="3 CuadroTexto"/>
          <p:cNvSpPr txBox="1"/>
          <p:nvPr/>
        </p:nvSpPr>
        <p:spPr>
          <a:xfrm>
            <a:off x="1017401" y="4869912"/>
            <a:ext cx="923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Los modelos de negociación </a:t>
            </a:r>
            <a:r>
              <a:rPr lang="es-AR" sz="2000" b="1" dirty="0">
                <a:solidFill>
                  <a:srgbClr val="1F497D"/>
                </a:solidFill>
              </a:rPr>
              <a:t>algorítmica están lejos de ser infalibles, ya que en general son </a:t>
            </a:r>
            <a:r>
              <a:rPr lang="es-AR" sz="2000" b="1" dirty="0" smtClean="0">
                <a:solidFill>
                  <a:srgbClr val="1F497D"/>
                </a:solidFill>
              </a:rPr>
              <a:t>programados </a:t>
            </a:r>
            <a:r>
              <a:rPr lang="es-AR" sz="2000" b="1" dirty="0">
                <a:solidFill>
                  <a:srgbClr val="1F497D"/>
                </a:solidFill>
              </a:rPr>
              <a:t>de forma ad-hoc</a:t>
            </a:r>
            <a:endParaRPr lang="es-AR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51587" y="2802193"/>
            <a:ext cx="758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rgbClr val="1F497D"/>
                </a:solidFill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714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REVISION LITERARIA</a:t>
            </a:r>
            <a:endParaRPr lang="es-AR" sz="2400" b="1" dirty="0"/>
          </a:p>
        </p:txBody>
      </p:sp>
      <p:grpSp>
        <p:nvGrpSpPr>
          <p:cNvPr id="10" name="4 Grupo"/>
          <p:cNvGrpSpPr/>
          <p:nvPr/>
        </p:nvGrpSpPr>
        <p:grpSpPr>
          <a:xfrm>
            <a:off x="742844" y="978878"/>
            <a:ext cx="550984" cy="391740"/>
            <a:chOff x="496296" y="1884464"/>
            <a:chExt cx="247532" cy="180000"/>
          </a:xfrm>
        </p:grpSpPr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2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4" name="3 CuadroTexto"/>
          <p:cNvSpPr txBox="1"/>
          <p:nvPr/>
        </p:nvSpPr>
        <p:spPr>
          <a:xfrm>
            <a:off x="1399324" y="978878"/>
            <a:ext cx="86838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Literatura sobre negociación algorítmica: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Ritter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(2017</a:t>
            </a:r>
            <a:r>
              <a:rPr lang="es-AR" dirty="0" smtClean="0">
                <a:solidFill>
                  <a:srgbClr val="1F497D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Moghaddam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y </a:t>
            </a:r>
            <a:r>
              <a:rPr lang="es-AR" dirty="0" err="1">
                <a:solidFill>
                  <a:srgbClr val="1F497D"/>
                </a:solidFill>
              </a:rPr>
              <a:t>Esfandyari</a:t>
            </a:r>
            <a:r>
              <a:rPr lang="es-AR" dirty="0">
                <a:solidFill>
                  <a:srgbClr val="1F497D"/>
                </a:solidFill>
              </a:rPr>
              <a:t>, (2016</a:t>
            </a:r>
            <a:r>
              <a:rPr lang="es-AR" dirty="0" smtClean="0">
                <a:solidFill>
                  <a:srgbClr val="1F497D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Navon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y </a:t>
            </a:r>
            <a:r>
              <a:rPr lang="es-AR" dirty="0" err="1">
                <a:solidFill>
                  <a:srgbClr val="1F497D"/>
                </a:solidFill>
              </a:rPr>
              <a:t>Keller</a:t>
            </a:r>
            <a:r>
              <a:rPr lang="es-AR" dirty="0">
                <a:solidFill>
                  <a:srgbClr val="1F497D"/>
                </a:solidFill>
              </a:rPr>
              <a:t> (2017</a:t>
            </a:r>
            <a:r>
              <a:rPr lang="es-AR" dirty="0" smtClean="0">
                <a:solidFill>
                  <a:srgbClr val="1F497D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Ganesh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y </a:t>
            </a:r>
            <a:r>
              <a:rPr lang="es-AR" dirty="0" err="1">
                <a:solidFill>
                  <a:srgbClr val="1F497D"/>
                </a:solidFill>
              </a:rPr>
              <a:t>Rakheja</a:t>
            </a:r>
            <a:r>
              <a:rPr lang="es-AR" dirty="0">
                <a:solidFill>
                  <a:srgbClr val="1F497D"/>
                </a:solidFill>
              </a:rPr>
              <a:t> (2018</a:t>
            </a:r>
            <a:r>
              <a:rPr lang="es-AR" dirty="0" smtClean="0">
                <a:solidFill>
                  <a:srgbClr val="1F497D"/>
                </a:solidFill>
              </a:rPr>
              <a:t>)</a:t>
            </a:r>
          </a:p>
          <a:p>
            <a:endParaRPr lang="es-AR" dirty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5809129" y="1846728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3 CuadroTexto"/>
          <p:cNvSpPr txBox="1"/>
          <p:nvPr/>
        </p:nvSpPr>
        <p:spPr>
          <a:xfrm>
            <a:off x="7153836" y="1713617"/>
            <a:ext cx="3623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En general se enfocan únicamente en la estrategia omitiendo otros problemas de la negociación </a:t>
            </a:r>
            <a:r>
              <a:rPr lang="es-AR" sz="1600" b="1" dirty="0" smtClean="0">
                <a:solidFill>
                  <a:srgbClr val="1F497D"/>
                </a:solidFill>
              </a:rPr>
              <a:t>algorítmica.</a:t>
            </a:r>
            <a:endParaRPr lang="es-AR" sz="1400" dirty="0">
              <a:solidFill>
                <a:srgbClr val="1F497D"/>
              </a:solidFill>
            </a:endParaRPr>
          </a:p>
        </p:txBody>
      </p:sp>
      <p:grpSp>
        <p:nvGrpSpPr>
          <p:cNvPr id="17" name="4 Grupo"/>
          <p:cNvGrpSpPr/>
          <p:nvPr/>
        </p:nvGrpSpPr>
        <p:grpSpPr>
          <a:xfrm>
            <a:off x="742844" y="2956401"/>
            <a:ext cx="550984" cy="391740"/>
            <a:chOff x="496296" y="1884464"/>
            <a:chExt cx="247532" cy="180000"/>
          </a:xfrm>
        </p:grpSpPr>
        <p:sp>
          <p:nvSpPr>
            <p:cNvPr id="1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0" name="3 CuadroTexto"/>
          <p:cNvSpPr txBox="1"/>
          <p:nvPr/>
        </p:nvSpPr>
        <p:spPr>
          <a:xfrm>
            <a:off x="1399324" y="2956401"/>
            <a:ext cx="86838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Literatura sobre </a:t>
            </a:r>
            <a:r>
              <a:rPr lang="es-AR" sz="2000" b="1" dirty="0">
                <a:solidFill>
                  <a:srgbClr val="1F497D"/>
                </a:solidFill>
              </a:rPr>
              <a:t>O</a:t>
            </a:r>
            <a:r>
              <a:rPr lang="es-AR" sz="2000" b="1" dirty="0" smtClean="0">
                <a:solidFill>
                  <a:srgbClr val="1F497D"/>
                </a:solidFill>
              </a:rPr>
              <a:t>ptimización Bayesiana: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Mockus</a:t>
            </a:r>
            <a:r>
              <a:rPr lang="es-AR" dirty="0">
                <a:solidFill>
                  <a:srgbClr val="1F497D"/>
                </a:solidFill>
              </a:rPr>
              <a:t>, </a:t>
            </a:r>
            <a:r>
              <a:rPr lang="es-AR" dirty="0" err="1">
                <a:solidFill>
                  <a:srgbClr val="1F497D"/>
                </a:solidFill>
              </a:rPr>
              <a:t>Tiesis</a:t>
            </a:r>
            <a:r>
              <a:rPr lang="es-AR" dirty="0">
                <a:solidFill>
                  <a:srgbClr val="1F497D"/>
                </a:solidFill>
              </a:rPr>
              <a:t> y </a:t>
            </a:r>
            <a:r>
              <a:rPr lang="es-AR" dirty="0" err="1">
                <a:solidFill>
                  <a:srgbClr val="1F497D"/>
                </a:solidFill>
              </a:rPr>
              <a:t>Zilinskas</a:t>
            </a:r>
            <a:r>
              <a:rPr lang="es-AR" dirty="0">
                <a:solidFill>
                  <a:srgbClr val="1F497D"/>
                </a:solidFill>
              </a:rPr>
              <a:t> (1978)</a:t>
            </a:r>
            <a:endParaRPr lang="es-AR" dirty="0" smtClean="0">
              <a:solidFill>
                <a:srgbClr val="1F497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Bergstra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et. al. (2011)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Lizotte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et. al. (2007) 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Snoek</a:t>
            </a:r>
            <a:r>
              <a:rPr lang="es-AR" dirty="0">
                <a:solidFill>
                  <a:srgbClr val="1F497D"/>
                </a:solidFill>
              </a:rPr>
              <a:t>, </a:t>
            </a:r>
            <a:r>
              <a:rPr lang="es-AR" dirty="0" err="1">
                <a:solidFill>
                  <a:srgbClr val="1F497D"/>
                </a:solidFill>
              </a:rPr>
              <a:t>Larochelle</a:t>
            </a:r>
            <a:r>
              <a:rPr lang="es-AR" dirty="0">
                <a:solidFill>
                  <a:srgbClr val="1F497D"/>
                </a:solidFill>
              </a:rPr>
              <a:t> y Adams (2012</a:t>
            </a:r>
            <a:r>
              <a:rPr lang="es-AR" dirty="0" smtClean="0">
                <a:solidFill>
                  <a:srgbClr val="1F497D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s-AR" dirty="0" err="1" smtClean="0">
                <a:solidFill>
                  <a:srgbClr val="1F497D"/>
                </a:solidFill>
              </a:rPr>
              <a:t>Bergstra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r>
              <a:rPr lang="es-AR" dirty="0">
                <a:solidFill>
                  <a:srgbClr val="1F497D"/>
                </a:solidFill>
              </a:rPr>
              <a:t>y </a:t>
            </a:r>
            <a:r>
              <a:rPr lang="es-AR" dirty="0" err="1">
                <a:solidFill>
                  <a:srgbClr val="1F497D"/>
                </a:solidFill>
              </a:rPr>
              <a:t>Bengio</a:t>
            </a:r>
            <a:r>
              <a:rPr lang="es-AR" dirty="0">
                <a:solidFill>
                  <a:srgbClr val="1F497D"/>
                </a:solidFill>
              </a:rPr>
              <a:t> (2012) </a:t>
            </a: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5809129" y="3824251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3 CuadroTexto"/>
          <p:cNvSpPr txBox="1"/>
          <p:nvPr/>
        </p:nvSpPr>
        <p:spPr>
          <a:xfrm>
            <a:off x="7153835" y="3601075"/>
            <a:ext cx="4688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Aplicaciones diferentes a este trabajo, pero muestran las ventajas de este enfoque en problemas con alta dimensionalidad, funciones objetivo costosas de reproducir y/o funciones del tipo “caja negra”.</a:t>
            </a:r>
            <a:endParaRPr lang="es-AR" sz="1400" dirty="0">
              <a:solidFill>
                <a:srgbClr val="1F497D"/>
              </a:solidFill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893164" y="5120857"/>
            <a:ext cx="550984" cy="391740"/>
            <a:chOff x="496296" y="1884464"/>
            <a:chExt cx="247532" cy="180000"/>
          </a:xfrm>
        </p:grpSpPr>
        <p:sp>
          <p:nvSpPr>
            <p:cNvPr id="2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7" name="3 CuadroTexto"/>
          <p:cNvSpPr txBox="1"/>
          <p:nvPr/>
        </p:nvSpPr>
        <p:spPr>
          <a:xfrm>
            <a:off x="1549644" y="5120857"/>
            <a:ext cx="8683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Otros recursos:</a:t>
            </a:r>
          </a:p>
          <a:p>
            <a:pPr marL="742950" lvl="1" indent="-285750">
              <a:buFontTx/>
              <a:buChar char="-"/>
            </a:pPr>
            <a:r>
              <a:rPr lang="es-AR" dirty="0">
                <a:solidFill>
                  <a:srgbClr val="1F497D"/>
                </a:solidFill>
              </a:rPr>
              <a:t>Cartea, A. y Figueroa, M (2005)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1F497D"/>
                </a:solidFill>
              </a:rPr>
              <a:t>Tang, F. (2018)</a:t>
            </a: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5450541" y="5534677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 CuadroTexto"/>
          <p:cNvSpPr txBox="1"/>
          <p:nvPr/>
        </p:nvSpPr>
        <p:spPr>
          <a:xfrm>
            <a:off x="6795247" y="5524677"/>
            <a:ext cx="343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Para ajustar los datos y para implementar el modelo de Merton</a:t>
            </a:r>
            <a:endParaRPr lang="es-AR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MOTIVACIÓN </a:t>
            </a:r>
            <a:endParaRPr lang="es-AR" sz="24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53" y="5048097"/>
            <a:ext cx="1491216" cy="1189074"/>
          </a:xfrm>
          <a:prstGeom prst="rect">
            <a:avLst/>
          </a:prstGeom>
        </p:spPr>
      </p:pic>
      <p:grpSp>
        <p:nvGrpSpPr>
          <p:cNvPr id="12" name="4 Grupo"/>
          <p:cNvGrpSpPr/>
          <p:nvPr/>
        </p:nvGrpSpPr>
        <p:grpSpPr>
          <a:xfrm>
            <a:off x="684533" y="1888068"/>
            <a:ext cx="550984" cy="391740"/>
            <a:chOff x="496296" y="1884464"/>
            <a:chExt cx="247532" cy="180000"/>
          </a:xfrm>
        </p:grpSpPr>
        <p:sp>
          <p:nvSpPr>
            <p:cNvPr id="13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5" name="3 CuadroTexto"/>
          <p:cNvSpPr txBox="1"/>
          <p:nvPr/>
        </p:nvSpPr>
        <p:spPr>
          <a:xfrm>
            <a:off x="1329687" y="1710421"/>
            <a:ext cx="3015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Mucha literatura enfocada en vencer al mercado</a:t>
            </a: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9" name="4 Grupo"/>
          <p:cNvGrpSpPr/>
          <p:nvPr/>
        </p:nvGrpSpPr>
        <p:grpSpPr>
          <a:xfrm>
            <a:off x="680857" y="3253049"/>
            <a:ext cx="550984" cy="391740"/>
            <a:chOff x="496296" y="1884464"/>
            <a:chExt cx="247532" cy="180000"/>
          </a:xfrm>
        </p:grpSpPr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1329687" y="3094976"/>
            <a:ext cx="3015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i="1" dirty="0" smtClean="0">
                <a:solidFill>
                  <a:srgbClr val="1F497D"/>
                </a:solidFill>
              </a:rPr>
              <a:t>Machine Learning </a:t>
            </a:r>
            <a:r>
              <a:rPr lang="es-AR" sz="2000" b="1" dirty="0" smtClean="0">
                <a:solidFill>
                  <a:srgbClr val="1F497D"/>
                </a:solidFill>
              </a:rPr>
              <a:t>para predecir el precio futuro</a:t>
            </a:r>
            <a:endParaRPr lang="es-AR" sz="2000" b="1" i="1" dirty="0">
              <a:solidFill>
                <a:srgbClr val="1F497D"/>
              </a:solidFill>
            </a:endParaRPr>
          </a:p>
        </p:txBody>
      </p:sp>
      <p:grpSp>
        <p:nvGrpSpPr>
          <p:cNvPr id="18" name="4 Grupo"/>
          <p:cNvGrpSpPr/>
          <p:nvPr/>
        </p:nvGrpSpPr>
        <p:grpSpPr>
          <a:xfrm>
            <a:off x="680857" y="4527351"/>
            <a:ext cx="550984" cy="391740"/>
            <a:chOff x="496296" y="1884464"/>
            <a:chExt cx="247532" cy="180000"/>
          </a:xfrm>
        </p:grpSpPr>
        <p:sp>
          <p:nvSpPr>
            <p:cNvPr id="1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1" name="3 CuadroTexto"/>
          <p:cNvSpPr txBox="1"/>
          <p:nvPr/>
        </p:nvSpPr>
        <p:spPr>
          <a:xfrm>
            <a:off x="1329687" y="4400055"/>
            <a:ext cx="30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Métodos </a:t>
            </a:r>
            <a:r>
              <a:rPr lang="es-AR" b="1" i="1" dirty="0" err="1" smtClean="0">
                <a:solidFill>
                  <a:srgbClr val="1F497D"/>
                </a:solidFill>
              </a:rPr>
              <a:t>mainstream</a:t>
            </a:r>
            <a:r>
              <a:rPr lang="es-AR" b="1" i="1" dirty="0" smtClean="0">
                <a:solidFill>
                  <a:srgbClr val="1F497D"/>
                </a:solidFill>
              </a:rPr>
              <a:t> </a:t>
            </a:r>
            <a:r>
              <a:rPr lang="es-AR" b="1" dirty="0" smtClean="0">
                <a:solidFill>
                  <a:srgbClr val="1F497D"/>
                </a:solidFill>
              </a:rPr>
              <a:t>no son siempre los mas eficientes</a:t>
            </a:r>
            <a:endParaRPr lang="es-AR" b="1" dirty="0">
              <a:solidFill>
                <a:srgbClr val="1F497D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038166" y="1756915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3 CuadroTexto"/>
          <p:cNvSpPr txBox="1"/>
          <p:nvPr/>
        </p:nvSpPr>
        <p:spPr>
          <a:xfrm>
            <a:off x="6687677" y="1623804"/>
            <a:ext cx="478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Al hablar de negociación algorítmica sólo se estudia la estrategia de negociación sin considerar otros tantos problemas que surgen en la implementación práctica</a:t>
            </a:r>
            <a:endParaRPr lang="es-AR" sz="1400" dirty="0">
              <a:solidFill>
                <a:srgbClr val="1F497D"/>
              </a:solidFill>
            </a:endParaRPr>
          </a:p>
        </p:txBody>
      </p:sp>
      <p:sp>
        <p:nvSpPr>
          <p:cNvPr id="24" name="Flecha derecha 23"/>
          <p:cNvSpPr/>
          <p:nvPr/>
        </p:nvSpPr>
        <p:spPr>
          <a:xfrm>
            <a:off x="5038166" y="3166530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3 CuadroTexto"/>
          <p:cNvSpPr txBox="1"/>
          <p:nvPr/>
        </p:nvSpPr>
        <p:spPr>
          <a:xfrm>
            <a:off x="6687677" y="2934916"/>
            <a:ext cx="4787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Los modelos de </a:t>
            </a:r>
            <a:r>
              <a:rPr lang="es-AR" sz="1600" b="1" i="1" dirty="0" smtClean="0">
                <a:solidFill>
                  <a:srgbClr val="1F497D"/>
                </a:solidFill>
              </a:rPr>
              <a:t>Machine Learning</a:t>
            </a:r>
            <a:r>
              <a:rPr lang="es-AR" sz="1600" b="1" dirty="0" smtClean="0">
                <a:solidFill>
                  <a:srgbClr val="1F497D"/>
                </a:solidFill>
              </a:rPr>
              <a:t> son bastante más amplios que la predicción del futuro e involucran la jerarquización de procesos y el planteamiento de métricas objetivas para la toma de decisiones</a:t>
            </a:r>
            <a:endParaRPr lang="es-AR" sz="1400" dirty="0">
              <a:solidFill>
                <a:srgbClr val="1F497D"/>
              </a:solidFill>
            </a:endParaRPr>
          </a:p>
        </p:txBody>
      </p:sp>
      <p:sp>
        <p:nvSpPr>
          <p:cNvPr id="26" name="Flecha derecha 25"/>
          <p:cNvSpPr/>
          <p:nvPr/>
        </p:nvSpPr>
        <p:spPr>
          <a:xfrm>
            <a:off x="5038166" y="4481609"/>
            <a:ext cx="1344706" cy="56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3 CuadroTexto"/>
          <p:cNvSpPr txBox="1"/>
          <p:nvPr/>
        </p:nvSpPr>
        <p:spPr>
          <a:xfrm>
            <a:off x="6687677" y="4348498"/>
            <a:ext cx="478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1600" b="1" dirty="0" smtClean="0">
                <a:solidFill>
                  <a:srgbClr val="1F497D"/>
                </a:solidFill>
              </a:rPr>
              <a:t>Normalmente se utilizan los modelos de optimización más populares, a pesar que en realidad no son los más eficientes ni eficaces. </a:t>
            </a:r>
            <a:endParaRPr lang="es-AR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MOTIVACIÓN </a:t>
            </a:r>
            <a:endParaRPr lang="es-AR" sz="2400" b="1" dirty="0"/>
          </a:p>
        </p:txBody>
      </p:sp>
      <p:pic>
        <p:nvPicPr>
          <p:cNvPr id="1030" name="Picture 6" descr="C:\Users\FRANCI~1\AppData\Local\Temp\SNAGHTML216a50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69" y="999042"/>
            <a:ext cx="6939815" cy="48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53" y="5048097"/>
            <a:ext cx="1491216" cy="1189074"/>
          </a:xfrm>
          <a:prstGeom prst="rect">
            <a:avLst/>
          </a:prstGeom>
        </p:spPr>
      </p:pic>
      <p:grpSp>
        <p:nvGrpSpPr>
          <p:cNvPr id="18" name="4 Grupo"/>
          <p:cNvGrpSpPr/>
          <p:nvPr/>
        </p:nvGrpSpPr>
        <p:grpSpPr>
          <a:xfrm>
            <a:off x="216740" y="4228751"/>
            <a:ext cx="550984" cy="391740"/>
            <a:chOff x="496296" y="1884464"/>
            <a:chExt cx="247532" cy="180000"/>
          </a:xfrm>
        </p:grpSpPr>
        <p:sp>
          <p:nvSpPr>
            <p:cNvPr id="1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1" name="3 CuadroTexto"/>
          <p:cNvSpPr txBox="1"/>
          <p:nvPr/>
        </p:nvSpPr>
        <p:spPr>
          <a:xfrm>
            <a:off x="767723" y="4051105"/>
            <a:ext cx="36406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Es importante parametrizar otras partes del modelo</a:t>
            </a:r>
            <a:endParaRPr lang="es-AR" sz="2000" b="1" i="1" dirty="0" smtClean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22" name="4 Grupo"/>
          <p:cNvGrpSpPr/>
          <p:nvPr/>
        </p:nvGrpSpPr>
        <p:grpSpPr>
          <a:xfrm>
            <a:off x="216740" y="3139731"/>
            <a:ext cx="550984" cy="391740"/>
            <a:chOff x="496296" y="1884464"/>
            <a:chExt cx="247532" cy="180000"/>
          </a:xfrm>
        </p:grpSpPr>
        <p:sp>
          <p:nvSpPr>
            <p:cNvPr id="23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5" name="3 CuadroTexto"/>
          <p:cNvSpPr txBox="1"/>
          <p:nvPr/>
        </p:nvSpPr>
        <p:spPr>
          <a:xfrm>
            <a:off x="767722" y="2962085"/>
            <a:ext cx="417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Una buena estrategia de negociación no garantiza el éxito</a:t>
            </a:r>
            <a:endParaRPr lang="es-AR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38" y="1011426"/>
            <a:ext cx="5081253" cy="33304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55" y="1240351"/>
            <a:ext cx="3637001" cy="328457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859664" y="2537779"/>
            <a:ext cx="1754819" cy="108877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HIPÓTESIS</a:t>
            </a:r>
            <a:endParaRPr lang="es-AR" sz="2400" b="1" dirty="0"/>
          </a:p>
        </p:txBody>
      </p:sp>
      <p:grpSp>
        <p:nvGrpSpPr>
          <p:cNvPr id="7" name="4 Grupo"/>
          <p:cNvGrpSpPr/>
          <p:nvPr/>
        </p:nvGrpSpPr>
        <p:grpSpPr>
          <a:xfrm>
            <a:off x="2849550" y="5010353"/>
            <a:ext cx="550984" cy="391740"/>
            <a:chOff x="496296" y="1884464"/>
            <a:chExt cx="247532" cy="180000"/>
          </a:xfrm>
        </p:grpSpPr>
        <p:sp>
          <p:nvSpPr>
            <p:cNvPr id="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0" name="3 CuadroTexto"/>
          <p:cNvSpPr txBox="1"/>
          <p:nvPr/>
        </p:nvSpPr>
        <p:spPr>
          <a:xfrm>
            <a:off x="3400534" y="4524930"/>
            <a:ext cx="5402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Los </a:t>
            </a:r>
            <a:r>
              <a:rPr lang="es-AR" sz="2000" b="1" dirty="0">
                <a:solidFill>
                  <a:srgbClr val="1F497D"/>
                </a:solidFill>
              </a:rPr>
              <a:t>rendimientos y la demora computacional de un modelo de negociación algorítmica basado en optimización bayesiana varían significativamente según la función de adquisición utilizada</a:t>
            </a:r>
            <a:endParaRPr lang="es-AR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8135" y="113851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PROBLEMA</a:t>
            </a:r>
            <a:endParaRPr lang="es-AR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357359" y="1626267"/>
            <a:ext cx="550984" cy="391740"/>
            <a:chOff x="496296" y="1884464"/>
            <a:chExt cx="247532" cy="180000"/>
          </a:xfrm>
        </p:grpSpPr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8" name="3 CuadroTexto"/>
          <p:cNvSpPr txBox="1"/>
          <p:nvPr/>
        </p:nvSpPr>
        <p:spPr>
          <a:xfrm>
            <a:off x="908343" y="1597303"/>
            <a:ext cx="7079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Vector de funciones de adquisición:</a:t>
            </a:r>
            <a:endParaRPr lang="es-AR" sz="2000" b="1" i="1" dirty="0" smtClean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456913" y="2837788"/>
                <a:ext cx="1119602" cy="828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A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AR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13" y="2837788"/>
                <a:ext cx="1119602" cy="8280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4 Grupo"/>
          <p:cNvGrpSpPr/>
          <p:nvPr/>
        </p:nvGrpSpPr>
        <p:grpSpPr>
          <a:xfrm>
            <a:off x="357359" y="3064907"/>
            <a:ext cx="550984" cy="391740"/>
            <a:chOff x="496296" y="1884464"/>
            <a:chExt cx="247532" cy="180000"/>
          </a:xfrm>
        </p:grpSpPr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908343" y="305365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Vector de estrategias de negociación:</a:t>
            </a:r>
            <a:endParaRPr lang="es-AR" b="1" i="1" dirty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4719160" y="1334685"/>
                <a:ext cx="1408975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e>
                                  <m:sub>
                                    <m:r>
                                      <a:rPr lang="es-A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e>
                                  <m:sub>
                                    <m:r>
                                      <a:rPr lang="es-A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e>
                                  <m:sub>
                                    <m:r>
                                      <a:rPr lang="es-A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60" y="1334685"/>
                <a:ext cx="1408975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4 Grupo"/>
          <p:cNvGrpSpPr/>
          <p:nvPr/>
        </p:nvGrpSpPr>
        <p:grpSpPr>
          <a:xfrm>
            <a:off x="429077" y="4579945"/>
            <a:ext cx="550984" cy="391740"/>
            <a:chOff x="496296" y="1884464"/>
            <a:chExt cx="247532" cy="180000"/>
          </a:xfrm>
        </p:grpSpPr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980061" y="4577661"/>
            <a:ext cx="26237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Matriz de simulaciones:</a:t>
            </a:r>
            <a:endParaRPr lang="es-AR" b="1" i="1" dirty="0" smtClean="0">
              <a:solidFill>
                <a:srgbClr val="1F497D"/>
              </a:solidFill>
            </a:endParaRP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3307446" y="4606810"/>
                <a:ext cx="1572354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𝑜h𝑙𝑐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46" y="4606810"/>
                <a:ext cx="1572354" cy="388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7633939" y="3375046"/>
                <a:ext cx="2982291" cy="112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/>
                        <m:t>∀</m:t>
                      </m:r>
                      <m:r>
                        <a:rPr lang="es-AR" sz="1600" i="1" smtClean="0"/>
                        <m:t>𝑔</m:t>
                      </m:r>
                      <m:r>
                        <a:rPr lang="es-AR" sz="1600" i="1" smtClean="0"/>
                        <m:t>∈</m:t>
                      </m:r>
                      <m:r>
                        <a:rPr lang="es-AR" sz="1600" i="1" smtClean="0"/>
                        <m:t>𝐺</m:t>
                      </m:r>
                      <m:r>
                        <a:rPr lang="es-AR" sz="1600" i="1" smtClean="0"/>
                        <m:t>, </m:t>
                      </m:r>
                      <m:r>
                        <a:rPr lang="es-AR" sz="1600" i="1" smtClean="0"/>
                        <m:t>𝑎𝑑</m:t>
                      </m:r>
                      <m:r>
                        <a:rPr lang="es-AR" sz="1600" i="1" smtClean="0"/>
                        <m:t>∈</m:t>
                      </m:r>
                      <m:r>
                        <a:rPr lang="es-AR" sz="1600" i="1" smtClean="0"/>
                        <m:t>𝐴𝐷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3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es-A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3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s-AR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AR" sz="3600" i="1">
                                          <a:latin typeface="Cambria Math" panose="02040503050406030204" pitchFamily="18" charset="0"/>
                                        </a:rPr>
                                        <m:t>𝑎𝑑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A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s-AR" sz="3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39" y="3375046"/>
                <a:ext cx="2982291" cy="11264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3 CuadroTexto"/>
          <p:cNvSpPr txBox="1"/>
          <p:nvPr/>
        </p:nvSpPr>
        <p:spPr>
          <a:xfrm>
            <a:off x="7613943" y="2671966"/>
            <a:ext cx="395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3200" b="1" u="sng" dirty="0" smtClean="0">
                <a:solidFill>
                  <a:srgbClr val="1F497D"/>
                </a:solidFill>
              </a:rPr>
              <a:t>Función objetivo:</a:t>
            </a:r>
            <a:endParaRPr lang="es-AR" sz="28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796632" y="1319840"/>
            <a:ext cx="550984" cy="391740"/>
            <a:chOff x="496296" y="1884464"/>
            <a:chExt cx="247532" cy="180000"/>
          </a:xfrm>
        </p:grpSpPr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8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9" name="3 CuadroTexto"/>
          <p:cNvSpPr txBox="1"/>
          <p:nvPr/>
        </p:nvSpPr>
        <p:spPr>
          <a:xfrm>
            <a:off x="1347616" y="1319840"/>
            <a:ext cx="868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Muy eficiente </a:t>
            </a:r>
            <a:r>
              <a:rPr lang="es-AR" sz="2000" b="1" dirty="0">
                <a:solidFill>
                  <a:srgbClr val="1F497D"/>
                </a:solidFill>
              </a:rPr>
              <a:t>en términos del número de evaluaciones </a:t>
            </a:r>
            <a:r>
              <a:rPr lang="es-AR" sz="2000" b="1" dirty="0" smtClean="0">
                <a:solidFill>
                  <a:srgbClr val="1F497D"/>
                </a:solidFill>
              </a:rPr>
              <a:t>funcionales.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10" name="4 Grupo"/>
          <p:cNvGrpSpPr/>
          <p:nvPr/>
        </p:nvGrpSpPr>
        <p:grpSpPr>
          <a:xfrm>
            <a:off x="796632" y="2159956"/>
            <a:ext cx="550984" cy="391740"/>
            <a:chOff x="496296" y="1884464"/>
            <a:chExt cx="247532" cy="180000"/>
          </a:xfrm>
        </p:grpSpPr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2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3" name="3 CuadroTexto"/>
          <p:cNvSpPr txBox="1"/>
          <p:nvPr/>
        </p:nvSpPr>
        <p:spPr>
          <a:xfrm>
            <a:off x="1347616" y="2159956"/>
            <a:ext cx="86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Exploración </a:t>
            </a:r>
            <a:r>
              <a:rPr lang="es-AR" b="1" dirty="0">
                <a:solidFill>
                  <a:srgbClr val="1F497D"/>
                </a:solidFill>
              </a:rPr>
              <a:t>secuencial </a:t>
            </a:r>
            <a:r>
              <a:rPr lang="es-AR" b="1" dirty="0" smtClean="0">
                <a:solidFill>
                  <a:srgbClr val="1F497D"/>
                </a:solidFill>
              </a:rPr>
              <a:t>basada </a:t>
            </a:r>
            <a:r>
              <a:rPr lang="es-AR" b="1" dirty="0">
                <a:solidFill>
                  <a:srgbClr val="1F497D"/>
                </a:solidFill>
              </a:rPr>
              <a:t>en modelos </a:t>
            </a:r>
            <a:r>
              <a:rPr lang="es-AR" b="1" dirty="0" smtClean="0">
                <a:solidFill>
                  <a:srgbClr val="1F497D"/>
                </a:solidFill>
              </a:rPr>
              <a:t>probabilísticos.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14" name="4 Grupo"/>
          <p:cNvGrpSpPr/>
          <p:nvPr/>
        </p:nvGrpSpPr>
        <p:grpSpPr>
          <a:xfrm>
            <a:off x="796632" y="2914912"/>
            <a:ext cx="550984" cy="391740"/>
            <a:chOff x="496296" y="1884464"/>
            <a:chExt cx="247532" cy="180000"/>
          </a:xfrm>
        </p:grpSpPr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1347616" y="2914912"/>
            <a:ext cx="86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Buenos resultados en problemas de “caja negra”.</a:t>
            </a:r>
            <a:endParaRPr lang="es-AR" b="1" dirty="0">
              <a:solidFill>
                <a:srgbClr val="1F497D"/>
              </a:solidFill>
            </a:endParaRPr>
          </a:p>
        </p:txBody>
      </p:sp>
      <p:grpSp>
        <p:nvGrpSpPr>
          <p:cNvPr id="18" name="4 Grupo"/>
          <p:cNvGrpSpPr/>
          <p:nvPr/>
        </p:nvGrpSpPr>
        <p:grpSpPr>
          <a:xfrm>
            <a:off x="796632" y="3748268"/>
            <a:ext cx="550984" cy="391740"/>
            <a:chOff x="496296" y="1884464"/>
            <a:chExt cx="247532" cy="180000"/>
          </a:xfrm>
        </p:grpSpPr>
        <p:sp>
          <p:nvSpPr>
            <p:cNvPr id="19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2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21" name="3 CuadroTexto"/>
          <p:cNvSpPr txBox="1"/>
          <p:nvPr/>
        </p:nvSpPr>
        <p:spPr>
          <a:xfrm>
            <a:off x="1347616" y="3748268"/>
            <a:ext cx="86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b="1" dirty="0" smtClean="0">
                <a:solidFill>
                  <a:srgbClr val="1F497D"/>
                </a:solidFill>
              </a:rPr>
              <a:t>Compuesto por:</a:t>
            </a:r>
            <a:endParaRPr lang="es-AR" b="1" dirty="0">
              <a:solidFill>
                <a:srgbClr val="1F497D"/>
              </a:solidFill>
            </a:endParaRPr>
          </a:p>
        </p:txBody>
      </p:sp>
      <p:sp>
        <p:nvSpPr>
          <p:cNvPr id="22" name="3 CuadroTexto"/>
          <p:cNvSpPr txBox="1"/>
          <p:nvPr/>
        </p:nvSpPr>
        <p:spPr>
          <a:xfrm>
            <a:off x="2988157" y="3759472"/>
            <a:ext cx="86838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dirty="0" smtClean="0">
                <a:solidFill>
                  <a:srgbClr val="1F497D"/>
                </a:solidFill>
              </a:rPr>
              <a:t>- </a:t>
            </a:r>
            <a:r>
              <a:rPr lang="es-AR" b="1" dirty="0" smtClean="0">
                <a:solidFill>
                  <a:srgbClr val="1F497D"/>
                </a:solidFill>
              </a:rPr>
              <a:t>Modelo probabilístico</a:t>
            </a:r>
            <a:r>
              <a:rPr lang="es-AR" dirty="0" smtClean="0">
                <a:solidFill>
                  <a:srgbClr val="1F497D"/>
                </a:solidFill>
              </a:rPr>
              <a:t> que secuencialmente se va refinando a medida que el modelo lee más información. Si bien la función de costo es desconocida, es más razonable modelarlo con algunas expresiones que con otras -</a:t>
            </a:r>
            <a:r>
              <a:rPr lang="en-US" dirty="0" smtClean="0">
                <a:solidFill>
                  <a:srgbClr val="1F497D"/>
                </a:solidFill>
              </a:rPr>
              <a:t>&gt; </a:t>
            </a:r>
            <a:r>
              <a:rPr lang="en-US" b="1" dirty="0" err="1" smtClean="0">
                <a:solidFill>
                  <a:srgbClr val="1F497D"/>
                </a:solidFill>
              </a:rPr>
              <a:t>Proceso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b="1" dirty="0" err="1" smtClean="0">
                <a:solidFill>
                  <a:srgbClr val="1F497D"/>
                </a:solidFill>
              </a:rPr>
              <a:t>Gaussiano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23" name="3 CuadroTexto"/>
          <p:cNvSpPr txBox="1"/>
          <p:nvPr/>
        </p:nvSpPr>
        <p:spPr>
          <a:xfrm>
            <a:off x="2988157" y="4747940"/>
            <a:ext cx="678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dirty="0" smtClean="0">
                <a:solidFill>
                  <a:srgbClr val="1F497D"/>
                </a:solidFill>
              </a:rPr>
              <a:t>- </a:t>
            </a:r>
            <a:r>
              <a:rPr lang="es-AR" b="1" dirty="0" smtClean="0">
                <a:solidFill>
                  <a:srgbClr val="1F497D"/>
                </a:solidFill>
              </a:rPr>
              <a:t>Función </a:t>
            </a:r>
            <a:r>
              <a:rPr lang="es-AR" b="1" dirty="0">
                <a:solidFill>
                  <a:srgbClr val="1F497D"/>
                </a:solidFill>
              </a:rPr>
              <a:t>de adquisición</a:t>
            </a:r>
            <a:r>
              <a:rPr lang="es-AR" dirty="0">
                <a:solidFill>
                  <a:srgbClr val="1F497D"/>
                </a:solidFill>
              </a:rPr>
              <a:t> que en cada interacción evalúa el intercambio </a:t>
            </a:r>
            <a:r>
              <a:rPr lang="es-AR" dirty="0" smtClean="0">
                <a:solidFill>
                  <a:srgbClr val="1F497D"/>
                </a:solidFill>
              </a:rPr>
              <a:t>entre </a:t>
            </a:r>
            <a:r>
              <a:rPr lang="es-AR" b="1" dirty="0" smtClean="0">
                <a:solidFill>
                  <a:srgbClr val="1F497D"/>
                </a:solidFill>
              </a:rPr>
              <a:t>la exploración y la explotación.</a:t>
            </a:r>
            <a:r>
              <a:rPr lang="es-AR" dirty="0" smtClean="0">
                <a:solidFill>
                  <a:srgbClr val="1F497D"/>
                </a:solidFill>
              </a:rPr>
              <a:t> </a:t>
            </a:r>
            <a:endParaRPr lang="es-AR" dirty="0">
              <a:solidFill>
                <a:srgbClr val="1F497D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58135" y="113851"/>
            <a:ext cx="872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HERRAMIENTAS - OPTIMIZACIÓN BAYESIANA – </a:t>
            </a:r>
            <a:r>
              <a:rPr lang="es-AR" sz="2400" b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573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8135" y="113851"/>
            <a:ext cx="902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HERRAMIENTAS - OPTIMIZACIÓN </a:t>
            </a:r>
            <a:r>
              <a:rPr lang="es-AR" sz="2400" b="1" dirty="0" smtClean="0"/>
              <a:t>BAYESIANA – Modelo probabilístico</a:t>
            </a:r>
            <a:endParaRPr lang="es-A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931245" y="1319840"/>
                <a:ext cx="277056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4831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s-AR" sz="2000" b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2000" b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45" y="1319840"/>
                <a:ext cx="2770567" cy="524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796632" y="1319840"/>
            <a:ext cx="550984" cy="391740"/>
            <a:chOff x="496296" y="1884464"/>
            <a:chExt cx="247532" cy="180000"/>
          </a:xfrm>
        </p:grpSpPr>
        <p:sp>
          <p:nvSpPr>
            <p:cNvPr id="6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7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8" name="3 CuadroTexto"/>
          <p:cNvSpPr txBox="1"/>
          <p:nvPr/>
        </p:nvSpPr>
        <p:spPr>
          <a:xfrm>
            <a:off x="1347616" y="1319840"/>
            <a:ext cx="868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Detrás de la optimización se encuentra el teorema de </a:t>
            </a:r>
            <a:r>
              <a:rPr lang="es-AR" sz="2000" b="1" dirty="0" err="1" smtClean="0">
                <a:solidFill>
                  <a:srgbClr val="1F497D"/>
                </a:solidFill>
              </a:rPr>
              <a:t>Bayes</a:t>
            </a:r>
            <a:r>
              <a:rPr lang="es-AR" sz="2000" b="1" dirty="0" smtClean="0">
                <a:solidFill>
                  <a:srgbClr val="1F497D"/>
                </a:solidFill>
              </a:rPr>
              <a:t> -</a:t>
            </a:r>
            <a:r>
              <a:rPr lang="en-US" sz="2000" b="1" dirty="0" smtClean="0">
                <a:solidFill>
                  <a:srgbClr val="1F497D"/>
                </a:solidFill>
              </a:rPr>
              <a:t>&gt;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9" name="4 Grupo"/>
          <p:cNvGrpSpPr/>
          <p:nvPr/>
        </p:nvGrpSpPr>
        <p:grpSpPr>
          <a:xfrm>
            <a:off x="796632" y="2079450"/>
            <a:ext cx="550984" cy="391740"/>
            <a:chOff x="496296" y="1884464"/>
            <a:chExt cx="247532" cy="180000"/>
          </a:xfrm>
        </p:grpSpPr>
        <p:sp>
          <p:nvSpPr>
            <p:cNvPr id="10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1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2" name="3 CuadroTexto"/>
          <p:cNvSpPr txBox="1"/>
          <p:nvPr/>
        </p:nvSpPr>
        <p:spPr>
          <a:xfrm>
            <a:off x="1347616" y="2079450"/>
            <a:ext cx="868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solidFill>
                  <a:srgbClr val="1F497D"/>
                </a:solidFill>
              </a:rPr>
              <a:t>Se </a:t>
            </a:r>
            <a:r>
              <a:rPr lang="es-AR" sz="2000" b="1" dirty="0" smtClean="0">
                <a:solidFill>
                  <a:srgbClr val="1F497D"/>
                </a:solidFill>
              </a:rPr>
              <a:t>estima</a:t>
            </a:r>
            <a:r>
              <a:rPr lang="en-US" sz="2000" b="1" dirty="0" smtClean="0">
                <a:solidFill>
                  <a:srgbClr val="1F497D"/>
                </a:solidFill>
              </a:rPr>
              <a:t> la </a:t>
            </a:r>
            <a:r>
              <a:rPr lang="es-AR" sz="2000" b="1" dirty="0" smtClean="0">
                <a:solidFill>
                  <a:srgbClr val="1F497D"/>
                </a:solidFill>
              </a:rPr>
              <a:t>función objetivo a través de una función substituta.</a:t>
            </a:r>
            <a:endParaRPr lang="es-AR" dirty="0">
              <a:solidFill>
                <a:srgbClr val="1F497D"/>
              </a:solidFill>
            </a:endParaRPr>
          </a:p>
        </p:txBody>
      </p:sp>
      <p:grpSp>
        <p:nvGrpSpPr>
          <p:cNvPr id="13" name="4 Grupo"/>
          <p:cNvGrpSpPr/>
          <p:nvPr/>
        </p:nvGrpSpPr>
        <p:grpSpPr>
          <a:xfrm>
            <a:off x="817472" y="2949941"/>
            <a:ext cx="550984" cy="391740"/>
            <a:chOff x="496296" y="1884464"/>
            <a:chExt cx="247532" cy="180000"/>
          </a:xfrm>
        </p:grpSpPr>
        <p:sp>
          <p:nvSpPr>
            <p:cNvPr id="14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563828" y="1884464"/>
              <a:ext cx="180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  <p:sp>
          <p:nvSpPr>
            <p:cNvPr id="15" name="Flecha: cheurón 8">
              <a:extLst>
                <a:ext uri="{FF2B5EF4-FFF2-40B4-BE49-F238E27FC236}">
                  <a16:creationId xmlns:a16="http://schemas.microsoft.com/office/drawing/2014/main" xmlns="" id="{7359D562-C2C2-4A75-A075-305DE500927F}"/>
                </a:ext>
              </a:extLst>
            </p:cNvPr>
            <p:cNvSpPr/>
            <p:nvPr/>
          </p:nvSpPr>
          <p:spPr>
            <a:xfrm>
              <a:off x="496296" y="1920488"/>
              <a:ext cx="108000" cy="108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6" name="3 CuadroTexto"/>
          <p:cNvSpPr txBox="1"/>
          <p:nvPr/>
        </p:nvSpPr>
        <p:spPr>
          <a:xfrm>
            <a:off x="1368456" y="2791868"/>
            <a:ext cx="5982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000" b="1" dirty="0" smtClean="0">
                <a:solidFill>
                  <a:srgbClr val="1F497D"/>
                </a:solidFill>
              </a:rPr>
              <a:t>Por conveniencia se utiliza un Proceso Gaussiano determinado por su función de media y de covarianza.</a:t>
            </a:r>
            <a:endParaRPr lang="es-AR" dirty="0">
              <a:solidFill>
                <a:srgbClr val="1F497D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82" y="3576698"/>
            <a:ext cx="3119718" cy="24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1236</Words>
  <Application>Microsoft Office PowerPoint</Application>
  <PresentationFormat>Panorámica</PresentationFormat>
  <Paragraphs>157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Título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</dc:creator>
  <cp:lastModifiedBy>Francisco</cp:lastModifiedBy>
  <cp:revision>93</cp:revision>
  <dcterms:created xsi:type="dcterms:W3CDTF">2022-08-20T14:01:55Z</dcterms:created>
  <dcterms:modified xsi:type="dcterms:W3CDTF">2023-04-04T15:45:18Z</dcterms:modified>
</cp:coreProperties>
</file>