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92" r:id="rId5"/>
    <p:sldId id="298" r:id="rId6"/>
    <p:sldId id="264" r:id="rId7"/>
    <p:sldId id="291" r:id="rId8"/>
    <p:sldId id="282" r:id="rId9"/>
    <p:sldId id="265" r:id="rId10"/>
    <p:sldId id="258" r:id="rId11"/>
    <p:sldId id="256" r:id="rId12"/>
    <p:sldId id="259" r:id="rId13"/>
    <p:sldId id="260" r:id="rId14"/>
    <p:sldId id="297" r:id="rId15"/>
    <p:sldId id="261" r:id="rId16"/>
    <p:sldId id="263" r:id="rId17"/>
    <p:sldId id="266" r:id="rId18"/>
    <p:sldId id="267" r:id="rId19"/>
    <p:sldId id="268" r:id="rId20"/>
    <p:sldId id="269" r:id="rId21"/>
    <p:sldId id="272" r:id="rId22"/>
    <p:sldId id="271" r:id="rId23"/>
    <p:sldId id="278" r:id="rId24"/>
    <p:sldId id="279" r:id="rId25"/>
    <p:sldId id="276" r:id="rId26"/>
    <p:sldId id="280" r:id="rId27"/>
    <p:sldId id="295" r:id="rId28"/>
    <p:sldId id="277" r:id="rId29"/>
    <p:sldId id="281" r:id="rId30"/>
    <p:sldId id="273" r:id="rId31"/>
    <p:sldId id="274" r:id="rId32"/>
    <p:sldId id="275" r:id="rId33"/>
    <p:sldId id="283" r:id="rId34"/>
    <p:sldId id="284" r:id="rId35"/>
    <p:sldId id="285" r:id="rId36"/>
    <p:sldId id="287" r:id="rId37"/>
    <p:sldId id="288" r:id="rId38"/>
    <p:sldId id="289" r:id="rId39"/>
    <p:sldId id="290" r:id="rId40"/>
    <p:sldId id="28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7" autoAdjust="0"/>
    <p:restoredTop sz="94629" autoAdjust="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700CC-A465-4109-A80A-EB50FE0E4263}"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62A9D-687C-40DD-A31D-309EE25125C9}" type="slidenum">
              <a:rPr lang="en-US" smtClean="0"/>
              <a:pPr/>
              <a:t>‹#›</a:t>
            </a:fld>
            <a:endParaRPr lang="en-US"/>
          </a:p>
        </p:txBody>
      </p:sp>
    </p:spTree>
    <p:extLst>
      <p:ext uri="{BB962C8B-B14F-4D97-AF65-F5344CB8AC3E}">
        <p14:creationId xmlns:p14="http://schemas.microsoft.com/office/powerpoint/2010/main" val="7553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8C879-237C-48E5-8018-F20B39045061}" type="slidenum">
              <a:rPr lang="en-US"/>
              <a:pPr/>
              <a:t>1</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FB838-0730-4DDE-81AD-2044073ADB52}"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Palm, System Dynamics, 2nd edition, Chapter 3</a:t>
            </a:r>
            <a:endParaRPr lang="en-US"/>
          </a:p>
        </p:txBody>
      </p:sp>
      <p:sp>
        <p:nvSpPr>
          <p:cNvPr id="6" name="Slide Number Placeholder 5"/>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395218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BB766-0CA0-4741-89D9-D4BCBB29B414}"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Palm, System Dynamics, 2nd edition, Chapter 3</a:t>
            </a:r>
            <a:endParaRPr lang="en-US"/>
          </a:p>
        </p:txBody>
      </p:sp>
      <p:sp>
        <p:nvSpPr>
          <p:cNvPr id="6" name="Slide Number Placeholder 5"/>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1201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319A-2AE9-441A-8FA1-3BCCF1D1FC3C}"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Palm, System Dynamics, 2nd edition, Chapter 3</a:t>
            </a:r>
            <a:endParaRPr lang="en-US"/>
          </a:p>
        </p:txBody>
      </p:sp>
      <p:sp>
        <p:nvSpPr>
          <p:cNvPr id="6" name="Slide Number Placeholder 5"/>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31665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F90C2-54E6-455A-A17E-B3C5E124B19A}"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Palm, System Dynamics, 2nd edition, Chapter 3</a:t>
            </a:r>
            <a:endParaRPr lang="en-US"/>
          </a:p>
        </p:txBody>
      </p:sp>
      <p:sp>
        <p:nvSpPr>
          <p:cNvPr id="6" name="Slide Number Placeholder 5"/>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214551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C4531-3412-493D-BD23-F25689E3D33B}"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Palm, System Dynamics, 2nd edition, Chapter 3</a:t>
            </a:r>
            <a:endParaRPr lang="en-US"/>
          </a:p>
        </p:txBody>
      </p:sp>
      <p:sp>
        <p:nvSpPr>
          <p:cNvPr id="6" name="Slide Number Placeholder 5"/>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412531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E00FA1-45EE-4C58-A493-3542000CB452}"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Palm, System Dynamics, 2nd edition, Chapter 3</a:t>
            </a:r>
            <a:endParaRPr lang="en-US"/>
          </a:p>
        </p:txBody>
      </p:sp>
      <p:sp>
        <p:nvSpPr>
          <p:cNvPr id="7" name="Slide Number Placeholder 6"/>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315375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9C5DD-4BAC-4B19-AF76-C0D21B9266B8}" type="datetime1">
              <a:rPr lang="en-US" smtClean="0"/>
              <a:pPr/>
              <a:t>6/5/2013</a:t>
            </a:fld>
            <a:endParaRPr lang="en-US"/>
          </a:p>
        </p:txBody>
      </p:sp>
      <p:sp>
        <p:nvSpPr>
          <p:cNvPr id="8" name="Footer Placeholder 7"/>
          <p:cNvSpPr>
            <a:spLocks noGrp="1"/>
          </p:cNvSpPr>
          <p:nvPr>
            <p:ph type="ftr" sz="quarter" idx="11"/>
          </p:nvPr>
        </p:nvSpPr>
        <p:spPr/>
        <p:txBody>
          <a:bodyPr/>
          <a:lstStyle/>
          <a:p>
            <a:r>
              <a:rPr lang="en-US" smtClean="0"/>
              <a:t>Palm, System Dynamics, 2nd edition, Chapter 3</a:t>
            </a:r>
            <a:endParaRPr lang="en-US"/>
          </a:p>
        </p:txBody>
      </p:sp>
      <p:sp>
        <p:nvSpPr>
          <p:cNvPr id="9" name="Slide Number Placeholder 8"/>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4637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FFFDE5-7CEB-4FC8-980F-94B599A0D94B}" type="datetime1">
              <a:rPr lang="en-US" smtClean="0"/>
              <a:pPr/>
              <a:t>6/5/2013</a:t>
            </a:fld>
            <a:endParaRPr lang="en-US"/>
          </a:p>
        </p:txBody>
      </p:sp>
      <p:sp>
        <p:nvSpPr>
          <p:cNvPr id="4" name="Footer Placeholder 3"/>
          <p:cNvSpPr>
            <a:spLocks noGrp="1"/>
          </p:cNvSpPr>
          <p:nvPr>
            <p:ph type="ftr" sz="quarter" idx="11"/>
          </p:nvPr>
        </p:nvSpPr>
        <p:spPr/>
        <p:txBody>
          <a:bodyPr/>
          <a:lstStyle/>
          <a:p>
            <a:r>
              <a:rPr lang="en-US" smtClean="0"/>
              <a:t>Palm, System Dynamics, 2nd edition, Chapter 3</a:t>
            </a:r>
            <a:endParaRPr lang="en-US"/>
          </a:p>
        </p:txBody>
      </p:sp>
      <p:sp>
        <p:nvSpPr>
          <p:cNvPr id="5" name="Slide Number Placeholder 4"/>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194001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D7B5F-28A7-442A-B32D-25B65268E57B}" type="datetime1">
              <a:rPr lang="en-US" smtClean="0"/>
              <a:pPr/>
              <a:t>6/5/2013</a:t>
            </a:fld>
            <a:endParaRPr lang="en-US"/>
          </a:p>
        </p:txBody>
      </p:sp>
      <p:sp>
        <p:nvSpPr>
          <p:cNvPr id="3" name="Footer Placeholder 2"/>
          <p:cNvSpPr>
            <a:spLocks noGrp="1"/>
          </p:cNvSpPr>
          <p:nvPr>
            <p:ph type="ftr" sz="quarter" idx="11"/>
          </p:nvPr>
        </p:nvSpPr>
        <p:spPr/>
        <p:txBody>
          <a:bodyPr/>
          <a:lstStyle/>
          <a:p>
            <a:r>
              <a:rPr lang="en-US" smtClean="0"/>
              <a:t>Palm, System Dynamics, 2nd edition, Chapter 3</a:t>
            </a:r>
            <a:endParaRPr lang="en-US"/>
          </a:p>
        </p:txBody>
      </p:sp>
      <p:sp>
        <p:nvSpPr>
          <p:cNvPr id="4" name="Slide Number Placeholder 3"/>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205372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6767E-8FDD-4AE9-ADD0-C3F3FFFC9274}"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Palm, System Dynamics, 2nd edition, Chapter 3</a:t>
            </a:r>
            <a:endParaRPr lang="en-US"/>
          </a:p>
        </p:txBody>
      </p:sp>
      <p:sp>
        <p:nvSpPr>
          <p:cNvPr id="7" name="Slide Number Placeholder 6"/>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59004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C348F-75D2-4CE8-83C7-F7D617861ECC}"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Palm, System Dynamics, 2nd edition, Chapter 3</a:t>
            </a:r>
            <a:endParaRPr lang="en-US"/>
          </a:p>
        </p:txBody>
      </p:sp>
      <p:sp>
        <p:nvSpPr>
          <p:cNvPr id="7" name="Slide Number Placeholder 6"/>
          <p:cNvSpPr>
            <a:spLocks noGrp="1"/>
          </p:cNvSpPr>
          <p:nvPr>
            <p:ph type="sldNum" sz="quarter" idx="12"/>
          </p:nvPr>
        </p:nvSpPr>
        <p:spPr/>
        <p:txBody>
          <a:bodyPr/>
          <a:lstStyle/>
          <a:p>
            <a:fld id="{A1840D97-2C41-4F73-906A-83A56A161339}" type="slidenum">
              <a:rPr lang="en-US" smtClean="0"/>
              <a:pPr/>
              <a:t>‹#›</a:t>
            </a:fld>
            <a:endParaRPr lang="en-US"/>
          </a:p>
        </p:txBody>
      </p:sp>
    </p:spTree>
    <p:extLst>
      <p:ext uri="{BB962C8B-B14F-4D97-AF65-F5344CB8AC3E}">
        <p14:creationId xmlns:p14="http://schemas.microsoft.com/office/powerpoint/2010/main" val="337675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F3587-789C-4A31-94E4-65E68491B92C}"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Palm, System Dynamics, 2nd edition, Chapter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40D97-2C41-4F73-906A-83A56A161339}" type="slidenum">
              <a:rPr lang="en-US" smtClean="0"/>
              <a:pPr/>
              <a:t>‹#›</a:t>
            </a:fld>
            <a:endParaRPr lang="en-US"/>
          </a:p>
        </p:txBody>
      </p:sp>
    </p:spTree>
    <p:extLst>
      <p:ext uri="{BB962C8B-B14F-4D97-AF65-F5344CB8AC3E}">
        <p14:creationId xmlns:p14="http://schemas.microsoft.com/office/powerpoint/2010/main" val="808357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works.com/products/simscape/?s_cid=0211_wrma_electro_ss_20298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mathworks.com/products/simmechanics/?s_cid=0211_wrma_electro_ms_202980" TargetMode="External"/><Relationship Id="rId2" Type="http://schemas.openxmlformats.org/officeDocument/2006/relationships/hyperlink" Target="http://www.mathworks.com/products/simelectronics/?s_cid=0211_wrma_electro_se_20298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342899" y="4857400"/>
            <a:ext cx="8458201" cy="411615"/>
          </a:xfrm>
          <a:prstGeom prst="rect">
            <a:avLst/>
          </a:prstGeom>
          <a:noFill/>
          <a:ln w="9525">
            <a:noFill/>
            <a:miter lim="800000"/>
            <a:headEnd/>
            <a:tailEnd/>
          </a:ln>
          <a:effectLst/>
        </p:spPr>
        <p:txBody>
          <a:bodyPr wrap="square" lIns="102833" tIns="51417" rIns="102833" bIns="51417">
            <a:spAutoFit/>
          </a:bodyPr>
          <a:lstStyle/>
          <a:p>
            <a:pPr algn="ctr" defTabSz="1028700">
              <a:spcBef>
                <a:spcPct val="50000"/>
              </a:spcBef>
            </a:pPr>
            <a:r>
              <a:rPr lang="en-US" altLang="en-US" sz="2000" dirty="0" smtClean="0">
                <a:latin typeface="Arial" pitchFamily="34" charset="0"/>
              </a:rPr>
              <a:t>Copyright </a:t>
            </a:r>
            <a:r>
              <a:rPr lang="en-US" altLang="en-US" sz="2000" dirty="0" smtClean="0">
                <a:latin typeface="Arial" pitchFamily="34" charset="0"/>
                <a:cs typeface="Times New Roman" pitchFamily="18" charset="0"/>
              </a:rPr>
              <a:t>© </a:t>
            </a:r>
            <a:r>
              <a:rPr lang="en-US" altLang="en-US" sz="2000" dirty="0" smtClean="0">
                <a:latin typeface="Arial" pitchFamily="34" charset="0"/>
                <a:cs typeface="Times New Roman" pitchFamily="18" charset="0"/>
              </a:rPr>
              <a:t>2013. </a:t>
            </a:r>
            <a:r>
              <a:rPr lang="en-US" altLang="en-US" sz="2000" dirty="0" smtClean="0">
                <a:latin typeface="Arial" pitchFamily="34" charset="0"/>
              </a:rPr>
              <a:t>The McGraw-Hill Companies, Inc.</a:t>
            </a:r>
            <a:endParaRPr lang="en-US" altLang="en-US" sz="1000" dirty="0">
              <a:latin typeface="Arial" charset="0"/>
            </a:endParaRPr>
          </a:p>
        </p:txBody>
      </p:sp>
      <p:pic>
        <p:nvPicPr>
          <p:cNvPr id="12291" name="Picture 1027" descr="brandinglogo"/>
          <p:cNvPicPr>
            <a:picLocks noChangeAspect="1" noChangeArrowheads="1"/>
          </p:cNvPicPr>
          <p:nvPr/>
        </p:nvPicPr>
        <p:blipFill>
          <a:blip r:embed="rId3" cstate="print"/>
          <a:srcRect/>
          <a:stretch>
            <a:fillRect/>
          </a:stretch>
        </p:blipFill>
        <p:spPr bwMode="auto">
          <a:xfrm>
            <a:off x="0" y="0"/>
            <a:ext cx="9144000" cy="647700"/>
          </a:xfrm>
          <a:prstGeom prst="rect">
            <a:avLst/>
          </a:prstGeom>
          <a:noFill/>
        </p:spPr>
      </p:pic>
      <p:sp>
        <p:nvSpPr>
          <p:cNvPr id="12292" name="Text Box 1028"/>
          <p:cNvSpPr txBox="1">
            <a:spLocks noChangeArrowheads="1"/>
          </p:cNvSpPr>
          <p:nvPr/>
        </p:nvSpPr>
        <p:spPr bwMode="auto">
          <a:xfrm>
            <a:off x="0" y="1524000"/>
            <a:ext cx="9144000" cy="915635"/>
          </a:xfrm>
          <a:prstGeom prst="rect">
            <a:avLst/>
          </a:prstGeom>
          <a:noFill/>
          <a:ln w="9525">
            <a:noFill/>
            <a:miter lim="800000"/>
            <a:headEnd/>
            <a:tailEnd/>
          </a:ln>
          <a:effectLst/>
        </p:spPr>
        <p:txBody>
          <a:bodyPr>
            <a:spAutoFit/>
          </a:bodyPr>
          <a:lstStyle/>
          <a:p>
            <a:pPr algn="ctr" eaLnBrk="1" hangingPunct="1">
              <a:spcBef>
                <a:spcPct val="50000"/>
              </a:spcBef>
            </a:pPr>
            <a:r>
              <a:rPr lang="en-US" altLang="en-US" sz="2800" b="1" dirty="0" smtClean="0">
                <a:latin typeface="Times" pitchFamily="18" charset="0"/>
              </a:rPr>
              <a:t>System Dynamics, </a:t>
            </a:r>
            <a:r>
              <a:rPr lang="en-US" altLang="en-US" sz="2800" b="1" dirty="0" smtClean="0">
                <a:latin typeface="Times" pitchFamily="18" charset="0"/>
              </a:rPr>
              <a:t>Third</a:t>
            </a:r>
            <a:r>
              <a:rPr lang="en-US" altLang="en-US" sz="2800" b="1" dirty="0" smtClean="0">
                <a:latin typeface="Times" pitchFamily="18" charset="0"/>
              </a:rPr>
              <a:t> </a:t>
            </a:r>
            <a:r>
              <a:rPr lang="en-US" altLang="en-US" sz="2800" b="1" dirty="0" smtClean="0">
                <a:latin typeface="Times" pitchFamily="18" charset="0"/>
              </a:rPr>
              <a:t>Edition </a:t>
            </a:r>
            <a:endParaRPr lang="en-US" altLang="en-US" sz="1500" b="1" dirty="0">
              <a:latin typeface="Times New Roman" pitchFamily="18" charset="0"/>
            </a:endParaRPr>
          </a:p>
          <a:p>
            <a:pPr algn="ctr" eaLnBrk="1" hangingPunct="1">
              <a:spcBef>
                <a:spcPct val="50000"/>
              </a:spcBef>
            </a:pPr>
            <a:r>
              <a:rPr lang="en-US" altLang="en-US" sz="1700" b="1" dirty="0">
                <a:latin typeface="Times New Roman" pitchFamily="18" charset="0"/>
              </a:rPr>
              <a:t>William J. Palm III</a:t>
            </a:r>
            <a:endParaRPr lang="en-US" sz="1700" b="1" dirty="0">
              <a:latin typeface="Times New Roman" pitchFamily="18" charset="0"/>
            </a:endParaRPr>
          </a:p>
        </p:txBody>
      </p:sp>
      <p:sp>
        <p:nvSpPr>
          <p:cNvPr id="12293" name="Text Box 1029"/>
          <p:cNvSpPr txBox="1">
            <a:spLocks noChangeArrowheads="1"/>
          </p:cNvSpPr>
          <p:nvPr/>
        </p:nvSpPr>
        <p:spPr bwMode="auto">
          <a:xfrm>
            <a:off x="838200" y="2667000"/>
            <a:ext cx="7619999" cy="1708160"/>
          </a:xfrm>
          <a:prstGeom prst="rect">
            <a:avLst/>
          </a:prstGeom>
          <a:solidFill>
            <a:schemeClr val="tx2">
              <a:lumMod val="40000"/>
              <a:lumOff val="60000"/>
            </a:schemeClr>
          </a:solidFill>
          <a:ln w="9525">
            <a:noFill/>
            <a:miter lim="800000"/>
            <a:headEnd/>
            <a:tailEnd/>
          </a:ln>
          <a:effectLst/>
        </p:spPr>
        <p:txBody>
          <a:bodyPr wrap="square">
            <a:spAutoFit/>
          </a:bodyPr>
          <a:lstStyle/>
          <a:p>
            <a:pPr algn="ctr" eaLnBrk="1" hangingPunct="1">
              <a:spcBef>
                <a:spcPct val="50000"/>
              </a:spcBef>
            </a:pPr>
            <a:r>
              <a:rPr lang="en-US" sz="3000" b="1" dirty="0" smtClean="0">
                <a:latin typeface="Arial" charset="0"/>
              </a:rPr>
              <a:t>Using </a:t>
            </a:r>
            <a:r>
              <a:rPr lang="en-US" sz="3000" b="1" dirty="0" err="1" smtClean="0">
                <a:latin typeface="Arial" charset="0"/>
              </a:rPr>
              <a:t>Simscape</a:t>
            </a:r>
            <a:r>
              <a:rPr lang="en-US" sz="3000" b="1" dirty="0" smtClean="0">
                <a:latin typeface="Arial" charset="0"/>
              </a:rPr>
              <a:t>™ for Modeling</a:t>
            </a:r>
            <a:r>
              <a:rPr lang="en-US" sz="3000" b="1" dirty="0">
                <a:latin typeface="Arial" charset="0"/>
              </a:rPr>
              <a:t> </a:t>
            </a:r>
            <a:r>
              <a:rPr lang="en-US" sz="3000" b="1" dirty="0" smtClean="0">
                <a:latin typeface="Arial" charset="0"/>
              </a:rPr>
              <a:t>Electromechanical Systems:</a:t>
            </a:r>
          </a:p>
          <a:p>
            <a:pPr algn="ctr" eaLnBrk="1" hangingPunct="1">
              <a:spcBef>
                <a:spcPct val="50000"/>
              </a:spcBef>
            </a:pPr>
            <a:r>
              <a:rPr lang="en-US" sz="3000" b="1" dirty="0" smtClean="0">
                <a:latin typeface="Arial" charset="0"/>
              </a:rPr>
              <a:t>Dynamics and Control of a Robot Arm</a:t>
            </a:r>
            <a:endParaRPr lang="en-US" sz="3000" b="1" dirty="0">
              <a:latin typeface="Arial" charset="0"/>
            </a:endParaRPr>
          </a:p>
        </p:txBody>
      </p:sp>
      <p:sp>
        <p:nvSpPr>
          <p:cNvPr id="12295" name="Text Box 1031"/>
          <p:cNvSpPr txBox="1">
            <a:spLocks noChangeArrowheads="1"/>
          </p:cNvSpPr>
          <p:nvPr/>
        </p:nvSpPr>
        <p:spPr bwMode="auto">
          <a:xfrm>
            <a:off x="0" y="914400"/>
            <a:ext cx="9144000" cy="427038"/>
          </a:xfrm>
          <a:prstGeom prst="rect">
            <a:avLst/>
          </a:prstGeom>
          <a:noFill/>
          <a:ln w="9525">
            <a:noFill/>
            <a:miter lim="800000"/>
            <a:headEnd/>
            <a:tailEnd/>
          </a:ln>
          <a:effectLst/>
        </p:spPr>
        <p:txBody>
          <a:bodyPr>
            <a:spAutoFit/>
          </a:bodyPr>
          <a:lstStyle/>
          <a:p>
            <a:pPr algn="ctr" eaLnBrk="1" hangingPunct="1">
              <a:spcBef>
                <a:spcPct val="50000"/>
              </a:spcBef>
            </a:pPr>
            <a:r>
              <a:rPr lang="en-US" sz="2200">
                <a:latin typeface="Times New Roman" pitchFamily="18" charset="0"/>
              </a:rPr>
              <a:t>PowerPoint to accompany</a:t>
            </a:r>
          </a:p>
        </p:txBody>
      </p:sp>
      <p:sp>
        <p:nvSpPr>
          <p:cNvPr id="3" name="Slide Number Placeholder 2"/>
          <p:cNvSpPr>
            <a:spLocks noGrp="1"/>
          </p:cNvSpPr>
          <p:nvPr>
            <p:ph type="sldNum" sz="quarter" idx="12"/>
          </p:nvPr>
        </p:nvSpPr>
        <p:spPr/>
        <p:txBody>
          <a:bodyPr/>
          <a:lstStyle/>
          <a:p>
            <a:fld id="{EFD17D36-DCB6-4023-A7B4-A063DE00AFB6}" type="slidenum">
              <a:rPr lang="en-US" smtClean="0"/>
              <a:pPr/>
              <a:t>1</a:t>
            </a:fld>
            <a:endParaRPr lang="en-US"/>
          </a:p>
        </p:txBody>
      </p:sp>
    </p:spTree>
    <p:extLst>
      <p:ext uri="{BB962C8B-B14F-4D97-AF65-F5344CB8AC3E}">
        <p14:creationId xmlns:p14="http://schemas.microsoft.com/office/powerpoint/2010/main" val="541655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10</a:t>
            </a:fld>
            <a:endParaRPr lang="en-US"/>
          </a:p>
        </p:txBody>
      </p:sp>
      <p:sp>
        <p:nvSpPr>
          <p:cNvPr id="3" name="TextBox 2"/>
          <p:cNvSpPr txBox="1"/>
          <p:nvPr/>
        </p:nvSpPr>
        <p:spPr>
          <a:xfrm>
            <a:off x="533400" y="761999"/>
            <a:ext cx="8001000" cy="1754326"/>
          </a:xfrm>
          <a:prstGeom prst="rect">
            <a:avLst/>
          </a:prstGeom>
          <a:noFill/>
        </p:spPr>
        <p:txBody>
          <a:bodyPr wrap="square" rtlCol="0">
            <a:spAutoFit/>
          </a:bodyPr>
          <a:lstStyle/>
          <a:p>
            <a:r>
              <a:rPr lang="en-US" dirty="0" smtClean="0"/>
              <a:t>STEP 7: Select and place the </a:t>
            </a:r>
            <a:r>
              <a:rPr lang="en-US" dirty="0" smtClean="0">
                <a:solidFill>
                  <a:srgbClr val="00B0F0"/>
                </a:solidFill>
              </a:rPr>
              <a:t>Solver Configuration</a:t>
            </a:r>
            <a:r>
              <a:rPr lang="en-US" dirty="0" smtClean="0"/>
              <a:t> block from the Simscape&gt;Utilities </a:t>
            </a:r>
            <a:r>
              <a:rPr lang="en-US" dirty="0"/>
              <a:t>library. </a:t>
            </a:r>
            <a:r>
              <a:rPr lang="de-DE" dirty="0" smtClean="0"/>
              <a:t>The Solver </a:t>
            </a:r>
            <a:r>
              <a:rPr lang="de-DE" dirty="0" err="1" smtClean="0"/>
              <a:t>Configuration</a:t>
            </a:r>
            <a:r>
              <a:rPr lang="de-DE" dirty="0" smtClean="0"/>
              <a:t> block </a:t>
            </a:r>
            <a:r>
              <a:rPr lang="de-DE" dirty="0" err="1" smtClean="0"/>
              <a:t>defines</a:t>
            </a:r>
            <a:r>
              <a:rPr lang="de-DE" dirty="0" smtClean="0"/>
              <a:t> </a:t>
            </a:r>
            <a:r>
              <a:rPr lang="de-DE" dirty="0" err="1" smtClean="0"/>
              <a:t>the</a:t>
            </a:r>
            <a:r>
              <a:rPr lang="de-DE" dirty="0" smtClean="0"/>
              <a:t> </a:t>
            </a:r>
            <a:r>
              <a:rPr lang="de-DE" dirty="0" err="1" smtClean="0"/>
              <a:t>solver</a:t>
            </a:r>
            <a:r>
              <a:rPr lang="de-DE" dirty="0" smtClean="0"/>
              <a:t> </a:t>
            </a:r>
            <a:r>
              <a:rPr lang="de-DE" dirty="0" err="1" smtClean="0"/>
              <a:t>settings</a:t>
            </a:r>
            <a:r>
              <a:rPr lang="de-DE" dirty="0" smtClean="0"/>
              <a:t> </a:t>
            </a:r>
            <a:r>
              <a:rPr lang="de-DE" dirty="0" err="1" smtClean="0"/>
              <a:t>for</a:t>
            </a:r>
            <a:r>
              <a:rPr lang="de-DE" dirty="0" smtClean="0"/>
              <a:t> </a:t>
            </a:r>
            <a:r>
              <a:rPr lang="de-DE" dirty="0" err="1" smtClean="0"/>
              <a:t>this</a:t>
            </a:r>
            <a:r>
              <a:rPr lang="de-DE" dirty="0" smtClean="0"/>
              <a:t> Simscape </a:t>
            </a:r>
            <a:r>
              <a:rPr lang="de-DE" dirty="0" err="1" smtClean="0"/>
              <a:t>physical</a:t>
            </a:r>
            <a:r>
              <a:rPr lang="de-DE" dirty="0" smtClean="0"/>
              <a:t> </a:t>
            </a:r>
            <a:r>
              <a:rPr lang="de-DE" dirty="0" err="1" smtClean="0"/>
              <a:t>network</a:t>
            </a:r>
            <a:r>
              <a:rPr lang="de-DE" dirty="0" smtClean="0"/>
              <a:t>.  The Simulink </a:t>
            </a:r>
            <a:r>
              <a:rPr lang="de-DE" dirty="0" err="1" smtClean="0"/>
              <a:t>solver</a:t>
            </a:r>
            <a:r>
              <a:rPr lang="de-DE" dirty="0" smtClean="0"/>
              <a:t> </a:t>
            </a:r>
            <a:r>
              <a:rPr lang="de-DE" dirty="0" err="1" smtClean="0"/>
              <a:t>for</a:t>
            </a:r>
            <a:r>
              <a:rPr lang="de-DE" dirty="0" smtClean="0"/>
              <a:t> </a:t>
            </a:r>
            <a:r>
              <a:rPr lang="de-DE" dirty="0" err="1" smtClean="0"/>
              <a:t>the</a:t>
            </a:r>
            <a:r>
              <a:rPr lang="de-DE" dirty="0" smtClean="0"/>
              <a:t> </a:t>
            </a:r>
            <a:r>
              <a:rPr lang="de-DE" dirty="0" err="1" smtClean="0"/>
              <a:t>entire</a:t>
            </a:r>
            <a:r>
              <a:rPr lang="de-DE" dirty="0" smtClean="0"/>
              <a:t> model must </a:t>
            </a:r>
            <a:r>
              <a:rPr lang="de-DE" dirty="0" err="1" smtClean="0"/>
              <a:t>be</a:t>
            </a:r>
            <a:r>
              <a:rPr lang="de-DE" dirty="0" smtClean="0"/>
              <a:t> </a:t>
            </a:r>
            <a:r>
              <a:rPr lang="de-DE" dirty="0" err="1" smtClean="0"/>
              <a:t>set</a:t>
            </a:r>
            <a:r>
              <a:rPr lang="de-DE" dirty="0" smtClean="0"/>
              <a:t> </a:t>
            </a:r>
            <a:r>
              <a:rPr lang="de-DE" dirty="0" err="1" smtClean="0"/>
              <a:t>separately</a:t>
            </a:r>
            <a:r>
              <a:rPr lang="de-DE" dirty="0" smtClean="0"/>
              <a:t>.</a:t>
            </a:r>
            <a:r>
              <a:rPr lang="en-US" dirty="0" smtClean="0"/>
              <a:t> For this example, do not change any of the parameters in this block (all three boxes should be unchecked).  Connect it as shown in the figure below.  The model is now complete except for the parameter values.</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561329"/>
            <a:ext cx="36099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373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514600"/>
            <a:ext cx="8420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112" y="620851"/>
            <a:ext cx="25622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4953000" cy="2031325"/>
          </a:xfrm>
          <a:prstGeom prst="rect">
            <a:avLst/>
          </a:prstGeom>
          <a:noFill/>
        </p:spPr>
        <p:txBody>
          <a:bodyPr wrap="square" rtlCol="0">
            <a:spAutoFit/>
          </a:bodyPr>
          <a:lstStyle/>
          <a:p>
            <a:r>
              <a:rPr lang="en-US" b="1" dirty="0" smtClean="0"/>
              <a:t>A Note About Solvers: </a:t>
            </a:r>
            <a:r>
              <a:rPr lang="en-US" dirty="0" smtClean="0"/>
              <a:t>The default solver is ode 45. </a:t>
            </a:r>
            <a:r>
              <a:rPr lang="en-US" dirty="0" smtClean="0">
                <a:cs typeface="Arial" pitchFamily="34" charset="0"/>
              </a:rPr>
              <a:t>It is strongly recommended that you change the solver to a stiff solver (ode15s, ode23t, or ode14x). </a:t>
            </a:r>
            <a:r>
              <a:rPr lang="en-US" dirty="0" smtClean="0"/>
              <a:t>Do this by selecting “Configuration Parameters” from the Simulation menu, </a:t>
            </a:r>
            <a:r>
              <a:rPr lang="en-US" dirty="0" smtClean="0">
                <a:cs typeface="Arial" pitchFamily="34" charset="0"/>
              </a:rPr>
              <a:t>selecting the solver pane from the list on the left, and changing the “Solver” parameter to ode15s.</a:t>
            </a:r>
            <a:r>
              <a:rPr lang="en-US" dirty="0" smtClean="0"/>
              <a:t> Then click OK. </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11</a:t>
            </a:fld>
            <a:endParaRPr lang="en-US"/>
          </a:p>
        </p:txBody>
      </p:sp>
      <p:sp>
        <p:nvSpPr>
          <p:cNvPr id="6" name="Oval 5"/>
          <p:cNvSpPr/>
          <p:nvPr/>
        </p:nvSpPr>
        <p:spPr>
          <a:xfrm>
            <a:off x="6019800" y="1219200"/>
            <a:ext cx="1600200" cy="3048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257800" y="3581400"/>
            <a:ext cx="2438400" cy="3810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6"/>
          <p:cNvSpPr/>
          <p:nvPr/>
        </p:nvSpPr>
        <p:spPr>
          <a:xfrm>
            <a:off x="533400" y="2971800"/>
            <a:ext cx="10668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3950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12</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727106" y="276314"/>
                <a:ext cx="8035893" cy="2557239"/>
              </a:xfrm>
              <a:prstGeom prst="rect">
                <a:avLst/>
              </a:prstGeom>
              <a:noFill/>
            </p:spPr>
            <p:txBody>
              <a:bodyPr wrap="square" rtlCol="0">
                <a:spAutoFit/>
              </a:bodyPr>
              <a:lstStyle/>
              <a:p>
                <a:r>
                  <a:rPr lang="en-US" dirty="0" smtClean="0"/>
                  <a:t>Now let’s simulate the model.  By double-clicking on the appropriate block, enter the following values for the resistance, inductance, and voltage: </a:t>
                </a:r>
                <a:r>
                  <a:rPr lang="en-US" i="1" dirty="0" smtClean="0"/>
                  <a:t>R</a:t>
                </a:r>
                <a:r>
                  <a:rPr lang="en-US" dirty="0" smtClean="0"/>
                  <a:t> = 5, </a:t>
                </a:r>
                <a14:m>
                  <m:oMath xmlns:m="http://schemas.openxmlformats.org/officeDocument/2006/math">
                    <m:r>
                      <a:rPr lang="en-US" b="0" i="1" smtClean="0">
                        <a:latin typeface="Cambria Math"/>
                      </a:rPr>
                      <m:t>𝐿</m:t>
                    </m:r>
                    <m:r>
                      <a:rPr lang="en-US" b="0" i="1" smtClean="0">
                        <a:latin typeface="Cambria Math"/>
                      </a:rPr>
                      <m:t>=0.004</m:t>
                    </m:r>
                  </m:oMath>
                </a14:m>
                <a:r>
                  <a:rPr lang="en-US" dirty="0" smtClean="0"/>
                  <a:t>, and </a:t>
                </a:r>
                <a:r>
                  <a:rPr lang="en-US" i="1" dirty="0" smtClean="0"/>
                  <a:t>v</a:t>
                </a:r>
                <a:r>
                  <a:rPr lang="en-US" dirty="0" smtClean="0"/>
                  <a:t> = 10 (the units are ohms, henrys, and volts, respectively, which are the default units used in these property boxes).  The theoretical model for this circuit is</a:t>
                </a:r>
              </a:p>
              <a:p>
                <a:pPr/>
                <a14:m>
                  <m:oMathPara xmlns:m="http://schemas.openxmlformats.org/officeDocument/2006/math">
                    <m:oMathParaPr>
                      <m:jc m:val="centerGroup"/>
                    </m:oMathParaPr>
                    <m:oMath xmlns:m="http://schemas.openxmlformats.org/officeDocument/2006/math">
                      <m:r>
                        <a:rPr lang="en-US" b="0" i="1" smtClean="0">
                          <a:latin typeface="Cambria Math"/>
                        </a:rPr>
                        <m:t>𝐿</m:t>
                      </m:r>
                      <m:f>
                        <m:fPr>
                          <m:ctrlPr>
                            <a:rPr lang="en-US" i="1" smtClean="0">
                              <a:latin typeface="Cambria Math"/>
                            </a:rPr>
                          </m:ctrlPr>
                        </m:fPr>
                        <m:num>
                          <m:r>
                            <a:rPr lang="en-US" b="0" i="1" smtClean="0">
                              <a:latin typeface="Cambria Math"/>
                            </a:rPr>
                            <m:t>𝑑𝑖</m:t>
                          </m:r>
                        </m:num>
                        <m:den>
                          <m:r>
                            <a:rPr lang="en-US" b="0" i="1" smtClean="0">
                              <a:latin typeface="Cambria Math"/>
                            </a:rPr>
                            <m:t>𝑑𝑡</m:t>
                          </m:r>
                        </m:den>
                      </m:f>
                      <m:r>
                        <a:rPr lang="en-US" b="0" i="1" smtClean="0">
                          <a:latin typeface="Cambria Math"/>
                        </a:rPr>
                        <m:t>+</m:t>
                      </m:r>
                      <m:r>
                        <a:rPr lang="en-US" b="0" i="1" smtClean="0">
                          <a:latin typeface="Cambria Math"/>
                        </a:rPr>
                        <m:t>𝑅𝑖</m:t>
                      </m:r>
                      <m:r>
                        <a:rPr lang="en-US" b="0" i="1" smtClean="0">
                          <a:latin typeface="Cambria Math"/>
                        </a:rPr>
                        <m:t>=</m:t>
                      </m:r>
                      <m:r>
                        <a:rPr lang="en-US" b="0" i="1" smtClean="0">
                          <a:latin typeface="Cambria Math"/>
                        </a:rPr>
                        <m:t>𝑣</m:t>
                      </m:r>
                    </m:oMath>
                  </m:oMathPara>
                </a14:m>
                <a:endParaRPr lang="en-US" dirty="0" smtClean="0"/>
              </a:p>
              <a:p>
                <a:r>
                  <a:rPr lang="en-US" dirty="0"/>
                  <a:t>T</a:t>
                </a:r>
                <a:r>
                  <a:rPr lang="en-US" dirty="0" smtClean="0"/>
                  <a:t>he time constant is therefore </a:t>
                </a:r>
                <a:r>
                  <a:rPr lang="en-US" i="1" dirty="0" smtClean="0"/>
                  <a:t>L</a:t>
                </a:r>
                <a:r>
                  <a:rPr lang="en-US" dirty="0" smtClean="0"/>
                  <a:t>/</a:t>
                </a:r>
                <a:r>
                  <a:rPr lang="en-US" i="1" dirty="0" smtClean="0"/>
                  <a:t>R</a:t>
                </a:r>
                <a:r>
                  <a:rPr lang="en-US" dirty="0" smtClean="0"/>
                  <a:t>. If </a:t>
                </a:r>
                <a:r>
                  <a:rPr lang="en-US" i="1" dirty="0" smtClean="0"/>
                  <a:t>v</a:t>
                </a:r>
                <a:r>
                  <a:rPr lang="en-US" dirty="0" smtClean="0"/>
                  <a:t> is constant, the steady state current will be </a:t>
                </a:r>
                <a:r>
                  <a:rPr lang="en-US" i="1" dirty="0" smtClean="0"/>
                  <a:t>v</a:t>
                </a:r>
                <a:r>
                  <a:rPr lang="en-US" dirty="0" smtClean="0"/>
                  <a:t>/</a:t>
                </a:r>
                <a:r>
                  <a:rPr lang="en-US" i="1" dirty="0" smtClean="0"/>
                  <a:t>R</a:t>
                </a:r>
                <a:r>
                  <a:rPr lang="en-US" dirty="0" smtClean="0"/>
                  <a:t>.  For our values this gives </a:t>
                </a:r>
                <a:r>
                  <a:rPr lang="en-US" i="1" dirty="0" smtClean="0"/>
                  <a:t>L</a:t>
                </a:r>
                <a:r>
                  <a:rPr lang="en-US" dirty="0" smtClean="0"/>
                  <a:t>/</a:t>
                </a:r>
                <a:r>
                  <a:rPr lang="en-US" i="1" dirty="0" smtClean="0"/>
                  <a:t>R = </a:t>
                </a:r>
                <a:r>
                  <a:rPr lang="en-US" dirty="0" smtClean="0"/>
                  <a:t>0.008 seconds and a steady state current of 2 amps, which is reached to within 2% after 4(0.008)=0.032 seconds.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27106" y="276314"/>
                <a:ext cx="8035893" cy="2557239"/>
              </a:xfrm>
              <a:prstGeom prst="rect">
                <a:avLst/>
              </a:prstGeom>
              <a:blipFill rotWithShape="1">
                <a:blip r:embed="rId2" cstate="print"/>
                <a:stretch>
                  <a:fillRect l="-607" t="-1190" r="-683" b="-285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124200"/>
            <a:ext cx="31908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3200400"/>
            <a:ext cx="4038600" cy="1200329"/>
          </a:xfrm>
          <a:prstGeom prst="rect">
            <a:avLst/>
          </a:prstGeom>
          <a:noFill/>
        </p:spPr>
        <p:txBody>
          <a:bodyPr wrap="square" rtlCol="0">
            <a:spAutoFit/>
          </a:bodyPr>
          <a:lstStyle/>
          <a:p>
            <a:r>
              <a:rPr lang="en-US" dirty="0"/>
              <a:t>Set the simulation time to 0.06 and run the model.  You should see </a:t>
            </a:r>
            <a:r>
              <a:rPr lang="en-US" dirty="0" smtClean="0"/>
              <a:t>a plot like that shown in the scope to the right. </a:t>
            </a:r>
            <a:r>
              <a:rPr lang="en-US" dirty="0"/>
              <a:t>The results agree with our analytical model.</a:t>
            </a:r>
          </a:p>
        </p:txBody>
      </p:sp>
    </p:spTree>
    <p:extLst>
      <p:ext uri="{BB962C8B-B14F-4D97-AF65-F5344CB8AC3E}">
        <p14:creationId xmlns:p14="http://schemas.microsoft.com/office/powerpoint/2010/main" val="336851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13</a:t>
            </a:fld>
            <a:endParaRPr lang="en-US"/>
          </a:p>
        </p:txBody>
      </p:sp>
      <p:sp>
        <p:nvSpPr>
          <p:cNvPr id="3" name="TextBox 2"/>
          <p:cNvSpPr txBox="1"/>
          <p:nvPr/>
        </p:nvSpPr>
        <p:spPr>
          <a:xfrm>
            <a:off x="946447" y="1143000"/>
            <a:ext cx="6262612" cy="954107"/>
          </a:xfrm>
          <a:prstGeom prst="rect">
            <a:avLst/>
          </a:prstGeom>
          <a:noFill/>
        </p:spPr>
        <p:txBody>
          <a:bodyPr wrap="none" rtlCol="0">
            <a:spAutoFit/>
          </a:bodyPr>
          <a:lstStyle/>
          <a:p>
            <a:r>
              <a:rPr lang="en-US" b="1" dirty="0"/>
              <a:t>EXAMPLE </a:t>
            </a:r>
            <a:r>
              <a:rPr lang="en-US" b="1" dirty="0" smtClean="0"/>
              <a:t>2: A DC MOTOR MODEL </a:t>
            </a:r>
          </a:p>
          <a:p>
            <a:r>
              <a:rPr lang="en-US" dirty="0" smtClean="0"/>
              <a:t>We will now modify our RL circuit model to create a model of an </a:t>
            </a:r>
          </a:p>
          <a:p>
            <a:r>
              <a:rPr lang="en-US" dirty="0" smtClean="0"/>
              <a:t>armature-controlled dc motor.  The final model will look like this: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085975"/>
            <a:ext cx="73152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681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14</a:t>
            </a:fld>
            <a:endParaRPr lang="en-US"/>
          </a:p>
        </p:txBody>
      </p:sp>
      <p:sp>
        <p:nvSpPr>
          <p:cNvPr id="3" name="TextBox 2"/>
          <p:cNvSpPr txBox="1"/>
          <p:nvPr/>
        </p:nvSpPr>
        <p:spPr>
          <a:xfrm>
            <a:off x="533401" y="533400"/>
            <a:ext cx="7467600" cy="1200329"/>
          </a:xfrm>
          <a:prstGeom prst="rect">
            <a:avLst/>
          </a:prstGeom>
          <a:noFill/>
        </p:spPr>
        <p:txBody>
          <a:bodyPr wrap="square" rtlCol="0">
            <a:spAutoFit/>
          </a:bodyPr>
          <a:lstStyle/>
          <a:p>
            <a:r>
              <a:rPr lang="en-US" dirty="0" smtClean="0"/>
              <a:t>To create the model, first delete the connection between the Inductor and the Electrical Reference. Then insert the </a:t>
            </a:r>
            <a:r>
              <a:rPr lang="en-US" dirty="0" smtClean="0">
                <a:solidFill>
                  <a:srgbClr val="00B0F0"/>
                </a:solidFill>
              </a:rPr>
              <a:t>Rotational Electromechanical Converter </a:t>
            </a:r>
            <a:r>
              <a:rPr lang="en-US" dirty="0" smtClean="0"/>
              <a:t>block from the Simscape&gt;Foundation </a:t>
            </a:r>
            <a:r>
              <a:rPr lang="en-US" dirty="0"/>
              <a:t>Library&gt;Electrical&gt;Electrical Elements </a:t>
            </a:r>
            <a:r>
              <a:rPr lang="en-US" dirty="0" smtClean="0"/>
              <a:t>library, and connect it with the Inductor and Electrical Reference as shown. </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2066925"/>
            <a:ext cx="53721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6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15</a:t>
            </a:fld>
            <a:endParaRPr lang="en-US"/>
          </a:p>
        </p:txBody>
      </p:sp>
      <mc:AlternateContent xmlns:mc="http://schemas.openxmlformats.org/markup-compatibility/2006">
        <mc:Choice xmlns:a14="http://schemas.microsoft.com/office/drawing/2010/main" Requires="a14">
          <p:sp>
            <p:nvSpPr>
              <p:cNvPr id="3" name="Rectangle 2"/>
              <p:cNvSpPr/>
              <p:nvPr/>
            </p:nvSpPr>
            <p:spPr>
              <a:xfrm>
                <a:off x="609600" y="609600"/>
                <a:ext cx="7467600" cy="4801314"/>
              </a:xfrm>
              <a:prstGeom prst="rect">
                <a:avLst/>
              </a:prstGeom>
            </p:spPr>
            <p:txBody>
              <a:bodyPr wrap="square">
                <a:spAutoFit/>
              </a:bodyPr>
              <a:lstStyle/>
              <a:p>
                <a:r>
                  <a:rPr lang="en-US" dirty="0" smtClean="0"/>
                  <a:t>The</a:t>
                </a:r>
                <a:r>
                  <a:rPr lang="en-US" dirty="0" smtClean="0">
                    <a:solidFill>
                      <a:srgbClr val="00B0F0"/>
                    </a:solidFill>
                  </a:rPr>
                  <a:t> </a:t>
                </a:r>
                <a:r>
                  <a:rPr lang="en-US" dirty="0" smtClean="0"/>
                  <a:t>Rotational </a:t>
                </a:r>
                <a:r>
                  <a:rPr lang="en-US" dirty="0"/>
                  <a:t>Electromechanical Converter </a:t>
                </a:r>
                <a:r>
                  <a:rPr lang="en-US" dirty="0" smtClean="0"/>
                  <a:t>block provides </a:t>
                </a:r>
                <a:r>
                  <a:rPr lang="en-US" dirty="0"/>
                  <a:t>an interface between the electrical and mechanical rotational domains. If the current and voltage through and across the electrical ports are </a:t>
                </a:r>
                <a:r>
                  <a:rPr lang="en-US" i="1" dirty="0"/>
                  <a:t>i</a:t>
                </a:r>
                <a:r>
                  <a:rPr lang="en-US" dirty="0"/>
                  <a:t> and </a:t>
                </a:r>
                <a:r>
                  <a:rPr lang="en-US" i="1" dirty="0"/>
                  <a:t>v</a:t>
                </a:r>
                <a:r>
                  <a:rPr lang="en-US" dirty="0"/>
                  <a:t>, and the torque and angular speed through and across the mechanical ports are </a:t>
                </a:r>
                <a:r>
                  <a:rPr lang="en-US" i="1" dirty="0"/>
                  <a:t>T</a:t>
                </a:r>
                <a:r>
                  <a:rPr lang="en-US" dirty="0"/>
                  <a:t> and </a:t>
                </a:r>
                <a:r>
                  <a:rPr lang="el-GR" i="1" dirty="0"/>
                  <a:t>ω</a:t>
                </a:r>
                <a:r>
                  <a:rPr lang="en-US" dirty="0"/>
                  <a:t>, then </a:t>
                </a:r>
                <a14:m>
                  <m:oMath xmlns:m="http://schemas.openxmlformats.org/officeDocument/2006/math">
                    <m:r>
                      <a:rPr lang="en-US" i="1">
                        <a:latin typeface="Cambria Math"/>
                      </a:rPr>
                      <m:t>𝑇</m:t>
                    </m:r>
                    <m:r>
                      <a:rPr lang="en-US" i="1">
                        <a:latin typeface="Cambria Math"/>
                      </a:rPr>
                      <m:t>=</m:t>
                    </m:r>
                    <m:r>
                      <a:rPr lang="en-US" i="1">
                        <a:latin typeface="Cambria Math"/>
                      </a:rPr>
                      <m:t>𝐾𝑖</m:t>
                    </m:r>
                  </m:oMath>
                </a14:m>
                <a:r>
                  <a:rPr lang="en-US" dirty="0"/>
                  <a:t> and </a:t>
                </a:r>
                <a14:m>
                  <m:oMath xmlns:m="http://schemas.openxmlformats.org/officeDocument/2006/math">
                    <m:r>
                      <a:rPr lang="en-US" i="1">
                        <a:latin typeface="Cambria Math"/>
                      </a:rPr>
                      <m:t>𝑣</m:t>
                    </m:r>
                    <m:r>
                      <a:rPr lang="en-US" i="1">
                        <a:latin typeface="Cambria Math"/>
                      </a:rPr>
                      <m:t>=</m:t>
                    </m:r>
                    <m:r>
                      <a:rPr lang="en-US" i="1">
                        <a:latin typeface="Cambria Math"/>
                      </a:rPr>
                      <m:t>𝐾</m:t>
                    </m:r>
                    <m:r>
                      <a:rPr lang="en-US" i="1">
                        <a:latin typeface="Cambria Math"/>
                        <a:ea typeface="Cambria Math"/>
                      </a:rPr>
                      <m:t>𝜔</m:t>
                    </m:r>
                    <m:r>
                      <a:rPr lang="en-US">
                        <a:latin typeface="Cambria Math"/>
                        <a:ea typeface="Cambria Math"/>
                      </a:rPr>
                      <m:t>, </m:t>
                    </m:r>
                  </m:oMath>
                </a14:m>
                <a:r>
                  <a:rPr lang="en-US" dirty="0"/>
                  <a:t>where </a:t>
                </a:r>
                <a:r>
                  <a:rPr lang="en-US" i="1" dirty="0"/>
                  <a:t>K</a:t>
                </a:r>
                <a:r>
                  <a:rPr lang="en-US" dirty="0"/>
                  <a:t> is the </a:t>
                </a:r>
                <a:r>
                  <a:rPr lang="en-US" i="1" dirty="0"/>
                  <a:t>torque constant </a:t>
                </a:r>
                <a:r>
                  <a:rPr lang="en-US" dirty="0" smtClean="0"/>
                  <a:t>with </a:t>
                </a:r>
                <a:r>
                  <a:rPr lang="en-US" dirty="0"/>
                  <a:t>equivalent units of </a:t>
                </a:r>
                <a:r>
                  <a:rPr lang="en-US" dirty="0" err="1"/>
                  <a:t>N·m</a:t>
                </a:r>
                <a:r>
                  <a:rPr lang="en-US" dirty="0"/>
                  <a:t>/A or V/(rad/s). </a:t>
                </a:r>
                <a:r>
                  <a:rPr lang="en-US" dirty="0" smtClean="0"/>
                  <a:t>Since both the torque </a:t>
                </a:r>
                <a:r>
                  <a:rPr lang="en-US" dirty="0"/>
                  <a:t>and back </a:t>
                </a:r>
                <a:r>
                  <a:rPr lang="en-US" dirty="0" err="1"/>
                  <a:t>emf</a:t>
                </a:r>
                <a:r>
                  <a:rPr lang="en-US" dirty="0"/>
                  <a:t> equations </a:t>
                </a:r>
                <a:r>
                  <a:rPr lang="en-US" dirty="0" smtClean="0"/>
                  <a:t>have </a:t>
                </a:r>
                <a:r>
                  <a:rPr lang="en-US" dirty="0"/>
                  <a:t>the same value of </a:t>
                </a:r>
                <a:r>
                  <a:rPr lang="en-US" dirty="0" smtClean="0"/>
                  <a:t>K, this element </a:t>
                </a:r>
                <a:r>
                  <a:rPr lang="en-US" dirty="0"/>
                  <a:t>represents a lossless electromechanical energy conversion.  </a:t>
                </a:r>
                <a:r>
                  <a:rPr lang="en-US" dirty="0" smtClean="0"/>
                  <a:t>See Section </a:t>
                </a:r>
                <a:r>
                  <a:rPr lang="en-US" dirty="0" smtClean="0"/>
                  <a:t>6.5 </a:t>
                </a:r>
                <a:r>
                  <a:rPr lang="en-US" dirty="0" smtClean="0"/>
                  <a:t>of </a:t>
                </a:r>
                <a:r>
                  <a:rPr lang="en-US" i="1" dirty="0" smtClean="0"/>
                  <a:t>System Dynamics</a:t>
                </a:r>
                <a:r>
                  <a:rPr lang="en-US" dirty="0" smtClean="0"/>
                  <a:t>, </a:t>
                </a:r>
                <a:r>
                  <a:rPr lang="en-US" dirty="0" smtClean="0"/>
                  <a:t>3/e </a:t>
                </a:r>
                <a:r>
                  <a:rPr lang="en-US" dirty="0" smtClean="0"/>
                  <a:t>for a discussion of these and other dc motor principles.</a:t>
                </a:r>
              </a:p>
              <a:p>
                <a:endParaRPr lang="en-US" dirty="0"/>
              </a:p>
              <a:p>
                <a:r>
                  <a:rPr lang="en-US" dirty="0" smtClean="0"/>
                  <a:t>If </a:t>
                </a:r>
                <a:r>
                  <a:rPr lang="en-US" dirty="0"/>
                  <a:t>the current I from the electrical + to - ports is positive, then the resulting torque is positive acting from the mechanical C to R ports. This direction can be altered by using a negative value for </a:t>
                </a:r>
                <a:r>
                  <a:rPr lang="en-US" i="1" dirty="0"/>
                  <a:t>K</a:t>
                </a:r>
                <a:r>
                  <a:rPr lang="en-US" dirty="0" smtClean="0"/>
                  <a:t>.</a:t>
                </a:r>
              </a:p>
              <a:p>
                <a:endParaRPr lang="en-US" dirty="0"/>
              </a:p>
              <a:p>
                <a:r>
                  <a:rPr lang="en-US" dirty="0" smtClean="0"/>
                  <a:t>Open the Block Parameters dialog box of the converter and enter </a:t>
                </a:r>
                <a:r>
                  <a:rPr lang="en-US" dirty="0"/>
                  <a:t>0.1 </a:t>
                </a:r>
                <a:r>
                  <a:rPr lang="en-US" dirty="0" err="1"/>
                  <a:t>N·m</a:t>
                </a:r>
                <a:r>
                  <a:rPr lang="en-US" dirty="0"/>
                  <a:t>/A</a:t>
                </a:r>
                <a:r>
                  <a:rPr lang="en-US" dirty="0" smtClean="0"/>
                  <a:t> for</a:t>
                </a:r>
                <a:r>
                  <a:rPr lang="en-US" i="1" dirty="0" smtClean="0"/>
                  <a:t> K</a:t>
                </a:r>
                <a:r>
                  <a:rPr lang="en-US" dirty="0" smtClean="0"/>
                  <a:t>.</a:t>
                </a:r>
                <a:endParaRPr lang="en-US" dirty="0"/>
              </a:p>
              <a:p>
                <a:r>
                  <a:rPr lang="en-US" dirty="0" smtClean="0"/>
                  <a:t> </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609600" y="609600"/>
                <a:ext cx="7467600" cy="4801314"/>
              </a:xfrm>
              <a:prstGeom prst="rect">
                <a:avLst/>
              </a:prstGeom>
              <a:blipFill rotWithShape="1">
                <a:blip r:embed="rId2"/>
                <a:stretch>
                  <a:fillRect l="-653" t="-635" r="-571"/>
                </a:stretch>
              </a:blipFill>
            </p:spPr>
            <p:txBody>
              <a:bodyPr/>
              <a:lstStyle/>
              <a:p>
                <a:r>
                  <a:rPr lang="en-US">
                    <a:noFill/>
                  </a:rPr>
                  <a:t> </a:t>
                </a:r>
              </a:p>
            </p:txBody>
          </p:sp>
        </mc:Fallback>
      </mc:AlternateContent>
    </p:spTree>
    <p:extLst>
      <p:ext uri="{BB962C8B-B14F-4D97-AF65-F5344CB8AC3E}">
        <p14:creationId xmlns:p14="http://schemas.microsoft.com/office/powerpoint/2010/main" val="4075137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609600" y="251287"/>
                <a:ext cx="8077199" cy="3139321"/>
              </a:xfrm>
              <a:prstGeom prst="rect">
                <a:avLst/>
              </a:prstGeom>
              <a:noFill/>
            </p:spPr>
            <p:txBody>
              <a:bodyPr wrap="square" rtlCol="0">
                <a:spAutoFit/>
              </a:bodyPr>
              <a:lstStyle/>
              <a:p>
                <a:r>
                  <a:rPr lang="en-US" dirty="0" smtClean="0"/>
                  <a:t>Since the </a:t>
                </a:r>
                <a:r>
                  <a:rPr lang="en-US" dirty="0"/>
                  <a:t>Rotational Electromechanical </a:t>
                </a:r>
                <a:r>
                  <a:rPr lang="en-US" dirty="0" smtClean="0"/>
                  <a:t>Converter block does not contain the inertia of the motor’s armature, we must add an inertia to the model. Select the </a:t>
                </a:r>
                <a:r>
                  <a:rPr lang="en-US" dirty="0" smtClean="0">
                    <a:solidFill>
                      <a:srgbClr val="00B0F0"/>
                    </a:solidFill>
                  </a:rPr>
                  <a:t>Inertia</a:t>
                </a:r>
                <a:r>
                  <a:rPr lang="en-US" dirty="0" smtClean="0"/>
                  <a:t> block from the </a:t>
                </a:r>
                <a:r>
                  <a:rPr lang="en-US" dirty="0" err="1" smtClean="0"/>
                  <a:t>Simscape</a:t>
                </a:r>
                <a:r>
                  <a:rPr lang="en-US" dirty="0" smtClean="0"/>
                  <a:t>&gt;Foundation Library&gt;</a:t>
                </a:r>
                <a:r>
                  <a:rPr lang="en-US" dirty="0" smtClean="0">
                    <a:solidFill>
                      <a:srgbClr val="FF0000"/>
                    </a:solidFill>
                  </a:rPr>
                  <a:t>Mechanical</a:t>
                </a:r>
                <a:r>
                  <a:rPr lang="en-US" dirty="0" smtClean="0"/>
                  <a:t>&gt;</a:t>
                </a:r>
                <a:r>
                  <a:rPr lang="en-US" dirty="0" smtClean="0">
                    <a:solidFill>
                      <a:srgbClr val="FF0000"/>
                    </a:solidFill>
                  </a:rPr>
                  <a:t>Rotational</a:t>
                </a:r>
                <a:r>
                  <a:rPr lang="en-US" dirty="0" smtClean="0"/>
                  <a:t> </a:t>
                </a:r>
                <a:r>
                  <a:rPr lang="en-US" dirty="0"/>
                  <a:t>Elements </a:t>
                </a:r>
                <a:r>
                  <a:rPr lang="en-US" dirty="0" smtClean="0"/>
                  <a:t>library, </a:t>
                </a:r>
                <a:r>
                  <a:rPr lang="en-US" dirty="0"/>
                  <a:t>and connect it to the R port of the electromechanical converter, as shown. </a:t>
                </a:r>
                <a:r>
                  <a:rPr lang="en-US" dirty="0" smtClean="0"/>
                  <a:t>Open its Block Parameters dialog box and enter 0.0005 kg·</a:t>
                </a:r>
                <a14:m>
                  <m:oMath xmlns:m="http://schemas.openxmlformats.org/officeDocument/2006/math">
                    <m:sSup>
                      <m:sSupPr>
                        <m:ctrlPr>
                          <a:rPr lang="en-US" i="1" smtClean="0">
                            <a:latin typeface="Cambria Math"/>
                          </a:rPr>
                        </m:ctrlPr>
                      </m:sSupPr>
                      <m:e>
                        <m:r>
                          <m:rPr>
                            <m:sty m:val="p"/>
                          </m:rPr>
                          <a:rPr lang="en-US" b="0" i="0" smtClean="0">
                            <a:latin typeface="Cambria Math"/>
                          </a:rPr>
                          <m:t>m</m:t>
                        </m:r>
                      </m:e>
                      <m:sup>
                        <m:r>
                          <a:rPr lang="en-US" b="0" i="0" smtClean="0">
                            <a:latin typeface="Cambria Math"/>
                          </a:rPr>
                          <m:t>2</m:t>
                        </m:r>
                      </m:sup>
                    </m:sSup>
                  </m:oMath>
                </a14:m>
                <a:r>
                  <a:rPr lang="en-US" dirty="0" smtClean="0"/>
                  <a:t> for the inertia value.</a:t>
                </a:r>
              </a:p>
              <a:p>
                <a:endParaRPr lang="en-US" dirty="0"/>
              </a:p>
              <a:p>
                <a:r>
                  <a:rPr lang="en-US" dirty="0" smtClean="0"/>
                  <a:t>Next select and place the </a:t>
                </a:r>
                <a:r>
                  <a:rPr lang="en-US" dirty="0" smtClean="0">
                    <a:solidFill>
                      <a:srgbClr val="00B0F0"/>
                    </a:solidFill>
                  </a:rPr>
                  <a:t>Mechanical Rotational Reference </a:t>
                </a:r>
                <a:r>
                  <a:rPr lang="en-US" dirty="0" smtClean="0"/>
                  <a:t>block </a:t>
                </a:r>
                <a:r>
                  <a:rPr lang="en-US" dirty="0"/>
                  <a:t>from the </a:t>
                </a:r>
                <a:r>
                  <a:rPr lang="en-US" dirty="0" err="1" smtClean="0"/>
                  <a:t>Simscape</a:t>
                </a:r>
                <a:r>
                  <a:rPr lang="en-US" dirty="0" smtClean="0"/>
                  <a:t>&gt;Foundation </a:t>
                </a:r>
                <a:r>
                  <a:rPr lang="en-US" dirty="0"/>
                  <a:t>Library&gt;Mechanical&gt;Rotational Elements </a:t>
                </a:r>
                <a:r>
                  <a:rPr lang="en-US" dirty="0" smtClean="0"/>
                  <a:t>library. </a:t>
                </a:r>
                <a:r>
                  <a:rPr lang="en-US" dirty="0"/>
                  <a:t>This block provides a reference for measuring the across variable </a:t>
                </a:r>
                <a:r>
                  <a:rPr lang="en-US" i="1" dirty="0"/>
                  <a:t>velocity</a:t>
                </a:r>
                <a:r>
                  <a:rPr lang="en-US" dirty="0"/>
                  <a:t>; </a:t>
                </a:r>
                <a:r>
                  <a:rPr lang="en-US" dirty="0" smtClean="0"/>
                  <a:t>thus </a:t>
                </a:r>
                <a:r>
                  <a:rPr lang="en-US" dirty="0"/>
                  <a:t>it is analogous to an electrical ground, which provides a reference for the across </a:t>
                </a:r>
                <a:r>
                  <a:rPr lang="en-US" dirty="0" smtClean="0"/>
                  <a:t>variable </a:t>
                </a:r>
                <a:r>
                  <a:rPr lang="en-US" i="1" dirty="0" smtClean="0"/>
                  <a:t>voltage</a:t>
                </a:r>
                <a:r>
                  <a:rPr lang="en-US" dirty="0" smtClean="0"/>
                  <a:t>.</a:t>
                </a:r>
                <a:endParaRPr lang="en-US" dirty="0">
                  <a:solidFill>
                    <a:srgbClr val="FF0000"/>
                  </a:solidFill>
                </a:endParaRP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251287"/>
                <a:ext cx="8077199" cy="3139321"/>
              </a:xfrm>
              <a:prstGeom prst="rect">
                <a:avLst/>
              </a:prstGeom>
              <a:blipFill rotWithShape="1">
                <a:blip r:embed="rId2" cstate="print"/>
                <a:stretch>
                  <a:fillRect l="-604" t="-971"/>
                </a:stretch>
              </a:blipFill>
            </p:spPr>
            <p:txBody>
              <a:bodyPr/>
              <a:lstStyle/>
              <a:p>
                <a:r>
                  <a:rPr lang="en-US">
                    <a:noFill/>
                  </a:rPr>
                  <a:t> </a:t>
                </a:r>
              </a:p>
            </p:txBody>
          </p:sp>
        </mc:Fallback>
      </mc:AlternateContent>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386335"/>
            <a:ext cx="54959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674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17</a:t>
            </a:fld>
            <a:endParaRPr lang="en-US" dirty="0"/>
          </a:p>
        </p:txBody>
      </p:sp>
      <p:sp>
        <p:nvSpPr>
          <p:cNvPr id="4" name="TextBox 3"/>
          <p:cNvSpPr txBox="1"/>
          <p:nvPr/>
        </p:nvSpPr>
        <p:spPr>
          <a:xfrm>
            <a:off x="533400" y="457200"/>
            <a:ext cx="7772400" cy="3139321"/>
          </a:xfrm>
          <a:prstGeom prst="rect">
            <a:avLst/>
          </a:prstGeom>
          <a:noFill/>
        </p:spPr>
        <p:txBody>
          <a:bodyPr wrap="square" rtlCol="0">
            <a:spAutoFit/>
          </a:bodyPr>
          <a:lstStyle/>
          <a:p>
            <a:r>
              <a:rPr lang="en-US" dirty="0" smtClean="0"/>
              <a:t>Next add the </a:t>
            </a:r>
            <a:r>
              <a:rPr lang="en-US" dirty="0" smtClean="0">
                <a:solidFill>
                  <a:srgbClr val="00B0F0"/>
                </a:solidFill>
              </a:rPr>
              <a:t>Ideal Rotational Motion Sensor </a:t>
            </a:r>
            <a:r>
              <a:rPr lang="en-US" dirty="0" smtClean="0"/>
              <a:t>block from the Simscape&gt;Foundation Library&gt;Mechanical&gt;</a:t>
            </a:r>
            <a:r>
              <a:rPr lang="en-US" dirty="0" smtClean="0">
                <a:solidFill>
                  <a:srgbClr val="FF0000"/>
                </a:solidFill>
              </a:rPr>
              <a:t>Mechanical Sensors</a:t>
            </a:r>
            <a:r>
              <a:rPr lang="en-US" dirty="0" smtClean="0"/>
              <a:t> library, and connect </a:t>
            </a:r>
            <a:r>
              <a:rPr lang="en-US" dirty="0"/>
              <a:t>it into the network through its R port as </a:t>
            </a:r>
            <a:r>
              <a:rPr lang="en-US" dirty="0" smtClean="0"/>
              <a:t>shown. The </a:t>
            </a:r>
            <a:r>
              <a:rPr lang="en-US" dirty="0"/>
              <a:t>sensor is ideal since it does not </a:t>
            </a:r>
            <a:r>
              <a:rPr lang="en-US" dirty="0" smtClean="0"/>
              <a:t>include effects that a real sensor would introduce into the system ,  such as </a:t>
            </a:r>
            <a:r>
              <a:rPr lang="en-US" dirty="0"/>
              <a:t>inertia, friction, delays, energy consumption, and so on</a:t>
            </a:r>
            <a:r>
              <a:rPr lang="en-US" dirty="0" smtClean="0"/>
              <a:t>. Connections </a:t>
            </a:r>
            <a:r>
              <a:rPr lang="en-US" dirty="0"/>
              <a:t>R and C are mechanical rotational </a:t>
            </a:r>
            <a:r>
              <a:rPr lang="en-US" dirty="0" smtClean="0"/>
              <a:t>power-conserving ports, while </a:t>
            </a:r>
            <a:r>
              <a:rPr lang="en-US" dirty="0"/>
              <a:t>connections W and A are physical signal output ports for </a:t>
            </a:r>
            <a:r>
              <a:rPr lang="en-US" dirty="0" smtClean="0"/>
              <a:t>angular velocity </a:t>
            </a:r>
            <a:r>
              <a:rPr lang="en-US" dirty="0"/>
              <a:t>and angular displacement, respectively. </a:t>
            </a:r>
            <a:endParaRPr lang="en-US" dirty="0" smtClean="0"/>
          </a:p>
          <a:p>
            <a:endParaRPr lang="en-US" dirty="0"/>
          </a:p>
          <a:p>
            <a:r>
              <a:rPr lang="en-US" dirty="0" smtClean="0"/>
              <a:t>Then insert another Rotational Reference, Scope, and Converter block as before, to obtain the final model shown.</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447" y="3657600"/>
            <a:ext cx="73152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899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18</a:t>
            </a:fld>
            <a:endParaRPr lang="en-US"/>
          </a:p>
        </p:txBody>
      </p:sp>
      <mc:AlternateContent xmlns:mc="http://schemas.openxmlformats.org/markup-compatibility/2006">
        <mc:Choice xmlns:a14="http://schemas.microsoft.com/office/drawing/2010/main" Requires="a14">
          <p:sp>
            <p:nvSpPr>
              <p:cNvPr id="3" name="TextBox 2"/>
              <p:cNvSpPr txBox="1"/>
              <p:nvPr/>
            </p:nvSpPr>
            <p:spPr>
              <a:xfrm>
                <a:off x="490671" y="609600"/>
                <a:ext cx="8077200" cy="3716082"/>
              </a:xfrm>
              <a:prstGeom prst="rect">
                <a:avLst/>
              </a:prstGeom>
              <a:noFill/>
            </p:spPr>
            <p:txBody>
              <a:bodyPr wrap="square" rtlCol="0">
                <a:spAutoFit/>
              </a:bodyPr>
              <a:lstStyle/>
              <a:p>
                <a:r>
                  <a:rPr lang="en-US" b="1" dirty="0" smtClean="0"/>
                  <a:t>Testing the Motor Model: </a:t>
                </a:r>
                <a:r>
                  <a:rPr lang="en-US" dirty="0" smtClean="0"/>
                  <a:t>From</a:t>
                </a:r>
                <a:r>
                  <a:rPr lang="en-US" b="1" dirty="0" smtClean="0"/>
                  <a:t> </a:t>
                </a:r>
                <a:r>
                  <a:rPr lang="en-US" dirty="0"/>
                  <a:t>Section </a:t>
                </a:r>
                <a:r>
                  <a:rPr lang="en-US" dirty="0" smtClean="0"/>
                  <a:t>6.5 </a:t>
                </a:r>
                <a:r>
                  <a:rPr lang="en-US" dirty="0"/>
                  <a:t>of </a:t>
                </a:r>
                <a:r>
                  <a:rPr lang="en-US" i="1" dirty="0"/>
                  <a:t>System Dynamics</a:t>
                </a:r>
                <a:r>
                  <a:rPr lang="en-US" dirty="0"/>
                  <a:t>, </a:t>
                </a:r>
                <a:r>
                  <a:rPr lang="en-US" dirty="0"/>
                  <a:t>3</a:t>
                </a:r>
                <a:r>
                  <a:rPr lang="en-US" dirty="0" smtClean="0"/>
                  <a:t>/e</a:t>
                </a:r>
                <a:r>
                  <a:rPr lang="en-US" dirty="0" smtClean="0"/>
                  <a:t>, the speed and current transfer functions for a motor having no mechanical damping are</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m:rPr>
                              <m:sty m:val="p"/>
                            </m:rPr>
                            <a:rPr lang="el-GR" i="1" smtClean="0">
                              <a:latin typeface="Cambria Math"/>
                            </a:rPr>
                            <m:t>Ω</m:t>
                          </m:r>
                          <m:r>
                            <a:rPr lang="en-US" b="0" i="1" smtClean="0">
                              <a:latin typeface="Cambria Math"/>
                            </a:rPr>
                            <m:t>(</m:t>
                          </m:r>
                          <m:r>
                            <a:rPr lang="en-US" b="0" i="1" smtClean="0">
                              <a:latin typeface="Cambria Math"/>
                            </a:rPr>
                            <m:t>𝑠</m:t>
                          </m:r>
                          <m:r>
                            <a:rPr lang="en-US" b="0" i="1" smtClean="0">
                              <a:latin typeface="Cambria Math"/>
                            </a:rPr>
                            <m:t>)</m:t>
                          </m:r>
                        </m:num>
                        <m:den>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𝐾</m:t>
                          </m:r>
                        </m:num>
                        <m:den>
                          <m:r>
                            <a:rPr lang="en-US" b="0" i="1" smtClean="0">
                              <a:latin typeface="Cambria Math"/>
                            </a:rPr>
                            <m:t>𝐿𝐼</m:t>
                          </m:r>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m:t>
                          </m:r>
                          <m:r>
                            <a:rPr lang="en-US" b="0" i="1" smtClean="0">
                              <a:latin typeface="Cambria Math"/>
                            </a:rPr>
                            <m:t>𝑅𝐼𝑠</m:t>
                          </m:r>
                          <m:r>
                            <a:rPr lang="en-US" b="0" i="1" smtClean="0">
                              <a:latin typeface="Cambria Math"/>
                            </a:rPr>
                            <m:t>+</m:t>
                          </m:r>
                          <m:sSup>
                            <m:sSupPr>
                              <m:ctrlPr>
                                <a:rPr lang="en-US" b="0" i="1" smtClean="0">
                                  <a:latin typeface="Cambria Math"/>
                                </a:rPr>
                              </m:ctrlPr>
                            </m:sSupPr>
                            <m:e>
                              <m:r>
                                <a:rPr lang="en-US" b="0" i="1" smtClean="0">
                                  <a:latin typeface="Cambria Math"/>
                                </a:rPr>
                                <m:t>𝐾</m:t>
                              </m:r>
                            </m:e>
                            <m:sup>
                              <m:r>
                                <a:rPr lang="en-US" b="0" i="1" smtClean="0">
                                  <a:latin typeface="Cambria Math"/>
                                </a:rPr>
                                <m:t>2</m:t>
                              </m:r>
                            </m:sup>
                          </m:sSup>
                        </m:den>
                      </m:f>
                      <m:r>
                        <a:rPr lang="en-US" b="0" i="1" smtClean="0">
                          <a:latin typeface="Cambria Math"/>
                        </a:rPr>
                        <m:t>                             </m:t>
                      </m:r>
                      <m:f>
                        <m:fPr>
                          <m:ctrlPr>
                            <a:rPr lang="en-US" i="1">
                              <a:latin typeface="Cambria Math"/>
                            </a:rPr>
                          </m:ctrlPr>
                        </m:fPr>
                        <m:num>
                          <m:r>
                            <a:rPr lang="en-US" b="0" i="1" smtClean="0">
                              <a:latin typeface="Cambria Math"/>
                            </a:rPr>
                            <m:t>𝐼</m:t>
                          </m:r>
                          <m:r>
                            <a:rPr lang="en-US" i="1">
                              <a:latin typeface="Cambria Math"/>
                            </a:rPr>
                            <m:t>(</m:t>
                          </m:r>
                          <m:r>
                            <a:rPr lang="en-US" i="1">
                              <a:latin typeface="Cambria Math"/>
                            </a:rPr>
                            <m:t>𝑠</m:t>
                          </m:r>
                          <m:r>
                            <a:rPr lang="en-US" i="1">
                              <a:latin typeface="Cambria Math"/>
                            </a:rPr>
                            <m:t>)</m:t>
                          </m:r>
                        </m:num>
                        <m:den>
                          <m:r>
                            <a:rPr lang="en-US" i="1">
                              <a:latin typeface="Cambria Math"/>
                            </a:rPr>
                            <m:t>𝑉</m:t>
                          </m:r>
                          <m:r>
                            <a:rPr lang="en-US" i="1">
                              <a:latin typeface="Cambria Math"/>
                            </a:rPr>
                            <m:t>(</m:t>
                          </m:r>
                          <m:r>
                            <a:rPr lang="en-US" i="1">
                              <a:latin typeface="Cambria Math"/>
                            </a:rPr>
                            <m:t>𝑠</m:t>
                          </m:r>
                          <m:r>
                            <a:rPr lang="en-US" i="1">
                              <a:latin typeface="Cambria Math"/>
                            </a:rPr>
                            <m:t>)</m:t>
                          </m:r>
                        </m:den>
                      </m:f>
                      <m:r>
                        <a:rPr lang="en-US" i="1">
                          <a:latin typeface="Cambria Math"/>
                        </a:rPr>
                        <m:t>=</m:t>
                      </m:r>
                      <m:f>
                        <m:fPr>
                          <m:ctrlPr>
                            <a:rPr lang="en-US" i="1">
                              <a:latin typeface="Cambria Math"/>
                            </a:rPr>
                          </m:ctrlPr>
                        </m:fPr>
                        <m:num>
                          <m:r>
                            <a:rPr lang="en-US" b="0" i="1" smtClean="0">
                              <a:latin typeface="Cambria Math"/>
                            </a:rPr>
                            <m:t>𝐼𝑠</m:t>
                          </m:r>
                        </m:num>
                        <m:den>
                          <m:r>
                            <a:rPr lang="en-US" i="1">
                              <a:latin typeface="Cambria Math"/>
                            </a:rPr>
                            <m:t>𝐿𝐼</m:t>
                          </m:r>
                          <m:sSup>
                            <m:sSupPr>
                              <m:ctrlPr>
                                <a:rPr lang="en-US" i="1">
                                  <a:latin typeface="Cambria Math"/>
                                </a:rPr>
                              </m:ctrlPr>
                            </m:sSupPr>
                            <m:e>
                              <m:r>
                                <a:rPr lang="en-US" i="1">
                                  <a:latin typeface="Cambria Math"/>
                                </a:rPr>
                                <m:t>𝑠</m:t>
                              </m:r>
                            </m:e>
                            <m:sup>
                              <m:r>
                                <a:rPr lang="en-US" i="1">
                                  <a:latin typeface="Cambria Math"/>
                                </a:rPr>
                                <m:t>2</m:t>
                              </m:r>
                            </m:sup>
                          </m:sSup>
                          <m:r>
                            <a:rPr lang="en-US" i="1">
                              <a:latin typeface="Cambria Math"/>
                            </a:rPr>
                            <m:t>+</m:t>
                          </m:r>
                          <m:r>
                            <a:rPr lang="en-US" i="1">
                              <a:latin typeface="Cambria Math"/>
                            </a:rPr>
                            <m:t>𝑅𝐼𝑠</m:t>
                          </m:r>
                          <m:r>
                            <a:rPr lang="en-US" i="1">
                              <a:latin typeface="Cambria Math"/>
                            </a:rPr>
                            <m:t>+</m:t>
                          </m:r>
                          <m:sSup>
                            <m:sSupPr>
                              <m:ctrlPr>
                                <a:rPr lang="en-US" i="1">
                                  <a:latin typeface="Cambria Math"/>
                                </a:rPr>
                              </m:ctrlPr>
                            </m:sSupPr>
                            <m:e>
                              <m:r>
                                <a:rPr lang="en-US" i="1">
                                  <a:latin typeface="Cambria Math"/>
                                </a:rPr>
                                <m:t>𝐾</m:t>
                              </m:r>
                            </m:e>
                            <m:sup>
                              <m:r>
                                <a:rPr lang="en-US" i="1">
                                  <a:latin typeface="Cambria Math"/>
                                </a:rPr>
                                <m:t>2</m:t>
                              </m:r>
                            </m:sup>
                          </m:sSup>
                        </m:den>
                      </m:f>
                      <m:r>
                        <a:rPr lang="en-US" i="1">
                          <a:latin typeface="Cambria Math"/>
                        </a:rPr>
                        <m:t>            </m:t>
                      </m:r>
                    </m:oMath>
                  </m:oMathPara>
                </a14:m>
                <a:endParaRPr lang="en-US" dirty="0"/>
              </a:p>
              <a:p>
                <a:endParaRPr lang="en-US" dirty="0"/>
              </a:p>
              <a:p>
                <a:r>
                  <a:rPr lang="en-US" dirty="0" smtClean="0"/>
                  <a:t>Using </a:t>
                </a:r>
                <a14:m>
                  <m:oMath xmlns:m="http://schemas.openxmlformats.org/officeDocument/2006/math">
                    <m:r>
                      <a:rPr lang="en-US" b="0" i="1" smtClean="0">
                        <a:latin typeface="Cambria Math"/>
                      </a:rPr>
                      <m:t>𝑅</m:t>
                    </m:r>
                    <m:r>
                      <a:rPr lang="en-US" b="0" i="1" smtClean="0">
                        <a:latin typeface="Cambria Math"/>
                      </a:rPr>
                      <m:t>=1 </m:t>
                    </m:r>
                    <m:r>
                      <m:rPr>
                        <m:sty m:val="p"/>
                      </m:rPr>
                      <a:rPr lang="el-GR" b="0" i="1" smtClean="0">
                        <a:latin typeface="Cambria Math"/>
                      </a:rPr>
                      <m:t>Ω</m:t>
                    </m:r>
                    <m:r>
                      <a:rPr lang="en-US" b="0" i="1" smtClean="0">
                        <a:latin typeface="Cambria Math"/>
                      </a:rPr>
                      <m:t>, </m:t>
                    </m:r>
                    <m:r>
                      <a:rPr lang="en-US" b="0" i="1" smtClean="0">
                        <a:latin typeface="Cambria Math"/>
                      </a:rPr>
                      <m:t>𝐿</m:t>
                    </m:r>
                    <m:r>
                      <a:rPr lang="en-US" b="0" i="1" smtClean="0">
                        <a:latin typeface="Cambria Math"/>
                      </a:rPr>
                      <m:t>=0.01 </m:t>
                    </m:r>
                    <m:r>
                      <m:rPr>
                        <m:sty m:val="p"/>
                      </m:rPr>
                      <a:rPr lang="en-US" b="0" i="0" smtClean="0">
                        <a:latin typeface="Cambria Math"/>
                      </a:rPr>
                      <m:t>H</m:t>
                    </m:r>
                    <m:r>
                      <a:rPr lang="en-US" b="0" i="1" smtClean="0">
                        <a:latin typeface="Cambria Math"/>
                      </a:rPr>
                      <m:t>, </m:t>
                    </m:r>
                    <m:r>
                      <a:rPr lang="en-US" b="0" i="1" smtClean="0">
                        <a:latin typeface="Cambria Math"/>
                      </a:rPr>
                      <m:t>𝐾</m:t>
                    </m:r>
                    <m:r>
                      <a:rPr lang="en-US" b="0" i="1" smtClean="0">
                        <a:latin typeface="Cambria Math"/>
                      </a:rPr>
                      <m:t>=0.1</m:t>
                    </m:r>
                    <m:r>
                      <m:rPr>
                        <m:nor/>
                      </m:rPr>
                      <a:rPr lang="en-US" dirty="0"/>
                      <m:t>N</m:t>
                    </m:r>
                    <m:r>
                      <m:rPr>
                        <m:nor/>
                      </m:rPr>
                      <a:rPr lang="en-US" dirty="0"/>
                      <m:t>·</m:t>
                    </m:r>
                    <m:r>
                      <m:rPr>
                        <m:nor/>
                      </m:rPr>
                      <a:rPr lang="en-US" dirty="0"/>
                      <m:t>m</m:t>
                    </m:r>
                    <m:r>
                      <m:rPr>
                        <m:nor/>
                      </m:rPr>
                      <a:rPr lang="en-US" dirty="0"/>
                      <m:t>/</m:t>
                    </m:r>
                    <m:r>
                      <m:rPr>
                        <m:nor/>
                      </m:rPr>
                      <a:rPr lang="en-US" dirty="0"/>
                      <m:t>A</m:t>
                    </m:r>
                    <m:r>
                      <a:rPr lang="en-US" b="0" i="0" smtClean="0">
                        <a:latin typeface="Cambria Math"/>
                      </a:rPr>
                      <m:t>, </m:t>
                    </m:r>
                    <m:r>
                      <m:rPr>
                        <m:sty m:val="p"/>
                      </m:rPr>
                      <a:rPr lang="en-US" b="0" i="0" smtClean="0">
                        <a:latin typeface="Cambria Math"/>
                      </a:rPr>
                      <m:t>and</m:t>
                    </m:r>
                    <m:r>
                      <a:rPr lang="en-US" b="0" i="0" smtClean="0">
                        <a:latin typeface="Cambria Math"/>
                      </a:rPr>
                      <m:t> </m:t>
                    </m:r>
                    <m:r>
                      <a:rPr lang="en-US" b="0" i="1" smtClean="0">
                        <a:latin typeface="Cambria Math"/>
                      </a:rPr>
                      <m:t>𝐼</m:t>
                    </m:r>
                    <m:r>
                      <a:rPr lang="en-US" b="0" i="1" smtClean="0">
                        <a:latin typeface="Cambria Math"/>
                      </a:rPr>
                      <m:t>=0.0005</m:t>
                    </m:r>
                    <m:r>
                      <m:rPr>
                        <m:nor/>
                      </m:rPr>
                      <a:rPr lang="en-US" dirty="0"/>
                      <m:t>kg</m:t>
                    </m:r>
                    <m:r>
                      <m:rPr>
                        <m:nor/>
                      </m:rPr>
                      <a:rPr lang="en-US" dirty="0"/>
                      <m:t>·</m:t>
                    </m:r>
                    <m:sSup>
                      <m:sSupPr>
                        <m:ctrlPr>
                          <a:rPr lang="en-US" i="1">
                            <a:latin typeface="Cambria Math"/>
                          </a:rPr>
                        </m:ctrlPr>
                      </m:sSupPr>
                      <m:e>
                        <m:r>
                          <m:rPr>
                            <m:sty m:val="p"/>
                          </m:rPr>
                          <a:rPr lang="en-US">
                            <a:latin typeface="Cambria Math"/>
                          </a:rPr>
                          <m:t>m</m:t>
                        </m:r>
                      </m:e>
                      <m:sup>
                        <m:r>
                          <a:rPr lang="en-US">
                            <a:latin typeface="Cambria Math"/>
                          </a:rPr>
                          <m:t>2</m:t>
                        </m:r>
                      </m:sup>
                    </m:sSup>
                    <m:r>
                      <a:rPr lang="en-US" b="1" i="0" smtClean="0">
                        <a:latin typeface="Cambria Math"/>
                      </a:rPr>
                      <m:t>, </m:t>
                    </m:r>
                  </m:oMath>
                </a14:m>
                <a:r>
                  <a:rPr lang="en-US" dirty="0" smtClean="0"/>
                  <a:t>the characteristic roots are </a:t>
                </a:r>
                <a14:m>
                  <m:oMath xmlns:m="http://schemas.openxmlformats.org/officeDocument/2006/math">
                    <m:r>
                      <a:rPr lang="en-US" b="0" i="1" smtClean="0">
                        <a:latin typeface="Cambria Math"/>
                      </a:rPr>
                      <m:t>𝑠</m:t>
                    </m:r>
                    <m:r>
                      <a:rPr lang="en-US" b="0" i="1" smtClean="0">
                        <a:latin typeface="Cambria Math"/>
                      </a:rPr>
                      <m:t>=−72.36 </m:t>
                    </m:r>
                    <m:r>
                      <m:rPr>
                        <m:sty m:val="p"/>
                      </m:rPr>
                      <a:rPr lang="en-US" b="0" i="0" smtClean="0">
                        <a:latin typeface="Cambria Math"/>
                      </a:rPr>
                      <m:t>and</m:t>
                    </m:r>
                    <m:r>
                      <a:rPr lang="en-US" b="0" i="1" smtClean="0">
                        <a:latin typeface="Cambria Math"/>
                      </a:rPr>
                      <m:t> −27.64.</m:t>
                    </m:r>
                  </m:oMath>
                </a14:m>
                <a:r>
                  <a:rPr lang="en-US" dirty="0" smtClean="0"/>
                  <a:t> So the time constants are </a:t>
                </a:r>
                <a14:m>
                  <m:oMath xmlns:m="http://schemas.openxmlformats.org/officeDocument/2006/math">
                    <m:r>
                      <a:rPr lang="en-US" i="1" smtClean="0">
                        <a:latin typeface="Cambria Math"/>
                        <a:ea typeface="Cambria Math"/>
                      </a:rPr>
                      <m:t>𝜏</m:t>
                    </m:r>
                  </m:oMath>
                </a14:m>
                <a:r>
                  <a:rPr lang="en-US" dirty="0" smtClean="0"/>
                  <a:t> =0.0138 and 0.0362 s. The steady-state response with a step voltage input should be reached in about four times the dominant time constant, or </a:t>
                </a:r>
                <a14:m>
                  <m:oMath xmlns:m="http://schemas.openxmlformats.org/officeDocument/2006/math">
                    <m:r>
                      <a:rPr lang="en-US" b="0" i="1" smtClean="0">
                        <a:latin typeface="Cambria Math"/>
                      </a:rPr>
                      <m:t>4</m:t>
                    </m:r>
                    <m:r>
                      <a:rPr lang="en-US" b="0" i="1" smtClean="0">
                        <a:latin typeface="Cambria Math"/>
                        <a:ea typeface="Cambria Math"/>
                      </a:rPr>
                      <m:t>𝜏</m:t>
                    </m:r>
                    <m:r>
                      <a:rPr lang="en-US" b="0" i="1" smtClean="0">
                        <a:latin typeface="Cambria Math"/>
                        <a:ea typeface="Cambria Math"/>
                      </a:rPr>
                      <m:t>=4</m:t>
                    </m:r>
                    <m:d>
                      <m:dPr>
                        <m:ctrlPr>
                          <a:rPr lang="en-US" b="0" i="1" smtClean="0">
                            <a:latin typeface="Cambria Math"/>
                            <a:ea typeface="Cambria Math"/>
                          </a:rPr>
                        </m:ctrlPr>
                      </m:dPr>
                      <m:e>
                        <m:r>
                          <a:rPr lang="en-US" b="0" i="1" smtClean="0">
                            <a:latin typeface="Cambria Math"/>
                            <a:ea typeface="Cambria Math"/>
                          </a:rPr>
                          <m:t>0.0362</m:t>
                        </m:r>
                      </m:e>
                    </m:d>
                    <m:r>
                      <a:rPr lang="en-US" b="0" i="1" smtClean="0">
                        <a:latin typeface="Cambria Math"/>
                        <a:ea typeface="Cambria Math"/>
                      </a:rPr>
                      <m:t>=0.1447 </m:t>
                    </m:r>
                    <m:r>
                      <m:rPr>
                        <m:sty m:val="p"/>
                      </m:rPr>
                      <a:rPr lang="en-US" b="0" i="0" smtClean="0">
                        <a:latin typeface="Cambria Math"/>
                        <a:ea typeface="Cambria Math"/>
                      </a:rPr>
                      <m:t>s</m:t>
                    </m:r>
                  </m:oMath>
                </a14:m>
                <a:r>
                  <a:rPr lang="en-US" dirty="0" smtClean="0"/>
                  <a:t>. </a:t>
                </a:r>
              </a:p>
              <a:p>
                <a:endParaRPr lang="en-US" dirty="0"/>
              </a:p>
              <a:p>
                <a:r>
                  <a:rPr lang="en-US" dirty="0" smtClean="0"/>
                  <a:t>Using a voltage input of 1 V, the steady-state speed will be </a:t>
                </a:r>
                <a14:m>
                  <m:oMath xmlns:m="http://schemas.openxmlformats.org/officeDocument/2006/math">
                    <m:f>
                      <m:fPr>
                        <m:type m:val="lin"/>
                        <m:ctrlPr>
                          <a:rPr lang="en-US" i="1" smtClean="0">
                            <a:latin typeface="Cambria Math"/>
                          </a:rPr>
                        </m:ctrlPr>
                      </m:fPr>
                      <m:num>
                        <m:r>
                          <a:rPr lang="en-US" b="0" i="1" smtClean="0">
                            <a:latin typeface="Cambria Math"/>
                          </a:rPr>
                          <m:t>1</m:t>
                        </m:r>
                      </m:num>
                      <m:den>
                        <m:r>
                          <a:rPr lang="en-US" b="0" i="1" smtClean="0">
                            <a:latin typeface="Cambria Math"/>
                          </a:rPr>
                          <m:t>𝐾</m:t>
                        </m:r>
                      </m:den>
                    </m:f>
                    <m:r>
                      <a:rPr lang="en-US" b="0" i="1" smtClean="0">
                        <a:latin typeface="Cambria Math"/>
                      </a:rPr>
                      <m:t>=10 </m:t>
                    </m:r>
                    <m:r>
                      <m:rPr>
                        <m:sty m:val="p"/>
                      </m:rPr>
                      <a:rPr lang="en-US" b="0" i="0" smtClean="0">
                        <a:latin typeface="Cambria Math"/>
                      </a:rPr>
                      <m:t>rad</m:t>
                    </m:r>
                    <m:r>
                      <a:rPr lang="en-US" b="0" i="0" smtClean="0">
                        <a:latin typeface="Cambria Math"/>
                      </a:rPr>
                      <m:t>/</m:t>
                    </m:r>
                    <m:r>
                      <m:rPr>
                        <m:sty m:val="p"/>
                      </m:rPr>
                      <a:rPr lang="en-US" b="0" i="0" smtClean="0">
                        <a:latin typeface="Cambria Math"/>
                      </a:rPr>
                      <m:t>s</m:t>
                    </m:r>
                  </m:oMath>
                </a14:m>
                <a:r>
                  <a:rPr lang="en-US" dirty="0" smtClean="0"/>
                  <a:t> and the steady-state current will be 0.  The presence of numerator dynamics in the current transfer function suggests that the current might have a large overshoot.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490671" y="609600"/>
                <a:ext cx="8077200" cy="3716082"/>
              </a:xfrm>
              <a:prstGeom prst="rect">
                <a:avLst/>
              </a:prstGeom>
              <a:blipFill rotWithShape="1">
                <a:blip r:embed="rId2"/>
                <a:stretch>
                  <a:fillRect l="-604" t="-820" r="-679" b="-1967"/>
                </a:stretch>
              </a:blipFill>
            </p:spPr>
            <p:txBody>
              <a:bodyPr/>
              <a:lstStyle/>
              <a:p>
                <a:r>
                  <a:rPr lang="en-US">
                    <a:noFill/>
                  </a:rPr>
                  <a:t> </a:t>
                </a:r>
              </a:p>
            </p:txBody>
          </p:sp>
        </mc:Fallback>
      </mc:AlternateContent>
    </p:spTree>
    <p:extLst>
      <p:ext uri="{BB962C8B-B14F-4D97-AF65-F5344CB8AC3E}">
        <p14:creationId xmlns:p14="http://schemas.microsoft.com/office/powerpoint/2010/main" val="2483167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19</a:t>
            </a:fld>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00200"/>
            <a:ext cx="32575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605185"/>
            <a:ext cx="32766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609600"/>
            <a:ext cx="7772400" cy="923330"/>
          </a:xfrm>
          <a:prstGeom prst="rect">
            <a:avLst/>
          </a:prstGeom>
          <a:noFill/>
        </p:spPr>
        <p:txBody>
          <a:bodyPr wrap="square" rtlCol="0">
            <a:spAutoFit/>
          </a:bodyPr>
          <a:lstStyle/>
          <a:p>
            <a:r>
              <a:rPr lang="en-US" dirty="0" smtClean="0"/>
              <a:t>Set the run time to 0.2 s.  The speed plot is shown below on the left, and the current plot is shown on the right. The plots confirm the results of the transfer function analysis.</a:t>
            </a:r>
            <a:endParaRPr lang="en-US" dirty="0"/>
          </a:p>
        </p:txBody>
      </p:sp>
      <p:sp>
        <p:nvSpPr>
          <p:cNvPr id="6" name="TextBox 5"/>
          <p:cNvSpPr txBox="1"/>
          <p:nvPr/>
        </p:nvSpPr>
        <p:spPr>
          <a:xfrm>
            <a:off x="789775" y="4648200"/>
            <a:ext cx="7439826" cy="1754326"/>
          </a:xfrm>
          <a:prstGeom prst="rect">
            <a:avLst/>
          </a:prstGeom>
          <a:noFill/>
        </p:spPr>
        <p:txBody>
          <a:bodyPr wrap="square" rtlCol="0">
            <a:spAutoFit/>
          </a:bodyPr>
          <a:lstStyle/>
          <a:p>
            <a:r>
              <a:rPr lang="en-US" dirty="0" smtClean="0"/>
              <a:t>If we can get these results directly from the transfer functions, why use Simulink? </a:t>
            </a:r>
            <a:r>
              <a:rPr lang="en-US" dirty="0"/>
              <a:t>Transfer function analysis may be impossible or at best very tedious to use for systems with nonlinearities such as torque limits and/or complicated input voltages such as trapezoidal functions.  In such cases, numerical simulation is a powerful, practical approach. </a:t>
            </a:r>
            <a:r>
              <a:rPr lang="en-US" dirty="0" smtClean="0"/>
              <a:t>See Sections </a:t>
            </a:r>
            <a:r>
              <a:rPr lang="en-US" dirty="0" smtClean="0"/>
              <a:t>6.8 </a:t>
            </a:r>
            <a:r>
              <a:rPr lang="en-US" dirty="0" smtClean="0"/>
              <a:t>and </a:t>
            </a:r>
            <a:r>
              <a:rPr lang="en-US" dirty="0" smtClean="0"/>
              <a:t>6.9 </a:t>
            </a:r>
            <a:r>
              <a:rPr lang="en-US" dirty="0" smtClean="0"/>
              <a:t>in </a:t>
            </a:r>
            <a:r>
              <a:rPr lang="en-US" i="1" dirty="0" smtClean="0"/>
              <a:t>System Dynamics</a:t>
            </a:r>
            <a:r>
              <a:rPr lang="en-US" dirty="0" smtClean="0"/>
              <a:t>, </a:t>
            </a:r>
            <a:r>
              <a:rPr lang="en-US" dirty="0" smtClean="0"/>
              <a:t>3/e </a:t>
            </a:r>
            <a:r>
              <a:rPr lang="en-US" dirty="0" smtClean="0"/>
              <a:t>for relevant examples.</a:t>
            </a:r>
            <a:endParaRPr lang="en-US" dirty="0"/>
          </a:p>
        </p:txBody>
      </p:sp>
    </p:spTree>
    <p:extLst>
      <p:ext uri="{BB962C8B-B14F-4D97-AF65-F5344CB8AC3E}">
        <p14:creationId xmlns:p14="http://schemas.microsoft.com/office/powerpoint/2010/main" val="1641143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077200" cy="3877985"/>
          </a:xfrm>
          <a:prstGeom prst="rect">
            <a:avLst/>
          </a:prstGeom>
          <a:noFill/>
        </p:spPr>
        <p:txBody>
          <a:bodyPr wrap="square" rtlCol="0">
            <a:spAutoFit/>
          </a:bodyPr>
          <a:lstStyle/>
          <a:p>
            <a:r>
              <a:rPr lang="en-US" dirty="0" smtClean="0"/>
              <a:t>These slides are intended to be used with the author’s text, </a:t>
            </a:r>
            <a:r>
              <a:rPr lang="en-US" altLang="en-US" i="1" dirty="0"/>
              <a:t>System Dynamics</a:t>
            </a:r>
            <a:r>
              <a:rPr lang="en-US" altLang="en-US" dirty="0"/>
              <a:t>, </a:t>
            </a:r>
            <a:r>
              <a:rPr lang="en-US" altLang="en-US" dirty="0"/>
              <a:t>3</a:t>
            </a:r>
            <a:r>
              <a:rPr lang="en-US" altLang="en-US" dirty="0" smtClean="0"/>
              <a:t>/e</a:t>
            </a:r>
            <a:r>
              <a:rPr lang="en-US" altLang="en-US" dirty="0" smtClean="0"/>
              <a:t>, published by </a:t>
            </a:r>
            <a:r>
              <a:rPr lang="en-US" altLang="en-US" dirty="0" smtClean="0"/>
              <a:t>McGraw-Hill©2014</a:t>
            </a:r>
            <a:r>
              <a:rPr lang="en-US" altLang="en-US" dirty="0" smtClean="0">
                <a:latin typeface="Times" pitchFamily="18" charset="0"/>
              </a:rPr>
              <a:t>.</a:t>
            </a:r>
            <a:endParaRPr lang="en-US" altLang="en-US" dirty="0" smtClean="0">
              <a:latin typeface="Times" pitchFamily="18" charset="0"/>
            </a:endParaRPr>
          </a:p>
          <a:p>
            <a:endParaRPr lang="en-US" altLang="en-US" b="1" dirty="0"/>
          </a:p>
          <a:p>
            <a:pPr algn="ctr"/>
            <a:r>
              <a:rPr lang="en-US" altLang="en-US" b="1" dirty="0" smtClean="0"/>
              <a:t>Acknowledgments </a:t>
            </a:r>
          </a:p>
          <a:p>
            <a:endParaRPr lang="en-US" altLang="en-US" b="1" dirty="0"/>
          </a:p>
          <a:p>
            <a:r>
              <a:rPr lang="en-US" altLang="en-US" dirty="0" smtClean="0"/>
              <a:t>The author wishes to acknowledge the support of McGraw-Hill for hosting these slides, and The MathWorks, Inc., who supplied the software. Naomi Fernandes, Dr. Gerald Brusher, and Steve Miller of MathWorks</a:t>
            </a:r>
            <a:r>
              <a:rPr lang="en-US" altLang="en-US" dirty="0" smtClean="0">
                <a:solidFill>
                  <a:srgbClr val="FF3399"/>
                </a:solidFill>
              </a:rPr>
              <a:t> </a:t>
            </a:r>
            <a:r>
              <a:rPr lang="en-US" altLang="en-US" dirty="0" smtClean="0"/>
              <a:t>provided much assistance.  Dr. Brusher’s contributions formed the basis for many of the </a:t>
            </a:r>
            <a:r>
              <a:rPr lang="en-US" altLang="en-US" dirty="0" err="1" smtClean="0"/>
              <a:t>Simscape</a:t>
            </a:r>
            <a:r>
              <a:rPr lang="en-US" altLang="en-US" dirty="0" smtClean="0"/>
              <a:t> models presented here.</a:t>
            </a:r>
          </a:p>
          <a:p>
            <a:endParaRPr lang="en-US" altLang="en-US" dirty="0"/>
          </a:p>
          <a:p>
            <a:r>
              <a:rPr lang="en-US" altLang="en-US" dirty="0" smtClean="0"/>
              <a:t>MATLAB®, Simulink®, and Simscape</a:t>
            </a:r>
            <a:r>
              <a:rPr lang="en-US" b="1" dirty="0" smtClean="0">
                <a:latin typeface="Arial" charset="0"/>
              </a:rPr>
              <a:t>™ </a:t>
            </a:r>
            <a:r>
              <a:rPr lang="en-US" altLang="en-US" dirty="0" smtClean="0"/>
              <a:t>are registered trademarks and trademarks of The MathWorks, Inc. and are used with permission. </a:t>
            </a:r>
            <a:endParaRPr lang="en-US" altLang="en-US" dirty="0"/>
          </a:p>
          <a:p>
            <a:r>
              <a:rPr lang="en-US" sz="1200" dirty="0" smtClean="0"/>
              <a:t> </a:t>
            </a:r>
            <a:endParaRPr lang="en-US" sz="1200"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a:t>
            </a:fld>
            <a:endParaRPr lang="en-US"/>
          </a:p>
        </p:txBody>
      </p:sp>
      <p:sp>
        <p:nvSpPr>
          <p:cNvPr id="4" name="Rectangle 3"/>
          <p:cNvSpPr/>
          <p:nvPr/>
        </p:nvSpPr>
        <p:spPr>
          <a:xfrm>
            <a:off x="381000" y="4416790"/>
            <a:ext cx="8077200" cy="923330"/>
          </a:xfrm>
          <a:prstGeom prst="rect">
            <a:avLst/>
          </a:prstGeom>
        </p:spPr>
        <p:txBody>
          <a:bodyPr wrap="square">
            <a:spAutoFit/>
          </a:bodyPr>
          <a:lstStyle/>
          <a:p>
            <a:r>
              <a:rPr lang="en-US" dirty="0"/>
              <a:t>The equations and math symbols in these slides were created with the new equation editor in </a:t>
            </a:r>
            <a:r>
              <a:rPr lang="en-US" dirty="0" smtClean="0"/>
              <a:t>PowerPoint </a:t>
            </a:r>
            <a:r>
              <a:rPr lang="en-US" dirty="0"/>
              <a:t>2010, and thus material containing these elements will appear as graphics when viewed in an earlier version.</a:t>
            </a:r>
          </a:p>
        </p:txBody>
      </p:sp>
    </p:spTree>
    <p:extLst>
      <p:ext uri="{BB962C8B-B14F-4D97-AF65-F5344CB8AC3E}">
        <p14:creationId xmlns:p14="http://schemas.microsoft.com/office/powerpoint/2010/main" val="3757450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20</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533400"/>
                <a:ext cx="8001000" cy="923330"/>
              </a:xfrm>
              <a:prstGeom prst="rect">
                <a:avLst/>
              </a:prstGeom>
              <a:noFill/>
            </p:spPr>
            <p:txBody>
              <a:bodyPr wrap="square" rtlCol="0">
                <a:spAutoFit/>
              </a:bodyPr>
              <a:lstStyle/>
              <a:p>
                <a:r>
                  <a:rPr lang="en-US" b="1" dirty="0" smtClean="0"/>
                  <a:t>Example 3: A Geared System </a:t>
                </a:r>
                <a:r>
                  <a:rPr lang="en-US" dirty="0" smtClean="0"/>
                  <a:t>The figure below shows a representation of a rotational system containing a gear pair.  The inertias </a:t>
                </a:r>
                <a14:m>
                  <m:oMath xmlns:m="http://schemas.openxmlformats.org/officeDocument/2006/math">
                    <m:sSub>
                      <m:sSubPr>
                        <m:ctrlPr>
                          <a:rPr lang="en-US" i="1" smtClean="0">
                            <a:latin typeface="Cambria Math"/>
                          </a:rPr>
                        </m:ctrlPr>
                      </m:sSubPr>
                      <m:e>
                        <m:r>
                          <a:rPr lang="en-US" b="0" i="1" smtClean="0">
                            <a:latin typeface="Cambria Math"/>
                          </a:rPr>
                          <m:t>𝐼</m:t>
                        </m:r>
                      </m:e>
                      <m:sub>
                        <m:r>
                          <a:rPr lang="en-US" b="0" i="1" smtClean="0">
                            <a:latin typeface="Cambria Math"/>
                          </a:rPr>
                          <m:t>1</m:t>
                        </m:r>
                      </m:sub>
                    </m:sSub>
                  </m:oMath>
                </a14:m>
                <a:r>
                  <a:rPr lang="en-US" dirty="0" smtClean="0"/>
                  <a:t>and</a:t>
                </a:r>
                <a:r>
                  <a:rPr lang="en-US" b="1" dirty="0" smtClean="0"/>
                  <a:t> </a:t>
                </a:r>
                <a14:m>
                  <m:oMath xmlns:m="http://schemas.openxmlformats.org/officeDocument/2006/math">
                    <m:sSub>
                      <m:sSubPr>
                        <m:ctrlPr>
                          <a:rPr lang="en-US" i="1">
                            <a:latin typeface="Cambria Math"/>
                          </a:rPr>
                        </m:ctrlPr>
                      </m:sSubPr>
                      <m:e>
                        <m:r>
                          <a:rPr lang="en-US" i="1">
                            <a:latin typeface="Cambria Math"/>
                          </a:rPr>
                          <m:t>𝐼</m:t>
                        </m:r>
                      </m:e>
                      <m:sub>
                        <m:r>
                          <a:rPr lang="en-US" b="0" i="1" smtClean="0">
                            <a:latin typeface="Cambria Math"/>
                          </a:rPr>
                          <m:t>2</m:t>
                        </m:r>
                      </m:sub>
                    </m:sSub>
                  </m:oMath>
                </a14:m>
                <a:r>
                  <a:rPr lang="en-US" b="1" dirty="0" smtClean="0"/>
                  <a:t> </a:t>
                </a:r>
                <a:r>
                  <a:rPr lang="en-US" dirty="0" smtClean="0"/>
                  <a:t>represent the elements on the driving side and the driven side, respectively. The gear ratio is </a:t>
                </a:r>
                <a:r>
                  <a:rPr lang="en-US" i="1" dirty="0" smtClean="0"/>
                  <a:t>N</a:t>
                </a:r>
                <a:r>
                  <a:rPr lang="en-US" dirty="0" smtClean="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533400"/>
                <a:ext cx="8001000" cy="923330"/>
              </a:xfrm>
              <a:prstGeom prst="rect">
                <a:avLst/>
              </a:prstGeom>
              <a:blipFill rotWithShape="1">
                <a:blip r:embed="rId2" cstate="print"/>
                <a:stretch>
                  <a:fillRect l="-609" t="-3311" b="-9272"/>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5575" y="1833562"/>
            <a:ext cx="3752850" cy="3190875"/>
          </a:xfrm>
          <a:prstGeom prst="rect">
            <a:avLst/>
          </a:prstGeom>
        </p:spPr>
      </p:pic>
    </p:spTree>
    <p:extLst>
      <p:ext uri="{BB962C8B-B14F-4D97-AF65-F5344CB8AC3E}">
        <p14:creationId xmlns:p14="http://schemas.microsoft.com/office/powerpoint/2010/main" val="3478794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21</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533400" y="457200"/>
                <a:ext cx="7924800" cy="1200329"/>
              </a:xfrm>
              <a:prstGeom prst="rect">
                <a:avLst/>
              </a:prstGeom>
              <a:noFill/>
            </p:spPr>
            <p:txBody>
              <a:bodyPr wrap="square" rtlCol="0">
                <a:spAutoFit/>
              </a:bodyPr>
              <a:lstStyle/>
              <a:p>
                <a:r>
                  <a:rPr lang="en-US" dirty="0" smtClean="0"/>
                  <a:t>Fo</a:t>
                </a:r>
                <a:r>
                  <a:rPr lang="en-US" dirty="0" smtClean="0">
                    <a:solidFill>
                      <a:schemeClr val="tx1"/>
                    </a:solidFill>
                  </a:rPr>
                  <a:t>r now let us assume that the load torque </a:t>
                </a:r>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𝑇</m:t>
                        </m:r>
                      </m:e>
                      <m:sub>
                        <m:r>
                          <a:rPr lang="en-US" b="0" i="1" smtClean="0">
                            <a:solidFill>
                              <a:schemeClr val="tx1"/>
                            </a:solidFill>
                            <a:latin typeface="Cambria Math"/>
                          </a:rPr>
                          <m:t>2</m:t>
                        </m:r>
                      </m:sub>
                    </m:sSub>
                  </m:oMath>
                </a14:m>
                <a:r>
                  <a:rPr lang="en-US" dirty="0" smtClean="0">
                    <a:solidFill>
                      <a:schemeClr val="tx1"/>
                    </a:solidFill>
                  </a:rPr>
                  <a:t>is zero, and that the driving torque </a:t>
                </a:r>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𝑇</m:t>
                        </m:r>
                      </m:e>
                      <m:sub>
                        <m:r>
                          <a:rPr lang="en-US" b="0" i="1" smtClean="0">
                            <a:solidFill>
                              <a:schemeClr val="tx1"/>
                            </a:solidFill>
                            <a:latin typeface="Cambria Math"/>
                          </a:rPr>
                          <m:t>1</m:t>
                        </m:r>
                      </m:sub>
                    </m:sSub>
                  </m:oMath>
                </a14:m>
                <a:r>
                  <a:rPr lang="en-US" dirty="0" smtClean="0">
                    <a:solidFill>
                      <a:schemeClr val="tx1"/>
                    </a:solidFill>
                  </a:rPr>
                  <a:t>has </a:t>
                </a:r>
                <a:r>
                  <a:rPr lang="en-US" dirty="0">
                    <a:solidFill>
                      <a:schemeClr val="tx1"/>
                    </a:solidFill>
                  </a:rPr>
                  <a:t>the trapezoidal profile shown</a:t>
                </a:r>
                <a:r>
                  <a:rPr lang="en-US" dirty="0" smtClean="0">
                    <a:solidFill>
                      <a:schemeClr val="tx1"/>
                    </a:solidFill>
                  </a:rPr>
                  <a:t>. We will use the Signal Builder block in </a:t>
                </a:r>
                <a:r>
                  <a:rPr lang="en-US" dirty="0">
                    <a:solidFill>
                      <a:schemeClr val="tx1"/>
                    </a:solidFill>
                  </a:rPr>
                  <a:t>the </a:t>
                </a:r>
                <a:r>
                  <a:rPr lang="en-US" dirty="0" smtClean="0">
                    <a:solidFill>
                      <a:schemeClr val="tx1"/>
                    </a:solidFill>
                  </a:rPr>
                  <a:t>Si</a:t>
                </a:r>
                <a:r>
                  <a:rPr lang="en-US" dirty="0" smtClean="0"/>
                  <a:t>mulink Sources library to create this function.  We will use a Gain block to adjust the height of the trapezoid (the maximum torque).</a:t>
                </a:r>
              </a:p>
            </p:txBody>
          </p:sp>
        </mc:Choice>
        <mc:Fallback xmlns="">
          <p:sp>
            <p:nvSpPr>
              <p:cNvPr id="3" name="TextBox 2"/>
              <p:cNvSpPr txBox="1">
                <a:spLocks noRot="1" noChangeAspect="1" noMove="1" noResize="1" noEditPoints="1" noAdjustHandles="1" noChangeArrowheads="1" noChangeShapeType="1" noTextEdit="1"/>
              </p:cNvSpPr>
              <p:nvPr/>
            </p:nvSpPr>
            <p:spPr>
              <a:xfrm>
                <a:off x="533400" y="457200"/>
                <a:ext cx="7924800" cy="1200329"/>
              </a:xfrm>
              <a:prstGeom prst="rect">
                <a:avLst/>
              </a:prstGeom>
              <a:blipFill rotWithShape="1">
                <a:blip r:embed="rId2" cstate="print"/>
                <a:stretch>
                  <a:fillRect l="-692" t="-2538" b="-7107"/>
                </a:stretch>
              </a:blipFill>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62" y="1566862"/>
            <a:ext cx="7534275" cy="3724275"/>
          </a:xfrm>
          <a:prstGeom prst="rect">
            <a:avLst/>
          </a:prstGeom>
        </p:spPr>
      </p:pic>
    </p:spTree>
    <p:extLst>
      <p:ext uri="{BB962C8B-B14F-4D97-AF65-F5344CB8AC3E}">
        <p14:creationId xmlns:p14="http://schemas.microsoft.com/office/powerpoint/2010/main" val="3624347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22</a:t>
            </a:fld>
            <a:endParaRPr lang="en-US"/>
          </a:p>
        </p:txBody>
      </p:sp>
      <p:sp>
        <p:nvSpPr>
          <p:cNvPr id="3" name="TextBox 2"/>
          <p:cNvSpPr txBox="1"/>
          <p:nvPr/>
        </p:nvSpPr>
        <p:spPr>
          <a:xfrm>
            <a:off x="609601" y="838200"/>
            <a:ext cx="8153400" cy="1754326"/>
          </a:xfrm>
          <a:prstGeom prst="rect">
            <a:avLst/>
          </a:prstGeom>
          <a:noFill/>
        </p:spPr>
        <p:txBody>
          <a:bodyPr wrap="square" rtlCol="0">
            <a:spAutoFit/>
          </a:bodyPr>
          <a:lstStyle/>
          <a:p>
            <a:r>
              <a:rPr lang="en-US" dirty="0" smtClean="0"/>
              <a:t>Now let us construct the </a:t>
            </a:r>
            <a:r>
              <a:rPr lang="en-US" dirty="0" err="1" smtClean="0"/>
              <a:t>Simscape</a:t>
            </a:r>
            <a:r>
              <a:rPr lang="en-US" dirty="0" smtClean="0"/>
              <a:t> model.  The only new Simscape elements are the </a:t>
            </a:r>
            <a:r>
              <a:rPr lang="en-US" dirty="0" smtClean="0">
                <a:solidFill>
                  <a:srgbClr val="00B0F0"/>
                </a:solidFill>
              </a:rPr>
              <a:t>Gear Box </a:t>
            </a:r>
            <a:r>
              <a:rPr lang="en-US" dirty="0" smtClean="0"/>
              <a:t>block from </a:t>
            </a:r>
            <a:r>
              <a:rPr lang="en-US" dirty="0"/>
              <a:t>the </a:t>
            </a:r>
            <a:r>
              <a:rPr lang="en-US" dirty="0" smtClean="0"/>
              <a:t>Simscape&gt;Foundation Library&gt;Mechanical&gt;</a:t>
            </a:r>
            <a:r>
              <a:rPr lang="en-US" dirty="0" smtClean="0">
                <a:solidFill>
                  <a:srgbClr val="FF0000"/>
                </a:solidFill>
              </a:rPr>
              <a:t>Mechanisms</a:t>
            </a:r>
            <a:r>
              <a:rPr lang="en-US" dirty="0" smtClean="0"/>
              <a:t> </a:t>
            </a:r>
            <a:r>
              <a:rPr lang="en-US" dirty="0"/>
              <a:t>library, </a:t>
            </a:r>
            <a:r>
              <a:rPr lang="en-US" dirty="0" smtClean="0"/>
              <a:t>the </a:t>
            </a:r>
            <a:r>
              <a:rPr lang="en-US" dirty="0" smtClean="0">
                <a:solidFill>
                  <a:srgbClr val="00B0F0"/>
                </a:solidFill>
              </a:rPr>
              <a:t>Ideal Torque Source</a:t>
            </a:r>
            <a:r>
              <a:rPr lang="en-US" dirty="0"/>
              <a:t> </a:t>
            </a:r>
            <a:r>
              <a:rPr lang="en-US" dirty="0" smtClean="0"/>
              <a:t>block from </a:t>
            </a:r>
            <a:r>
              <a:rPr lang="en-US" dirty="0"/>
              <a:t>the </a:t>
            </a:r>
            <a:r>
              <a:rPr lang="en-US" dirty="0" smtClean="0"/>
              <a:t>Simscape&gt;Foundation Library&gt;Mechanical&gt;</a:t>
            </a:r>
            <a:r>
              <a:rPr lang="en-US" dirty="0" smtClean="0">
                <a:solidFill>
                  <a:srgbClr val="FF0000"/>
                </a:solidFill>
              </a:rPr>
              <a:t>Mechanical Sources</a:t>
            </a:r>
            <a:r>
              <a:rPr lang="en-US" dirty="0" smtClean="0"/>
              <a:t> library, and the </a:t>
            </a:r>
            <a:r>
              <a:rPr lang="en-US" dirty="0" smtClean="0">
                <a:solidFill>
                  <a:srgbClr val="00B0F0"/>
                </a:solidFill>
              </a:rPr>
              <a:t>Simulink-PS Converter </a:t>
            </a:r>
            <a:r>
              <a:rPr lang="en-US" dirty="0" smtClean="0"/>
              <a:t>block from the Simscape&gt;Utilities library. The model is shown below. Note that this time we </a:t>
            </a:r>
            <a:r>
              <a:rPr lang="en-US" dirty="0"/>
              <a:t>have connected our scope </a:t>
            </a:r>
            <a:r>
              <a:rPr lang="en-US" dirty="0" smtClean="0"/>
              <a:t>to the </a:t>
            </a:r>
            <a:r>
              <a:rPr lang="en-US" i="1" dirty="0" smtClean="0"/>
              <a:t>Speed</a:t>
            </a:r>
            <a:r>
              <a:rPr lang="en-US" dirty="0" smtClean="0"/>
              <a:t> port (W) of the motion sensor.</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693" y="2743200"/>
            <a:ext cx="78486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854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23</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660163" y="914400"/>
                <a:ext cx="7696200" cy="4524315"/>
              </a:xfrm>
              <a:prstGeom prst="rect">
                <a:avLst/>
              </a:prstGeom>
              <a:noFill/>
            </p:spPr>
            <p:txBody>
              <a:bodyPr wrap="square" rtlCol="0">
                <a:spAutoFit/>
              </a:bodyPr>
              <a:lstStyle/>
              <a:p>
                <a:r>
                  <a:rPr lang="en-US" dirty="0" smtClean="0"/>
                  <a:t>Set the  following parameters in the appropriate blocks: Gain = 10,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r>
                      <a:rPr lang="en-US" b="0" i="1" smtClean="0">
                        <a:latin typeface="Cambria Math"/>
                      </a:rPr>
                      <m:t>=</m:t>
                    </m:r>
                    <m:r>
                      <a:rPr lang="en-US" b="0" i="0" smtClean="0">
                        <a:latin typeface="Cambria Math"/>
                      </a:rPr>
                      <m:t>0.085</m:t>
                    </m:r>
                  </m:oMath>
                </a14:m>
                <a:r>
                  <a:rPr lang="en-US" dirty="0" smtClean="0"/>
                  <a:t> kg</a:t>
                </a:r>
                <a14:m>
                  <m:oMath xmlns:m="http://schemas.openxmlformats.org/officeDocument/2006/math">
                    <m:r>
                      <a:rPr lang="en-US" i="1" dirty="0" smtClean="0">
                        <a:latin typeface="Cambria Math"/>
                      </a:rPr>
                      <m:t>·</m:t>
                    </m:r>
                    <m:sSup>
                      <m:sSupPr>
                        <m:ctrlPr>
                          <a:rPr lang="en-US" i="1" dirty="0" smtClean="0">
                            <a:latin typeface="Cambria Math"/>
                          </a:rPr>
                        </m:ctrlPr>
                      </m:sSupPr>
                      <m:e>
                        <m:r>
                          <m:rPr>
                            <m:sty m:val="p"/>
                          </m:rPr>
                          <a:rPr lang="en-US" b="0" i="0" dirty="0" smtClean="0">
                            <a:latin typeface="Cambria Math"/>
                          </a:rPr>
                          <m:t>m</m:t>
                        </m:r>
                      </m:e>
                      <m:sup>
                        <m:r>
                          <a:rPr lang="en-US" b="0" i="1" dirty="0" smtClean="0">
                            <a:latin typeface="Cambria Math"/>
                          </a:rPr>
                          <m:t>2</m:t>
                        </m:r>
                      </m:sup>
                    </m:sSup>
                  </m:oMath>
                </a14:m>
                <a:r>
                  <a:rPr lang="en-US" dirty="0" smtClean="0"/>
                  <a:t>, </a:t>
                </a:r>
                <a14:m>
                  <m:oMath xmlns:m="http://schemas.openxmlformats.org/officeDocument/2006/math">
                    <m:sSub>
                      <m:sSubPr>
                        <m:ctrlPr>
                          <a:rPr lang="en-US" i="1">
                            <a:latin typeface="Cambria Math"/>
                          </a:rPr>
                        </m:ctrlPr>
                      </m:sSubPr>
                      <m:e>
                        <m:r>
                          <a:rPr lang="en-US" i="1">
                            <a:latin typeface="Cambria Math"/>
                          </a:rPr>
                          <m:t>𝐼</m:t>
                        </m:r>
                      </m:e>
                      <m:sub>
                        <m:r>
                          <a:rPr lang="en-US" b="0" i="1" smtClean="0">
                            <a:latin typeface="Cambria Math"/>
                          </a:rPr>
                          <m:t>2</m:t>
                        </m:r>
                      </m:sub>
                    </m:sSub>
                    <m:r>
                      <a:rPr lang="en-US" i="1">
                        <a:latin typeface="Cambria Math"/>
                      </a:rPr>
                      <m:t>=</m:t>
                    </m:r>
                    <m:r>
                      <a:rPr lang="en-US">
                        <a:latin typeface="Cambria Math"/>
                      </a:rPr>
                      <m:t>0.</m:t>
                    </m:r>
                    <m:r>
                      <a:rPr lang="en-US" b="0" i="0" smtClean="0">
                        <a:latin typeface="Cambria Math"/>
                      </a:rPr>
                      <m:t>37</m:t>
                    </m:r>
                  </m:oMath>
                </a14:m>
                <a:r>
                  <a:rPr lang="en-US" dirty="0"/>
                  <a:t> 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smtClean="0"/>
                  <a:t>, and the gear ratio to 2. </a:t>
                </a:r>
              </a:p>
              <a:p>
                <a:endParaRPr lang="en-US" dirty="0"/>
              </a:p>
              <a:p>
                <a:r>
                  <a:rPr lang="en-US" dirty="0" smtClean="0"/>
                  <a:t>The Gear Box block contains only one parameter, the gear ratio. </a:t>
                </a:r>
                <a:r>
                  <a:rPr lang="en-US" dirty="0"/>
                  <a:t>Thus, it represents a kinematic constraint only.  In particular, the block does not model gear friction or the gear inertias.  The former may be captured by a Rotational Friction element, while the latter must be included in the inertias </a:t>
                </a:r>
                <a:r>
                  <a:rPr lang="en-US" i="1" dirty="0"/>
                  <a:t>I</a:t>
                </a:r>
                <a:r>
                  <a:rPr lang="en-US" i="1" baseline="-25000" dirty="0"/>
                  <a:t>1</a:t>
                </a:r>
                <a:r>
                  <a:rPr lang="en-US" dirty="0"/>
                  <a:t> and </a:t>
                </a:r>
                <a:r>
                  <a:rPr lang="en-US" i="1" dirty="0"/>
                  <a:t>I</a:t>
                </a:r>
                <a:r>
                  <a:rPr lang="en-US" i="1" baseline="-25000" dirty="0"/>
                  <a:t>2</a:t>
                </a:r>
                <a:r>
                  <a:rPr lang="en-US" dirty="0"/>
                  <a:t> connected to the gear box.</a:t>
                </a:r>
              </a:p>
              <a:p>
                <a:endParaRPr lang="en-US" dirty="0" smtClean="0"/>
              </a:p>
              <a:p>
                <a:endParaRPr lang="en-US" dirty="0"/>
              </a:p>
              <a:p>
                <a:r>
                  <a:rPr lang="en-US" dirty="0" smtClean="0"/>
                  <a:t>The </a:t>
                </a:r>
                <a:r>
                  <a:rPr lang="en-US" dirty="0"/>
                  <a:t>Ideal Torque Source </a:t>
                </a:r>
                <a:r>
                  <a:rPr lang="en-US" dirty="0" smtClean="0"/>
                  <a:t>block has no parameters. It represents a source capable of </a:t>
                </a:r>
                <a:r>
                  <a:rPr lang="en-US" dirty="0"/>
                  <a:t>providing the torque specified at its physical-signal input port regardless of the angular velocity across its terminals.  Since power is the product of torque and angular velocity, the Torque Source is ideal in the sense that it is sufficiently powerful to deliver the specified torque at any speed. </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60163" y="914400"/>
                <a:ext cx="7696200" cy="4524315"/>
              </a:xfrm>
              <a:prstGeom prst="rect">
                <a:avLst/>
              </a:prstGeom>
              <a:blipFill rotWithShape="1">
                <a:blip r:embed="rId2" cstate="print"/>
                <a:stretch>
                  <a:fillRect l="-633" t="-674" r="-554"/>
                </a:stretch>
              </a:blipFill>
            </p:spPr>
            <p:txBody>
              <a:bodyPr/>
              <a:lstStyle/>
              <a:p>
                <a:r>
                  <a:rPr lang="en-US">
                    <a:noFill/>
                  </a:rPr>
                  <a:t> </a:t>
                </a:r>
              </a:p>
            </p:txBody>
          </p:sp>
        </mc:Fallback>
      </mc:AlternateContent>
    </p:spTree>
    <p:extLst>
      <p:ext uri="{BB962C8B-B14F-4D97-AF65-F5344CB8AC3E}">
        <p14:creationId xmlns:p14="http://schemas.microsoft.com/office/powerpoint/2010/main" val="2401911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24</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752600"/>
            <a:ext cx="42195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533400"/>
            <a:ext cx="7848600" cy="646331"/>
          </a:xfrm>
          <a:prstGeom prst="rect">
            <a:avLst/>
          </a:prstGeom>
        </p:spPr>
        <p:txBody>
          <a:bodyPr wrap="square">
            <a:spAutoFit/>
          </a:bodyPr>
          <a:lstStyle/>
          <a:p>
            <a:r>
              <a:rPr lang="en-US" dirty="0" smtClean="0"/>
              <a:t>The </a:t>
            </a:r>
            <a:r>
              <a:rPr lang="en-US" dirty="0"/>
              <a:t>Simulink-PS Converter </a:t>
            </a:r>
            <a:r>
              <a:rPr lang="en-US" dirty="0" smtClean="0"/>
              <a:t>block </a:t>
            </a:r>
            <a:r>
              <a:rPr lang="en-US" dirty="0"/>
              <a:t>converts </a:t>
            </a:r>
            <a:r>
              <a:rPr lang="en-US" dirty="0" smtClean="0"/>
              <a:t>a unit-less </a:t>
            </a:r>
            <a:r>
              <a:rPr lang="en-US" dirty="0"/>
              <a:t>Simulink </a:t>
            </a:r>
            <a:r>
              <a:rPr lang="en-US" dirty="0" smtClean="0"/>
              <a:t>signal to a </a:t>
            </a:r>
            <a:r>
              <a:rPr lang="en-US" i="1" dirty="0" smtClean="0"/>
              <a:t>physical </a:t>
            </a:r>
            <a:r>
              <a:rPr lang="en-US" i="1" dirty="0"/>
              <a:t>signal (PS</a:t>
            </a:r>
            <a:r>
              <a:rPr lang="en-US" i="1" dirty="0" smtClean="0"/>
              <a:t>).</a:t>
            </a:r>
            <a:r>
              <a:rPr lang="en-US" dirty="0" smtClean="0"/>
              <a:t> Its Block Parameters dialog box is shown below. </a:t>
            </a:r>
            <a:endParaRPr lang="en-US" i="1" dirty="0"/>
          </a:p>
        </p:txBody>
      </p:sp>
    </p:spTree>
    <p:extLst>
      <p:ext uri="{BB962C8B-B14F-4D97-AF65-F5344CB8AC3E}">
        <p14:creationId xmlns:p14="http://schemas.microsoft.com/office/powerpoint/2010/main" val="2458190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25</a:t>
            </a:fld>
            <a:endParaRPr lang="en-US"/>
          </a:p>
        </p:txBody>
      </p:sp>
      <p:sp>
        <p:nvSpPr>
          <p:cNvPr id="4" name="Rectangle 3"/>
          <p:cNvSpPr/>
          <p:nvPr/>
        </p:nvSpPr>
        <p:spPr>
          <a:xfrm>
            <a:off x="762000" y="533400"/>
            <a:ext cx="7239000" cy="1477328"/>
          </a:xfrm>
          <a:prstGeom prst="rect">
            <a:avLst/>
          </a:prstGeom>
        </p:spPr>
        <p:txBody>
          <a:bodyPr wrap="square">
            <a:spAutoFit/>
          </a:bodyPr>
          <a:lstStyle/>
          <a:p>
            <a:r>
              <a:rPr lang="en-US" dirty="0" smtClean="0"/>
              <a:t>Set </a:t>
            </a:r>
            <a:r>
              <a:rPr lang="en-US" dirty="0"/>
              <a:t>the Stop Time to 15 and run the model.  You should see the following display in the Scope. The speed is </a:t>
            </a:r>
            <a:r>
              <a:rPr lang="en-US" dirty="0" smtClean="0"/>
              <a:t>measured in </a:t>
            </a:r>
            <a:r>
              <a:rPr lang="en-US" dirty="0"/>
              <a:t>rad/s. The maximum speed is about 230 rad/s, which corresponds to approximately </a:t>
            </a:r>
            <a:r>
              <a:rPr lang="en-US" dirty="0" smtClean="0"/>
              <a:t>2200 </a:t>
            </a:r>
            <a:r>
              <a:rPr lang="en-US" dirty="0"/>
              <a:t>rpm</a:t>
            </a:r>
            <a:r>
              <a:rPr lang="en-US" dirty="0" smtClean="0"/>
              <a:t>.  The speed levels off as it should, because the applied torque becomes zero after ten seconds. </a:t>
            </a:r>
            <a:endParaRPr lang="en-US"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174" y="2057400"/>
            <a:ext cx="4191000" cy="307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098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26</a:t>
            </a:fld>
            <a:endParaRPr lang="en-US"/>
          </a:p>
        </p:txBody>
      </p:sp>
      <p:sp>
        <p:nvSpPr>
          <p:cNvPr id="3" name="TextBox 2"/>
          <p:cNvSpPr txBox="1"/>
          <p:nvPr/>
        </p:nvSpPr>
        <p:spPr>
          <a:xfrm>
            <a:off x="609600" y="533400"/>
            <a:ext cx="7848600" cy="923330"/>
          </a:xfrm>
          <a:prstGeom prst="rect">
            <a:avLst/>
          </a:prstGeom>
          <a:noFill/>
        </p:spPr>
        <p:txBody>
          <a:bodyPr wrap="square" rtlCol="0">
            <a:spAutoFit/>
          </a:bodyPr>
          <a:lstStyle/>
          <a:p>
            <a:r>
              <a:rPr lang="en-US" b="1" dirty="0"/>
              <a:t>Example 4</a:t>
            </a:r>
            <a:r>
              <a:rPr lang="en-US" b="1" dirty="0" smtClean="0"/>
              <a:t>: Dynamics of a Robot Arm Joint </a:t>
            </a:r>
            <a:r>
              <a:rPr lang="en-US" dirty="0" smtClean="0"/>
              <a:t>Now we are ready to model the dynamics of the robot arm joint shown below. We will include the dc motor model later.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00200"/>
            <a:ext cx="57150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4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27</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914400" y="457200"/>
                <a:ext cx="7543800" cy="1200329"/>
              </a:xfrm>
              <a:prstGeom prst="rect">
                <a:avLst/>
              </a:prstGeom>
              <a:noFill/>
            </p:spPr>
            <p:txBody>
              <a:bodyPr wrap="square" rtlCol="0">
                <a:spAutoFit/>
              </a:bodyPr>
              <a:lstStyle/>
              <a:p>
                <a:r>
                  <a:rPr lang="en-US" dirty="0"/>
                  <a:t>The completed model is shown below.  We will use the following parameter values: Gain = 3</a:t>
                </a:r>
                <a:r>
                  <a:rPr lang="en-US" dirty="0" smtClean="0"/>
                  <a:t>,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r>
                      <a:rPr lang="en-US" i="1">
                        <a:latin typeface="Cambria Math"/>
                      </a:rPr>
                      <m:t>=</m:t>
                    </m:r>
                    <m:r>
                      <a:rPr lang="en-US">
                        <a:latin typeface="Cambria Math"/>
                      </a:rPr>
                      <m:t>0.085</m:t>
                    </m:r>
                  </m:oMath>
                </a14:m>
                <a:r>
                  <a:rPr lang="en-US" dirty="0"/>
                  <a:t> 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a:t>,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2</m:t>
                        </m:r>
                      </m:sub>
                    </m:sSub>
                    <m:r>
                      <a:rPr lang="en-US" i="1">
                        <a:latin typeface="Cambria Math"/>
                      </a:rPr>
                      <m:t>=</m:t>
                    </m:r>
                    <m:r>
                      <a:rPr lang="en-US">
                        <a:latin typeface="Cambria Math"/>
                      </a:rPr>
                      <m:t>0.37</m:t>
                    </m:r>
                  </m:oMath>
                </a14:m>
                <a:r>
                  <a:rPr lang="en-US" dirty="0"/>
                  <a:t> 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a:t>, </a:t>
                </a:r>
                <a:r>
                  <a:rPr lang="en-US" dirty="0" smtClean="0"/>
                  <a:t>gear </a:t>
                </a:r>
                <a:r>
                  <a:rPr lang="en-US" dirty="0"/>
                  <a:t>ratio </a:t>
                </a:r>
                <a:r>
                  <a:rPr lang="en-US" dirty="0" smtClean="0"/>
                  <a:t>= 2, m = 4 kg, L = 0.25 m, and g = 9.81 </a:t>
                </a:r>
                <a14:m>
                  <m:oMath xmlns:m="http://schemas.openxmlformats.org/officeDocument/2006/math">
                    <m:f>
                      <m:fPr>
                        <m:type m:val="lin"/>
                        <m:ctrlPr>
                          <a:rPr lang="en-US" i="1" smtClean="0">
                            <a:latin typeface="Cambria Math"/>
                          </a:rPr>
                        </m:ctrlPr>
                      </m:fPr>
                      <m:num>
                        <m:r>
                          <m:rPr>
                            <m:sty m:val="p"/>
                          </m:rPr>
                          <a:rPr lang="en-US" b="0" i="0" smtClean="0">
                            <a:latin typeface="Cambria Math"/>
                          </a:rPr>
                          <m:t>m</m:t>
                        </m:r>
                      </m:num>
                      <m:den>
                        <m:sSup>
                          <m:sSupPr>
                            <m:ctrlPr>
                              <a:rPr lang="en-US" i="1" smtClean="0">
                                <a:latin typeface="Cambria Math"/>
                              </a:rPr>
                            </m:ctrlPr>
                          </m:sSupPr>
                          <m:e>
                            <m:r>
                              <m:rPr>
                                <m:sty m:val="p"/>
                              </m:rPr>
                              <a:rPr lang="en-US" b="0" i="0" smtClean="0">
                                <a:latin typeface="Cambria Math"/>
                              </a:rPr>
                              <m:t>s</m:t>
                            </m:r>
                          </m:e>
                          <m:sup>
                            <m:r>
                              <a:rPr lang="en-US" b="0" i="1" smtClean="0">
                                <a:latin typeface="Cambria Math"/>
                              </a:rPr>
                              <m:t>2</m:t>
                            </m:r>
                          </m:sup>
                        </m:sSup>
                      </m:den>
                    </m:f>
                  </m:oMath>
                </a14:m>
                <a:r>
                  <a:rPr lang="en-US" dirty="0" smtClean="0"/>
                  <a:t>.  The Signal Builder produces the same trapezoidal profile used in Example 3.</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14400" y="457200"/>
                <a:ext cx="7543800" cy="1200329"/>
              </a:xfrm>
              <a:prstGeom prst="rect">
                <a:avLst/>
              </a:prstGeom>
              <a:blipFill rotWithShape="1">
                <a:blip r:embed="rId2" cstate="print"/>
                <a:stretch>
                  <a:fillRect l="-646" t="-2538" b="-30964"/>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995488"/>
            <a:ext cx="784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317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28</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276600"/>
            <a:ext cx="48482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863837" y="457200"/>
                <a:ext cx="7696200" cy="2862322"/>
              </a:xfrm>
              <a:prstGeom prst="rect">
                <a:avLst/>
              </a:prstGeom>
              <a:noFill/>
            </p:spPr>
            <p:txBody>
              <a:bodyPr wrap="square" rtlCol="0">
                <a:spAutoFit/>
              </a:bodyPr>
              <a:lstStyle/>
              <a:p>
                <a:r>
                  <a:rPr lang="en-US" dirty="0" smtClean="0"/>
                  <a:t>Let’s </a:t>
                </a:r>
                <a:r>
                  <a:rPr lang="en-US" dirty="0"/>
                  <a:t>examine the new blocks introduced to model the gravitational torque </a:t>
                </a:r>
                <a:r>
                  <a:rPr lang="en-US" dirty="0" smtClean="0"/>
                  <a:t> </a:t>
                </a:r>
                <a14:m>
                  <m:oMath xmlns:m="http://schemas.openxmlformats.org/officeDocument/2006/math">
                    <m:r>
                      <a:rPr lang="en-US" b="0" i="1" smtClean="0">
                        <a:latin typeface="Cambria Math"/>
                      </a:rPr>
                      <m:t>−</m:t>
                    </m:r>
                    <m:r>
                      <a:rPr lang="en-US" b="0" i="1" smtClean="0">
                        <a:latin typeface="Cambria Math"/>
                      </a:rPr>
                      <m:t>𝑚𝑔𝐿</m:t>
                    </m:r>
                    <m:func>
                      <m:funcPr>
                        <m:ctrlPr>
                          <a:rPr lang="en-US" b="0" i="1" smtClean="0">
                            <a:latin typeface="Cambria Math"/>
                          </a:rPr>
                        </m:ctrlPr>
                      </m:funcPr>
                      <m:fName>
                        <m:r>
                          <m:rPr>
                            <m:sty m:val="p"/>
                          </m:rPr>
                          <a:rPr lang="en-US" b="0" i="0" smtClean="0">
                            <a:latin typeface="Cambria Math"/>
                          </a:rPr>
                          <m:t>sin</m:t>
                        </m:r>
                      </m:fName>
                      <m:e>
                        <m:r>
                          <a:rPr lang="en-US" b="0" i="1" smtClean="0">
                            <a:latin typeface="Cambria Math"/>
                            <a:ea typeface="Cambria Math"/>
                          </a:rPr>
                          <m:t>𝜃</m:t>
                        </m:r>
                      </m:e>
                    </m:func>
                  </m:oMath>
                </a14:m>
                <a:r>
                  <a:rPr lang="en-US" dirty="0" smtClean="0"/>
                  <a:t>.  The following figure shows that part of the model containing the new blocks. These are: the </a:t>
                </a:r>
                <a:r>
                  <a:rPr lang="en-US" dirty="0" smtClean="0">
                    <a:solidFill>
                      <a:srgbClr val="00B0F0"/>
                    </a:solidFill>
                  </a:rPr>
                  <a:t>PS Gain</a:t>
                </a:r>
                <a:r>
                  <a:rPr lang="en-US" dirty="0" smtClean="0"/>
                  <a:t> block from the </a:t>
                </a:r>
                <a:r>
                  <a:rPr lang="en-US" dirty="0" err="1" smtClean="0"/>
                  <a:t>Simscape</a:t>
                </a:r>
                <a:r>
                  <a:rPr lang="en-US" dirty="0" smtClean="0"/>
                  <a:t>&gt;Foundation Library&gt;</a:t>
                </a:r>
                <a:r>
                  <a:rPr lang="en-US" dirty="0" smtClean="0">
                    <a:solidFill>
                      <a:srgbClr val="FF0000"/>
                    </a:solidFill>
                  </a:rPr>
                  <a:t>Physical Signals&gt;Functions </a:t>
                </a:r>
                <a:r>
                  <a:rPr lang="en-US" dirty="0"/>
                  <a:t>library, and the </a:t>
                </a:r>
                <a:r>
                  <a:rPr lang="en-US" dirty="0" smtClean="0">
                    <a:solidFill>
                      <a:srgbClr val="00B0F0"/>
                    </a:solidFill>
                  </a:rPr>
                  <a:t>PS Math Function</a:t>
                </a:r>
                <a:r>
                  <a:rPr lang="en-US" dirty="0" smtClean="0"/>
                  <a:t> </a:t>
                </a:r>
                <a:r>
                  <a:rPr lang="en-US" dirty="0"/>
                  <a:t>block from the </a:t>
                </a:r>
                <a:r>
                  <a:rPr lang="en-US" dirty="0" smtClean="0"/>
                  <a:t>same library. The PS Gain </a:t>
                </a:r>
                <a:r>
                  <a:rPr lang="en-US" dirty="0"/>
                  <a:t>block multiplies the input physical signal by a </a:t>
                </a:r>
                <a:r>
                  <a:rPr lang="en-US" dirty="0" smtClean="0"/>
                  <a:t>constant called the Gain.  For our model, enter –m*g*L in the Block </a:t>
                </a:r>
                <a:r>
                  <a:rPr lang="en-US" dirty="0"/>
                  <a:t>P</a:t>
                </a:r>
                <a:r>
                  <a:rPr lang="en-US" dirty="0" smtClean="0"/>
                  <a:t>arameters dialog box.  Then assign the values of m, g, and L  in the MATLAB Command window. The PS </a:t>
                </a:r>
                <a:r>
                  <a:rPr lang="en-US" dirty="0"/>
                  <a:t>Math Function</a:t>
                </a:r>
                <a:r>
                  <a:rPr lang="en-US" dirty="0" smtClean="0"/>
                  <a:t> </a:t>
                </a:r>
                <a:r>
                  <a:rPr lang="en-US" dirty="0"/>
                  <a:t>block applies a mathematical function to the input </a:t>
                </a:r>
                <a:r>
                  <a:rPr lang="en-US" dirty="0" smtClean="0"/>
                  <a:t>u.  Enter sin(u) in its Parameter dialog box. Note that we have now connected the scope to the </a:t>
                </a:r>
                <a:r>
                  <a:rPr lang="en-US" i="1" dirty="0" smtClean="0"/>
                  <a:t>angle</a:t>
                </a:r>
                <a:r>
                  <a:rPr lang="en-US" dirty="0" smtClean="0"/>
                  <a:t> port A.</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63837" y="457200"/>
                <a:ext cx="7696200" cy="2862322"/>
              </a:xfrm>
              <a:prstGeom prst="rect">
                <a:avLst/>
              </a:prstGeom>
              <a:blipFill rotWithShape="1">
                <a:blip r:embed="rId3" cstate="print"/>
                <a:stretch>
                  <a:fillRect l="-713" t="-1064" b="-2340"/>
                </a:stretch>
              </a:blipFill>
            </p:spPr>
            <p:txBody>
              <a:bodyPr/>
              <a:lstStyle/>
              <a:p>
                <a:r>
                  <a:rPr lang="en-US">
                    <a:noFill/>
                  </a:rPr>
                  <a:t> </a:t>
                </a:r>
              </a:p>
            </p:txBody>
          </p:sp>
        </mc:Fallback>
      </mc:AlternateContent>
    </p:spTree>
    <p:extLst>
      <p:ext uri="{BB962C8B-B14F-4D97-AF65-F5344CB8AC3E}">
        <p14:creationId xmlns:p14="http://schemas.microsoft.com/office/powerpoint/2010/main" val="2496521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29</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698011"/>
            <a:ext cx="4448175" cy="326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609600" y="457200"/>
                <a:ext cx="7848600" cy="1754326"/>
              </a:xfrm>
              <a:prstGeom prst="rect">
                <a:avLst/>
              </a:prstGeom>
              <a:noFill/>
            </p:spPr>
            <p:txBody>
              <a:bodyPr wrap="square" rtlCol="0">
                <a:spAutoFit/>
              </a:bodyPr>
              <a:lstStyle/>
              <a:p>
                <a:r>
                  <a:rPr lang="en-US" dirty="0" smtClean="0"/>
                  <a:t>Run the model using a Stop Time of 15 s.  You should see the following in the Scope. The arm angle is in radians. The constant amplitude oscillations are due to the fact that the system has no damping.  When the applied torque goes to zero after 10 seconds, the arm oscillates like a pendulum about </a:t>
                </a:r>
                <a14:m>
                  <m:oMath xmlns:m="http://schemas.openxmlformats.org/officeDocument/2006/math">
                    <m:r>
                      <a:rPr lang="en-US" i="1" smtClean="0">
                        <a:latin typeface="Cambria Math"/>
                        <a:ea typeface="Cambria Math"/>
                      </a:rPr>
                      <m:t>𝜃</m:t>
                    </m:r>
                    <m:r>
                      <a:rPr lang="en-US" b="0" i="1" smtClean="0">
                        <a:latin typeface="Cambria Math"/>
                        <a:ea typeface="Cambria Math"/>
                      </a:rPr>
                      <m:t>=0.</m:t>
                    </m:r>
                  </m:oMath>
                </a14:m>
                <a:r>
                  <a:rPr lang="en-US" dirty="0" smtClean="0"/>
                  <a:t> For small angles, the differential equation model predicts a period of 1.69 s. This agrees exactly with the simulation results.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457200"/>
                <a:ext cx="7848600" cy="1754326"/>
              </a:xfrm>
              <a:prstGeom prst="rect">
                <a:avLst/>
              </a:prstGeom>
              <a:blipFill rotWithShape="1">
                <a:blip r:embed="rId3" cstate="print"/>
                <a:stretch>
                  <a:fillRect l="-621" t="-1736" b="-4514"/>
                </a:stretch>
              </a:blipFill>
            </p:spPr>
            <p:txBody>
              <a:bodyPr/>
              <a:lstStyle/>
              <a:p>
                <a:r>
                  <a:rPr lang="en-US">
                    <a:noFill/>
                  </a:rPr>
                  <a:t> </a:t>
                </a:r>
              </a:p>
            </p:txBody>
          </p:sp>
        </mc:Fallback>
      </mc:AlternateContent>
    </p:spTree>
    <p:extLst>
      <p:ext uri="{BB962C8B-B14F-4D97-AF65-F5344CB8AC3E}">
        <p14:creationId xmlns:p14="http://schemas.microsoft.com/office/powerpoint/2010/main" val="193468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a:t>
            </a:fld>
            <a:endParaRPr lang="en-US"/>
          </a:p>
        </p:txBody>
      </p:sp>
      <p:sp>
        <p:nvSpPr>
          <p:cNvPr id="3" name="TextBox 2"/>
          <p:cNvSpPr txBox="1"/>
          <p:nvPr/>
        </p:nvSpPr>
        <p:spPr>
          <a:xfrm>
            <a:off x="762000" y="394692"/>
            <a:ext cx="7391400" cy="2308324"/>
          </a:xfrm>
          <a:prstGeom prst="rect">
            <a:avLst/>
          </a:prstGeom>
          <a:noFill/>
        </p:spPr>
        <p:txBody>
          <a:bodyPr wrap="square" rtlCol="0">
            <a:spAutoFit/>
          </a:bodyPr>
          <a:lstStyle/>
          <a:p>
            <a:pPr algn="ctr"/>
            <a:r>
              <a:rPr lang="en-US" b="1" dirty="0" smtClean="0"/>
              <a:t>INTRODUCTION</a:t>
            </a:r>
            <a:endParaRPr lang="en-US" dirty="0"/>
          </a:p>
          <a:p>
            <a:r>
              <a:rPr lang="en-US" dirty="0" err="1" smtClean="0">
                <a:solidFill>
                  <a:srgbClr val="FF0000"/>
                </a:solidFill>
                <a:hlinkClick r:id="rId2"/>
              </a:rPr>
              <a:t>Simscape</a:t>
            </a:r>
            <a:r>
              <a:rPr lang="en-US" dirty="0"/>
              <a:t>™ extends the capabilities of Simulink® by providing tools for </a:t>
            </a:r>
            <a:r>
              <a:rPr lang="en-US" dirty="0" smtClean="0"/>
              <a:t>modeling </a:t>
            </a:r>
            <a:r>
              <a:rPr lang="en-US" dirty="0"/>
              <a:t>and simulation of multi-domain physical systems, such as those with mechanical, hydraulic, and electrical components. In this presentation, we will show you how to utilize </a:t>
            </a:r>
            <a:r>
              <a:rPr lang="en-US" dirty="0" err="1"/>
              <a:t>Simscape</a:t>
            </a:r>
            <a:r>
              <a:rPr lang="en-US" dirty="0"/>
              <a:t> to construct models of electrical and mechanical systems.  Shown below is a robot arm that has six joints. We will develop a model of one of those joints.</a:t>
            </a:r>
          </a:p>
          <a:p>
            <a:endParaRPr lang="en-US" dirty="0"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025" y="2362200"/>
            <a:ext cx="4705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08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30</a:t>
            </a:fld>
            <a:endParaRPr lang="en-US"/>
          </a:p>
        </p:txBody>
      </p:sp>
      <p:sp>
        <p:nvSpPr>
          <p:cNvPr id="3" name="Rectangle 2"/>
          <p:cNvSpPr/>
          <p:nvPr/>
        </p:nvSpPr>
        <p:spPr>
          <a:xfrm>
            <a:off x="762000" y="533400"/>
            <a:ext cx="7848600" cy="2031325"/>
          </a:xfrm>
          <a:prstGeom prst="rect">
            <a:avLst/>
          </a:prstGeom>
        </p:spPr>
        <p:txBody>
          <a:bodyPr wrap="square">
            <a:spAutoFit/>
          </a:bodyPr>
          <a:lstStyle/>
          <a:p>
            <a:r>
              <a:rPr lang="en-US" b="1" dirty="0"/>
              <a:t>Example </a:t>
            </a:r>
            <a:r>
              <a:rPr lang="en-US" b="1" dirty="0" smtClean="0"/>
              <a:t>5: Adding the Motor to the Arm Model </a:t>
            </a:r>
            <a:r>
              <a:rPr lang="en-US" dirty="0" smtClean="0"/>
              <a:t>The complete model is shown below. The only new block is the </a:t>
            </a:r>
            <a:r>
              <a:rPr lang="en-US" dirty="0" smtClean="0">
                <a:solidFill>
                  <a:srgbClr val="00B0F0"/>
                </a:solidFill>
              </a:rPr>
              <a:t>Controlled Voltage Source </a:t>
            </a:r>
            <a:r>
              <a:rPr lang="en-US" dirty="0" smtClean="0"/>
              <a:t>block from the Simscape&gt;Foundation Library&gt;Electrical&gt;Electrical Sources</a:t>
            </a:r>
            <a:r>
              <a:rPr lang="en-US" dirty="0" smtClean="0">
                <a:solidFill>
                  <a:srgbClr val="FF0000"/>
                </a:solidFill>
              </a:rPr>
              <a:t> </a:t>
            </a:r>
            <a:r>
              <a:rPr lang="en-US" dirty="0" smtClean="0"/>
              <a:t>library. This </a:t>
            </a:r>
            <a:r>
              <a:rPr lang="en-US" dirty="0"/>
              <a:t>block represents an ideal voltage source that is powerful enough to maintain the specified voltage at its output regardless of the current passing through it</a:t>
            </a:r>
            <a:r>
              <a:rPr lang="en-US" dirty="0" smtClean="0"/>
              <a:t>. </a:t>
            </a:r>
            <a:r>
              <a:rPr lang="en-US" dirty="0"/>
              <a:t>(Recall that electrical power is the product of voltage and current.)</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519147"/>
            <a:ext cx="8077200" cy="324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707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31</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762001" y="609600"/>
                <a:ext cx="7086600" cy="1821140"/>
              </a:xfrm>
              <a:prstGeom prst="rect">
                <a:avLst/>
              </a:prstGeom>
              <a:noFill/>
            </p:spPr>
            <p:txBody>
              <a:bodyPr wrap="square" rtlCol="0">
                <a:spAutoFit/>
              </a:bodyPr>
              <a:lstStyle/>
              <a:p>
                <a:r>
                  <a:rPr lang="en-US" dirty="0" smtClean="0"/>
                  <a:t>Use </a:t>
                </a:r>
                <a14:m>
                  <m:oMath xmlns:m="http://schemas.openxmlformats.org/officeDocument/2006/math">
                    <m:r>
                      <a:rPr lang="en-US" i="1">
                        <a:latin typeface="Cambria Math"/>
                      </a:rPr>
                      <m:t>𝑅</m:t>
                    </m:r>
                    <m:r>
                      <a:rPr lang="en-US" i="1">
                        <a:latin typeface="Cambria Math"/>
                      </a:rPr>
                      <m:t>=0.5 </m:t>
                    </m:r>
                    <m:r>
                      <m:rPr>
                        <m:sty m:val="p"/>
                      </m:rPr>
                      <a:rPr lang="el-GR" i="1">
                        <a:latin typeface="Cambria Math"/>
                      </a:rPr>
                      <m:t>Ω</m:t>
                    </m:r>
                    <m:r>
                      <a:rPr lang="en-US" i="1">
                        <a:latin typeface="Cambria Math"/>
                      </a:rPr>
                      <m:t>, </m:t>
                    </m:r>
                    <m:r>
                      <a:rPr lang="en-US" i="1">
                        <a:latin typeface="Cambria Math"/>
                      </a:rPr>
                      <m:t>𝐿</m:t>
                    </m:r>
                    <m:r>
                      <a:rPr lang="en-US" i="1">
                        <a:latin typeface="Cambria Math"/>
                      </a:rPr>
                      <m:t>=0.002 </m:t>
                    </m:r>
                    <m:r>
                      <m:rPr>
                        <m:sty m:val="p"/>
                      </m:rPr>
                      <a:rPr lang="en-US">
                        <a:latin typeface="Cambria Math"/>
                      </a:rPr>
                      <m:t>H</m:t>
                    </m:r>
                    <m:r>
                      <a:rPr lang="en-US" i="1">
                        <a:latin typeface="Cambria Math"/>
                      </a:rPr>
                      <m:t>, </m:t>
                    </m:r>
                    <m:r>
                      <a:rPr lang="en-US" i="1">
                        <a:latin typeface="Cambria Math"/>
                      </a:rPr>
                      <m:t>𝐾</m:t>
                    </m:r>
                    <m:r>
                      <a:rPr lang="en-US" i="1">
                        <a:latin typeface="Cambria Math"/>
                      </a:rPr>
                      <m:t>=0.</m:t>
                    </m:r>
                    <m:r>
                      <m:rPr>
                        <m:nor/>
                      </m:rPr>
                      <a:rPr lang="en-US" b="0" i="0" smtClean="0">
                        <a:latin typeface="Cambria Math"/>
                      </a:rPr>
                      <m:t>05</m:t>
                    </m:r>
                    <m:r>
                      <m:rPr>
                        <m:nor/>
                      </m:rPr>
                      <a:rPr lang="en-US" dirty="0"/>
                      <m:t>N</m:t>
                    </m:r>
                    <m:r>
                      <m:rPr>
                        <m:nor/>
                      </m:rPr>
                      <a:rPr lang="en-US" dirty="0"/>
                      <m:t>·</m:t>
                    </m:r>
                    <m:r>
                      <m:rPr>
                        <m:nor/>
                      </m:rPr>
                      <a:rPr lang="en-US" dirty="0"/>
                      <m:t>m</m:t>
                    </m:r>
                    <m:r>
                      <m:rPr>
                        <m:nor/>
                      </m:rPr>
                      <a:rPr lang="en-US" dirty="0"/>
                      <m:t>/</m:t>
                    </m:r>
                    <m:r>
                      <m:rPr>
                        <m:nor/>
                      </m:rPr>
                      <a:rPr lang="en-US" dirty="0"/>
                      <m:t>A</m:t>
                    </m:r>
                    <m:r>
                      <a:rPr lang="en-US" b="0" i="0" dirty="0" smtClean="0">
                        <a:latin typeface="Cambria Math"/>
                      </a:rPr>
                      <m:t>. </m:t>
                    </m:r>
                  </m:oMath>
                </a14:m>
                <a:r>
                  <a:rPr lang="en-US" dirty="0" smtClean="0"/>
                  <a:t>Use </a:t>
                </a:r>
                <a:r>
                  <a:rPr lang="en-US" dirty="0"/>
                  <a:t>Gain = 3,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r>
                      <a:rPr lang="en-US" i="1">
                        <a:latin typeface="Cambria Math"/>
                      </a:rPr>
                      <m:t>=</m:t>
                    </m:r>
                    <m:r>
                      <a:rPr lang="en-US">
                        <a:latin typeface="Cambria Math"/>
                      </a:rPr>
                      <m:t>0.085</m:t>
                    </m:r>
                    <m:r>
                      <a:rPr lang="en-US" b="0" i="0" smtClean="0">
                        <a:latin typeface="Cambria Math"/>
                      </a:rPr>
                      <m:t>1</m:t>
                    </m:r>
                  </m:oMath>
                </a14:m>
                <a:r>
                  <a:rPr lang="en-US" dirty="0"/>
                  <a:t> 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a:t>,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2</m:t>
                        </m:r>
                      </m:sub>
                    </m:sSub>
                    <m:r>
                      <a:rPr lang="en-US" i="1">
                        <a:latin typeface="Cambria Math"/>
                      </a:rPr>
                      <m:t>=</m:t>
                    </m:r>
                    <m:r>
                      <a:rPr lang="en-US">
                        <a:latin typeface="Cambria Math"/>
                      </a:rPr>
                      <m:t>0.37</m:t>
                    </m:r>
                  </m:oMath>
                </a14:m>
                <a:r>
                  <a:rPr lang="en-US" dirty="0"/>
                  <a:t> 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a:t>, gear ratio = 2, m = 4 kg, L = 0.25 m, and g = 9.81 </a:t>
                </a:r>
                <a14:m>
                  <m:oMath xmlns:m="http://schemas.openxmlformats.org/officeDocument/2006/math">
                    <m:f>
                      <m:fPr>
                        <m:type m:val="lin"/>
                        <m:ctrlPr>
                          <a:rPr lang="en-US" i="1">
                            <a:latin typeface="Cambria Math"/>
                          </a:rPr>
                        </m:ctrlPr>
                      </m:fPr>
                      <m:num>
                        <m:r>
                          <m:rPr>
                            <m:sty m:val="p"/>
                          </m:rPr>
                          <a:rPr lang="en-US">
                            <a:latin typeface="Cambria Math"/>
                          </a:rPr>
                          <m:t>m</m:t>
                        </m:r>
                      </m:num>
                      <m:den>
                        <m:sSup>
                          <m:sSupPr>
                            <m:ctrlPr>
                              <a:rPr lang="en-US" i="1">
                                <a:latin typeface="Cambria Math"/>
                              </a:rPr>
                            </m:ctrlPr>
                          </m:sSupPr>
                          <m:e>
                            <m:r>
                              <m:rPr>
                                <m:sty m:val="p"/>
                              </m:rPr>
                              <a:rPr lang="en-US">
                                <a:latin typeface="Cambria Math"/>
                              </a:rPr>
                              <m:t>s</m:t>
                            </m:r>
                          </m:e>
                          <m:sup>
                            <m:r>
                              <a:rPr lang="en-US" i="1">
                                <a:latin typeface="Cambria Math"/>
                              </a:rPr>
                              <m:t>2</m:t>
                            </m:r>
                          </m:sup>
                        </m:sSup>
                      </m:den>
                    </m:f>
                  </m:oMath>
                </a14:m>
                <a:r>
                  <a:rPr lang="en-US" dirty="0"/>
                  <a:t>.  </a:t>
                </a:r>
                <a:r>
                  <a:rPr lang="en-US" dirty="0" smtClean="0"/>
                  <a:t>The inertia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oMath>
                </a14:m>
                <a:r>
                  <a:rPr lang="en-US" dirty="0" smtClean="0"/>
                  <a:t> now includes the very small motor inertia </a:t>
                </a:r>
                <a14:m>
                  <m:oMath xmlns:m="http://schemas.openxmlformats.org/officeDocument/2006/math">
                    <m:r>
                      <a:rPr lang="en-US" b="0" i="1" smtClean="0">
                        <a:latin typeface="Cambria Math"/>
                      </a:rPr>
                      <m:t>9</m:t>
                    </m:r>
                    <m:r>
                      <a:rPr lang="en-US" b="0" i="1" smtClean="0">
                        <a:latin typeface="Cambria Math"/>
                        <a:ea typeface="Cambria Math"/>
                      </a:rPr>
                      <m:t>× </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−5</m:t>
                        </m:r>
                      </m:sup>
                    </m:sSup>
                  </m:oMath>
                </a14:m>
                <a:r>
                  <a:rPr lang="en-US" dirty="0" smtClean="0"/>
                  <a:t> </a:t>
                </a:r>
                <a:r>
                  <a:rPr lang="en-US" dirty="0"/>
                  <a:t>kg</a:t>
                </a:r>
                <a14:m>
                  <m:oMath xmlns:m="http://schemas.openxmlformats.org/officeDocument/2006/math">
                    <m:r>
                      <a:rPr lang="en-US" i="1" dirty="0">
                        <a:latin typeface="Cambria Math"/>
                      </a:rPr>
                      <m:t>·</m:t>
                    </m:r>
                    <m:sSup>
                      <m:sSupPr>
                        <m:ctrlPr>
                          <a:rPr lang="en-US" i="1" dirty="0">
                            <a:latin typeface="Cambria Math"/>
                          </a:rPr>
                        </m:ctrlPr>
                      </m:sSupPr>
                      <m:e>
                        <m:r>
                          <m:rPr>
                            <m:sty m:val="p"/>
                          </m:rPr>
                          <a:rPr lang="en-US" dirty="0">
                            <a:latin typeface="Cambria Math"/>
                          </a:rPr>
                          <m:t>m</m:t>
                        </m:r>
                      </m:e>
                      <m:sup>
                        <m:r>
                          <a:rPr lang="en-US" i="1" dirty="0">
                            <a:latin typeface="Cambria Math"/>
                          </a:rPr>
                          <m:t>2</m:t>
                        </m:r>
                      </m:sup>
                    </m:sSup>
                  </m:oMath>
                </a14:m>
                <a:r>
                  <a:rPr lang="en-US" dirty="0" smtClean="0"/>
                  <a:t>. The </a:t>
                </a:r>
                <a:r>
                  <a:rPr lang="en-US" dirty="0"/>
                  <a:t>Signal Builder produces the same trapezoidal profile used in Example </a:t>
                </a:r>
                <a:r>
                  <a:rPr lang="en-US" dirty="0" smtClean="0"/>
                  <a:t>3.  Set the Stop Time to 15 and run the model.  You should see the following in the Scope. The arm angle is in radians.</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62001" y="609600"/>
                <a:ext cx="7086600" cy="1821140"/>
              </a:xfrm>
              <a:prstGeom prst="rect">
                <a:avLst/>
              </a:prstGeom>
              <a:blipFill rotWithShape="1">
                <a:blip r:embed="rId2" cstate="print"/>
                <a:stretch>
                  <a:fillRect l="-1892" t="-1672" r="-774" b="-1003"/>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3402" y="2514600"/>
            <a:ext cx="5263798"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791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32</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685801" y="762000"/>
                <a:ext cx="7238999" cy="3416320"/>
              </a:xfrm>
              <a:prstGeom prst="rect">
                <a:avLst/>
              </a:prstGeom>
              <a:noFill/>
            </p:spPr>
            <p:txBody>
              <a:bodyPr wrap="square" rtlCol="0">
                <a:spAutoFit/>
              </a:bodyPr>
              <a:lstStyle/>
              <a:p>
                <a:r>
                  <a:rPr lang="en-US" dirty="0" smtClean="0"/>
                  <a:t>The plot is slightly different </a:t>
                </a:r>
                <a:r>
                  <a:rPr lang="en-US" dirty="0"/>
                  <a:t>from Example </a:t>
                </a:r>
                <a:r>
                  <a:rPr lang="en-US" dirty="0" smtClean="0"/>
                  <a:t>4. The arm now oscillates about a smaller angle because of the motor gain, but the period is about the same despite the dynamics of the motor.  This is because the armature circuit time constant </a:t>
                </a:r>
                <a14:m>
                  <m:oMath xmlns:m="http://schemas.openxmlformats.org/officeDocument/2006/math">
                    <m:f>
                      <m:fPr>
                        <m:type m:val="lin"/>
                        <m:ctrlPr>
                          <a:rPr lang="en-US" b="0" i="1" smtClean="0">
                            <a:latin typeface="Cambria Math"/>
                          </a:rPr>
                        </m:ctrlPr>
                      </m:fPr>
                      <m:num>
                        <m:r>
                          <a:rPr lang="en-US" b="0" i="1" smtClean="0">
                            <a:latin typeface="Cambria Math"/>
                          </a:rPr>
                          <m:t>𝐿</m:t>
                        </m:r>
                      </m:num>
                      <m:den>
                        <m:r>
                          <a:rPr lang="en-US" b="0" i="1" smtClean="0">
                            <a:latin typeface="Cambria Math"/>
                          </a:rPr>
                          <m:t>𝑅</m:t>
                        </m:r>
                      </m:den>
                    </m:f>
                    <m:r>
                      <a:rPr lang="en-US" b="0" i="1" smtClean="0">
                        <a:latin typeface="Cambria Math"/>
                      </a:rPr>
                      <m:t>=0.004</m:t>
                    </m:r>
                  </m:oMath>
                </a14:m>
                <a:r>
                  <a:rPr lang="en-US" dirty="0" smtClean="0"/>
                  <a:t> s is very small compared to the period of the mechanical subsystem.</a:t>
                </a:r>
              </a:p>
              <a:p>
                <a:endParaRPr lang="en-US" dirty="0"/>
              </a:p>
              <a:p>
                <a:r>
                  <a:rPr lang="en-US" dirty="0" smtClean="0"/>
                  <a:t>This suggests that we can ignore the electrical dynamics of the motor when developing a model of a control system for the arm. </a:t>
                </a:r>
                <a:r>
                  <a:rPr lang="en-US" dirty="0"/>
                  <a:t> </a:t>
                </a:r>
                <a:r>
                  <a:rPr lang="en-US" dirty="0" smtClean="0"/>
                  <a:t>We </a:t>
                </a:r>
                <a:r>
                  <a:rPr lang="en-US" dirty="0"/>
                  <a:t>will take this approach to </a:t>
                </a:r>
                <a:r>
                  <a:rPr lang="en-US" dirty="0" smtClean="0"/>
                  <a:t>keep the model complexity to a minimum. </a:t>
                </a:r>
              </a:p>
              <a:p>
                <a:endParaRPr lang="en-US" dirty="0"/>
              </a:p>
              <a:p>
                <a:r>
                  <a:rPr lang="en-US" dirty="0" smtClean="0"/>
                  <a:t>Of course, if you need to know the motor current as part of the simulation, then you must retain the circuit model.  But we will not do this here.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85801" y="762000"/>
                <a:ext cx="7238999" cy="3416320"/>
              </a:xfrm>
              <a:prstGeom prst="rect">
                <a:avLst/>
              </a:prstGeom>
              <a:blipFill rotWithShape="1">
                <a:blip r:embed="rId2" cstate="print"/>
                <a:stretch>
                  <a:fillRect l="-758" t="-893" r="-1011" b="-1964"/>
                </a:stretch>
              </a:blipFill>
            </p:spPr>
            <p:txBody>
              <a:bodyPr/>
              <a:lstStyle/>
              <a:p>
                <a:r>
                  <a:rPr lang="en-US">
                    <a:noFill/>
                  </a:rPr>
                  <a:t> </a:t>
                </a:r>
              </a:p>
            </p:txBody>
          </p:sp>
        </mc:Fallback>
      </mc:AlternateContent>
    </p:spTree>
    <p:extLst>
      <p:ext uri="{BB962C8B-B14F-4D97-AF65-F5344CB8AC3E}">
        <p14:creationId xmlns:p14="http://schemas.microsoft.com/office/powerpoint/2010/main" val="2397641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33</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0"/>
            <a:ext cx="7924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685800"/>
            <a:ext cx="7696200" cy="1200329"/>
          </a:xfrm>
          <a:prstGeom prst="rect">
            <a:avLst/>
          </a:prstGeom>
          <a:noFill/>
        </p:spPr>
        <p:txBody>
          <a:bodyPr wrap="square" rtlCol="0">
            <a:spAutoFit/>
          </a:bodyPr>
          <a:lstStyle/>
          <a:p>
            <a:r>
              <a:rPr lang="en-US" b="1" dirty="0"/>
              <a:t>Example </a:t>
            </a:r>
            <a:r>
              <a:rPr lang="en-US" b="1" dirty="0" smtClean="0"/>
              <a:t>6: Position Control of the Robot Arm: </a:t>
            </a:r>
            <a:r>
              <a:rPr lang="en-US" dirty="0" smtClean="0"/>
              <a:t>Neglecting the circuit dynamics enables us to construct the model shown below. Insert the PID Controller block from the Simulink&gt;Continuous library and insert the Sum block and another Scope </a:t>
            </a:r>
            <a:r>
              <a:rPr lang="en-US" dirty="0"/>
              <a:t>(to measure the control torque) </a:t>
            </a:r>
            <a:r>
              <a:rPr lang="en-US" dirty="0" smtClean="0"/>
              <a:t>as shown.</a:t>
            </a:r>
            <a:endParaRPr lang="en-US" dirty="0"/>
          </a:p>
        </p:txBody>
      </p:sp>
    </p:spTree>
    <p:extLst>
      <p:ext uri="{BB962C8B-B14F-4D97-AF65-F5344CB8AC3E}">
        <p14:creationId xmlns:p14="http://schemas.microsoft.com/office/powerpoint/2010/main" val="69010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34</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362200"/>
            <a:ext cx="4529137" cy="347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14400" y="609600"/>
            <a:ext cx="7543800" cy="1477328"/>
          </a:xfrm>
          <a:prstGeom prst="rect">
            <a:avLst/>
          </a:prstGeom>
          <a:noFill/>
        </p:spPr>
        <p:txBody>
          <a:bodyPr wrap="square" rtlCol="0">
            <a:spAutoFit/>
          </a:bodyPr>
          <a:lstStyle/>
          <a:p>
            <a:r>
              <a:rPr lang="en-US" dirty="0" smtClean="0"/>
              <a:t>Open the Block Parameters dialog box of the PID Controller block and set the gains to the following values: Proportional = 50, Integral = 200, and Derivative = 5. Set the Gain to 1. Then run the model with a Stop Time of 15 s.  You should see the following in the Scope for the arm angle.  Clearly the angle follows the desired profile very closely.</a:t>
            </a:r>
            <a:endParaRPr lang="en-US" dirty="0"/>
          </a:p>
        </p:txBody>
      </p:sp>
    </p:spTree>
    <p:extLst>
      <p:ext uri="{BB962C8B-B14F-4D97-AF65-F5344CB8AC3E}">
        <p14:creationId xmlns:p14="http://schemas.microsoft.com/office/powerpoint/2010/main" val="3339901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35</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142796"/>
            <a:ext cx="3995738" cy="358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457200"/>
            <a:ext cx="8153399" cy="1477328"/>
          </a:xfrm>
          <a:prstGeom prst="rect">
            <a:avLst/>
          </a:prstGeom>
          <a:noFill/>
        </p:spPr>
        <p:txBody>
          <a:bodyPr wrap="square" rtlCol="0">
            <a:spAutoFit/>
          </a:bodyPr>
          <a:lstStyle/>
          <a:p>
            <a:r>
              <a:rPr lang="en-US" dirty="0" smtClean="0"/>
              <a:t>Now open Scope1, which shows the torque required to achieve this performance.  Controller engineers must always consider the actuator requirements before finalizing the design.  Here the maximum torque required is about 13 </a:t>
            </a:r>
            <a:r>
              <a:rPr lang="en-US" dirty="0" err="1" smtClean="0"/>
              <a:t>N·m</a:t>
            </a:r>
            <a:r>
              <a:rPr lang="en-US" dirty="0" smtClean="0"/>
              <a:t>.  In addition, the plot shows that the torque must change quickly, and this may not be possible for the chosen motor.</a:t>
            </a:r>
            <a:endParaRPr lang="en-US" dirty="0"/>
          </a:p>
        </p:txBody>
      </p:sp>
      <p:sp>
        <p:nvSpPr>
          <p:cNvPr id="4" name="TextBox 3"/>
          <p:cNvSpPr txBox="1"/>
          <p:nvPr/>
        </p:nvSpPr>
        <p:spPr>
          <a:xfrm>
            <a:off x="533400" y="2112886"/>
            <a:ext cx="3733800" cy="3416320"/>
          </a:xfrm>
          <a:prstGeom prst="rect">
            <a:avLst/>
          </a:prstGeom>
          <a:noFill/>
        </p:spPr>
        <p:txBody>
          <a:bodyPr wrap="square" rtlCol="0">
            <a:spAutoFit/>
          </a:bodyPr>
          <a:lstStyle/>
          <a:p>
            <a:r>
              <a:rPr lang="en-US" dirty="0" smtClean="0"/>
              <a:t>At </a:t>
            </a:r>
            <a:r>
              <a:rPr lang="en-US" dirty="0"/>
              <a:t>this point the engineer may want to consider including the motor circuit model in order to determine the maximum required current. (Note the benefit of </a:t>
            </a:r>
            <a:r>
              <a:rPr lang="en-US" dirty="0" smtClean="0"/>
              <a:t>Model-Based </a:t>
            </a:r>
            <a:r>
              <a:rPr lang="en-US" dirty="0"/>
              <a:t>D</a:t>
            </a:r>
            <a:r>
              <a:rPr lang="en-US" dirty="0" smtClean="0"/>
              <a:t>esign</a:t>
            </a:r>
            <a:r>
              <a:rPr lang="en-US" dirty="0"/>
              <a:t>: we are able to evaluate alternatives and make informed design decisions well in advance of hardware implementation and testing. ) Assessing motor requirements is covered in detail in Section </a:t>
            </a:r>
            <a:r>
              <a:rPr lang="en-US" dirty="0" smtClean="0"/>
              <a:t>6.6 </a:t>
            </a:r>
            <a:r>
              <a:rPr lang="en-US" dirty="0"/>
              <a:t>of </a:t>
            </a:r>
            <a:r>
              <a:rPr lang="en-US" i="1" dirty="0"/>
              <a:t>System Dynamics</a:t>
            </a:r>
            <a:r>
              <a:rPr lang="en-US" dirty="0"/>
              <a:t>, </a:t>
            </a:r>
            <a:r>
              <a:rPr lang="en-US" dirty="0" smtClean="0"/>
              <a:t>3/e</a:t>
            </a:r>
            <a:r>
              <a:rPr lang="en-US" dirty="0"/>
              <a:t>.</a:t>
            </a:r>
          </a:p>
        </p:txBody>
      </p:sp>
    </p:spTree>
    <p:extLst>
      <p:ext uri="{BB962C8B-B14F-4D97-AF65-F5344CB8AC3E}">
        <p14:creationId xmlns:p14="http://schemas.microsoft.com/office/powerpoint/2010/main" val="2159342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36</a:t>
            </a:fld>
            <a:endParaRPr lang="en-US"/>
          </a:p>
        </p:txBody>
      </p:sp>
      <p:sp>
        <p:nvSpPr>
          <p:cNvPr id="3" name="TextBox 2"/>
          <p:cNvSpPr txBox="1"/>
          <p:nvPr/>
        </p:nvSpPr>
        <p:spPr>
          <a:xfrm>
            <a:off x="541946" y="228600"/>
            <a:ext cx="7924800" cy="3139321"/>
          </a:xfrm>
          <a:prstGeom prst="rect">
            <a:avLst/>
          </a:prstGeom>
          <a:noFill/>
        </p:spPr>
        <p:txBody>
          <a:bodyPr wrap="square" rtlCol="0">
            <a:spAutoFit/>
          </a:bodyPr>
          <a:lstStyle/>
          <a:p>
            <a:r>
              <a:rPr lang="en-US" dirty="0" smtClean="0"/>
              <a:t>We have not discussed the selection of the PID controller gains. That is the subject of Chapters 10 and 11 in </a:t>
            </a:r>
            <a:r>
              <a:rPr lang="en-US" i="1" dirty="0"/>
              <a:t>System Dynamics</a:t>
            </a:r>
            <a:r>
              <a:rPr lang="en-US" dirty="0"/>
              <a:t>, </a:t>
            </a:r>
            <a:r>
              <a:rPr lang="en-US" dirty="0" smtClean="0"/>
              <a:t>3/e</a:t>
            </a:r>
            <a:r>
              <a:rPr lang="en-US" dirty="0" smtClean="0"/>
              <a:t>. There are many ways of doing this, including the MATLAB</a:t>
            </a:r>
            <a:r>
              <a:rPr lang="en-US" altLang="en-US" dirty="0" smtClean="0"/>
              <a:t>®</a:t>
            </a:r>
            <a:r>
              <a:rPr lang="en-US" dirty="0" smtClean="0"/>
              <a:t> </a:t>
            </a:r>
            <a:r>
              <a:rPr lang="en-US" dirty="0" err="1" smtClean="0">
                <a:latin typeface="Courier New" pitchFamily="49" charset="0"/>
                <a:cs typeface="Courier New" pitchFamily="49" charset="0"/>
              </a:rPr>
              <a:t>pidtool</a:t>
            </a:r>
            <a:r>
              <a:rPr lang="en-US" dirty="0" smtClean="0"/>
              <a:t> and </a:t>
            </a:r>
            <a:r>
              <a:rPr lang="en-US" dirty="0" err="1" smtClean="0">
                <a:latin typeface="Courier New" pitchFamily="49" charset="0"/>
                <a:cs typeface="Courier New" pitchFamily="49" charset="0"/>
              </a:rPr>
              <a:t>sisotool</a:t>
            </a:r>
            <a:r>
              <a:rPr lang="en-US" dirty="0" smtClean="0"/>
              <a:t> design tools, and Simulink Control Design. </a:t>
            </a:r>
          </a:p>
          <a:p>
            <a:endParaRPr lang="en-US" dirty="0" smtClean="0"/>
          </a:p>
          <a:p>
            <a:r>
              <a:rPr lang="en-US" dirty="0"/>
              <a:t>T</a:t>
            </a:r>
            <a:r>
              <a:rPr lang="en-US" dirty="0" smtClean="0"/>
              <a:t>his </a:t>
            </a:r>
            <a:r>
              <a:rPr lang="en-US" dirty="0"/>
              <a:t>completes our modeling of the robot arm joint, which is an example of a common electromechanical system. We have used only those blocks available in the basic Simulink libraries, plus those in the </a:t>
            </a:r>
            <a:r>
              <a:rPr lang="en-US" dirty="0" err="1"/>
              <a:t>Simscape</a:t>
            </a:r>
            <a:r>
              <a:rPr lang="en-US" dirty="0"/>
              <a:t> Foundation library and the </a:t>
            </a:r>
            <a:r>
              <a:rPr lang="en-US" dirty="0" err="1" smtClean="0"/>
              <a:t>Simscape</a:t>
            </a:r>
            <a:r>
              <a:rPr lang="en-US" dirty="0" smtClean="0"/>
              <a:t> Utilities </a:t>
            </a:r>
            <a:r>
              <a:rPr lang="en-US" dirty="0"/>
              <a:t>library. </a:t>
            </a:r>
          </a:p>
          <a:p>
            <a:endParaRPr lang="en-US" dirty="0"/>
          </a:p>
          <a:p>
            <a:endParaRPr lang="en-US" dirty="0"/>
          </a:p>
        </p:txBody>
      </p:sp>
    </p:spTree>
    <p:extLst>
      <p:ext uri="{BB962C8B-B14F-4D97-AF65-F5344CB8AC3E}">
        <p14:creationId xmlns:p14="http://schemas.microsoft.com/office/powerpoint/2010/main" val="1350021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37</a:t>
            </a:fld>
            <a:endParaRPr lang="en-US"/>
          </a:p>
        </p:txBody>
      </p:sp>
      <p:sp>
        <p:nvSpPr>
          <p:cNvPr id="3" name="Rectangle 2"/>
          <p:cNvSpPr/>
          <p:nvPr/>
        </p:nvSpPr>
        <p:spPr>
          <a:xfrm>
            <a:off x="836776" y="533400"/>
            <a:ext cx="7543800" cy="4801314"/>
          </a:xfrm>
          <a:prstGeom prst="rect">
            <a:avLst/>
          </a:prstGeom>
        </p:spPr>
        <p:txBody>
          <a:bodyPr wrap="square">
            <a:spAutoFit/>
          </a:bodyPr>
          <a:lstStyle/>
          <a:p>
            <a:endParaRPr lang="en-US" dirty="0"/>
          </a:p>
          <a:p>
            <a:r>
              <a:rPr lang="en-US" dirty="0" err="1"/>
              <a:t>MathWorks</a:t>
            </a:r>
            <a:r>
              <a:rPr lang="en-US" dirty="0"/>
              <a:t> provides additional </a:t>
            </a:r>
            <a:r>
              <a:rPr lang="en-US" dirty="0" err="1"/>
              <a:t>Simscape</a:t>
            </a:r>
            <a:r>
              <a:rPr lang="en-US" dirty="0"/>
              <a:t> libraries for physical modeling.  Two of these are </a:t>
            </a:r>
            <a:r>
              <a:rPr lang="en-US" u="sng" dirty="0" err="1">
                <a:solidFill>
                  <a:srgbClr val="0070C0"/>
                </a:solidFill>
                <a:hlinkClick r:id="rId2"/>
              </a:rPr>
              <a:t>SimElectronics</a:t>
            </a:r>
            <a:r>
              <a:rPr lang="en-US" dirty="0"/>
              <a:t> and </a:t>
            </a:r>
            <a:r>
              <a:rPr lang="en-US" u="sng" dirty="0" err="1">
                <a:solidFill>
                  <a:srgbClr val="0070C0"/>
                </a:solidFill>
                <a:hlinkClick r:id="rId3"/>
              </a:rPr>
              <a:t>SimMechanics</a:t>
            </a:r>
            <a:r>
              <a:rPr lang="en-US" dirty="0"/>
              <a:t>.  These contain additional blocks that enable modeling of more complex multi-domain systems.  </a:t>
            </a:r>
          </a:p>
          <a:p>
            <a:endParaRPr lang="en-US" dirty="0"/>
          </a:p>
          <a:p>
            <a:r>
              <a:rPr lang="en-US" dirty="0"/>
              <a:t>For example, </a:t>
            </a:r>
            <a:r>
              <a:rPr lang="en-US" dirty="0" err="1"/>
              <a:t>SimElectronics</a:t>
            </a:r>
            <a:r>
              <a:rPr lang="en-US" dirty="0"/>
              <a:t> includes a DC Motor block similar to the model we just developed, except that it also accounts for internal motor friction.  In fact, </a:t>
            </a:r>
            <a:r>
              <a:rPr lang="en-US" dirty="0" err="1"/>
              <a:t>SimElectronics</a:t>
            </a:r>
            <a:r>
              <a:rPr lang="en-US" dirty="0"/>
              <a:t> offers more than 55 electronic and electromechanical components, including a variety of semiconductor, motor, drive, sensor, and actuator elements, as well as building blocks to implement your own custom subsystems.</a:t>
            </a:r>
          </a:p>
          <a:p>
            <a:endParaRPr lang="en-US" dirty="0">
              <a:solidFill>
                <a:srgbClr val="FF0000"/>
              </a:solidFill>
            </a:endParaRPr>
          </a:p>
          <a:p>
            <a:r>
              <a:rPr lang="en-US" dirty="0" err="1"/>
              <a:t>SimMechanics</a:t>
            </a:r>
            <a:r>
              <a:rPr lang="en-US" dirty="0"/>
              <a:t> contains blocks for modeling rigid body dynamics, for both planar and three-dimensional motion.  Its sub-libraries include blocks for modeling constraints, kinematics, different types of joints, drivers, sensors, and actuators</a:t>
            </a:r>
            <a:r>
              <a:rPr lang="en-US" dirty="0" smtClean="0"/>
              <a:t>.  In fact, SimMechanics would allow us to model the entire 3-dimensional mechanical robot shown previously on slide 3. </a:t>
            </a:r>
            <a:endParaRPr lang="en-US" dirty="0"/>
          </a:p>
        </p:txBody>
      </p:sp>
    </p:spTree>
    <p:extLst>
      <p:ext uri="{BB962C8B-B14F-4D97-AF65-F5344CB8AC3E}">
        <p14:creationId xmlns:p14="http://schemas.microsoft.com/office/powerpoint/2010/main" val="269038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4</a:t>
            </a:fld>
            <a:endParaRPr lang="en-US"/>
          </a:p>
        </p:txBody>
      </p:sp>
      <mc:AlternateContent xmlns:mc="http://schemas.openxmlformats.org/markup-compatibility/2006">
        <mc:Choice xmlns:a14="http://schemas.microsoft.com/office/drawing/2010/main" Requires="a14">
          <p:sp>
            <p:nvSpPr>
              <p:cNvPr id="3" name="Rectangle 2"/>
              <p:cNvSpPr/>
              <p:nvPr/>
            </p:nvSpPr>
            <p:spPr>
              <a:xfrm>
                <a:off x="1066800" y="659011"/>
                <a:ext cx="7010400" cy="2031325"/>
              </a:xfrm>
              <a:prstGeom prst="rect">
                <a:avLst/>
              </a:prstGeom>
            </p:spPr>
            <p:txBody>
              <a:bodyPr wrap="square">
                <a:spAutoFit/>
              </a:bodyPr>
              <a:lstStyle/>
              <a:p>
                <a:r>
                  <a:rPr lang="en-US" dirty="0"/>
                  <a:t>Our ultimate goal is to develop a model of a controller to ensure that the angle </a:t>
                </a:r>
                <a:r>
                  <a:rPr lang="en-US" i="1" dirty="0">
                    <a:latin typeface="Symbol" pitchFamily="18" charset="2"/>
                  </a:rPr>
                  <a:t>q</a:t>
                </a:r>
                <a:r>
                  <a:rPr lang="en-US" i="1" dirty="0"/>
                  <a:t> </a:t>
                </a:r>
                <a:r>
                  <a:rPr lang="en-US" dirty="0"/>
                  <a:t>of the robot arm joint shown below tracks a prescribed profile. The joint is actuated by a dc motor that drives an arm of mass </a:t>
                </a:r>
                <a:r>
                  <a:rPr lang="en-US" i="1" dirty="0"/>
                  <a:t>m</a:t>
                </a:r>
                <a:r>
                  <a:rPr lang="en-US" dirty="0"/>
                  <a:t> through a gear pair. </a:t>
                </a:r>
                <a:r>
                  <a:rPr lang="en-US" dirty="0" smtClean="0"/>
                  <a:t>The </a:t>
                </a:r>
                <a:r>
                  <a:rPr lang="en-US" dirty="0"/>
                  <a:t>mass center is located a distance</a:t>
                </a:r>
                <a:r>
                  <a:rPr lang="en-US" i="1" dirty="0"/>
                  <a:t> L </a:t>
                </a:r>
                <a:r>
                  <a:rPr lang="en-US" dirty="0"/>
                  <a:t>from the </a:t>
                </a:r>
                <a:r>
                  <a:rPr lang="en-US" dirty="0" smtClean="0"/>
                  <a:t>rotational </a:t>
                </a:r>
                <a:r>
                  <a:rPr lang="en-US" dirty="0"/>
                  <a:t>axis of the joint. The weight </a:t>
                </a:r>
                <a:r>
                  <a:rPr lang="en-US" i="1" dirty="0"/>
                  <a:t>mg</a:t>
                </a:r>
                <a:r>
                  <a:rPr lang="en-US" dirty="0"/>
                  <a:t> exerts a torque </a:t>
                </a:r>
                <a14:m>
                  <m:oMath xmlns:m="http://schemas.openxmlformats.org/officeDocument/2006/math">
                    <m:r>
                      <a:rPr lang="en-US" i="1">
                        <a:latin typeface="Cambria Math"/>
                      </a:rPr>
                      <m:t>𝑚𝑔𝐿</m:t>
                    </m:r>
                    <m:func>
                      <m:funcPr>
                        <m:ctrlPr>
                          <a:rPr lang="en-US" i="1">
                            <a:latin typeface="Cambria Math"/>
                          </a:rPr>
                        </m:ctrlPr>
                      </m:funcPr>
                      <m:fName>
                        <m:r>
                          <m:rPr>
                            <m:sty m:val="p"/>
                          </m:rPr>
                          <a:rPr lang="en-US">
                            <a:latin typeface="Cambria Math"/>
                          </a:rPr>
                          <m:t>sin</m:t>
                        </m:r>
                      </m:fName>
                      <m:e>
                        <m:r>
                          <a:rPr lang="en-US" i="1">
                            <a:latin typeface="Cambria Math"/>
                            <a:ea typeface="Cambria Math"/>
                          </a:rPr>
                          <m:t>𝜃</m:t>
                        </m:r>
                      </m:e>
                    </m:func>
                  </m:oMath>
                </a14:m>
                <a:r>
                  <a:rPr lang="en-US" dirty="0"/>
                  <a:t> that acts in the negative </a:t>
                </a:r>
                <a14:m>
                  <m:oMath xmlns:m="http://schemas.openxmlformats.org/officeDocument/2006/math">
                    <m:r>
                      <a:rPr lang="en-US" i="1">
                        <a:latin typeface="Cambria Math"/>
                        <a:ea typeface="Cambria Math"/>
                      </a:rPr>
                      <m:t>𝜃</m:t>
                    </m:r>
                  </m:oMath>
                </a14:m>
                <a:r>
                  <a:rPr lang="en-US" dirty="0"/>
                  <a:t> direction. The dynamics are treated in Example </a:t>
                </a:r>
                <a:r>
                  <a:rPr lang="en-US" dirty="0" smtClean="0"/>
                  <a:t>3.5</a:t>
                </a:r>
                <a:r>
                  <a:rPr lang="en-US" dirty="0" smtClean="0"/>
                  <a:t>.5 </a:t>
                </a:r>
                <a:r>
                  <a:rPr lang="en-US" dirty="0"/>
                  <a:t>of </a:t>
                </a:r>
                <a:r>
                  <a:rPr lang="en-US" i="1" dirty="0"/>
                  <a:t>System Dynamics</a:t>
                </a:r>
                <a:r>
                  <a:rPr lang="en-US" dirty="0"/>
                  <a:t>, </a:t>
                </a:r>
                <a:r>
                  <a:rPr lang="en-US" dirty="0" smtClean="0"/>
                  <a:t>3/e</a:t>
                </a:r>
                <a:r>
                  <a:rPr lang="en-US" dirty="0"/>
                  <a:t>.</a:t>
                </a:r>
              </a:p>
            </p:txBody>
          </p:sp>
        </mc:Choice>
        <mc:Fallback>
          <p:sp>
            <p:nvSpPr>
              <p:cNvPr id="3" name="Rectangle 2"/>
              <p:cNvSpPr>
                <a:spLocks noRot="1" noChangeAspect="1" noMove="1" noResize="1" noEditPoints="1" noAdjustHandles="1" noChangeArrowheads="1" noChangeShapeType="1" noTextEdit="1"/>
              </p:cNvSpPr>
              <p:nvPr/>
            </p:nvSpPr>
            <p:spPr>
              <a:xfrm>
                <a:off x="1066800" y="659011"/>
                <a:ext cx="7010400" cy="2031325"/>
              </a:xfrm>
              <a:prstGeom prst="rect">
                <a:avLst/>
              </a:prstGeom>
              <a:blipFill rotWithShape="1">
                <a:blip r:embed="rId2"/>
                <a:stretch>
                  <a:fillRect l="-696" t="-1502" r="-522" b="-3904"/>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95600"/>
            <a:ext cx="57150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441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5</a:t>
            </a:fld>
            <a:endParaRPr lang="en-US"/>
          </a:p>
        </p:txBody>
      </p:sp>
      <mc:AlternateContent xmlns:mc="http://schemas.openxmlformats.org/markup-compatibility/2006" xmlns:a14="http://schemas.microsoft.com/office/drawing/2010/main">
        <mc:Choice Requires="a14">
          <p:sp>
            <p:nvSpPr>
              <p:cNvPr id="3" name="Rectangle 2"/>
              <p:cNvSpPr/>
              <p:nvPr/>
            </p:nvSpPr>
            <p:spPr>
              <a:xfrm>
                <a:off x="685800" y="762000"/>
                <a:ext cx="7391400" cy="4247317"/>
              </a:xfrm>
              <a:prstGeom prst="rect">
                <a:avLst/>
              </a:prstGeom>
            </p:spPr>
            <p:txBody>
              <a:bodyPr wrap="square">
                <a:spAutoFit/>
              </a:bodyPr>
              <a:lstStyle/>
              <a:p>
                <a:r>
                  <a:rPr lang="en-US" dirty="0" smtClean="0"/>
                  <a:t>Since a dc motor consists partly of a circuit having resistance and inductance, we </a:t>
                </a:r>
                <a:r>
                  <a:rPr lang="en-US" dirty="0"/>
                  <a:t>will start with an electrical circuit </a:t>
                </a:r>
                <a:r>
                  <a:rPr lang="en-US" dirty="0" smtClean="0"/>
                  <a:t>example (Example 1), </a:t>
                </a:r>
                <a:r>
                  <a:rPr lang="en-US" dirty="0"/>
                  <a:t>and then use it to build a model of </a:t>
                </a:r>
                <a:r>
                  <a:rPr lang="en-US" dirty="0" smtClean="0"/>
                  <a:t>such a motor (Example 2).</a:t>
                </a:r>
                <a:endParaRPr lang="en-US" dirty="0"/>
              </a:p>
              <a:p>
                <a:endParaRPr lang="en-US" dirty="0"/>
              </a:p>
              <a:p>
                <a:r>
                  <a:rPr lang="en-US" dirty="0"/>
                  <a:t>We will then build a model of </a:t>
                </a:r>
                <a:r>
                  <a:rPr lang="en-US" dirty="0" smtClean="0"/>
                  <a:t>the dynamics of a </a:t>
                </a:r>
                <a:r>
                  <a:rPr lang="en-US" dirty="0"/>
                  <a:t>rotational mechanical system containing gears, such as </a:t>
                </a:r>
                <a:r>
                  <a:rPr lang="en-US" dirty="0" smtClean="0"/>
                  <a:t>the </a:t>
                </a:r>
                <a:r>
                  <a:rPr lang="en-US" dirty="0"/>
                  <a:t>robot </a:t>
                </a:r>
                <a:r>
                  <a:rPr lang="en-US" dirty="0" smtClean="0"/>
                  <a:t>arm joint (Example 3).</a:t>
                </a:r>
              </a:p>
              <a:p>
                <a:endParaRPr lang="en-US" dirty="0"/>
              </a:p>
              <a:p>
                <a:r>
                  <a:rPr lang="en-US" dirty="0" smtClean="0"/>
                  <a:t>Then we will add the gravity torque </a:t>
                </a:r>
                <a14:m>
                  <m:oMath xmlns:m="http://schemas.openxmlformats.org/officeDocument/2006/math">
                    <m:r>
                      <a:rPr lang="en-US" i="1">
                        <a:latin typeface="Cambria Math"/>
                      </a:rPr>
                      <m:t>𝑚𝑔𝐿</m:t>
                    </m:r>
                    <m:func>
                      <m:funcPr>
                        <m:ctrlPr>
                          <a:rPr lang="en-US" i="1">
                            <a:latin typeface="Cambria Math"/>
                          </a:rPr>
                        </m:ctrlPr>
                      </m:funcPr>
                      <m:fName>
                        <m:r>
                          <m:rPr>
                            <m:sty m:val="p"/>
                          </m:rPr>
                          <a:rPr lang="en-US">
                            <a:latin typeface="Cambria Math"/>
                          </a:rPr>
                          <m:t>sin</m:t>
                        </m:r>
                      </m:fName>
                      <m:e>
                        <m:r>
                          <a:rPr lang="en-US" i="1">
                            <a:latin typeface="Cambria Math"/>
                            <a:ea typeface="Cambria Math"/>
                          </a:rPr>
                          <m:t>𝜃</m:t>
                        </m:r>
                      </m:e>
                    </m:func>
                  </m:oMath>
                </a14:m>
                <a:r>
                  <a:rPr lang="en-US" dirty="0" smtClean="0"/>
                  <a:t> to complete the model of the arm’s dynamics (Example 4).</a:t>
                </a:r>
                <a:endParaRPr lang="en-US" dirty="0"/>
              </a:p>
              <a:p>
                <a:endParaRPr lang="en-US" dirty="0"/>
              </a:p>
              <a:p>
                <a:r>
                  <a:rPr lang="en-US" dirty="0"/>
                  <a:t>Then we will use the dc motor model to drive the mechanical system, thus obtaining the full model of an electrical-mechanical system that is widely used in </a:t>
                </a:r>
                <a:r>
                  <a:rPr lang="en-US" dirty="0" smtClean="0"/>
                  <a:t>engineering (Example 5).</a:t>
                </a:r>
                <a:endParaRPr lang="en-US" dirty="0"/>
              </a:p>
              <a:p>
                <a:endParaRPr lang="en-US" dirty="0"/>
              </a:p>
              <a:p>
                <a:r>
                  <a:rPr lang="en-US" dirty="0"/>
                  <a:t>Finally, we will design a position controller for the </a:t>
                </a:r>
                <a:r>
                  <a:rPr lang="en-US" dirty="0" smtClean="0"/>
                  <a:t>system (Example 6).</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85800" y="762000"/>
                <a:ext cx="7391400" cy="4247317"/>
              </a:xfrm>
              <a:prstGeom prst="rect">
                <a:avLst/>
              </a:prstGeom>
              <a:blipFill rotWithShape="1">
                <a:blip r:embed="rId2" cstate="print"/>
                <a:stretch>
                  <a:fillRect l="-743" t="-717" r="-1155" b="-1291"/>
                </a:stretch>
              </a:blipFill>
            </p:spPr>
            <p:txBody>
              <a:bodyPr/>
              <a:lstStyle/>
              <a:p>
                <a:r>
                  <a:rPr lang="en-US">
                    <a:noFill/>
                  </a:rPr>
                  <a:t> </a:t>
                </a:r>
              </a:p>
            </p:txBody>
          </p:sp>
        </mc:Fallback>
      </mc:AlternateContent>
    </p:spTree>
    <p:extLst>
      <p:ext uri="{BB962C8B-B14F-4D97-AF65-F5344CB8AC3E}">
        <p14:creationId xmlns:p14="http://schemas.microsoft.com/office/powerpoint/2010/main" val="259251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6</a:t>
            </a:fld>
            <a:endParaRPr lang="en-US"/>
          </a:p>
        </p:txBody>
      </p:sp>
      <p:sp>
        <p:nvSpPr>
          <p:cNvPr id="3" name="Rectangle 2"/>
          <p:cNvSpPr/>
          <p:nvPr/>
        </p:nvSpPr>
        <p:spPr>
          <a:xfrm>
            <a:off x="1600200" y="990600"/>
            <a:ext cx="5638800" cy="3139321"/>
          </a:xfrm>
          <a:prstGeom prst="rect">
            <a:avLst/>
          </a:prstGeom>
        </p:spPr>
        <p:txBody>
          <a:bodyPr wrap="square">
            <a:spAutoFit/>
          </a:bodyPr>
          <a:lstStyle/>
          <a:p>
            <a:r>
              <a:rPr lang="en-US" dirty="0"/>
              <a:t>With each example, we will illustrate </a:t>
            </a:r>
            <a:r>
              <a:rPr lang="en-US" dirty="0" smtClean="0"/>
              <a:t>the </a:t>
            </a:r>
            <a:r>
              <a:rPr lang="en-US" dirty="0"/>
              <a:t>model construction step by step.  If possible, you should construct that model at each step as you follow the presentation</a:t>
            </a:r>
            <a:r>
              <a:rPr lang="en-US" dirty="0" smtClean="0"/>
              <a:t>.</a:t>
            </a:r>
          </a:p>
          <a:p>
            <a:endParaRPr lang="en-US" dirty="0" smtClean="0"/>
          </a:p>
          <a:p>
            <a:r>
              <a:rPr lang="en-US" dirty="0" smtClean="0"/>
              <a:t>Our </a:t>
            </a:r>
            <a:r>
              <a:rPr lang="en-US" dirty="0"/>
              <a:t>example systems are simple enough such that we can obtain and solve the corresponding analytical models.  We will use these solutions to check our simulation results.  However, for more complicated systems this is not possible, and it is for these types of problems that simulation software is invaluable.   </a:t>
            </a:r>
          </a:p>
        </p:txBody>
      </p:sp>
    </p:spTree>
    <p:extLst>
      <p:ext uri="{BB962C8B-B14F-4D97-AF65-F5344CB8AC3E}">
        <p14:creationId xmlns:p14="http://schemas.microsoft.com/office/powerpoint/2010/main" val="2930078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7</a:t>
            </a:fld>
            <a:endParaRPr lang="en-US"/>
          </a:p>
        </p:txBody>
      </p:sp>
      <p:sp>
        <p:nvSpPr>
          <p:cNvPr id="3" name="TextBox 2"/>
          <p:cNvSpPr txBox="1"/>
          <p:nvPr/>
        </p:nvSpPr>
        <p:spPr>
          <a:xfrm>
            <a:off x="457200" y="609600"/>
            <a:ext cx="3115148" cy="400110"/>
          </a:xfrm>
          <a:prstGeom prst="rect">
            <a:avLst/>
          </a:prstGeom>
          <a:noFill/>
        </p:spPr>
        <p:txBody>
          <a:bodyPr wrap="none" rtlCol="0">
            <a:spAutoFit/>
          </a:bodyPr>
          <a:lstStyle/>
          <a:p>
            <a:r>
              <a:rPr lang="en-US" sz="2000" b="1" dirty="0" smtClean="0"/>
              <a:t>EXAMPLE 1: AN RL CIRCUIT:</a:t>
            </a:r>
            <a:endParaRPr lang="en-US" sz="20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765558"/>
            <a:ext cx="16668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2590800"/>
            <a:ext cx="2172582" cy="646331"/>
          </a:xfrm>
          <a:prstGeom prst="rect">
            <a:avLst/>
          </a:prstGeom>
          <a:noFill/>
        </p:spPr>
        <p:txBody>
          <a:bodyPr wrap="none" rtlCol="0">
            <a:spAutoFit/>
          </a:bodyPr>
          <a:lstStyle/>
          <a:p>
            <a:r>
              <a:rPr lang="en-US" dirty="0" smtClean="0"/>
              <a:t>This is the final result</a:t>
            </a:r>
          </a:p>
          <a:p>
            <a:r>
              <a:rPr lang="en-US" dirty="0"/>
              <a:t>w</a:t>
            </a:r>
            <a:r>
              <a:rPr lang="en-US" dirty="0" smtClean="0"/>
              <a:t>e will obtain:</a:t>
            </a:r>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561329"/>
            <a:ext cx="36099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6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840D97-2C41-4F73-906A-83A56A161339}" type="slidenum">
              <a:rPr lang="en-US" smtClean="0"/>
              <a:pPr/>
              <a:t>8</a:t>
            </a:fld>
            <a:endParaRPr lang="en-US"/>
          </a:p>
        </p:txBody>
      </p:sp>
      <p:sp>
        <p:nvSpPr>
          <p:cNvPr id="5" name="TextBox 4"/>
          <p:cNvSpPr txBox="1"/>
          <p:nvPr/>
        </p:nvSpPr>
        <p:spPr>
          <a:xfrm>
            <a:off x="381000" y="544575"/>
            <a:ext cx="8534400" cy="2862322"/>
          </a:xfrm>
          <a:prstGeom prst="rect">
            <a:avLst/>
          </a:prstGeom>
          <a:noFill/>
        </p:spPr>
        <p:txBody>
          <a:bodyPr wrap="square" rtlCol="0">
            <a:spAutoFit/>
          </a:bodyPr>
          <a:lstStyle/>
          <a:p>
            <a:r>
              <a:rPr lang="en-US" dirty="0" smtClean="0"/>
              <a:t>STEP 1: Select and place the </a:t>
            </a:r>
            <a:r>
              <a:rPr lang="en-US" dirty="0" smtClean="0">
                <a:solidFill>
                  <a:srgbClr val="00B0F0"/>
                </a:solidFill>
              </a:rPr>
              <a:t>Resistor, Inductor</a:t>
            </a:r>
            <a:r>
              <a:rPr lang="en-US" dirty="0" smtClean="0"/>
              <a:t>, and </a:t>
            </a:r>
            <a:r>
              <a:rPr lang="en-US" dirty="0" smtClean="0">
                <a:solidFill>
                  <a:srgbClr val="00B0F0"/>
                </a:solidFill>
              </a:rPr>
              <a:t>Electrical Reference </a:t>
            </a:r>
            <a:r>
              <a:rPr lang="en-US" dirty="0" smtClean="0"/>
              <a:t>elements from the </a:t>
            </a:r>
            <a:r>
              <a:rPr lang="en-US" dirty="0" smtClean="0">
                <a:solidFill>
                  <a:srgbClr val="FF0000"/>
                </a:solidFill>
              </a:rPr>
              <a:t>Simscape&gt;Foundation Library&gt;Electrical&gt;Electrical Elements</a:t>
            </a:r>
            <a:r>
              <a:rPr lang="en-US" dirty="0" smtClean="0"/>
              <a:t> library. </a:t>
            </a:r>
          </a:p>
          <a:p>
            <a:endParaRPr lang="en-US" dirty="0"/>
          </a:p>
          <a:p>
            <a:r>
              <a:rPr lang="en-US" dirty="0" smtClean="0"/>
              <a:t>STEP 2: Select and place the </a:t>
            </a:r>
            <a:r>
              <a:rPr lang="en-US" dirty="0" smtClean="0">
                <a:solidFill>
                  <a:srgbClr val="00B0F0"/>
                </a:solidFill>
              </a:rPr>
              <a:t>DC Voltage Source </a:t>
            </a:r>
            <a:r>
              <a:rPr lang="en-US" dirty="0" smtClean="0"/>
              <a:t>element from the </a:t>
            </a:r>
          </a:p>
          <a:p>
            <a:r>
              <a:rPr lang="en-US" dirty="0" smtClean="0"/>
              <a:t>Simscape&gt;Foundation Library&gt;Electrical&gt;Electrical </a:t>
            </a:r>
            <a:r>
              <a:rPr lang="en-US" dirty="0" smtClean="0">
                <a:solidFill>
                  <a:srgbClr val="FF0000"/>
                </a:solidFill>
              </a:rPr>
              <a:t>Sources</a:t>
            </a:r>
            <a:r>
              <a:rPr lang="en-US" dirty="0" smtClean="0"/>
              <a:t> library. </a:t>
            </a:r>
          </a:p>
          <a:p>
            <a:endParaRPr lang="en-US" dirty="0"/>
          </a:p>
          <a:p>
            <a:r>
              <a:rPr lang="en-US" dirty="0" smtClean="0"/>
              <a:t>STEP 3: Select and place the </a:t>
            </a:r>
            <a:r>
              <a:rPr lang="en-US" dirty="0" smtClean="0">
                <a:solidFill>
                  <a:srgbClr val="00B0F0"/>
                </a:solidFill>
              </a:rPr>
              <a:t>Current Sensor </a:t>
            </a:r>
            <a:r>
              <a:rPr lang="en-US" dirty="0" smtClean="0"/>
              <a:t>element from the </a:t>
            </a:r>
          </a:p>
          <a:p>
            <a:r>
              <a:rPr lang="en-US" dirty="0" smtClean="0"/>
              <a:t>Simscape&gt;Foundation Library&gt;Electrical&gt;Electrical </a:t>
            </a:r>
            <a:r>
              <a:rPr lang="en-US" dirty="0" smtClean="0">
                <a:solidFill>
                  <a:srgbClr val="FF0000"/>
                </a:solidFill>
              </a:rPr>
              <a:t>Sensors</a:t>
            </a:r>
            <a:r>
              <a:rPr lang="en-US" dirty="0" smtClean="0"/>
              <a:t> library. </a:t>
            </a:r>
          </a:p>
          <a:p>
            <a:endParaRPr lang="en-US" dirty="0"/>
          </a:p>
          <a:p>
            <a:r>
              <a:rPr lang="en-US" dirty="0" smtClean="0"/>
              <a:t>STEP 4: Connect the elements as shown below:</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895599"/>
            <a:ext cx="4648200" cy="426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47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9</a:t>
            </a:fld>
            <a:endParaRPr lang="en-US"/>
          </a:p>
        </p:txBody>
      </p:sp>
      <p:sp>
        <p:nvSpPr>
          <p:cNvPr id="3" name="TextBox 2"/>
          <p:cNvSpPr txBox="1"/>
          <p:nvPr/>
        </p:nvSpPr>
        <p:spPr>
          <a:xfrm>
            <a:off x="685800" y="762000"/>
            <a:ext cx="7620000" cy="2585323"/>
          </a:xfrm>
          <a:prstGeom prst="rect">
            <a:avLst/>
          </a:prstGeom>
          <a:noFill/>
        </p:spPr>
        <p:txBody>
          <a:bodyPr wrap="square" rtlCol="0">
            <a:spAutoFit/>
          </a:bodyPr>
          <a:lstStyle/>
          <a:p>
            <a:r>
              <a:rPr lang="en-US" dirty="0" smtClean="0"/>
              <a:t>STEP 5: Select and place the </a:t>
            </a:r>
            <a:r>
              <a:rPr lang="en-US" dirty="0" smtClean="0">
                <a:solidFill>
                  <a:srgbClr val="00B0F0"/>
                </a:solidFill>
              </a:rPr>
              <a:t>PS-Simulink Converter </a:t>
            </a:r>
            <a:r>
              <a:rPr lang="en-US" dirty="0" smtClean="0"/>
              <a:t>from the Simscape&gt;</a:t>
            </a:r>
            <a:r>
              <a:rPr lang="en-US" dirty="0" smtClean="0">
                <a:solidFill>
                  <a:srgbClr val="FF0000"/>
                </a:solidFill>
              </a:rPr>
              <a:t>Utilities</a:t>
            </a:r>
            <a:r>
              <a:rPr lang="en-US" dirty="0" smtClean="0"/>
              <a:t> library. This block converts </a:t>
            </a:r>
            <a:r>
              <a:rPr lang="en-US" dirty="0"/>
              <a:t>the </a:t>
            </a:r>
            <a:r>
              <a:rPr lang="en-US" dirty="0" smtClean="0"/>
              <a:t>physical signal (PS) to </a:t>
            </a:r>
            <a:r>
              <a:rPr lang="en-US" dirty="0"/>
              <a:t>a </a:t>
            </a:r>
            <a:r>
              <a:rPr lang="en-US" dirty="0" smtClean="0"/>
              <a:t>unit-less </a:t>
            </a:r>
            <a:r>
              <a:rPr lang="en-US" dirty="0"/>
              <a:t>Simulink output signal</a:t>
            </a:r>
            <a:r>
              <a:rPr lang="en-US" dirty="0" smtClean="0"/>
              <a:t>. Connect its input to  the upper output port of the current sensor. This is the I port, where I stands for “current”. The I port outputs the current as a physical signal which has units.  The other ports (‘+’ and ‘-’) are physical connections to the rest of the circuit. </a:t>
            </a:r>
          </a:p>
          <a:p>
            <a:endParaRPr lang="en-US" dirty="0"/>
          </a:p>
          <a:p>
            <a:r>
              <a:rPr lang="en-US" dirty="0" smtClean="0"/>
              <a:t>STEP 6: Select and place the </a:t>
            </a:r>
            <a:r>
              <a:rPr lang="en-US" dirty="0" smtClean="0">
                <a:solidFill>
                  <a:srgbClr val="00B0F0"/>
                </a:solidFill>
              </a:rPr>
              <a:t>Scope</a:t>
            </a:r>
            <a:r>
              <a:rPr lang="en-US" dirty="0" smtClean="0"/>
              <a:t> block from the Simulink&gt;</a:t>
            </a:r>
            <a:r>
              <a:rPr lang="en-US" dirty="0" smtClean="0">
                <a:solidFill>
                  <a:srgbClr val="FF0000"/>
                </a:solidFill>
              </a:rPr>
              <a:t>Sinks</a:t>
            </a:r>
            <a:r>
              <a:rPr lang="en-US" dirty="0" smtClean="0"/>
              <a:t> library. The diagram should now look like the one below.</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3657600"/>
            <a:ext cx="34004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452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905EADA7F7504D9A4532AA8814E304" ma:contentTypeVersion="4" ma:contentTypeDescription="Create a new document." ma:contentTypeScope="" ma:versionID="1aa5e4c53e002dbcfe296eae85de6a59">
  <xsd:schema xmlns:xsd="http://www.w3.org/2001/XMLSchema" xmlns:p="http://schemas.microsoft.com/office/2006/metadata/properties" xmlns:ns2="8dcb48d5-aea2-47e3-a8a5-8b1e90602420" targetNamespace="http://schemas.microsoft.com/office/2006/metadata/properties" ma:root="true" ma:fieldsID="530cd20bdf093e469be06f9fd6c294fe" ns2:_="">
    <xsd:import namespace="8dcb48d5-aea2-47e3-a8a5-8b1e90602420"/>
    <xsd:element name="properties">
      <xsd:complexType>
        <xsd:sequence>
          <xsd:element name="documentManagement">
            <xsd:complexType>
              <xsd:all>
                <xsd:element ref="ns2:Project_x0020_Status"/>
                <xsd:element ref="ns2:Complete_x0020_Date" minOccurs="0"/>
              </xsd:all>
            </xsd:complexType>
          </xsd:element>
        </xsd:sequence>
      </xsd:complexType>
    </xsd:element>
  </xsd:schema>
  <xsd:schema xmlns:xsd="http://www.w3.org/2001/XMLSchema" xmlns:dms="http://schemas.microsoft.com/office/2006/documentManagement/types" targetNamespace="8dcb48d5-aea2-47e3-a8a5-8b1e90602420" elementFormDefault="qualified">
    <xsd:import namespace="http://schemas.microsoft.com/office/2006/documentManagement/types"/>
    <xsd:element name="Project_x0020_Status" ma:index="1" ma:displayName="Project Status" ma:default="In Progress" ma:format="Dropdown" ma:internalName="Project_x0020_Status">
      <xsd:simpleType>
        <xsd:union memberTypes="dms:Text">
          <xsd:simpleType>
            <xsd:restriction base="dms:Choice">
              <xsd:enumeration value="In Progress"/>
              <xsd:enumeration value="Complete"/>
              <xsd:enumeration value="Inactive"/>
            </xsd:restriction>
          </xsd:simpleType>
        </xsd:union>
      </xsd:simpleType>
    </xsd:element>
    <xsd:element name="Complete_x0020_Date" ma:index="9" nillable="true" ma:displayName="Complete Date" ma:default="Q3 '10" ma:format="Dropdown" ma:internalName="Complete_x0020_Date">
      <xsd:simpleType>
        <xsd:restriction base="dms:Choice">
          <xsd:enumeration value="Q3 '10"/>
          <xsd:enumeration value="Q4 '10"/>
          <xsd:enumeration value="Q1 '11"/>
          <xsd:enumeration value="Q2 '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plete_x0020_Date xmlns="8dcb48d5-aea2-47e3-a8a5-8b1e90602420">Q3 '10</Complete_x0020_Date>
    <Project_x0020_Status xmlns="8dcb48d5-aea2-47e3-a8a5-8b1e90602420">In Progress</Project_x0020_Status>
  </documentManagement>
</p:properties>
</file>

<file path=customXml/itemProps1.xml><?xml version="1.0" encoding="utf-8"?>
<ds:datastoreItem xmlns:ds="http://schemas.openxmlformats.org/officeDocument/2006/customXml" ds:itemID="{0878D94E-1142-4D23-B9C8-672DB534A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b48d5-aea2-47e3-a8a5-8b1e9060242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9DE80AA-ADC5-46CB-BA84-6114951F9DF9}">
  <ds:schemaRefs>
    <ds:schemaRef ds:uri="http://schemas.microsoft.com/sharepoint/v3/contenttype/forms"/>
  </ds:schemaRefs>
</ds:datastoreItem>
</file>

<file path=customXml/itemProps3.xml><?xml version="1.0" encoding="utf-8"?>
<ds:datastoreItem xmlns:ds="http://schemas.openxmlformats.org/officeDocument/2006/customXml" ds:itemID="{D5611820-2F3F-420C-B92B-30A8BACC1C72}">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8dcb48d5-aea2-47e3-a8a5-8b1e9060242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93</TotalTime>
  <Words>3578</Words>
  <Application>Microsoft Office PowerPoint</Application>
  <PresentationFormat>On-screen Show (4:3)</PresentationFormat>
  <Paragraphs>148</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Palm</dc:creator>
  <cp:lastModifiedBy>William Palm</cp:lastModifiedBy>
  <cp:revision>138</cp:revision>
  <dcterms:created xsi:type="dcterms:W3CDTF">2010-12-10T15:42:36Z</dcterms:created>
  <dcterms:modified xsi:type="dcterms:W3CDTF">2013-06-05T13:54:07Z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0x0101005D905EADA7F7504D9A4532AA8814E304</vt:lpwstr>
  </property>
</Properties>
</file>