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57" r:id="rId5"/>
    <p:sldId id="307" r:id="rId6"/>
    <p:sldId id="259" r:id="rId7"/>
    <p:sldId id="331" r:id="rId8"/>
    <p:sldId id="267" r:id="rId9"/>
    <p:sldId id="260" r:id="rId10"/>
    <p:sldId id="264" r:id="rId11"/>
    <p:sldId id="261" r:id="rId12"/>
    <p:sldId id="263" r:id="rId13"/>
    <p:sldId id="297" r:id="rId14"/>
    <p:sldId id="262" r:id="rId15"/>
    <p:sldId id="265" r:id="rId16"/>
    <p:sldId id="269" r:id="rId17"/>
    <p:sldId id="270" r:id="rId18"/>
    <p:sldId id="268"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32" r:id="rId39"/>
    <p:sldId id="329" r:id="rId40"/>
    <p:sldId id="33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4" autoAdjust="0"/>
    <p:restoredTop sz="94629" autoAdjust="0"/>
  </p:normalViewPr>
  <p:slideViewPr>
    <p:cSldViewPr>
      <p:cViewPr>
        <p:scale>
          <a:sx n="118" d="100"/>
          <a:sy n="118" d="100"/>
        </p:scale>
        <p:origin x="-143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5D3941-C513-4FE3-9959-1D95A600F320}" type="datetimeFigureOut">
              <a:rPr lang="en-US" smtClean="0"/>
              <a:pPr/>
              <a:t>6/5/2013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BB3D11-E7D8-4022-A142-0C22A29A06EE}" type="slidenum">
              <a:rPr lang="en-US" smtClean="0"/>
              <a:pPr/>
              <a:t>‹#›</a:t>
            </a:fld>
            <a:endParaRPr lang="en-US"/>
          </a:p>
        </p:txBody>
      </p:sp>
    </p:spTree>
    <p:extLst>
      <p:ext uri="{BB962C8B-B14F-4D97-AF65-F5344CB8AC3E}">
        <p14:creationId xmlns:p14="http://schemas.microsoft.com/office/powerpoint/2010/main" val="348786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8C879-237C-48E5-8018-F20B39045061}" type="slidenum">
              <a:rPr lang="en-US"/>
              <a:pPr/>
              <a:t>1</a:t>
            </a:fld>
            <a:endParaRPr lang="en-US"/>
          </a:p>
        </p:txBody>
      </p:sp>
      <p:sp>
        <p:nvSpPr>
          <p:cNvPr id="143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730" tIns="44865" rIns="89730" bIns="44865"/>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732D80-D83D-4E50-AB6A-9A4192C8B962}"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1506333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991D5-60C7-4439-B701-B0EAF21E83F9}"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291950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D2476E-8FC5-4218-8326-39D239D8646B}"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206879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13900F-3F47-454D-8781-6C91955BA22D}"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88903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3EB1D1-A3BE-4B90-AED1-392F5472E232}" type="datetime1">
              <a:rPr lang="en-US" smtClean="0"/>
              <a:pPr/>
              <a:t>6/5/2013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142804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61687A-4600-48DB-B4E0-4641C7219B8D}"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114053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83F3EB-1A19-4F60-93CA-62EE60B85581}" type="datetime1">
              <a:rPr lang="en-US" smtClean="0"/>
              <a:pPr/>
              <a:t>6/5/2013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190397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5C117C-CACF-4843-88CC-60B796ED0DE0}" type="datetime1">
              <a:rPr lang="en-US" smtClean="0"/>
              <a:pPr/>
              <a:t>6/5/2013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370137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D9B1D-4028-4BD0-A70D-988ED21937B7}" type="datetime1">
              <a:rPr lang="en-US" smtClean="0"/>
              <a:pPr/>
              <a:t>6/5/2013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272023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DE209E-F17C-4A05-A39F-C21EE21EB538}"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47699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1A1EBB-347A-466A-B4E1-0598B4309EAC}" type="datetime1">
              <a:rPr lang="en-US" smtClean="0"/>
              <a:pPr/>
              <a:t>6/5/2013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39753-404F-46A1-B30E-B90C188FA1EF}" type="slidenum">
              <a:rPr lang="en-US" smtClean="0"/>
              <a:pPr/>
              <a:t>‹#›</a:t>
            </a:fld>
            <a:endParaRPr lang="en-US"/>
          </a:p>
        </p:txBody>
      </p:sp>
    </p:spTree>
    <p:extLst>
      <p:ext uri="{BB962C8B-B14F-4D97-AF65-F5344CB8AC3E}">
        <p14:creationId xmlns:p14="http://schemas.microsoft.com/office/powerpoint/2010/main" val="223858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DA326-9842-49AA-BFC5-4EC1C147120A}" type="datetime1">
              <a:rPr lang="en-US" smtClean="0"/>
              <a:pPr/>
              <a:t>6/5/2013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39753-404F-46A1-B30E-B90C188FA1EF}" type="slidenum">
              <a:rPr lang="en-US" smtClean="0"/>
              <a:pPr/>
              <a:t>‹#›</a:t>
            </a:fld>
            <a:endParaRPr lang="en-US"/>
          </a:p>
        </p:txBody>
      </p:sp>
    </p:spTree>
    <p:extLst>
      <p:ext uri="{BB962C8B-B14F-4D97-AF65-F5344CB8AC3E}">
        <p14:creationId xmlns:p14="http://schemas.microsoft.com/office/powerpoint/2010/main" val="2088176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mathworks.com/products/simscape/?s_cid=0211_wrma_hydraulic_ss_202980"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026"/>
          <p:cNvSpPr txBox="1">
            <a:spLocks noChangeArrowheads="1"/>
          </p:cNvSpPr>
          <p:nvPr/>
        </p:nvSpPr>
        <p:spPr bwMode="auto">
          <a:xfrm>
            <a:off x="342899" y="4857400"/>
            <a:ext cx="8458201" cy="411615"/>
          </a:xfrm>
          <a:prstGeom prst="rect">
            <a:avLst/>
          </a:prstGeom>
          <a:noFill/>
          <a:ln w="9525">
            <a:noFill/>
            <a:miter lim="800000"/>
            <a:headEnd/>
            <a:tailEnd/>
          </a:ln>
          <a:effectLst/>
        </p:spPr>
        <p:txBody>
          <a:bodyPr wrap="square" lIns="102833" tIns="51417" rIns="102833" bIns="51417">
            <a:spAutoFit/>
          </a:bodyPr>
          <a:lstStyle/>
          <a:p>
            <a:pPr algn="ctr" defTabSz="1028700">
              <a:spcBef>
                <a:spcPct val="50000"/>
              </a:spcBef>
            </a:pPr>
            <a:r>
              <a:rPr lang="en-US" altLang="en-US" sz="2000" dirty="0" smtClean="0">
                <a:latin typeface="Arial" pitchFamily="34" charset="0"/>
              </a:rPr>
              <a:t>Copyright </a:t>
            </a:r>
            <a:r>
              <a:rPr lang="en-US" altLang="en-US" sz="2000" dirty="0" smtClean="0">
                <a:latin typeface="Arial" pitchFamily="34" charset="0"/>
                <a:cs typeface="Times New Roman" pitchFamily="18" charset="0"/>
              </a:rPr>
              <a:t>© </a:t>
            </a:r>
            <a:r>
              <a:rPr lang="en-US" altLang="en-US" sz="2000" dirty="0" smtClean="0">
                <a:latin typeface="Arial" pitchFamily="34" charset="0"/>
                <a:cs typeface="Times New Roman" pitchFamily="18" charset="0"/>
              </a:rPr>
              <a:t>2013. </a:t>
            </a:r>
            <a:r>
              <a:rPr lang="en-US" altLang="en-US" sz="2000" dirty="0" smtClean="0">
                <a:latin typeface="Arial" pitchFamily="34" charset="0"/>
              </a:rPr>
              <a:t>The McGraw-Hill Companies, Inc.</a:t>
            </a:r>
            <a:endParaRPr lang="en-US" altLang="en-US" sz="1000" dirty="0">
              <a:latin typeface="Arial" charset="0"/>
            </a:endParaRPr>
          </a:p>
        </p:txBody>
      </p:sp>
      <p:pic>
        <p:nvPicPr>
          <p:cNvPr id="12291" name="Picture 1027" descr="brandinglogo"/>
          <p:cNvPicPr>
            <a:picLocks noChangeAspect="1" noChangeArrowheads="1"/>
          </p:cNvPicPr>
          <p:nvPr/>
        </p:nvPicPr>
        <p:blipFill>
          <a:blip r:embed="rId3" cstate="print"/>
          <a:srcRect/>
          <a:stretch>
            <a:fillRect/>
          </a:stretch>
        </p:blipFill>
        <p:spPr bwMode="auto">
          <a:xfrm>
            <a:off x="0" y="0"/>
            <a:ext cx="9144000" cy="647700"/>
          </a:xfrm>
          <a:prstGeom prst="rect">
            <a:avLst/>
          </a:prstGeom>
          <a:noFill/>
        </p:spPr>
      </p:pic>
      <p:sp>
        <p:nvSpPr>
          <p:cNvPr id="12292" name="Text Box 1028"/>
          <p:cNvSpPr txBox="1">
            <a:spLocks noChangeArrowheads="1"/>
          </p:cNvSpPr>
          <p:nvPr/>
        </p:nvSpPr>
        <p:spPr bwMode="auto">
          <a:xfrm>
            <a:off x="0" y="1524000"/>
            <a:ext cx="9144000" cy="915635"/>
          </a:xfrm>
          <a:prstGeom prst="rect">
            <a:avLst/>
          </a:prstGeom>
          <a:noFill/>
          <a:ln w="9525">
            <a:noFill/>
            <a:miter lim="800000"/>
            <a:headEnd/>
            <a:tailEnd/>
          </a:ln>
          <a:effectLst/>
        </p:spPr>
        <p:txBody>
          <a:bodyPr>
            <a:spAutoFit/>
          </a:bodyPr>
          <a:lstStyle/>
          <a:p>
            <a:pPr algn="ctr" eaLnBrk="1" hangingPunct="1">
              <a:spcBef>
                <a:spcPct val="50000"/>
              </a:spcBef>
            </a:pPr>
            <a:r>
              <a:rPr lang="en-US" altLang="en-US" sz="2800" b="1" dirty="0" smtClean="0">
                <a:latin typeface="Times" pitchFamily="18" charset="0"/>
              </a:rPr>
              <a:t>System Dynamics, </a:t>
            </a:r>
            <a:r>
              <a:rPr lang="en-US" altLang="en-US" sz="2800" b="1" dirty="0" smtClean="0">
                <a:latin typeface="Times" pitchFamily="18" charset="0"/>
              </a:rPr>
              <a:t>Third</a:t>
            </a:r>
            <a:r>
              <a:rPr lang="en-US" altLang="en-US" sz="2800" b="1" dirty="0" smtClean="0">
                <a:latin typeface="Times" pitchFamily="18" charset="0"/>
              </a:rPr>
              <a:t> </a:t>
            </a:r>
            <a:r>
              <a:rPr lang="en-US" altLang="en-US" sz="2800" b="1" dirty="0" smtClean="0">
                <a:latin typeface="Times" pitchFamily="18" charset="0"/>
              </a:rPr>
              <a:t>Edition </a:t>
            </a:r>
            <a:endParaRPr lang="en-US" altLang="en-US" sz="1500" b="1" dirty="0">
              <a:latin typeface="Times New Roman" pitchFamily="18" charset="0"/>
            </a:endParaRPr>
          </a:p>
          <a:p>
            <a:pPr algn="ctr" eaLnBrk="1" hangingPunct="1">
              <a:spcBef>
                <a:spcPct val="50000"/>
              </a:spcBef>
            </a:pPr>
            <a:r>
              <a:rPr lang="en-US" altLang="en-US" sz="1700" b="1" dirty="0">
                <a:latin typeface="Times New Roman" pitchFamily="18" charset="0"/>
              </a:rPr>
              <a:t>William J. Palm III</a:t>
            </a:r>
            <a:endParaRPr lang="en-US" sz="1700" b="1" dirty="0">
              <a:latin typeface="Times New Roman" pitchFamily="18" charset="0"/>
            </a:endParaRPr>
          </a:p>
        </p:txBody>
      </p:sp>
      <p:sp>
        <p:nvSpPr>
          <p:cNvPr id="12293" name="Text Box 1029"/>
          <p:cNvSpPr txBox="1">
            <a:spLocks noChangeArrowheads="1"/>
          </p:cNvSpPr>
          <p:nvPr/>
        </p:nvSpPr>
        <p:spPr bwMode="auto">
          <a:xfrm>
            <a:off x="533400" y="2667000"/>
            <a:ext cx="8077200" cy="1015663"/>
          </a:xfrm>
          <a:prstGeom prst="rect">
            <a:avLst/>
          </a:prstGeom>
          <a:solidFill>
            <a:schemeClr val="tx2">
              <a:lumMod val="40000"/>
              <a:lumOff val="60000"/>
            </a:schemeClr>
          </a:solidFill>
          <a:ln w="9525">
            <a:noFill/>
            <a:miter lim="800000"/>
            <a:headEnd/>
            <a:tailEnd/>
          </a:ln>
          <a:effectLst/>
        </p:spPr>
        <p:txBody>
          <a:bodyPr wrap="square">
            <a:spAutoFit/>
          </a:bodyPr>
          <a:lstStyle/>
          <a:p>
            <a:pPr algn="ctr" eaLnBrk="1" hangingPunct="1">
              <a:spcBef>
                <a:spcPct val="50000"/>
              </a:spcBef>
            </a:pPr>
            <a:r>
              <a:rPr lang="en-US" sz="2400" b="1" dirty="0" smtClean="0">
                <a:latin typeface="Arial" charset="0"/>
              </a:rPr>
              <a:t>Using </a:t>
            </a:r>
            <a:r>
              <a:rPr lang="en-US" sz="2400" b="1" dirty="0" err="1" smtClean="0">
                <a:latin typeface="Arial" charset="0"/>
              </a:rPr>
              <a:t>Simscape</a:t>
            </a:r>
            <a:r>
              <a:rPr lang="en-US" sz="2400" b="1" dirty="0" smtClean="0">
                <a:latin typeface="Arial" charset="0"/>
              </a:rPr>
              <a:t>™ for Modeling</a:t>
            </a:r>
            <a:r>
              <a:rPr lang="en-US" sz="2400" b="1" dirty="0">
                <a:latin typeface="Arial" charset="0"/>
              </a:rPr>
              <a:t> </a:t>
            </a:r>
            <a:r>
              <a:rPr lang="en-US" sz="2400" b="1" dirty="0" smtClean="0">
                <a:latin typeface="Arial" charset="0"/>
              </a:rPr>
              <a:t>Hydraulic Systems:</a:t>
            </a:r>
          </a:p>
          <a:p>
            <a:pPr algn="ctr" eaLnBrk="1" hangingPunct="1">
              <a:spcBef>
                <a:spcPct val="50000"/>
              </a:spcBef>
            </a:pPr>
            <a:r>
              <a:rPr lang="en-US" sz="2400" b="1" dirty="0" smtClean="0">
                <a:latin typeface="Arial" charset="0"/>
              </a:rPr>
              <a:t>Dynamics of a Hydraulic Piston and Load</a:t>
            </a:r>
            <a:endParaRPr lang="en-US" sz="2400" b="1" dirty="0">
              <a:latin typeface="Arial" charset="0"/>
            </a:endParaRPr>
          </a:p>
        </p:txBody>
      </p:sp>
      <p:sp>
        <p:nvSpPr>
          <p:cNvPr id="12295" name="Text Box 1031"/>
          <p:cNvSpPr txBox="1">
            <a:spLocks noChangeArrowheads="1"/>
          </p:cNvSpPr>
          <p:nvPr/>
        </p:nvSpPr>
        <p:spPr bwMode="auto">
          <a:xfrm>
            <a:off x="0" y="914400"/>
            <a:ext cx="9144000" cy="427038"/>
          </a:xfrm>
          <a:prstGeom prst="rect">
            <a:avLst/>
          </a:prstGeom>
          <a:noFill/>
          <a:ln w="9525">
            <a:noFill/>
            <a:miter lim="800000"/>
            <a:headEnd/>
            <a:tailEnd/>
          </a:ln>
          <a:effectLst/>
        </p:spPr>
        <p:txBody>
          <a:bodyPr>
            <a:spAutoFit/>
          </a:bodyPr>
          <a:lstStyle/>
          <a:p>
            <a:pPr algn="ctr" eaLnBrk="1" hangingPunct="1">
              <a:spcBef>
                <a:spcPct val="50000"/>
              </a:spcBef>
            </a:pPr>
            <a:r>
              <a:rPr lang="en-US" sz="2200" dirty="0">
                <a:latin typeface="Times New Roman" pitchFamily="18" charset="0"/>
              </a:rPr>
              <a:t>PowerPoint </a:t>
            </a:r>
            <a:r>
              <a:rPr lang="en-US" sz="2200" dirty="0" smtClean="0">
                <a:latin typeface="Times New Roman" pitchFamily="18" charset="0"/>
              </a:rPr>
              <a:t>slides to </a:t>
            </a:r>
            <a:r>
              <a:rPr lang="en-US" sz="2200" dirty="0">
                <a:latin typeface="Times New Roman" pitchFamily="18" charset="0"/>
              </a:rPr>
              <a:t>accompany</a:t>
            </a:r>
          </a:p>
        </p:txBody>
      </p:sp>
      <p:sp>
        <p:nvSpPr>
          <p:cNvPr id="3" name="Slide Number Placeholder 2"/>
          <p:cNvSpPr>
            <a:spLocks noGrp="1"/>
          </p:cNvSpPr>
          <p:nvPr>
            <p:ph type="sldNum" sz="quarter" idx="12"/>
          </p:nvPr>
        </p:nvSpPr>
        <p:spPr/>
        <p:txBody>
          <a:bodyPr/>
          <a:lstStyle/>
          <a:p>
            <a:fld id="{EFD17D36-DCB6-4023-A7B4-A063DE00AFB6}" type="slidenum">
              <a:rPr lang="en-US" smtClean="0"/>
              <a:pPr/>
              <a:t>1</a:t>
            </a:fld>
            <a:endParaRPr lang="en-US"/>
          </a:p>
        </p:txBody>
      </p:sp>
    </p:spTree>
    <p:extLst>
      <p:ext uri="{BB962C8B-B14F-4D97-AF65-F5344CB8AC3E}">
        <p14:creationId xmlns:p14="http://schemas.microsoft.com/office/powerpoint/2010/main" val="577664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439753-404F-46A1-B30E-B90C188FA1EF}" type="slidenum">
              <a:rPr lang="en-US" smtClean="0"/>
              <a:pPr/>
              <a:t>10</a:t>
            </a:fld>
            <a:endParaRPr lang="en-US"/>
          </a:p>
        </p:txBody>
      </p:sp>
      <p:sp>
        <p:nvSpPr>
          <p:cNvPr id="3" name="Rectangle 2"/>
          <p:cNvSpPr/>
          <p:nvPr/>
        </p:nvSpPr>
        <p:spPr>
          <a:xfrm>
            <a:off x="609600" y="609600"/>
            <a:ext cx="7924800" cy="1477328"/>
          </a:xfrm>
          <a:prstGeom prst="rect">
            <a:avLst/>
          </a:prstGeom>
        </p:spPr>
        <p:txBody>
          <a:bodyPr wrap="square">
            <a:spAutoFit/>
          </a:bodyPr>
          <a:lstStyle/>
          <a:p>
            <a:r>
              <a:rPr lang="en-US" dirty="0"/>
              <a:t>Note: </a:t>
            </a:r>
            <a:r>
              <a:rPr lang="en-US" dirty="0" smtClean="0"/>
              <a:t>The </a:t>
            </a:r>
            <a:r>
              <a:rPr lang="en-US" dirty="0"/>
              <a:t>working fluid is treated as a mixture of liquid and a small amount of entrained, </a:t>
            </a:r>
            <a:r>
              <a:rPr lang="en-US" dirty="0" err="1"/>
              <a:t>undissolved</a:t>
            </a:r>
            <a:r>
              <a:rPr lang="en-US" dirty="0"/>
              <a:t> </a:t>
            </a:r>
            <a:r>
              <a:rPr lang="en-US" dirty="0" smtClean="0"/>
              <a:t>gas, whose specific </a:t>
            </a:r>
            <a:r>
              <a:rPr lang="en-US" dirty="0"/>
              <a:t>heat ratio is included among the </a:t>
            </a:r>
            <a:r>
              <a:rPr lang="en-US" dirty="0" smtClean="0"/>
              <a:t>parameters. This </a:t>
            </a:r>
            <a:r>
              <a:rPr lang="en-US" dirty="0"/>
              <a:t>enables the model to approximately predict </a:t>
            </a:r>
            <a:r>
              <a:rPr lang="en-US" dirty="0" smtClean="0"/>
              <a:t>cavitation, but </a:t>
            </a:r>
            <a:r>
              <a:rPr lang="en-US" dirty="0"/>
              <a:t>since we are considering a high-pressure system, this should not be an issue</a:t>
            </a:r>
            <a:r>
              <a:rPr lang="en-US" dirty="0" smtClean="0"/>
              <a:t>.</a:t>
            </a:r>
            <a:r>
              <a:rPr lang="en-US" dirty="0"/>
              <a:t> Here we have used </a:t>
            </a:r>
            <a:r>
              <a:rPr lang="en-US" dirty="0" smtClean="0"/>
              <a:t>the default </a:t>
            </a:r>
            <a:r>
              <a:rPr lang="en-US" dirty="0"/>
              <a:t>value of 1.4 for air. </a:t>
            </a:r>
          </a:p>
        </p:txBody>
      </p:sp>
      <p:pic>
        <p:nvPicPr>
          <p:cNvPr id="4" name="Picture 3"/>
          <p:cNvPicPr>
            <a:picLocks noChangeAspect="1" noChangeArrowheads="1"/>
          </p:cNvPicPr>
          <p:nvPr/>
        </p:nvPicPr>
        <p:blipFill>
          <a:blip r:embed="rId2" cstate="print"/>
          <a:srcRect/>
          <a:stretch>
            <a:fillRect/>
          </a:stretch>
        </p:blipFill>
        <p:spPr bwMode="auto">
          <a:xfrm>
            <a:off x="1664538" y="2209800"/>
            <a:ext cx="5786438" cy="3969068"/>
          </a:xfrm>
          <a:prstGeom prst="rect">
            <a:avLst/>
          </a:prstGeom>
          <a:noFill/>
          <a:ln w="9525">
            <a:noFill/>
            <a:miter lim="800000"/>
            <a:headEnd/>
            <a:tailEnd/>
          </a:ln>
        </p:spPr>
      </p:pic>
    </p:spTree>
    <p:extLst>
      <p:ext uri="{BB962C8B-B14F-4D97-AF65-F5344CB8AC3E}">
        <p14:creationId xmlns:p14="http://schemas.microsoft.com/office/powerpoint/2010/main" val="179710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843755"/>
            <a:ext cx="7222721"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457200"/>
            <a:ext cx="8229600" cy="646331"/>
          </a:xfrm>
          <a:prstGeom prst="rect">
            <a:avLst/>
          </a:prstGeom>
        </p:spPr>
        <p:txBody>
          <a:bodyPr wrap="square">
            <a:spAutoFit/>
          </a:bodyPr>
          <a:lstStyle/>
          <a:p>
            <a:r>
              <a:rPr lang="en-US" dirty="0"/>
              <a:t>The Block Parameters </a:t>
            </a:r>
            <a:r>
              <a:rPr lang="en-US" dirty="0" smtClean="0"/>
              <a:t>dialog box </a:t>
            </a:r>
            <a:r>
              <a:rPr lang="en-US" dirty="0"/>
              <a:t>of the </a:t>
            </a:r>
            <a:r>
              <a:rPr lang="en-US" dirty="0" smtClean="0"/>
              <a:t>Custom Hydraulic Fluid </a:t>
            </a:r>
            <a:r>
              <a:rPr lang="en-US" dirty="0"/>
              <a:t>block is shown </a:t>
            </a:r>
            <a:r>
              <a:rPr lang="en-US" dirty="0" smtClean="0"/>
              <a:t>below.  Enter the values shown.  These represent a typical hydraulic fluid.</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11</a:t>
            </a:fld>
            <a:endParaRPr lang="en-US"/>
          </a:p>
        </p:txBody>
      </p:sp>
    </p:spTree>
    <p:extLst>
      <p:ext uri="{BB962C8B-B14F-4D97-AF65-F5344CB8AC3E}">
        <p14:creationId xmlns:p14="http://schemas.microsoft.com/office/powerpoint/2010/main" val="379129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153400" cy="2031325"/>
          </a:xfrm>
          <a:prstGeom prst="rect">
            <a:avLst/>
          </a:prstGeom>
        </p:spPr>
        <p:txBody>
          <a:bodyPr wrap="square">
            <a:spAutoFit/>
          </a:bodyPr>
          <a:lstStyle/>
          <a:p>
            <a:r>
              <a:rPr lang="en-US" dirty="0" smtClean="0"/>
              <a:t>Now we will add two blocks to the model</a:t>
            </a:r>
            <a:r>
              <a:rPr lang="en-US" dirty="0">
                <a:solidFill>
                  <a:srgbClr val="FF0000"/>
                </a:solidFill>
              </a:rPr>
              <a:t> </a:t>
            </a:r>
            <a:r>
              <a:rPr lang="en-US" dirty="0"/>
              <a:t>to define the profile for the pressure source </a:t>
            </a:r>
            <a:r>
              <a:rPr lang="en-US" dirty="0" smtClean="0"/>
              <a:t>p</a:t>
            </a:r>
            <a:r>
              <a:rPr lang="en-US" baseline="-25000" dirty="0" smtClean="0"/>
              <a:t>1</a:t>
            </a:r>
            <a:r>
              <a:rPr lang="en-US" dirty="0" smtClean="0"/>
              <a:t>. Select and place the </a:t>
            </a:r>
            <a:r>
              <a:rPr lang="en-US" dirty="0" smtClean="0">
                <a:solidFill>
                  <a:srgbClr val="00B0F0"/>
                </a:solidFill>
              </a:rPr>
              <a:t>Pulse Generator </a:t>
            </a:r>
            <a:r>
              <a:rPr lang="en-US" dirty="0" smtClean="0"/>
              <a:t>block from the Simulink&gt;</a:t>
            </a:r>
            <a:r>
              <a:rPr lang="en-US" dirty="0" smtClean="0">
                <a:solidFill>
                  <a:srgbClr val="FF0000"/>
                </a:solidFill>
              </a:rPr>
              <a:t>Sources</a:t>
            </a:r>
            <a:r>
              <a:rPr lang="en-US" dirty="0" smtClean="0"/>
              <a:t> library.  Next select and place the </a:t>
            </a:r>
            <a:r>
              <a:rPr lang="en-US" dirty="0" smtClean="0">
                <a:solidFill>
                  <a:srgbClr val="00B0F0"/>
                </a:solidFill>
              </a:rPr>
              <a:t>Simulink-PS Converter </a:t>
            </a:r>
            <a:r>
              <a:rPr lang="en-US" dirty="0" smtClean="0"/>
              <a:t>block</a:t>
            </a:r>
            <a:r>
              <a:rPr lang="en-US" dirty="0" smtClean="0">
                <a:solidFill>
                  <a:srgbClr val="00B0F0"/>
                </a:solidFill>
              </a:rPr>
              <a:t> </a:t>
            </a:r>
            <a:r>
              <a:rPr lang="en-US" dirty="0" smtClean="0"/>
              <a:t>from the </a:t>
            </a:r>
            <a:r>
              <a:rPr lang="en-US" dirty="0" err="1" smtClean="0"/>
              <a:t>Simscape</a:t>
            </a:r>
            <a:r>
              <a:rPr lang="en-US" dirty="0" smtClean="0"/>
              <a:t>&gt;</a:t>
            </a:r>
            <a:r>
              <a:rPr lang="en-US" dirty="0" smtClean="0">
                <a:solidFill>
                  <a:srgbClr val="FF0000"/>
                </a:solidFill>
              </a:rPr>
              <a:t>Utilities</a:t>
            </a:r>
            <a:r>
              <a:rPr lang="en-US" dirty="0" smtClean="0"/>
              <a:t> library. These blocks are discussed in the next two slides.</a:t>
            </a:r>
          </a:p>
          <a:p>
            <a:endParaRPr lang="en-US" dirty="0"/>
          </a:p>
          <a:p>
            <a:r>
              <a:rPr lang="en-US" dirty="0" smtClean="0"/>
              <a:t>Connect the elements as shown below. This completes the description of the left-hand </a:t>
            </a:r>
            <a:r>
              <a:rPr lang="en-US" dirty="0"/>
              <a:t>hydraulic network from source p</a:t>
            </a:r>
            <a:r>
              <a:rPr lang="en-US" baseline="-25000" dirty="0"/>
              <a:t>1</a:t>
            </a:r>
            <a:r>
              <a:rPr lang="en-US" dirty="0"/>
              <a:t> to piston chamber p</a:t>
            </a:r>
            <a:r>
              <a:rPr lang="en-US" baseline="-25000" dirty="0"/>
              <a:t>3</a:t>
            </a:r>
            <a:r>
              <a:rPr lang="en-US" dirty="0" smtClean="0"/>
              <a:t>.  </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12</a:t>
            </a:fld>
            <a:endParaRPr lang="en-US"/>
          </a:p>
        </p:txBody>
      </p:sp>
      <p:pic>
        <p:nvPicPr>
          <p:cNvPr id="5" name="Picture 1"/>
          <p:cNvPicPr>
            <a:picLocks noChangeAspect="1" noChangeArrowheads="1"/>
          </p:cNvPicPr>
          <p:nvPr/>
        </p:nvPicPr>
        <p:blipFill>
          <a:blip r:embed="rId2" cstate="print"/>
          <a:srcRect/>
          <a:stretch>
            <a:fillRect/>
          </a:stretch>
        </p:blipFill>
        <p:spPr bwMode="auto">
          <a:xfrm>
            <a:off x="1600200" y="3352800"/>
            <a:ext cx="5924550" cy="2114550"/>
          </a:xfrm>
          <a:prstGeom prst="rect">
            <a:avLst/>
          </a:prstGeom>
          <a:noFill/>
          <a:ln w="9525">
            <a:noFill/>
            <a:miter lim="800000"/>
            <a:headEnd/>
            <a:tailEnd/>
          </a:ln>
        </p:spPr>
      </p:pic>
    </p:spTree>
    <p:extLst>
      <p:ext uri="{BB962C8B-B14F-4D97-AF65-F5344CB8AC3E}">
        <p14:creationId xmlns:p14="http://schemas.microsoft.com/office/powerpoint/2010/main" val="422479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13</a:t>
            </a:fld>
            <a:endParaRPr lang="en-US"/>
          </a:p>
        </p:txBody>
      </p:sp>
      <p:sp>
        <p:nvSpPr>
          <p:cNvPr id="3" name="Rectangle 2"/>
          <p:cNvSpPr/>
          <p:nvPr/>
        </p:nvSpPr>
        <p:spPr>
          <a:xfrm>
            <a:off x="685800" y="609600"/>
            <a:ext cx="7848600" cy="1200329"/>
          </a:xfrm>
          <a:prstGeom prst="rect">
            <a:avLst/>
          </a:prstGeom>
        </p:spPr>
        <p:txBody>
          <a:bodyPr wrap="square">
            <a:spAutoFit/>
          </a:bodyPr>
          <a:lstStyle/>
          <a:p>
            <a:r>
              <a:rPr lang="en-US" dirty="0" smtClean="0"/>
              <a:t>The </a:t>
            </a:r>
            <a:r>
              <a:rPr lang="en-US" dirty="0"/>
              <a:t>Simulink-PS Converter </a:t>
            </a:r>
            <a:r>
              <a:rPr lang="en-US" dirty="0" smtClean="0"/>
              <a:t>block </a:t>
            </a:r>
            <a:r>
              <a:rPr lang="en-US" dirty="0"/>
              <a:t>converts a </a:t>
            </a:r>
            <a:r>
              <a:rPr lang="en-US" dirty="0" smtClean="0"/>
              <a:t>unit-less Simulink </a:t>
            </a:r>
            <a:r>
              <a:rPr lang="en-US" dirty="0"/>
              <a:t>signal to a </a:t>
            </a:r>
            <a:r>
              <a:rPr lang="en-US" i="1" dirty="0"/>
              <a:t>physical signal (PS</a:t>
            </a:r>
            <a:r>
              <a:rPr lang="en-US" i="1" dirty="0" smtClean="0"/>
              <a:t>). </a:t>
            </a:r>
            <a:r>
              <a:rPr lang="en-US" dirty="0"/>
              <a:t>Its Block Parameters </a:t>
            </a:r>
            <a:r>
              <a:rPr lang="en-US" dirty="0" smtClean="0"/>
              <a:t>dialog box </a:t>
            </a:r>
            <a:r>
              <a:rPr lang="en-US" dirty="0"/>
              <a:t>is shown below. Here the </a:t>
            </a:r>
            <a:r>
              <a:rPr lang="en-US" dirty="0" smtClean="0"/>
              <a:t>input units </a:t>
            </a:r>
            <a:r>
              <a:rPr lang="en-US" dirty="0"/>
              <a:t>were selected to be </a:t>
            </a:r>
            <a:r>
              <a:rPr lang="en-US" dirty="0" smtClean="0"/>
              <a:t>Pa. Connect its output to port S of the hydraulic pressure source.</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6867" y="1981200"/>
            <a:ext cx="4682294"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880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5562600" cy="4524315"/>
          </a:xfrm>
          <a:prstGeom prst="rect">
            <a:avLst/>
          </a:prstGeom>
        </p:spPr>
        <p:txBody>
          <a:bodyPr wrap="square">
            <a:spAutoFit/>
          </a:bodyPr>
          <a:lstStyle/>
          <a:p>
            <a:r>
              <a:rPr lang="en-US" dirty="0" smtClean="0"/>
              <a:t>Now we must describe the hydraulic piston chamber on the right-hand side of the piston. Using the same six types of blocks previously discussed, place and connect them as shown.  You can copy and paste the blocks inserted earlier. </a:t>
            </a:r>
          </a:p>
          <a:p>
            <a:endParaRPr lang="en-US" dirty="0"/>
          </a:p>
          <a:p>
            <a:r>
              <a:rPr lang="en-US" dirty="0" smtClean="0"/>
              <a:t>In the Pulse Generator block, change the Amplitude variable from p1 to p2, and enter the name Delay in the Phase delay dialog box. </a:t>
            </a:r>
            <a:r>
              <a:rPr lang="en-US" dirty="0"/>
              <a:t>The phase </a:t>
            </a:r>
            <a:r>
              <a:rPr lang="en-US" dirty="0" smtClean="0"/>
              <a:t>delay </a:t>
            </a:r>
            <a:r>
              <a:rPr lang="en-US" dirty="0"/>
              <a:t>between the pressure inputs will enable the hydraulic system to drive the load back and forth. </a:t>
            </a:r>
            <a:r>
              <a:rPr lang="en-US" dirty="0" smtClean="0"/>
              <a:t>In the Hydraulic Resistance block, change the Resistance variable from R1 to R2. In the Hydraulic Piston Chamber block, use the same values and variables as before.  </a:t>
            </a:r>
          </a:p>
          <a:p>
            <a:endParaRPr lang="en-US" dirty="0"/>
          </a:p>
          <a:p>
            <a:endParaRPr lang="en-US" dirty="0" smtClean="0"/>
          </a:p>
        </p:txBody>
      </p:sp>
      <p:sp>
        <p:nvSpPr>
          <p:cNvPr id="3" name="Slide Number Placeholder 2"/>
          <p:cNvSpPr>
            <a:spLocks noGrp="1"/>
          </p:cNvSpPr>
          <p:nvPr>
            <p:ph type="sldNum" sz="quarter" idx="12"/>
          </p:nvPr>
        </p:nvSpPr>
        <p:spPr/>
        <p:txBody>
          <a:bodyPr/>
          <a:lstStyle/>
          <a:p>
            <a:fld id="{72439753-404F-46A1-B30E-B90C188FA1EF}" type="slidenum">
              <a:rPr lang="en-US" smtClean="0"/>
              <a:pPr/>
              <a:t>14</a:t>
            </a:fld>
            <a:endParaRPr lang="en-US"/>
          </a:p>
        </p:txBody>
      </p:sp>
      <p:pic>
        <p:nvPicPr>
          <p:cNvPr id="6" name="Picture 2"/>
          <p:cNvPicPr>
            <a:picLocks noChangeAspect="1" noChangeArrowheads="1"/>
          </p:cNvPicPr>
          <p:nvPr/>
        </p:nvPicPr>
        <p:blipFill>
          <a:blip r:embed="rId2" cstate="print"/>
          <a:srcRect/>
          <a:stretch>
            <a:fillRect/>
          </a:stretch>
        </p:blipFill>
        <p:spPr bwMode="auto">
          <a:xfrm>
            <a:off x="6096000" y="1066800"/>
            <a:ext cx="2895600" cy="4629150"/>
          </a:xfrm>
          <a:prstGeom prst="rect">
            <a:avLst/>
          </a:prstGeom>
          <a:noFill/>
          <a:ln w="9525">
            <a:noFill/>
            <a:miter lim="800000"/>
            <a:headEnd/>
            <a:tailEnd/>
          </a:ln>
        </p:spPr>
      </p:pic>
    </p:spTree>
    <p:extLst>
      <p:ext uri="{BB962C8B-B14F-4D97-AF65-F5344CB8AC3E}">
        <p14:creationId xmlns:p14="http://schemas.microsoft.com/office/powerpoint/2010/main" val="150074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468594"/>
            <a:ext cx="37719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 y="762000"/>
            <a:ext cx="4267200" cy="2031325"/>
          </a:xfrm>
          <a:prstGeom prst="rect">
            <a:avLst/>
          </a:prstGeom>
          <a:noFill/>
        </p:spPr>
        <p:txBody>
          <a:bodyPr wrap="square" rtlCol="0">
            <a:spAutoFit/>
          </a:bodyPr>
          <a:lstStyle/>
          <a:p>
            <a:r>
              <a:rPr lang="en-US" dirty="0" smtClean="0"/>
              <a:t>The Block Parameters dialog box of the Pulse Generator is shown to the right.  Enter the variable names p1, Period, and Width where shown.</a:t>
            </a:r>
            <a:r>
              <a:rPr lang="en-US" dirty="0">
                <a:solidFill>
                  <a:srgbClr val="FF0000"/>
                </a:solidFill>
              </a:rPr>
              <a:t> </a:t>
            </a:r>
            <a:r>
              <a:rPr lang="en-US" dirty="0"/>
              <a:t>This parameterization will enable us to easily consider different pressure profiles.</a:t>
            </a:r>
          </a:p>
          <a:p>
            <a:r>
              <a:rPr lang="en-US" dirty="0" smtClean="0"/>
              <a:t> </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15</a:t>
            </a:fld>
            <a:endParaRPr lang="en-US"/>
          </a:p>
        </p:txBody>
      </p:sp>
    </p:spTree>
    <p:extLst>
      <p:ext uri="{BB962C8B-B14F-4D97-AF65-F5344CB8AC3E}">
        <p14:creationId xmlns:p14="http://schemas.microsoft.com/office/powerpoint/2010/main" val="2208422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234" y="304800"/>
            <a:ext cx="8077200" cy="2862322"/>
          </a:xfrm>
          <a:prstGeom prst="rect">
            <a:avLst/>
          </a:prstGeom>
          <a:noFill/>
        </p:spPr>
        <p:txBody>
          <a:bodyPr wrap="square" rtlCol="0">
            <a:spAutoFit/>
          </a:bodyPr>
          <a:lstStyle/>
          <a:p>
            <a:r>
              <a:rPr lang="en-US" dirty="0"/>
              <a:t>The hydraulic piston chambers determine the pressure on the left- and right-hand sides of the piston, p</a:t>
            </a:r>
            <a:r>
              <a:rPr lang="en-US" baseline="-25000" dirty="0"/>
              <a:t>3</a:t>
            </a:r>
            <a:r>
              <a:rPr lang="en-US" dirty="0"/>
              <a:t> and p</a:t>
            </a:r>
            <a:r>
              <a:rPr lang="en-US" baseline="-25000" dirty="0"/>
              <a:t>4</a:t>
            </a:r>
            <a:r>
              <a:rPr lang="en-US" dirty="0"/>
              <a:t>, respectively.  The pressure difference will exert a net force on the piston and drive the load mass.  </a:t>
            </a:r>
            <a:r>
              <a:rPr lang="en-US" dirty="0" smtClean="0"/>
              <a:t>Thus, </a:t>
            </a:r>
            <a:r>
              <a:rPr lang="en-US" dirty="0"/>
              <a:t>we must introduce elements to capture this conversion from hydraulic to mechanical power.  </a:t>
            </a:r>
            <a:r>
              <a:rPr lang="en-US" dirty="0" smtClean="0"/>
              <a:t>Select and insert two </a:t>
            </a:r>
            <a:r>
              <a:rPr lang="en-US" dirty="0" smtClean="0">
                <a:solidFill>
                  <a:srgbClr val="00B0F0"/>
                </a:solidFill>
              </a:rPr>
              <a:t>Translational Hydro-Mechanical Converter </a:t>
            </a:r>
            <a:r>
              <a:rPr lang="en-US" dirty="0" smtClean="0"/>
              <a:t>blocks from the Simscape&gt;Foundation </a:t>
            </a:r>
            <a:r>
              <a:rPr lang="en-US" dirty="0"/>
              <a:t>Library&gt;Hydraulic&gt;Hydraulic Elements </a:t>
            </a:r>
            <a:r>
              <a:rPr lang="en-US" dirty="0" smtClean="0"/>
              <a:t>library and two </a:t>
            </a:r>
            <a:r>
              <a:rPr lang="en-US" dirty="0" smtClean="0">
                <a:solidFill>
                  <a:srgbClr val="00B0F0"/>
                </a:solidFill>
              </a:rPr>
              <a:t>Mechanical Translational Reference</a:t>
            </a:r>
            <a:r>
              <a:rPr lang="en-US" dirty="0" smtClean="0"/>
              <a:t> blocks from the Simscape&gt;Foundation Library&gt;</a:t>
            </a:r>
            <a:r>
              <a:rPr lang="en-US" dirty="0" smtClean="0">
                <a:solidFill>
                  <a:srgbClr val="FF0000"/>
                </a:solidFill>
              </a:rPr>
              <a:t>Mechanical&gt;Translational Elements</a:t>
            </a:r>
            <a:r>
              <a:rPr lang="en-US" dirty="0" smtClean="0"/>
              <a:t> library. Connect port A on each Converter to </a:t>
            </a:r>
            <a:r>
              <a:rPr lang="en-US" dirty="0"/>
              <a:t>the Hydraulic Piston Chamber </a:t>
            </a:r>
            <a:r>
              <a:rPr lang="en-US" dirty="0" smtClean="0"/>
              <a:t>blocks from the previous diagram, as </a:t>
            </a:r>
            <a:r>
              <a:rPr lang="en-US" dirty="0"/>
              <a:t>shown </a:t>
            </a:r>
            <a:r>
              <a:rPr lang="en-US" dirty="0" smtClean="0"/>
              <a:t>in the figure.   If you right-click on the block and select the submenu “Format,” you will find options to reorient the blocks.</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16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657350" y="3665505"/>
            <a:ext cx="5829300" cy="2581275"/>
          </a:xfrm>
          <a:prstGeom prst="rect">
            <a:avLst/>
          </a:prstGeom>
          <a:noFill/>
          <a:ln w="9525">
            <a:noFill/>
            <a:miter lim="800000"/>
            <a:headEnd/>
            <a:tailEnd/>
          </a:ln>
        </p:spPr>
      </p:pic>
    </p:spTree>
    <p:extLst>
      <p:ext uri="{BB962C8B-B14F-4D97-AF65-F5344CB8AC3E}">
        <p14:creationId xmlns:p14="http://schemas.microsoft.com/office/powerpoint/2010/main" val="3763138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69" y="3352800"/>
            <a:ext cx="7442911"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581025" y="381000"/>
                <a:ext cx="7772400" cy="2862322"/>
              </a:xfrm>
              <a:prstGeom prst="rect">
                <a:avLst/>
              </a:prstGeom>
              <a:noFill/>
            </p:spPr>
            <p:txBody>
              <a:bodyPr wrap="square" rtlCol="0">
                <a:spAutoFit/>
              </a:bodyPr>
              <a:lstStyle/>
              <a:p>
                <a:r>
                  <a:rPr lang="en-US" dirty="0" smtClean="0"/>
                  <a:t>The Block Parameters dialog box of the Translational </a:t>
                </a:r>
                <a:r>
                  <a:rPr lang="en-US" dirty="0"/>
                  <a:t>Hydro-Mechanical Converter </a:t>
                </a:r>
                <a:r>
                  <a:rPr lang="en-US" dirty="0" smtClean="0"/>
                  <a:t>block is shown below. Enter the variable A for the piston area. This block essentially converts a fluid volume change </a:t>
                </a:r>
                <a14:m>
                  <m:oMath xmlns:m="http://schemas.openxmlformats.org/officeDocument/2006/math">
                    <m:r>
                      <a:rPr lang="en-US" i="1" smtClean="0">
                        <a:latin typeface="Cambria Math"/>
                        <a:ea typeface="Cambria Math"/>
                      </a:rPr>
                      <m:t>∆</m:t>
                    </m:r>
                    <m:r>
                      <a:rPr lang="en-US" b="0" i="1" smtClean="0">
                        <a:latin typeface="Cambria Math"/>
                        <a:ea typeface="Cambria Math"/>
                      </a:rPr>
                      <m:t>𝑉</m:t>
                    </m:r>
                  </m:oMath>
                </a14:m>
                <a:r>
                  <a:rPr lang="en-US" dirty="0" smtClean="0"/>
                  <a:t>on one side of the piston into the resulting displacement </a:t>
                </a:r>
                <a14:m>
                  <m:oMath xmlns:m="http://schemas.openxmlformats.org/officeDocument/2006/math">
                    <m:r>
                      <a:rPr lang="en-US" i="1" smtClean="0">
                        <a:latin typeface="Cambria Math"/>
                        <a:ea typeface="Cambria Math"/>
                      </a:rPr>
                      <m:t>∆</m:t>
                    </m:r>
                    <m:r>
                      <a:rPr lang="en-US" b="0" i="1" smtClean="0">
                        <a:latin typeface="Cambria Math"/>
                        <a:ea typeface="Cambria Math"/>
                      </a:rPr>
                      <m:t>𝑥</m:t>
                    </m:r>
                    <m:r>
                      <a:rPr lang="en-US" b="0" i="1" smtClean="0">
                        <a:latin typeface="Cambria Math"/>
                        <a:ea typeface="Cambria Math"/>
                      </a:rPr>
                      <m:t> </m:t>
                    </m:r>
                  </m:oMath>
                </a14:m>
                <a:r>
                  <a:rPr lang="en-US" dirty="0" smtClean="0"/>
                  <a:t>of the piston, and also converts the pressure </a:t>
                </a:r>
                <a:r>
                  <a:rPr lang="en-US" i="1" dirty="0" smtClean="0"/>
                  <a:t>p</a:t>
                </a:r>
                <a:r>
                  <a:rPr lang="en-US" dirty="0" smtClean="0"/>
                  <a:t> on one side of the piston into the resulting force </a:t>
                </a:r>
                <a:r>
                  <a:rPr lang="en-US" i="1" dirty="0" smtClean="0"/>
                  <a:t>f</a:t>
                </a:r>
                <a:r>
                  <a:rPr lang="en-US" dirty="0" smtClean="0"/>
                  <a:t> on the piston.   The piston area </a:t>
                </a:r>
                <a:r>
                  <a:rPr lang="en-US" i="1" dirty="0" smtClean="0"/>
                  <a:t>A</a:t>
                </a:r>
                <a:r>
                  <a:rPr lang="en-US" dirty="0" smtClean="0"/>
                  <a:t> appears in both relationships:</a:t>
                </a:r>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𝐴</m:t>
                      </m:r>
                      <m:r>
                        <a:rPr lang="en-US" i="1" smtClean="0">
                          <a:latin typeface="Cambria Math"/>
                          <a:ea typeface="Cambria Math"/>
                        </a:rPr>
                        <m:t>∆</m:t>
                      </m:r>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𝑉</m:t>
                      </m:r>
                      <m:r>
                        <a:rPr lang="en-US" b="0" i="1" smtClean="0">
                          <a:latin typeface="Cambria Math"/>
                          <a:ea typeface="Cambria Math"/>
                        </a:rPr>
                        <m:t>                              </m:t>
                      </m:r>
                      <m:r>
                        <a:rPr lang="en-US" b="0" i="1" smtClean="0">
                          <a:latin typeface="Cambria Math"/>
                          <a:ea typeface="Cambria Math"/>
                        </a:rPr>
                        <m:t>𝑓</m:t>
                      </m:r>
                      <m:r>
                        <a:rPr lang="en-US" b="0" i="1" smtClean="0">
                          <a:latin typeface="Cambria Math"/>
                          <a:ea typeface="Cambria Math"/>
                        </a:rPr>
                        <m:t>=</m:t>
                      </m:r>
                      <m:r>
                        <a:rPr lang="en-US" b="0" i="1" smtClean="0">
                          <a:latin typeface="Cambria Math"/>
                          <a:ea typeface="Cambria Math"/>
                        </a:rPr>
                        <m:t>𝐴𝑝</m:t>
                      </m:r>
                    </m:oMath>
                  </m:oMathPara>
                </a14:m>
                <a:endParaRPr lang="en-US" dirty="0" smtClean="0"/>
              </a:p>
              <a:p>
                <a:r>
                  <a:rPr lang="en-US" dirty="0" smtClean="0"/>
                  <a:t>In our system the net displacement change and the net force are due to the volume change difference and the pressure difference across the piston.  So we need two Converter blocks and two Reference blocks.  </a:t>
                </a:r>
              </a:p>
            </p:txBody>
          </p:sp>
        </mc:Choice>
        <mc:Fallback xmlns="">
          <p:sp>
            <p:nvSpPr>
              <p:cNvPr id="3" name="TextBox 2"/>
              <p:cNvSpPr txBox="1">
                <a:spLocks noRot="1" noChangeAspect="1" noMove="1" noResize="1" noEditPoints="1" noAdjustHandles="1" noChangeArrowheads="1" noChangeShapeType="1" noTextEdit="1"/>
              </p:cNvSpPr>
              <p:nvPr/>
            </p:nvSpPr>
            <p:spPr>
              <a:xfrm>
                <a:off x="581025" y="381000"/>
                <a:ext cx="7772400" cy="2862322"/>
              </a:xfrm>
              <a:prstGeom prst="rect">
                <a:avLst/>
              </a:prstGeom>
              <a:blipFill rotWithShape="1">
                <a:blip r:embed="rId3" cstate="print"/>
                <a:stretch>
                  <a:fillRect l="-627" t="-1066" r="-1098" b="-234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72439753-404F-46A1-B30E-B90C188FA1EF}" type="slidenum">
              <a:rPr lang="en-US" smtClean="0"/>
              <a:pPr/>
              <a:t>17</a:t>
            </a:fld>
            <a:endParaRPr lang="en-US"/>
          </a:p>
        </p:txBody>
      </p:sp>
    </p:spTree>
    <p:extLst>
      <p:ext uri="{BB962C8B-B14F-4D97-AF65-F5344CB8AC3E}">
        <p14:creationId xmlns:p14="http://schemas.microsoft.com/office/powerpoint/2010/main" val="372773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152400"/>
            <a:ext cx="6019800" cy="2862322"/>
          </a:xfrm>
          <a:prstGeom prst="rect">
            <a:avLst/>
          </a:prstGeom>
        </p:spPr>
        <p:txBody>
          <a:bodyPr wrap="square">
            <a:spAutoFit/>
          </a:bodyPr>
          <a:lstStyle/>
          <a:p>
            <a:r>
              <a:rPr lang="en-US" dirty="0" smtClean="0"/>
              <a:t>It is important to note that we have specified opposite directions for the forces generated by the pressures acting at the “A” ports of the respective hydro-mechanical converters. Recalling the original system diagram, p</a:t>
            </a:r>
            <a:r>
              <a:rPr lang="en-US" baseline="-25000" dirty="0" smtClean="0"/>
              <a:t>3</a:t>
            </a:r>
            <a:r>
              <a:rPr lang="en-US" dirty="0" smtClean="0"/>
              <a:t> will exert a force in the positive </a:t>
            </a:r>
            <a:r>
              <a:rPr lang="en-US" i="1" dirty="0" smtClean="0"/>
              <a:t>x</a:t>
            </a:r>
            <a:r>
              <a:rPr lang="en-US" dirty="0" smtClean="0"/>
              <a:t> direction, while p</a:t>
            </a:r>
            <a:r>
              <a:rPr lang="en-US" baseline="-25000" dirty="0" smtClean="0"/>
              <a:t>4</a:t>
            </a:r>
            <a:r>
              <a:rPr lang="en-US" dirty="0" smtClean="0"/>
              <a:t> will exert a force in the negative </a:t>
            </a:r>
            <a:r>
              <a:rPr lang="en-US" i="1" dirty="0" smtClean="0"/>
              <a:t>x</a:t>
            </a:r>
            <a:r>
              <a:rPr lang="en-US" dirty="0" smtClean="0"/>
              <a:t> direction.  The Converter orientation in the block parameters dialog box is selected accordingly for each element.  Thus, the power delivered by the hydraulic system to the PMC port 2 represents the net effect of these opposing forces.  </a:t>
            </a:r>
            <a:endParaRPr lang="en-US" dirty="0"/>
          </a:p>
        </p:txBody>
      </p:sp>
      <p:pic>
        <p:nvPicPr>
          <p:cNvPr id="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9842" y="609600"/>
            <a:ext cx="2426970" cy="1400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4929187" y="2743200"/>
            <a:ext cx="3857625" cy="1794510"/>
            <a:chOff x="4572000" y="2667000"/>
            <a:chExt cx="3857625" cy="1794510"/>
          </a:xfrm>
        </p:grpSpPr>
        <p:pic>
          <p:nvPicPr>
            <p:cNvPr id="3074" name="Picture 2"/>
            <p:cNvPicPr>
              <a:picLocks noChangeAspect="1" noChangeArrowheads="1"/>
            </p:cNvPicPr>
            <p:nvPr/>
          </p:nvPicPr>
          <p:blipFill>
            <a:blip r:embed="rId3" cstate="print"/>
            <a:srcRect/>
            <a:stretch>
              <a:fillRect/>
            </a:stretch>
          </p:blipFill>
          <p:spPr bwMode="auto">
            <a:xfrm>
              <a:off x="4572000" y="2667000"/>
              <a:ext cx="3857625" cy="1794510"/>
            </a:xfrm>
            <a:prstGeom prst="rect">
              <a:avLst/>
            </a:prstGeom>
            <a:noFill/>
            <a:ln w="9525">
              <a:noFill/>
              <a:miter lim="800000"/>
              <a:headEnd/>
              <a:tailEnd/>
            </a:ln>
          </p:spPr>
        </p:pic>
        <p:sp>
          <p:nvSpPr>
            <p:cNvPr id="7" name="Oval 6"/>
            <p:cNvSpPr/>
            <p:nvPr/>
          </p:nvSpPr>
          <p:spPr>
            <a:xfrm>
              <a:off x="5562600" y="3886200"/>
              <a:ext cx="1371600" cy="2286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4" cstate="print"/>
          <a:srcRect/>
          <a:stretch>
            <a:fillRect/>
          </a:stretch>
        </p:blipFill>
        <p:spPr bwMode="auto">
          <a:xfrm>
            <a:off x="457201" y="3886200"/>
            <a:ext cx="4419600" cy="195704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2439753-404F-46A1-B30E-B90C188FA1EF}" type="slidenum">
              <a:rPr lang="en-US" smtClean="0"/>
              <a:pPr/>
              <a:t>18</a:t>
            </a:fld>
            <a:endParaRPr lang="en-US"/>
          </a:p>
        </p:txBody>
      </p:sp>
      <p:cxnSp>
        <p:nvCxnSpPr>
          <p:cNvPr id="13" name="Straight Arrow Connector 12"/>
          <p:cNvCxnSpPr/>
          <p:nvPr/>
        </p:nvCxnSpPr>
        <p:spPr>
          <a:xfrm flipV="1">
            <a:off x="3657600" y="4114800"/>
            <a:ext cx="2209800" cy="914400"/>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667000" y="3505200"/>
            <a:ext cx="1619289" cy="307777"/>
          </a:xfrm>
          <a:prstGeom prst="rect">
            <a:avLst/>
          </a:prstGeom>
          <a:solidFill>
            <a:schemeClr val="accent1">
              <a:lumMod val="20000"/>
              <a:lumOff val="80000"/>
            </a:schemeClr>
          </a:solidFill>
        </p:spPr>
        <p:txBody>
          <a:bodyPr wrap="none" rtlCol="0">
            <a:spAutoFit/>
          </a:bodyPr>
          <a:lstStyle/>
          <a:p>
            <a:r>
              <a:rPr lang="en-US" sz="1400" b="1" dirty="0" smtClean="0"/>
              <a:t>p</a:t>
            </a:r>
            <a:r>
              <a:rPr lang="en-US" sz="1400" b="1" baseline="-25000" dirty="0" smtClean="0"/>
              <a:t>4</a:t>
            </a:r>
            <a:r>
              <a:rPr lang="en-US" sz="1400" b="1" dirty="0" smtClean="0"/>
              <a:t> (right-hand side)</a:t>
            </a:r>
            <a:endParaRPr lang="en-US" sz="1400" b="1" dirty="0"/>
          </a:p>
        </p:txBody>
      </p:sp>
      <p:sp>
        <p:nvSpPr>
          <p:cNvPr id="18" name="TextBox 17"/>
          <p:cNvSpPr txBox="1"/>
          <p:nvPr/>
        </p:nvSpPr>
        <p:spPr>
          <a:xfrm>
            <a:off x="1070576" y="3505200"/>
            <a:ext cx="1520224" cy="307777"/>
          </a:xfrm>
          <a:prstGeom prst="rect">
            <a:avLst/>
          </a:prstGeom>
          <a:solidFill>
            <a:schemeClr val="accent1">
              <a:lumMod val="20000"/>
              <a:lumOff val="80000"/>
            </a:schemeClr>
          </a:solidFill>
        </p:spPr>
        <p:txBody>
          <a:bodyPr wrap="none" rtlCol="0">
            <a:spAutoFit/>
          </a:bodyPr>
          <a:lstStyle/>
          <a:p>
            <a:r>
              <a:rPr lang="en-US" sz="1400" b="1" dirty="0" smtClean="0"/>
              <a:t>p</a:t>
            </a:r>
            <a:r>
              <a:rPr lang="en-US" sz="1400" b="1" baseline="-25000" dirty="0" smtClean="0"/>
              <a:t>3</a:t>
            </a:r>
            <a:r>
              <a:rPr lang="en-US" sz="1400" b="1" dirty="0" smtClean="0"/>
              <a:t> (left-hand side)</a:t>
            </a:r>
            <a:endParaRPr lang="en-US" sz="1400" b="1" dirty="0"/>
          </a:p>
        </p:txBody>
      </p:sp>
      <p:grpSp>
        <p:nvGrpSpPr>
          <p:cNvPr id="9" name="Group 8"/>
          <p:cNvGrpSpPr/>
          <p:nvPr/>
        </p:nvGrpSpPr>
        <p:grpSpPr>
          <a:xfrm>
            <a:off x="4929186" y="4685467"/>
            <a:ext cx="3857625" cy="1794510"/>
            <a:chOff x="4572000" y="4800600"/>
            <a:chExt cx="3857625" cy="1794510"/>
          </a:xfrm>
        </p:grpSpPr>
        <p:pic>
          <p:nvPicPr>
            <p:cNvPr id="3075" name="Picture 3"/>
            <p:cNvPicPr>
              <a:picLocks noChangeAspect="1" noChangeArrowheads="1"/>
            </p:cNvPicPr>
            <p:nvPr/>
          </p:nvPicPr>
          <p:blipFill>
            <a:blip r:embed="rId5" cstate="print"/>
            <a:srcRect/>
            <a:stretch>
              <a:fillRect/>
            </a:stretch>
          </p:blipFill>
          <p:spPr bwMode="auto">
            <a:xfrm>
              <a:off x="4572000" y="4800600"/>
              <a:ext cx="3857625" cy="1794510"/>
            </a:xfrm>
            <a:prstGeom prst="rect">
              <a:avLst/>
            </a:prstGeom>
            <a:noFill/>
            <a:ln w="9525">
              <a:noFill/>
              <a:miter lim="800000"/>
              <a:headEnd/>
              <a:tailEnd/>
            </a:ln>
          </p:spPr>
        </p:pic>
        <p:sp>
          <p:nvSpPr>
            <p:cNvPr id="6" name="Oval 5"/>
            <p:cNvSpPr/>
            <p:nvPr/>
          </p:nvSpPr>
          <p:spPr>
            <a:xfrm>
              <a:off x="5562600" y="6019800"/>
              <a:ext cx="1371600" cy="2286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 name="Straight Arrow Connector 13"/>
          <p:cNvCxnSpPr/>
          <p:nvPr/>
        </p:nvCxnSpPr>
        <p:spPr>
          <a:xfrm>
            <a:off x="2209800" y="5257800"/>
            <a:ext cx="3657600" cy="761167"/>
          </a:xfrm>
          <a:prstGeom prst="straightConnector1">
            <a:avLst/>
          </a:prstGeom>
          <a:ln w="254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018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1" y="379274"/>
            <a:ext cx="6858000" cy="1754326"/>
          </a:xfrm>
          <a:prstGeom prst="rect">
            <a:avLst/>
          </a:prstGeom>
          <a:noFill/>
        </p:spPr>
        <p:txBody>
          <a:bodyPr wrap="square" rtlCol="0">
            <a:spAutoFit/>
          </a:bodyPr>
          <a:lstStyle/>
          <a:p>
            <a:r>
              <a:rPr lang="en-US" dirty="0"/>
              <a:t>Next insert a </a:t>
            </a:r>
            <a:r>
              <a:rPr lang="en-US" dirty="0">
                <a:solidFill>
                  <a:srgbClr val="00B0F0"/>
                </a:solidFill>
              </a:rPr>
              <a:t>Physical Modeling Connection Port </a:t>
            </a:r>
            <a:r>
              <a:rPr lang="en-US" dirty="0"/>
              <a:t>block (</a:t>
            </a:r>
            <a:r>
              <a:rPr lang="en-US" dirty="0" err="1">
                <a:solidFill>
                  <a:srgbClr val="00B0F0"/>
                </a:solidFill>
              </a:rPr>
              <a:t>PMC_Port</a:t>
            </a:r>
            <a:r>
              <a:rPr lang="en-US" dirty="0"/>
              <a:t>) from the </a:t>
            </a:r>
            <a:r>
              <a:rPr lang="en-US" dirty="0" err="1"/>
              <a:t>Simscape</a:t>
            </a:r>
            <a:r>
              <a:rPr lang="en-US" dirty="0"/>
              <a:t>&gt;Utilities library. Place and connect it as shown </a:t>
            </a:r>
            <a:r>
              <a:rPr lang="en-US" dirty="0" smtClean="0"/>
              <a:t>below.  </a:t>
            </a:r>
            <a:r>
              <a:rPr lang="en-US" dirty="0"/>
              <a:t>Label it </a:t>
            </a:r>
            <a:r>
              <a:rPr lang="en-US" dirty="0" smtClean="0"/>
              <a:t>Piston. </a:t>
            </a:r>
            <a:r>
              <a:rPr lang="en-US" dirty="0"/>
              <a:t>Open </a:t>
            </a:r>
            <a:r>
              <a:rPr lang="en-US" dirty="0" smtClean="0"/>
              <a:t>the Block Parameters dialog box of the </a:t>
            </a:r>
            <a:r>
              <a:rPr lang="en-US" dirty="0" err="1" smtClean="0"/>
              <a:t>PMC_port</a:t>
            </a:r>
            <a:r>
              <a:rPr lang="en-US" dirty="0" smtClean="0"/>
              <a:t> block, and enter 1 for the port number and select Right for the port location. This will identify its connection to another part of the diagram</a:t>
            </a:r>
            <a:r>
              <a:rPr lang="en-US" dirty="0" smtClean="0">
                <a:solidFill>
                  <a:srgbClr val="FF0000"/>
                </a:solidFill>
              </a:rPr>
              <a:t> </a:t>
            </a:r>
            <a:r>
              <a:rPr lang="en-US" dirty="0" smtClean="0"/>
              <a:t>(the load subsystem in our case).</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19</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2382232" y="2343150"/>
            <a:ext cx="3789968" cy="2429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900238" y="4953000"/>
            <a:ext cx="5343525" cy="1762125"/>
          </a:xfrm>
          <a:prstGeom prst="rect">
            <a:avLst/>
          </a:prstGeom>
          <a:noFill/>
          <a:ln w="9525">
            <a:noFill/>
            <a:miter lim="800000"/>
            <a:headEnd/>
            <a:tailEnd/>
          </a:ln>
        </p:spPr>
      </p:pic>
    </p:spTree>
    <p:extLst>
      <p:ext uri="{BB962C8B-B14F-4D97-AF65-F5344CB8AC3E}">
        <p14:creationId xmlns:p14="http://schemas.microsoft.com/office/powerpoint/2010/main" val="3033181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077200" cy="3877985"/>
          </a:xfrm>
          <a:prstGeom prst="rect">
            <a:avLst/>
          </a:prstGeom>
          <a:noFill/>
        </p:spPr>
        <p:txBody>
          <a:bodyPr wrap="square" rtlCol="0">
            <a:spAutoFit/>
          </a:bodyPr>
          <a:lstStyle/>
          <a:p>
            <a:r>
              <a:rPr lang="en-US" dirty="0" smtClean="0"/>
              <a:t>These slides are intended to be used with the author’s text, </a:t>
            </a:r>
            <a:r>
              <a:rPr lang="en-US" altLang="en-US" i="1" dirty="0"/>
              <a:t>System Dynamics</a:t>
            </a:r>
            <a:r>
              <a:rPr lang="en-US" altLang="en-US" dirty="0"/>
              <a:t>, </a:t>
            </a:r>
            <a:r>
              <a:rPr lang="en-US" altLang="en-US" dirty="0"/>
              <a:t>3</a:t>
            </a:r>
            <a:r>
              <a:rPr lang="en-US" altLang="en-US" dirty="0" smtClean="0"/>
              <a:t>/e</a:t>
            </a:r>
            <a:r>
              <a:rPr lang="en-US" altLang="en-US" dirty="0" smtClean="0"/>
              <a:t>, published by </a:t>
            </a:r>
            <a:r>
              <a:rPr lang="en-US" altLang="en-US" dirty="0" smtClean="0"/>
              <a:t>McGraw-Hill©2014</a:t>
            </a:r>
            <a:r>
              <a:rPr lang="en-US" altLang="en-US" dirty="0" smtClean="0">
                <a:latin typeface="Times" pitchFamily="18" charset="0"/>
              </a:rPr>
              <a:t>.</a:t>
            </a:r>
            <a:endParaRPr lang="en-US" altLang="en-US" dirty="0" smtClean="0">
              <a:latin typeface="Times" pitchFamily="18" charset="0"/>
            </a:endParaRPr>
          </a:p>
          <a:p>
            <a:endParaRPr lang="en-US" altLang="en-US" b="1" dirty="0"/>
          </a:p>
          <a:p>
            <a:pPr algn="ctr"/>
            <a:r>
              <a:rPr lang="en-US" altLang="en-US" b="1" dirty="0" smtClean="0"/>
              <a:t>Acknowledgments </a:t>
            </a:r>
          </a:p>
          <a:p>
            <a:endParaRPr lang="en-US" altLang="en-US" b="1" dirty="0"/>
          </a:p>
          <a:p>
            <a:r>
              <a:rPr lang="en-US" altLang="en-US" dirty="0" smtClean="0"/>
              <a:t>The author wishes to acknowledge the support of McGraw-Hill for hosting these slides, and The MathWorks, Inc., who supplied the software. Naomi Fernandes, Dr. Gerald Brusher, and Steve Miller of MathWorks provided much assistance.  Dr. Brusher’s contributions formed the basis for many of the </a:t>
            </a:r>
            <a:r>
              <a:rPr lang="en-US" altLang="en-US" dirty="0" err="1" smtClean="0"/>
              <a:t>Simscape</a:t>
            </a:r>
            <a:r>
              <a:rPr lang="en-US" altLang="en-US" dirty="0" smtClean="0"/>
              <a:t> models presented here.</a:t>
            </a:r>
          </a:p>
          <a:p>
            <a:endParaRPr lang="en-US" altLang="en-US" dirty="0"/>
          </a:p>
          <a:p>
            <a:r>
              <a:rPr lang="en-US" altLang="en-US" dirty="0" smtClean="0"/>
              <a:t>MATLAB®, Simulink®, and Simscape</a:t>
            </a:r>
            <a:r>
              <a:rPr lang="en-US" b="1" dirty="0" smtClean="0">
                <a:latin typeface="Arial" charset="0"/>
              </a:rPr>
              <a:t>™ </a:t>
            </a:r>
            <a:r>
              <a:rPr lang="en-US" altLang="en-US" dirty="0" smtClean="0"/>
              <a:t>are registered trademarks  and trademarks of The MathWorks, Inc. and are used with permission. </a:t>
            </a:r>
            <a:endParaRPr lang="en-US" altLang="en-US" dirty="0"/>
          </a:p>
          <a:p>
            <a:r>
              <a:rPr lang="en-US" sz="1200" dirty="0" smtClean="0"/>
              <a:t> </a:t>
            </a:r>
            <a:endParaRPr lang="en-US" sz="1200"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2</a:t>
            </a:fld>
            <a:endParaRPr lang="en-US"/>
          </a:p>
        </p:txBody>
      </p:sp>
      <p:sp>
        <p:nvSpPr>
          <p:cNvPr id="4" name="Rectangle 3"/>
          <p:cNvSpPr/>
          <p:nvPr/>
        </p:nvSpPr>
        <p:spPr>
          <a:xfrm>
            <a:off x="381000" y="4495800"/>
            <a:ext cx="8077200" cy="923330"/>
          </a:xfrm>
          <a:prstGeom prst="rect">
            <a:avLst/>
          </a:prstGeom>
        </p:spPr>
        <p:txBody>
          <a:bodyPr wrap="square">
            <a:spAutoFit/>
          </a:bodyPr>
          <a:lstStyle/>
          <a:p>
            <a:r>
              <a:rPr lang="en-US" dirty="0"/>
              <a:t>The equations and math symbols in these slides were created with the new equation editor in PowerPoint 2010, and thus material containing these elements will appear as graphics when viewed in an earlier version.</a:t>
            </a:r>
          </a:p>
        </p:txBody>
      </p:sp>
    </p:spTree>
    <p:extLst>
      <p:ext uri="{BB962C8B-B14F-4D97-AF65-F5344CB8AC3E}">
        <p14:creationId xmlns:p14="http://schemas.microsoft.com/office/powerpoint/2010/main" val="190155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72439753-404F-46A1-B30E-B90C188FA1EF}" type="slidenum">
              <a:rPr lang="en-US" smtClean="0"/>
              <a:pPr/>
              <a:t>20</a:t>
            </a:fld>
            <a:endParaRPr lang="en-US"/>
          </a:p>
        </p:txBody>
      </p:sp>
      <p:sp>
        <p:nvSpPr>
          <p:cNvPr id="3" name="Textfeld 2"/>
          <p:cNvSpPr txBox="1"/>
          <p:nvPr/>
        </p:nvSpPr>
        <p:spPr>
          <a:xfrm>
            <a:off x="457200" y="457200"/>
            <a:ext cx="8496237" cy="3416320"/>
          </a:xfrm>
          <a:prstGeom prst="rect">
            <a:avLst/>
          </a:prstGeom>
          <a:noFill/>
        </p:spPr>
        <p:txBody>
          <a:bodyPr wrap="none" rtlCol="0">
            <a:spAutoFit/>
          </a:bodyPr>
          <a:lstStyle/>
          <a:p>
            <a:r>
              <a:rPr lang="en-US" dirty="0" smtClean="0"/>
              <a:t>The size of the piston chambers is controlled by the displacement of the piston. </a:t>
            </a:r>
            <a:br>
              <a:rPr lang="en-US" dirty="0" smtClean="0"/>
            </a:br>
            <a:r>
              <a:rPr lang="en-US" dirty="0" smtClean="0"/>
              <a:t>We need to use a sensor to measure the displacement of the piston and provide</a:t>
            </a:r>
            <a:br>
              <a:rPr lang="en-US" dirty="0" smtClean="0"/>
            </a:br>
            <a:r>
              <a:rPr lang="en-US" dirty="0" smtClean="0"/>
              <a:t>that information to the Hydraulic Piston Chambers.  Select and place </a:t>
            </a:r>
            <a:br>
              <a:rPr lang="en-US" dirty="0" smtClean="0"/>
            </a:br>
            <a:r>
              <a:rPr lang="en-US" dirty="0" smtClean="0"/>
              <a:t>the Ideal Translational Motion Sensor block from the Simscape&gt;Foundation Library&gt;</a:t>
            </a:r>
            <a:br>
              <a:rPr lang="en-US" dirty="0" smtClean="0"/>
            </a:br>
            <a:r>
              <a:rPr lang="en-US" dirty="0" smtClean="0"/>
              <a:t>Mechanical&gt;Mechanical Sensors library and a Mechanical Translational Reference </a:t>
            </a:r>
            <a:br>
              <a:rPr lang="en-US" dirty="0" smtClean="0"/>
            </a:br>
            <a:r>
              <a:rPr lang="en-US" dirty="0" smtClean="0"/>
              <a:t>block from the Simscape&gt;Foundation Library&gt;Mechanical&gt;Translational Elements library </a:t>
            </a:r>
            <a:br>
              <a:rPr lang="en-US" dirty="0" smtClean="0"/>
            </a:br>
            <a:r>
              <a:rPr lang="en-US" dirty="0" smtClean="0"/>
              <a:t>as shown below.   Connect the P output of the sensor to the input of each </a:t>
            </a:r>
            <a:br>
              <a:rPr lang="en-US" dirty="0" smtClean="0"/>
            </a:br>
            <a:r>
              <a:rPr lang="en-US" dirty="0" smtClean="0"/>
              <a:t>Hydraulic Piston Chamber as shown below</a:t>
            </a:r>
          </a:p>
          <a:p>
            <a:endParaRPr lang="en-US" dirty="0" smtClean="0"/>
          </a:p>
          <a:p>
            <a:r>
              <a:rPr lang="en-US" dirty="0" smtClean="0"/>
              <a:t>Insert a PS-Simulink Converter block from the Simscape&gt;Utilities library and connect it </a:t>
            </a:r>
            <a:br>
              <a:rPr lang="en-US" dirty="0" smtClean="0"/>
            </a:br>
            <a:r>
              <a:rPr lang="en-US" dirty="0" smtClean="0"/>
              <a:t>to the V port of the sensor as shown below.  This block  converts a </a:t>
            </a:r>
            <a:r>
              <a:rPr lang="en-US" i="1" dirty="0" smtClean="0"/>
              <a:t>physical signal (PS) </a:t>
            </a:r>
            <a:br>
              <a:rPr lang="en-US" i="1" dirty="0" smtClean="0"/>
            </a:br>
            <a:r>
              <a:rPr lang="en-US" dirty="0" smtClean="0"/>
              <a:t>to a unit-less Simulink output signal.  Connect the output of this block to a Scope.</a:t>
            </a:r>
            <a:endParaRPr lang="de-DE" dirty="0"/>
          </a:p>
        </p:txBody>
      </p:sp>
      <p:pic>
        <p:nvPicPr>
          <p:cNvPr id="3074" name="Picture 2"/>
          <p:cNvPicPr>
            <a:picLocks noChangeAspect="1" noChangeArrowheads="1"/>
          </p:cNvPicPr>
          <p:nvPr/>
        </p:nvPicPr>
        <p:blipFill>
          <a:blip r:embed="rId2" cstate="print"/>
          <a:srcRect/>
          <a:stretch>
            <a:fillRect/>
          </a:stretch>
        </p:blipFill>
        <p:spPr bwMode="auto">
          <a:xfrm>
            <a:off x="2133600" y="3902161"/>
            <a:ext cx="4191000" cy="2803439"/>
          </a:xfrm>
          <a:prstGeom prst="rect">
            <a:avLst/>
          </a:prstGeom>
          <a:noFill/>
          <a:ln w="9525">
            <a:noFill/>
            <a:miter lim="800000"/>
            <a:headEnd/>
            <a:tailEnd/>
          </a:ln>
        </p:spPr>
      </p:pic>
    </p:spTree>
    <p:extLst>
      <p:ext uri="{BB962C8B-B14F-4D97-AF65-F5344CB8AC3E}">
        <p14:creationId xmlns:p14="http://schemas.microsoft.com/office/powerpoint/2010/main" val="4205442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CEF4EBB-15D2-4AB8-A70A-9586F0795BD6}" type="slidenum">
              <a:rPr lang="en-US" smtClean="0"/>
              <a:pPr/>
              <a:t>21</a:t>
            </a:fld>
            <a:endParaRPr 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2514600"/>
            <a:ext cx="62674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14400" y="533400"/>
            <a:ext cx="7391400" cy="1477328"/>
          </a:xfrm>
          <a:prstGeom prst="rect">
            <a:avLst/>
          </a:prstGeom>
        </p:spPr>
        <p:txBody>
          <a:bodyPr wrap="square">
            <a:spAutoFit/>
          </a:bodyPr>
          <a:lstStyle/>
          <a:p>
            <a:r>
              <a:rPr lang="en-US" dirty="0" smtClean="0"/>
              <a:t>The Block Parameters dialog box of the Ideal </a:t>
            </a:r>
            <a:r>
              <a:rPr lang="en-US" dirty="0"/>
              <a:t>Translational Motion Sensor </a:t>
            </a:r>
            <a:r>
              <a:rPr lang="en-US" dirty="0" smtClean="0"/>
              <a:t>block is shown below. It has one parameter, the Initial position, whose units are selectable. Enter 0 </a:t>
            </a:r>
            <a:r>
              <a:rPr lang="en-US" dirty="0"/>
              <a:t>(in units of meters) </a:t>
            </a:r>
            <a:r>
              <a:rPr lang="en-US" dirty="0" smtClean="0"/>
              <a:t>for the Initial position. The C port provides the reference frame.  The V output port gives the velocity signal, and the P output port gives the position signal.</a:t>
            </a:r>
            <a:endParaRPr lang="en-US" dirty="0"/>
          </a:p>
        </p:txBody>
      </p:sp>
    </p:spTree>
    <p:extLst>
      <p:ext uri="{BB962C8B-B14F-4D97-AF65-F5344CB8AC3E}">
        <p14:creationId xmlns:p14="http://schemas.microsoft.com/office/powerpoint/2010/main" val="3403633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27876" y="838200"/>
            <a:ext cx="7196925" cy="5393894"/>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72439753-404F-46A1-B30E-B90C188FA1EF}" type="slidenum">
              <a:rPr lang="en-US" smtClean="0"/>
              <a:pPr/>
              <a:t>22</a:t>
            </a:fld>
            <a:endParaRPr lang="en-US"/>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371600"/>
            <a:ext cx="2773680" cy="1600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867400" y="838200"/>
            <a:ext cx="2057400" cy="2590800"/>
          </a:xfrm>
          <a:prstGeom prst="rect">
            <a:avLst/>
          </a:prstGeom>
          <a:solidFill>
            <a:schemeClr val="accent2">
              <a:alpha val="1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800" y="3429000"/>
            <a:ext cx="7239000" cy="2819400"/>
          </a:xfrm>
          <a:prstGeom prst="rect">
            <a:avLst/>
          </a:prstGeom>
          <a:solidFill>
            <a:schemeClr val="accent1">
              <a:alpha val="1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362200" y="1295400"/>
            <a:ext cx="457200" cy="1066800"/>
          </a:xfrm>
          <a:prstGeom prst="rect">
            <a:avLst/>
          </a:prstGeom>
          <a:solidFill>
            <a:schemeClr val="accent2">
              <a:alpha val="1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762000" y="457200"/>
            <a:ext cx="3733800" cy="646331"/>
          </a:xfrm>
          <a:prstGeom prst="rect">
            <a:avLst/>
          </a:prstGeom>
          <a:noFill/>
        </p:spPr>
        <p:txBody>
          <a:bodyPr wrap="square" rtlCol="0">
            <a:spAutoFit/>
          </a:bodyPr>
          <a:lstStyle/>
          <a:p>
            <a:r>
              <a:rPr lang="en-US" dirty="0" smtClean="0"/>
              <a:t>The model of the hydraulic subsystem should now appear as shown.</a:t>
            </a:r>
            <a:endParaRPr lang="en-US" dirty="0"/>
          </a:p>
        </p:txBody>
      </p:sp>
      <p:sp>
        <p:nvSpPr>
          <p:cNvPr id="11" name="Rectangle 10"/>
          <p:cNvSpPr/>
          <p:nvPr/>
        </p:nvSpPr>
        <p:spPr>
          <a:xfrm>
            <a:off x="685800" y="2362200"/>
            <a:ext cx="2133600" cy="685800"/>
          </a:xfrm>
          <a:prstGeom prst="rect">
            <a:avLst/>
          </a:prstGeom>
          <a:solidFill>
            <a:schemeClr val="accent1">
              <a:alpha val="1000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3801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0" y="533400"/>
            <a:ext cx="8001000" cy="1477328"/>
          </a:xfrm>
          <a:prstGeom prst="rect">
            <a:avLst/>
          </a:prstGeom>
          <a:noFill/>
        </p:spPr>
        <p:txBody>
          <a:bodyPr wrap="square" rtlCol="0">
            <a:spAutoFit/>
          </a:bodyPr>
          <a:lstStyle/>
          <a:p>
            <a:r>
              <a:rPr lang="en-US" dirty="0" smtClean="0"/>
              <a:t>Because this diagram is getting rather detailed, we will now create a subsystem to represent </a:t>
            </a:r>
            <a:r>
              <a:rPr lang="en-US" dirty="0"/>
              <a:t>our model thus </a:t>
            </a:r>
            <a:r>
              <a:rPr lang="en-US" dirty="0" smtClean="0"/>
              <a:t>far.  Use </a:t>
            </a:r>
            <a:r>
              <a:rPr lang="en-US" dirty="0"/>
              <a:t>a</a:t>
            </a:r>
            <a:r>
              <a:rPr lang="en-US" dirty="0" smtClean="0"/>
              <a:t> standard Simulink method to do this. For example, use the mouse to enclose all the elements in a bounding box and then select Create Subsystem from the Edit window.  You should see the following model after you change the label to Hydraulic Subsystem and reorient the block.</a:t>
            </a:r>
            <a:endParaRPr lang="en-US" dirty="0"/>
          </a:p>
        </p:txBody>
      </p:sp>
      <p:sp>
        <p:nvSpPr>
          <p:cNvPr id="2" name="Slide Number Placeholder 1"/>
          <p:cNvSpPr>
            <a:spLocks noGrp="1"/>
          </p:cNvSpPr>
          <p:nvPr>
            <p:ph type="sldNum" sz="quarter" idx="12"/>
          </p:nvPr>
        </p:nvSpPr>
        <p:spPr/>
        <p:txBody>
          <a:bodyPr/>
          <a:lstStyle/>
          <a:p>
            <a:fld id="{72439753-404F-46A1-B30E-B90C188FA1EF}" type="slidenum">
              <a:rPr lang="en-US" smtClean="0"/>
              <a:pPr/>
              <a:t>23</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3529013" y="2909888"/>
            <a:ext cx="2085975" cy="1038225"/>
          </a:xfrm>
          <a:prstGeom prst="rect">
            <a:avLst/>
          </a:prstGeom>
          <a:noFill/>
          <a:ln w="9525">
            <a:noFill/>
            <a:miter lim="800000"/>
            <a:headEnd/>
            <a:tailEnd/>
          </a:ln>
        </p:spPr>
      </p:pic>
    </p:spTree>
    <p:extLst>
      <p:ext uri="{BB962C8B-B14F-4D97-AF65-F5344CB8AC3E}">
        <p14:creationId xmlns:p14="http://schemas.microsoft.com/office/powerpoint/2010/main" val="3847069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8001000" cy="1200329"/>
          </a:xfrm>
          <a:prstGeom prst="rect">
            <a:avLst/>
          </a:prstGeom>
          <a:noFill/>
        </p:spPr>
        <p:txBody>
          <a:bodyPr wrap="square" rtlCol="0">
            <a:spAutoFit/>
          </a:bodyPr>
          <a:lstStyle/>
          <a:p>
            <a:r>
              <a:rPr lang="en-US" dirty="0" smtClean="0"/>
              <a:t>Now we are ready to model the purely mechanical part of the system.  This consists of the load mass and a spring, which we have added to provide a restoring force on the piston to center it when the pressures are no longer applied.  The model of this subsystem is shown below.</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24</a:t>
            </a:fld>
            <a:endParaRPr lang="en-US"/>
          </a:p>
        </p:txBody>
      </p:sp>
      <p:pic>
        <p:nvPicPr>
          <p:cNvPr id="18434" name="Picture 2"/>
          <p:cNvPicPr>
            <a:picLocks noChangeAspect="1" noChangeArrowheads="1"/>
          </p:cNvPicPr>
          <p:nvPr/>
        </p:nvPicPr>
        <p:blipFill>
          <a:blip r:embed="rId2" cstate="print"/>
          <a:srcRect/>
          <a:stretch>
            <a:fillRect/>
          </a:stretch>
        </p:blipFill>
        <p:spPr bwMode="auto">
          <a:xfrm>
            <a:off x="1600200" y="2438400"/>
            <a:ext cx="5343525" cy="2847975"/>
          </a:xfrm>
          <a:prstGeom prst="rect">
            <a:avLst/>
          </a:prstGeom>
          <a:noFill/>
          <a:ln w="9525">
            <a:noFill/>
            <a:miter lim="800000"/>
            <a:headEnd/>
            <a:tailEnd/>
          </a:ln>
        </p:spPr>
      </p:pic>
    </p:spTree>
    <p:extLst>
      <p:ext uri="{BB962C8B-B14F-4D97-AF65-F5344CB8AC3E}">
        <p14:creationId xmlns:p14="http://schemas.microsoft.com/office/powerpoint/2010/main" val="3653965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cstate="print"/>
          <a:srcRect/>
          <a:stretch>
            <a:fillRect/>
          </a:stretch>
        </p:blipFill>
        <p:spPr bwMode="auto">
          <a:xfrm>
            <a:off x="1752600" y="3543692"/>
            <a:ext cx="3600450" cy="2095500"/>
          </a:xfrm>
          <a:prstGeom prst="rect">
            <a:avLst/>
          </a:prstGeom>
          <a:noFill/>
          <a:ln w="9525">
            <a:noFill/>
            <a:miter lim="800000"/>
            <a:headEnd/>
            <a:tailEnd/>
          </a:ln>
        </p:spPr>
      </p:pic>
      <p:sp>
        <p:nvSpPr>
          <p:cNvPr id="2" name="TextBox 1"/>
          <p:cNvSpPr txBox="1"/>
          <p:nvPr/>
        </p:nvSpPr>
        <p:spPr>
          <a:xfrm>
            <a:off x="533400" y="609600"/>
            <a:ext cx="8077200" cy="1754326"/>
          </a:xfrm>
          <a:prstGeom prst="rect">
            <a:avLst/>
          </a:prstGeom>
          <a:noFill/>
        </p:spPr>
        <p:txBody>
          <a:bodyPr wrap="square" rtlCol="0">
            <a:spAutoFit/>
          </a:bodyPr>
          <a:lstStyle/>
          <a:p>
            <a:r>
              <a:rPr lang="en-US" dirty="0" smtClean="0"/>
              <a:t>Select </a:t>
            </a:r>
            <a:r>
              <a:rPr lang="en-US" dirty="0"/>
              <a:t>and place the </a:t>
            </a:r>
            <a:r>
              <a:rPr lang="en-US" dirty="0" smtClean="0">
                <a:solidFill>
                  <a:srgbClr val="00B0F0"/>
                </a:solidFill>
              </a:rPr>
              <a:t>Mass</a:t>
            </a:r>
            <a:r>
              <a:rPr lang="en-US" dirty="0" smtClean="0"/>
              <a:t>, Mechanical Translational Reference, and </a:t>
            </a:r>
            <a:r>
              <a:rPr lang="en-US" dirty="0">
                <a:solidFill>
                  <a:srgbClr val="00B0F0"/>
                </a:solidFill>
              </a:rPr>
              <a:t>Translational Spring</a:t>
            </a:r>
            <a:r>
              <a:rPr lang="en-US" dirty="0"/>
              <a:t> </a:t>
            </a:r>
            <a:r>
              <a:rPr lang="en-US" dirty="0" smtClean="0"/>
              <a:t>blocks from the </a:t>
            </a:r>
            <a:r>
              <a:rPr lang="en-US" dirty="0" err="1" smtClean="0"/>
              <a:t>Simscape</a:t>
            </a:r>
            <a:r>
              <a:rPr lang="en-US" dirty="0" smtClean="0"/>
              <a:t>&gt;Foundation </a:t>
            </a:r>
            <a:r>
              <a:rPr lang="en-US" dirty="0"/>
              <a:t>Library&gt;Mechanical&gt;Translational Elements </a:t>
            </a:r>
            <a:r>
              <a:rPr lang="en-US" dirty="0" smtClean="0"/>
              <a:t>library. </a:t>
            </a:r>
            <a:r>
              <a:rPr lang="en-US" dirty="0"/>
              <a:t>Select and place the </a:t>
            </a:r>
            <a:r>
              <a:rPr lang="en-US" dirty="0" smtClean="0">
                <a:solidFill>
                  <a:srgbClr val="00B0F0"/>
                </a:solidFill>
              </a:rPr>
              <a:t>Ideal Translational Motion Sensor</a:t>
            </a:r>
            <a:r>
              <a:rPr lang="en-US" dirty="0" smtClean="0"/>
              <a:t> block </a:t>
            </a:r>
            <a:r>
              <a:rPr lang="en-US" dirty="0"/>
              <a:t>from the </a:t>
            </a:r>
            <a:r>
              <a:rPr lang="en-US" dirty="0" err="1"/>
              <a:t>Simscape</a:t>
            </a:r>
            <a:r>
              <a:rPr lang="en-US" dirty="0"/>
              <a:t>&gt;Foundation </a:t>
            </a:r>
            <a:r>
              <a:rPr lang="en-US" dirty="0" smtClean="0"/>
              <a:t>Library&gt;Mechanical&gt;</a:t>
            </a:r>
            <a:r>
              <a:rPr lang="en-US" dirty="0" smtClean="0">
                <a:solidFill>
                  <a:srgbClr val="FF0000"/>
                </a:solidFill>
              </a:rPr>
              <a:t>Mechanical Sensors</a:t>
            </a:r>
            <a:r>
              <a:rPr lang="en-US" dirty="0" smtClean="0"/>
              <a:t> </a:t>
            </a:r>
            <a:r>
              <a:rPr lang="en-US" dirty="0"/>
              <a:t>library. </a:t>
            </a:r>
            <a:r>
              <a:rPr lang="en-US" dirty="0" smtClean="0"/>
              <a:t>Then select, place, and label a PMC port as shown. Connect </a:t>
            </a:r>
            <a:r>
              <a:rPr lang="en-US" dirty="0"/>
              <a:t>them as </a:t>
            </a:r>
            <a:r>
              <a:rPr lang="en-US" dirty="0" smtClean="0"/>
              <a:t>shown below.  </a:t>
            </a:r>
            <a:endParaRPr lang="en-US" dirty="0"/>
          </a:p>
          <a:p>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25</a:t>
            </a:fld>
            <a:endParaRPr lang="en-US"/>
          </a:p>
        </p:txBody>
      </p:sp>
      <p:sp>
        <p:nvSpPr>
          <p:cNvPr id="5" name="Oval 4"/>
          <p:cNvSpPr/>
          <p:nvPr/>
        </p:nvSpPr>
        <p:spPr>
          <a:xfrm>
            <a:off x="2514600" y="4214853"/>
            <a:ext cx="228600" cy="2286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ine Callout 2 8"/>
          <p:cNvSpPr/>
          <p:nvPr/>
        </p:nvSpPr>
        <p:spPr>
          <a:xfrm>
            <a:off x="4724400" y="5295900"/>
            <a:ext cx="4267200" cy="1143000"/>
          </a:xfrm>
          <a:prstGeom prst="borderCallout2">
            <a:avLst>
              <a:gd name="adj1" fmla="val 49082"/>
              <a:gd name="adj2" fmla="val -4036"/>
              <a:gd name="adj3" fmla="val 49070"/>
              <a:gd name="adj4" fmla="val -19154"/>
              <a:gd name="adj5" fmla="val -75271"/>
              <a:gd name="adj6" fmla="val -45994"/>
            </a:avLst>
          </a:prstGeom>
          <a:noFill/>
          <a:ln>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tIns="182880" bIns="182880" rtlCol="0" anchor="ctr"/>
          <a:lstStyle/>
          <a:p>
            <a:r>
              <a:rPr lang="en-US" dirty="0" smtClean="0">
                <a:solidFill>
                  <a:schemeClr val="tx1"/>
                </a:solidFill>
              </a:rPr>
              <a:t>Note that the power-conserving connection between the piston port, mass, and spring enforces the constraint that the motion of the mass and piston must be identical.</a:t>
            </a:r>
            <a:endParaRPr lang="en-US" dirty="0">
              <a:solidFill>
                <a:schemeClr val="tx1"/>
              </a:solidFill>
            </a:endParaRPr>
          </a:p>
        </p:txBody>
      </p:sp>
    </p:spTree>
    <p:extLst>
      <p:ext uri="{BB962C8B-B14F-4D97-AF65-F5344CB8AC3E}">
        <p14:creationId xmlns:p14="http://schemas.microsoft.com/office/powerpoint/2010/main" val="1018796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F4EBB-15D2-4AB8-A70A-9586F0795BD6}" type="slidenum">
              <a:rPr lang="en-US" smtClean="0"/>
              <a:pPr/>
              <a:t>26</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5842" y="2514600"/>
            <a:ext cx="62865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609600"/>
            <a:ext cx="7315200" cy="1477328"/>
          </a:xfrm>
          <a:prstGeom prst="rect">
            <a:avLst/>
          </a:prstGeom>
          <a:noFill/>
        </p:spPr>
        <p:txBody>
          <a:bodyPr wrap="square" rtlCol="0">
            <a:spAutoFit/>
          </a:bodyPr>
          <a:lstStyle/>
          <a:p>
            <a:r>
              <a:rPr lang="en-US" dirty="0" smtClean="0"/>
              <a:t>The definition of the Mass block is shown in the Block Parameters dialog box. It has two parameters: its mass value, whose units may be selected, and its initial velocity, also specified in selectable units.   Enter the variable name m for the mass and 0 for the Initial velocity.  Make sure the units are kg and </a:t>
            </a:r>
            <a:r>
              <a:rPr lang="en-US" dirty="0"/>
              <a:t>m/s, respectively.</a:t>
            </a:r>
          </a:p>
        </p:txBody>
      </p:sp>
    </p:spTree>
    <p:extLst>
      <p:ext uri="{BB962C8B-B14F-4D97-AF65-F5344CB8AC3E}">
        <p14:creationId xmlns:p14="http://schemas.microsoft.com/office/powerpoint/2010/main" val="339252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EF4EBB-15D2-4AB8-A70A-9586F0795BD6}" type="slidenum">
              <a:rPr lang="en-US" smtClean="0"/>
              <a:pPr/>
              <a:t>27</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286000"/>
            <a:ext cx="62579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7200" y="457200"/>
            <a:ext cx="8153400" cy="1477328"/>
          </a:xfrm>
          <a:prstGeom prst="rect">
            <a:avLst/>
          </a:prstGeom>
        </p:spPr>
        <p:txBody>
          <a:bodyPr wrap="square">
            <a:spAutoFit/>
          </a:bodyPr>
          <a:lstStyle/>
          <a:p>
            <a:r>
              <a:rPr lang="en-US" dirty="0"/>
              <a:t>The definition of the </a:t>
            </a:r>
            <a:r>
              <a:rPr lang="en-US" dirty="0" smtClean="0"/>
              <a:t>Translational Spring </a:t>
            </a:r>
            <a:r>
              <a:rPr lang="en-US" dirty="0"/>
              <a:t>block is shown in the </a:t>
            </a:r>
            <a:r>
              <a:rPr lang="en-US" dirty="0" smtClean="0"/>
              <a:t>Block Parameters dialog box. </a:t>
            </a:r>
            <a:r>
              <a:rPr lang="en-US" dirty="0"/>
              <a:t>It has two parameters: its </a:t>
            </a:r>
            <a:r>
              <a:rPr lang="en-US" dirty="0" smtClean="0"/>
              <a:t>spring rate (also called its spring constant), and </a:t>
            </a:r>
            <a:r>
              <a:rPr lang="en-US" dirty="0"/>
              <a:t>its initial </a:t>
            </a:r>
            <a:r>
              <a:rPr lang="en-US" dirty="0" smtClean="0"/>
              <a:t>deformation (which is positive if the spring is </a:t>
            </a:r>
            <a:r>
              <a:rPr lang="en-US" i="1" dirty="0" smtClean="0"/>
              <a:t>compressed)</a:t>
            </a:r>
            <a:r>
              <a:rPr lang="en-US" dirty="0" smtClean="0"/>
              <a:t>. The units for both parameters are selectable.  Enter k for the Spring rate and 0 for the Initial deformation</a:t>
            </a:r>
            <a:r>
              <a:rPr lang="en-US" dirty="0"/>
              <a:t> in units of N/m and m, respectively</a:t>
            </a:r>
            <a:r>
              <a:rPr lang="en-US" dirty="0" smtClean="0"/>
              <a:t>.</a:t>
            </a:r>
          </a:p>
        </p:txBody>
      </p:sp>
    </p:spTree>
    <p:extLst>
      <p:ext uri="{BB962C8B-B14F-4D97-AF65-F5344CB8AC3E}">
        <p14:creationId xmlns:p14="http://schemas.microsoft.com/office/powerpoint/2010/main" val="95080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81000"/>
            <a:ext cx="8305800" cy="1200329"/>
          </a:xfrm>
          <a:prstGeom prst="rect">
            <a:avLst/>
          </a:prstGeom>
          <a:noFill/>
        </p:spPr>
        <p:txBody>
          <a:bodyPr wrap="square" rtlCol="0">
            <a:spAutoFit/>
          </a:bodyPr>
          <a:lstStyle/>
          <a:p>
            <a:r>
              <a:rPr lang="en-US" dirty="0" smtClean="0"/>
              <a:t>Now select and insert two </a:t>
            </a:r>
            <a:r>
              <a:rPr lang="en-US" dirty="0" smtClean="0">
                <a:solidFill>
                  <a:srgbClr val="00B0F0"/>
                </a:solidFill>
              </a:rPr>
              <a:t>PS-Simulink Converter </a:t>
            </a:r>
            <a:r>
              <a:rPr lang="en-US" dirty="0" smtClean="0"/>
              <a:t>blocks from the </a:t>
            </a:r>
            <a:r>
              <a:rPr lang="en-US" dirty="0" err="1" smtClean="0"/>
              <a:t>Simscape</a:t>
            </a:r>
            <a:r>
              <a:rPr lang="en-US" dirty="0" smtClean="0"/>
              <a:t>&gt;Utilities library. </a:t>
            </a:r>
            <a:r>
              <a:rPr lang="en-US" dirty="0"/>
              <a:t>This block converts the input </a:t>
            </a:r>
            <a:r>
              <a:rPr lang="en-US" i="1" dirty="0"/>
              <a:t>physical signal (PS) </a:t>
            </a:r>
            <a:r>
              <a:rPr lang="en-US" dirty="0"/>
              <a:t>to a unit-less Simulink output signal. Connect </a:t>
            </a:r>
            <a:r>
              <a:rPr lang="en-US" dirty="0" smtClean="0"/>
              <a:t>the inputs </a:t>
            </a:r>
            <a:r>
              <a:rPr lang="en-US" dirty="0"/>
              <a:t>to </a:t>
            </a:r>
            <a:r>
              <a:rPr lang="en-US" dirty="0" smtClean="0"/>
              <a:t>the P and V ports </a:t>
            </a:r>
            <a:r>
              <a:rPr lang="en-US" dirty="0"/>
              <a:t>of the motion sensor. </a:t>
            </a:r>
            <a:r>
              <a:rPr lang="en-US" dirty="0" smtClean="0"/>
              <a:t>Then </a:t>
            </a:r>
            <a:r>
              <a:rPr lang="en-US" dirty="0"/>
              <a:t>connect </a:t>
            </a:r>
            <a:r>
              <a:rPr lang="en-US" dirty="0" smtClean="0"/>
              <a:t>two Scopes as shown. </a:t>
            </a:r>
            <a:endParaRPr lang="en-US" dirty="0"/>
          </a:p>
        </p:txBody>
      </p:sp>
      <p:sp>
        <p:nvSpPr>
          <p:cNvPr id="4" name="Slide Number Placeholder 3"/>
          <p:cNvSpPr>
            <a:spLocks noGrp="1"/>
          </p:cNvSpPr>
          <p:nvPr>
            <p:ph type="sldNum" sz="quarter" idx="12"/>
          </p:nvPr>
        </p:nvSpPr>
        <p:spPr/>
        <p:txBody>
          <a:bodyPr/>
          <a:lstStyle/>
          <a:p>
            <a:fld id="{72439753-404F-46A1-B30E-B90C188FA1EF}" type="slidenum">
              <a:rPr lang="en-US" smtClean="0"/>
              <a:pPr/>
              <a:t>28</a:t>
            </a:fld>
            <a:endParaRPr lang="en-US"/>
          </a:p>
        </p:txBody>
      </p:sp>
      <p:pic>
        <p:nvPicPr>
          <p:cNvPr id="8" name="Picture 2"/>
          <p:cNvPicPr>
            <a:picLocks noChangeAspect="1" noChangeArrowheads="1"/>
          </p:cNvPicPr>
          <p:nvPr/>
        </p:nvPicPr>
        <p:blipFill>
          <a:blip r:embed="rId2" cstate="print"/>
          <a:srcRect/>
          <a:stretch>
            <a:fillRect/>
          </a:stretch>
        </p:blipFill>
        <p:spPr bwMode="auto">
          <a:xfrm>
            <a:off x="1600200" y="1905000"/>
            <a:ext cx="5343525" cy="2847975"/>
          </a:xfrm>
          <a:prstGeom prst="rect">
            <a:avLst/>
          </a:prstGeom>
          <a:noFill/>
          <a:ln w="9525">
            <a:noFill/>
            <a:miter lim="800000"/>
            <a:headEnd/>
            <a:tailEnd/>
          </a:ln>
        </p:spPr>
      </p:pic>
    </p:spTree>
    <p:extLst>
      <p:ext uri="{BB962C8B-B14F-4D97-AF65-F5344CB8AC3E}">
        <p14:creationId xmlns:p14="http://schemas.microsoft.com/office/powerpoint/2010/main" val="3746556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77200" cy="923330"/>
          </a:xfrm>
          <a:prstGeom prst="rect">
            <a:avLst/>
          </a:prstGeom>
        </p:spPr>
        <p:txBody>
          <a:bodyPr wrap="square">
            <a:spAutoFit/>
          </a:bodyPr>
          <a:lstStyle/>
          <a:p>
            <a:r>
              <a:rPr lang="en-US" dirty="0"/>
              <a:t>N</a:t>
            </a:r>
            <a:r>
              <a:rPr lang="en-US" dirty="0" smtClean="0"/>
              <a:t>ow </a:t>
            </a:r>
            <a:r>
              <a:rPr lang="en-US" dirty="0"/>
              <a:t>create a subsystem model as done previously for the Hydraulic </a:t>
            </a:r>
            <a:r>
              <a:rPr lang="en-US" dirty="0" smtClean="0"/>
              <a:t>Subsystem. </a:t>
            </a:r>
            <a:r>
              <a:rPr lang="en-US" dirty="0"/>
              <a:t>You should see the following model after you change the subsystem block </a:t>
            </a:r>
            <a:r>
              <a:rPr lang="en-US" dirty="0" smtClean="0"/>
              <a:t>label </a:t>
            </a:r>
            <a:r>
              <a:rPr lang="en-US" dirty="0"/>
              <a:t>to </a:t>
            </a:r>
            <a:r>
              <a:rPr lang="en-US" dirty="0" smtClean="0"/>
              <a:t>Load </a:t>
            </a:r>
            <a:r>
              <a:rPr lang="en-US" dirty="0"/>
              <a:t>Subsystem.</a:t>
            </a:r>
          </a:p>
        </p:txBody>
      </p:sp>
      <p:sp>
        <p:nvSpPr>
          <p:cNvPr id="3" name="Slide Number Placeholder 2"/>
          <p:cNvSpPr>
            <a:spLocks noGrp="1"/>
          </p:cNvSpPr>
          <p:nvPr>
            <p:ph type="sldNum" sz="quarter" idx="12"/>
          </p:nvPr>
        </p:nvSpPr>
        <p:spPr/>
        <p:txBody>
          <a:bodyPr/>
          <a:lstStyle/>
          <a:p>
            <a:fld id="{72439753-404F-46A1-B30E-B90C188FA1EF}" type="slidenum">
              <a:rPr lang="en-US" smtClean="0"/>
              <a:pPr/>
              <a:t>29</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3581400" y="2667000"/>
            <a:ext cx="1981200" cy="828675"/>
          </a:xfrm>
          <a:prstGeom prst="rect">
            <a:avLst/>
          </a:prstGeom>
          <a:noFill/>
          <a:ln w="9525">
            <a:noFill/>
            <a:miter lim="800000"/>
            <a:headEnd/>
            <a:tailEnd/>
          </a:ln>
        </p:spPr>
      </p:pic>
    </p:spTree>
    <p:extLst>
      <p:ext uri="{BB962C8B-B14F-4D97-AF65-F5344CB8AC3E}">
        <p14:creationId xmlns:p14="http://schemas.microsoft.com/office/powerpoint/2010/main" val="3239050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001000" cy="2308324"/>
          </a:xfrm>
          <a:prstGeom prst="rect">
            <a:avLst/>
          </a:prstGeom>
        </p:spPr>
        <p:txBody>
          <a:bodyPr wrap="square">
            <a:spAutoFit/>
          </a:bodyPr>
          <a:lstStyle/>
          <a:p>
            <a:pPr algn="ctr"/>
            <a:r>
              <a:rPr lang="en-US" b="1" dirty="0" smtClean="0"/>
              <a:t>INTRODUCTION</a:t>
            </a:r>
            <a:endParaRPr lang="en-US" dirty="0" smtClean="0"/>
          </a:p>
          <a:p>
            <a:r>
              <a:rPr lang="en-US" dirty="0" smtClean="0">
                <a:solidFill>
                  <a:srgbClr val="FF0000"/>
                </a:solidFill>
                <a:hlinkClick r:id="rId2"/>
              </a:rPr>
              <a:t>Simscape</a:t>
            </a:r>
            <a:r>
              <a:rPr lang="en-US" dirty="0" smtClean="0"/>
              <a:t>™ extends the capabilities of Simulink® by providing tools for modeling and simulation of multi-domain physical systems, such as those with mechanical, hydraulic, and electrical components. In this presentation, we will show you how to utilize Simscape to construct models of hydraulic systems.  Shown below</a:t>
            </a:r>
            <a:r>
              <a:rPr lang="en-US" dirty="0"/>
              <a:t> </a:t>
            </a:r>
            <a:r>
              <a:rPr lang="en-US" dirty="0" smtClean="0"/>
              <a:t>is a </a:t>
            </a:r>
            <a:r>
              <a:rPr lang="en-US" dirty="0"/>
              <a:t>double-acting piston and cylinder. The device moves the load mass </a:t>
            </a:r>
            <a:r>
              <a:rPr lang="en-US" i="1" dirty="0"/>
              <a:t>m </a:t>
            </a:r>
            <a:r>
              <a:rPr lang="en-US" dirty="0"/>
              <a:t>in</a:t>
            </a:r>
          </a:p>
          <a:p>
            <a:r>
              <a:rPr lang="en-US" dirty="0"/>
              <a:t>response to the pressure </a:t>
            </a:r>
            <a:r>
              <a:rPr lang="en-US" dirty="0" smtClean="0"/>
              <a:t>sources </a:t>
            </a:r>
            <a:r>
              <a:rPr lang="en-US" i="1" dirty="0" smtClean="0"/>
              <a:t>p</a:t>
            </a:r>
            <a:r>
              <a:rPr lang="en-US" i="1" baseline="-25000" dirty="0" smtClean="0"/>
              <a:t>1</a:t>
            </a:r>
            <a:r>
              <a:rPr lang="en-US" dirty="0" smtClean="0"/>
              <a:t> and </a:t>
            </a:r>
            <a:r>
              <a:rPr lang="en-US" i="1" dirty="0" smtClean="0"/>
              <a:t>p</a:t>
            </a:r>
            <a:r>
              <a:rPr lang="en-US" i="1" baseline="-25000" dirty="0" smtClean="0"/>
              <a:t>2</a:t>
            </a:r>
            <a:r>
              <a:rPr lang="en-US" dirty="0" smtClean="0"/>
              <a:t>. </a:t>
            </a:r>
            <a:r>
              <a:rPr lang="en-US" dirty="0"/>
              <a:t>Assume the fluid is incompressible, the </a:t>
            </a:r>
            <a:r>
              <a:rPr lang="en-US" dirty="0" smtClean="0"/>
              <a:t>resistances are </a:t>
            </a:r>
            <a:r>
              <a:rPr lang="en-US" dirty="0"/>
              <a:t>linear, and the piston mass is included in </a:t>
            </a:r>
            <a:r>
              <a:rPr lang="en-US" i="1" dirty="0"/>
              <a:t>m</a:t>
            </a:r>
            <a:r>
              <a:rPr lang="en-US" dirty="0"/>
              <a:t>.</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581400"/>
            <a:ext cx="3943350" cy="2275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72439753-404F-46A1-B30E-B90C188FA1EF}" type="slidenum">
              <a:rPr lang="en-US" smtClean="0"/>
              <a:pPr/>
              <a:t>3</a:t>
            </a:fld>
            <a:endParaRPr lang="en-US"/>
          </a:p>
        </p:txBody>
      </p:sp>
    </p:spTree>
    <p:extLst>
      <p:ext uri="{BB962C8B-B14F-4D97-AF65-F5344CB8AC3E}">
        <p14:creationId xmlns:p14="http://schemas.microsoft.com/office/powerpoint/2010/main" val="536960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8077200" cy="1477328"/>
          </a:xfrm>
          <a:prstGeom prst="rect">
            <a:avLst/>
          </a:prstGeom>
          <a:noFill/>
        </p:spPr>
        <p:txBody>
          <a:bodyPr wrap="square" rtlCol="0">
            <a:spAutoFit/>
          </a:bodyPr>
          <a:lstStyle/>
          <a:p>
            <a:r>
              <a:rPr lang="en-US" dirty="0" smtClean="0"/>
              <a:t>To assemble the system model, delete the port symbols and connect the input and output ports as shown.  Notice that the port names match. (This may require editing of PMC port connection names </a:t>
            </a:r>
            <a:r>
              <a:rPr lang="en-US" i="1" dirty="0" smtClean="0"/>
              <a:t>inside</a:t>
            </a:r>
            <a:r>
              <a:rPr lang="en-US" dirty="0" smtClean="0"/>
              <a:t> one of the subsystems.)  Now select and insert a </a:t>
            </a:r>
            <a:r>
              <a:rPr lang="en-US" dirty="0" smtClean="0">
                <a:solidFill>
                  <a:srgbClr val="00B0F0"/>
                </a:solidFill>
              </a:rPr>
              <a:t>Solver Configuration </a:t>
            </a:r>
            <a:r>
              <a:rPr lang="en-US" dirty="0" smtClean="0"/>
              <a:t>block from the Simscape&gt;Utilities library.  This block will be discussed on the next two slides.</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30</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2262188" y="2400300"/>
            <a:ext cx="4619625" cy="2057400"/>
          </a:xfrm>
          <a:prstGeom prst="rect">
            <a:avLst/>
          </a:prstGeom>
          <a:noFill/>
          <a:ln w="9525">
            <a:noFill/>
            <a:miter lim="800000"/>
            <a:headEnd/>
            <a:tailEnd/>
          </a:ln>
        </p:spPr>
      </p:pic>
    </p:spTree>
    <p:extLst>
      <p:ext uri="{BB962C8B-B14F-4D97-AF65-F5344CB8AC3E}">
        <p14:creationId xmlns:p14="http://schemas.microsoft.com/office/powerpoint/2010/main" val="1362929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31</a:t>
            </a:fld>
            <a:endParaRPr lang="en-US"/>
          </a:p>
        </p:txBody>
      </p:sp>
      <p:sp>
        <p:nvSpPr>
          <p:cNvPr id="4" name="Rectangle 3"/>
          <p:cNvSpPr/>
          <p:nvPr/>
        </p:nvSpPr>
        <p:spPr>
          <a:xfrm>
            <a:off x="381000" y="533400"/>
            <a:ext cx="8153400" cy="1200329"/>
          </a:xfrm>
          <a:prstGeom prst="rect">
            <a:avLst/>
          </a:prstGeom>
        </p:spPr>
        <p:txBody>
          <a:bodyPr wrap="square">
            <a:spAutoFit/>
          </a:bodyPr>
          <a:lstStyle/>
          <a:p>
            <a:r>
              <a:rPr lang="de-DE" dirty="0" smtClean="0"/>
              <a:t>The Solver </a:t>
            </a:r>
            <a:r>
              <a:rPr lang="de-DE" dirty="0" err="1" smtClean="0"/>
              <a:t>Configuration</a:t>
            </a:r>
            <a:r>
              <a:rPr lang="de-DE" dirty="0" smtClean="0"/>
              <a:t> block </a:t>
            </a:r>
            <a:r>
              <a:rPr lang="de-DE" dirty="0" err="1" smtClean="0"/>
              <a:t>defines</a:t>
            </a:r>
            <a:r>
              <a:rPr lang="de-DE" dirty="0" smtClean="0"/>
              <a:t> </a:t>
            </a:r>
            <a:r>
              <a:rPr lang="de-DE" dirty="0" err="1" smtClean="0"/>
              <a:t>the</a:t>
            </a:r>
            <a:r>
              <a:rPr lang="de-DE" dirty="0" smtClean="0"/>
              <a:t> </a:t>
            </a:r>
            <a:r>
              <a:rPr lang="de-DE" dirty="0" err="1" smtClean="0"/>
              <a:t>solver</a:t>
            </a:r>
            <a:r>
              <a:rPr lang="de-DE" dirty="0" smtClean="0"/>
              <a:t> </a:t>
            </a:r>
            <a:r>
              <a:rPr lang="de-DE" dirty="0" err="1" smtClean="0"/>
              <a:t>settings</a:t>
            </a:r>
            <a:r>
              <a:rPr lang="de-DE" dirty="0" smtClean="0"/>
              <a:t> </a:t>
            </a:r>
            <a:r>
              <a:rPr lang="de-DE" dirty="0" err="1" smtClean="0"/>
              <a:t>for</a:t>
            </a:r>
            <a:r>
              <a:rPr lang="de-DE" dirty="0" smtClean="0"/>
              <a:t> </a:t>
            </a:r>
            <a:r>
              <a:rPr lang="de-DE" dirty="0" err="1" smtClean="0"/>
              <a:t>this</a:t>
            </a:r>
            <a:r>
              <a:rPr lang="de-DE" dirty="0" smtClean="0"/>
              <a:t> Simscape </a:t>
            </a:r>
            <a:r>
              <a:rPr lang="de-DE" dirty="0" err="1" smtClean="0"/>
              <a:t>physical</a:t>
            </a:r>
            <a:r>
              <a:rPr lang="de-DE" dirty="0" smtClean="0"/>
              <a:t> </a:t>
            </a:r>
            <a:r>
              <a:rPr lang="de-DE" dirty="0" err="1" smtClean="0"/>
              <a:t>network</a:t>
            </a:r>
            <a:r>
              <a:rPr lang="de-DE" dirty="0" smtClean="0"/>
              <a:t>.  The Simulink </a:t>
            </a:r>
            <a:r>
              <a:rPr lang="de-DE" dirty="0" err="1" smtClean="0"/>
              <a:t>solver</a:t>
            </a:r>
            <a:r>
              <a:rPr lang="de-DE" dirty="0" smtClean="0"/>
              <a:t> </a:t>
            </a:r>
            <a:r>
              <a:rPr lang="de-DE" dirty="0" err="1" smtClean="0"/>
              <a:t>for</a:t>
            </a:r>
            <a:r>
              <a:rPr lang="de-DE" dirty="0" smtClean="0"/>
              <a:t> </a:t>
            </a:r>
            <a:r>
              <a:rPr lang="de-DE" dirty="0" err="1" smtClean="0"/>
              <a:t>the</a:t>
            </a:r>
            <a:r>
              <a:rPr lang="de-DE" dirty="0" smtClean="0"/>
              <a:t> </a:t>
            </a:r>
            <a:r>
              <a:rPr lang="de-DE" dirty="0" err="1" smtClean="0"/>
              <a:t>entire</a:t>
            </a:r>
            <a:r>
              <a:rPr lang="de-DE" dirty="0" smtClean="0"/>
              <a:t> model must </a:t>
            </a:r>
            <a:r>
              <a:rPr lang="de-DE" dirty="0" err="1" smtClean="0"/>
              <a:t>be</a:t>
            </a:r>
            <a:r>
              <a:rPr lang="de-DE" dirty="0" smtClean="0"/>
              <a:t> </a:t>
            </a:r>
            <a:r>
              <a:rPr lang="de-DE" dirty="0" err="1" smtClean="0"/>
              <a:t>set</a:t>
            </a:r>
            <a:r>
              <a:rPr lang="de-DE" dirty="0" smtClean="0"/>
              <a:t> </a:t>
            </a:r>
            <a:r>
              <a:rPr lang="de-DE" dirty="0" err="1" smtClean="0"/>
              <a:t>separately</a:t>
            </a:r>
            <a:r>
              <a:rPr lang="de-DE" dirty="0" smtClean="0"/>
              <a:t>.</a:t>
            </a:r>
            <a:r>
              <a:rPr lang="en-US" dirty="0" smtClean="0"/>
              <a:t> </a:t>
            </a:r>
            <a:r>
              <a:rPr lang="en-US" dirty="0"/>
              <a:t>Its Block Parameters </a:t>
            </a:r>
            <a:r>
              <a:rPr lang="en-US" dirty="0" smtClean="0"/>
              <a:t>dialog box </a:t>
            </a:r>
            <a:r>
              <a:rPr lang="en-US" dirty="0"/>
              <a:t>is shown below. For this example, do not change any of the parameters in this block (all three boxes should be unchecked).  </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675" y="1866900"/>
            <a:ext cx="42100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8081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 y="2514600"/>
            <a:ext cx="84201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112" y="620851"/>
            <a:ext cx="25622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457200"/>
            <a:ext cx="4953000" cy="2031325"/>
          </a:xfrm>
          <a:prstGeom prst="rect">
            <a:avLst/>
          </a:prstGeom>
          <a:noFill/>
        </p:spPr>
        <p:txBody>
          <a:bodyPr wrap="square" rtlCol="0">
            <a:spAutoFit/>
          </a:bodyPr>
          <a:lstStyle/>
          <a:p>
            <a:r>
              <a:rPr lang="en-US" b="1" dirty="0" smtClean="0"/>
              <a:t>A Note About Solvers: </a:t>
            </a:r>
            <a:r>
              <a:rPr lang="en-US" dirty="0" smtClean="0"/>
              <a:t>The default solver is ode 45. </a:t>
            </a:r>
            <a:r>
              <a:rPr lang="en-US" dirty="0" smtClean="0">
                <a:cs typeface="Arial" pitchFamily="34" charset="0"/>
              </a:rPr>
              <a:t>It is strongly recommended that you change the solver to a stiff solver (ode15s, ode23t, or ode14x). </a:t>
            </a:r>
            <a:r>
              <a:rPr lang="en-US" dirty="0" smtClean="0"/>
              <a:t>Do this by selecting “Configuration Parameters” from the Simulation menu, </a:t>
            </a:r>
            <a:r>
              <a:rPr lang="en-US" dirty="0" smtClean="0">
                <a:cs typeface="Arial" pitchFamily="34" charset="0"/>
              </a:rPr>
              <a:t>selecting the solver pane from the list on the left, and changing the “Solver” parameter to ode15s.</a:t>
            </a:r>
            <a:r>
              <a:rPr lang="en-US" dirty="0" smtClean="0"/>
              <a:t> Then click OK. </a:t>
            </a:r>
            <a:endParaRPr lang="en-US" dirty="0"/>
          </a:p>
        </p:txBody>
      </p:sp>
      <p:sp>
        <p:nvSpPr>
          <p:cNvPr id="3" name="Slide Number Placeholder 2"/>
          <p:cNvSpPr>
            <a:spLocks noGrp="1"/>
          </p:cNvSpPr>
          <p:nvPr>
            <p:ph type="sldNum" sz="quarter" idx="12"/>
          </p:nvPr>
        </p:nvSpPr>
        <p:spPr/>
        <p:txBody>
          <a:bodyPr/>
          <a:lstStyle/>
          <a:p>
            <a:fld id="{FCEF4EBB-15D2-4AB8-A70A-9586F0795BD6}" type="slidenum">
              <a:rPr lang="en-US" smtClean="0"/>
              <a:pPr/>
              <a:t>32</a:t>
            </a:fld>
            <a:endParaRPr lang="en-US"/>
          </a:p>
        </p:txBody>
      </p:sp>
      <p:sp>
        <p:nvSpPr>
          <p:cNvPr id="6" name="Oval 5"/>
          <p:cNvSpPr/>
          <p:nvPr/>
        </p:nvSpPr>
        <p:spPr>
          <a:xfrm>
            <a:off x="6019800" y="1219200"/>
            <a:ext cx="1600200" cy="3048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5257800" y="3581400"/>
            <a:ext cx="2438400" cy="3810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6"/>
          <p:cNvSpPr/>
          <p:nvPr/>
        </p:nvSpPr>
        <p:spPr>
          <a:xfrm>
            <a:off x="609600" y="2971800"/>
            <a:ext cx="762000" cy="228600"/>
          </a:xfrm>
          <a:prstGeom prst="ellipse">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22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A72F709-98CC-43F9-9D45-FBA8B01B0212}" type="slidenum">
              <a:rPr lang="en-US" smtClean="0"/>
              <a:pPr/>
              <a:t>33</a:t>
            </a:fld>
            <a:endParaRPr lang="en-US"/>
          </a:p>
        </p:txBody>
      </p:sp>
      <p:sp>
        <p:nvSpPr>
          <p:cNvPr id="3" name="TextBox 2"/>
          <p:cNvSpPr txBox="1"/>
          <p:nvPr/>
        </p:nvSpPr>
        <p:spPr>
          <a:xfrm>
            <a:off x="647700" y="838200"/>
            <a:ext cx="7848600" cy="3693319"/>
          </a:xfrm>
          <a:prstGeom prst="rect">
            <a:avLst/>
          </a:prstGeom>
          <a:noFill/>
        </p:spPr>
        <p:txBody>
          <a:bodyPr wrap="square" rtlCol="0">
            <a:spAutoFit/>
          </a:bodyPr>
          <a:lstStyle/>
          <a:p>
            <a:r>
              <a:rPr lang="en-US" b="1" dirty="0" smtClean="0"/>
              <a:t>Setting the Parameter Values: </a:t>
            </a:r>
            <a:r>
              <a:rPr lang="en-US" dirty="0" smtClean="0"/>
              <a:t> In addition to specifying the Stop Time, to run the simulation we must specify the numerical values of the various parameters. One way to do this is to assign values to the variables in the MATLAB Command window.</a:t>
            </a:r>
          </a:p>
          <a:p>
            <a:endParaRPr lang="en-US" dirty="0"/>
          </a:p>
          <a:p>
            <a:r>
              <a:rPr lang="en-US" dirty="0" smtClean="0"/>
              <a:t>However, if you are going to share the model file, a more convenient way is to store the values in the model file itself. You could do this by typing the values in the Block Parameter dialog boxes, but then you would not have the variables </a:t>
            </a:r>
            <a:r>
              <a:rPr lang="en-US" dirty="0" smtClean="0">
                <a:cs typeface="Courier New" pitchFamily="49" charset="0"/>
              </a:rPr>
              <a:t>available for use in another program.</a:t>
            </a:r>
          </a:p>
          <a:p>
            <a:endParaRPr lang="en-US" dirty="0">
              <a:cs typeface="Courier New" pitchFamily="49" charset="0"/>
            </a:endParaRPr>
          </a:p>
          <a:p>
            <a:r>
              <a:rPr lang="en-US" dirty="0" smtClean="0">
                <a:cs typeface="Courier New" pitchFamily="49" charset="0"/>
              </a:rPr>
              <a:t>To store the values in the model file, you can create a MATLAB</a:t>
            </a:r>
            <a:r>
              <a:rPr lang="en-US" altLang="en-US" dirty="0" smtClean="0"/>
              <a:t>®</a:t>
            </a:r>
            <a:r>
              <a:rPr lang="en-US" dirty="0" smtClean="0">
                <a:cs typeface="Courier New" pitchFamily="49" charset="0"/>
              </a:rPr>
              <a:t> script by selecting </a:t>
            </a:r>
            <a:r>
              <a:rPr lang="en-US" b="1" dirty="0" smtClean="0">
                <a:cs typeface="Courier New" pitchFamily="49" charset="0"/>
              </a:rPr>
              <a:t>Model Properties/Callbacks/</a:t>
            </a:r>
            <a:r>
              <a:rPr lang="en-US" b="1" dirty="0" err="1" smtClean="0">
                <a:cs typeface="Courier New" pitchFamily="49" charset="0"/>
              </a:rPr>
              <a:t>InitFcn</a:t>
            </a:r>
            <a:r>
              <a:rPr lang="en-US" dirty="0" smtClean="0">
                <a:cs typeface="Courier New" pitchFamily="49" charset="0"/>
              </a:rPr>
              <a:t> from the </a:t>
            </a:r>
            <a:r>
              <a:rPr lang="en-US" b="1" dirty="0" smtClean="0">
                <a:cs typeface="Courier New" pitchFamily="49" charset="0"/>
              </a:rPr>
              <a:t>File</a:t>
            </a:r>
            <a:r>
              <a:rPr lang="en-US" dirty="0" smtClean="0">
                <a:cs typeface="Courier New" pitchFamily="49" charset="0"/>
              </a:rPr>
              <a:t> menu of the model window.  We will show how to do this on the following slides.</a:t>
            </a:r>
            <a:endParaRPr lang="en-US" dirty="0"/>
          </a:p>
        </p:txBody>
      </p:sp>
    </p:spTree>
    <p:extLst>
      <p:ext uri="{BB962C8B-B14F-4D97-AF65-F5344CB8AC3E}">
        <p14:creationId xmlns:p14="http://schemas.microsoft.com/office/powerpoint/2010/main" val="38139807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439753-404F-46A1-B30E-B90C188FA1EF}" type="slidenum">
              <a:rPr lang="en-US" smtClean="0"/>
              <a:pPr/>
              <a:t>34</a:t>
            </a:fld>
            <a:endParaRPr lang="en-US"/>
          </a:p>
        </p:txBody>
      </p:sp>
      <p:sp>
        <p:nvSpPr>
          <p:cNvPr id="4" name="Rectangle 3"/>
          <p:cNvSpPr/>
          <p:nvPr/>
        </p:nvSpPr>
        <p:spPr>
          <a:xfrm>
            <a:off x="838200" y="457200"/>
            <a:ext cx="7467600" cy="369332"/>
          </a:xfrm>
          <a:prstGeom prst="rect">
            <a:avLst/>
          </a:prstGeom>
        </p:spPr>
        <p:txBody>
          <a:bodyPr wrap="square">
            <a:spAutoFit/>
          </a:bodyPr>
          <a:lstStyle/>
          <a:p>
            <a:pPr algn="ctr"/>
            <a:r>
              <a:rPr lang="en-US" dirty="0" smtClean="0"/>
              <a:t>In the Simulink model window, select </a:t>
            </a:r>
            <a:r>
              <a:rPr lang="en-US" b="1" dirty="0" smtClean="0"/>
              <a:t>Model Properties</a:t>
            </a:r>
            <a:r>
              <a:rPr lang="en-US" dirty="0" smtClean="0"/>
              <a:t> from the </a:t>
            </a:r>
            <a:r>
              <a:rPr lang="en-US" b="1" dirty="0" smtClean="0"/>
              <a:t>File</a:t>
            </a:r>
            <a:r>
              <a:rPr lang="en-US" dirty="0" smtClean="0"/>
              <a:t> menu:</a:t>
            </a:r>
          </a:p>
        </p:txBody>
      </p:sp>
      <p:grpSp>
        <p:nvGrpSpPr>
          <p:cNvPr id="12" name="Group 11"/>
          <p:cNvGrpSpPr/>
          <p:nvPr/>
        </p:nvGrpSpPr>
        <p:grpSpPr>
          <a:xfrm>
            <a:off x="1295400" y="1285846"/>
            <a:ext cx="6477000" cy="4286307"/>
            <a:chOff x="1295400" y="1285846"/>
            <a:chExt cx="6477000" cy="4286307"/>
          </a:xfrm>
        </p:grpSpPr>
        <p:grpSp>
          <p:nvGrpSpPr>
            <p:cNvPr id="7" name="Group 6"/>
            <p:cNvGrpSpPr/>
            <p:nvPr/>
          </p:nvGrpSpPr>
          <p:grpSpPr>
            <a:xfrm>
              <a:off x="1295400" y="1285846"/>
              <a:ext cx="6467490" cy="4286307"/>
              <a:chOff x="1295400" y="1285846"/>
              <a:chExt cx="6467490" cy="4286307"/>
            </a:xfrm>
          </p:grpSpPr>
          <p:pic>
            <p:nvPicPr>
              <p:cNvPr id="4100" name="Picture 4"/>
              <p:cNvPicPr>
                <a:picLocks noChangeAspect="1" noChangeArrowheads="1"/>
              </p:cNvPicPr>
              <p:nvPr/>
            </p:nvPicPr>
            <p:blipFill>
              <a:blip r:embed="rId2" cstate="print"/>
              <a:srcRect l="30208" t="8333" b="16666"/>
              <a:stretch>
                <a:fillRect/>
              </a:stretch>
            </p:blipFill>
            <p:spPr bwMode="auto">
              <a:xfrm>
                <a:off x="1381109" y="1285846"/>
                <a:ext cx="6381781" cy="4286307"/>
              </a:xfrm>
              <a:prstGeom prst="rect">
                <a:avLst/>
              </a:prstGeom>
              <a:ln>
                <a:noFill/>
              </a:ln>
              <a:effectLst>
                <a:outerShdw blurRad="190500" algn="tl" rotWithShape="0">
                  <a:srgbClr val="000000">
                    <a:alpha val="70000"/>
                  </a:srgbClr>
                </a:outerShdw>
              </a:effectLst>
            </p:spPr>
          </p:pic>
          <p:sp>
            <p:nvSpPr>
              <p:cNvPr id="5" name="Oval 4"/>
              <p:cNvSpPr/>
              <p:nvPr/>
            </p:nvSpPr>
            <p:spPr>
              <a:xfrm>
                <a:off x="1295400" y="3200400"/>
                <a:ext cx="1905000" cy="4572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p:cNvSpPr/>
            <p:nvPr/>
          </p:nvSpPr>
          <p:spPr>
            <a:xfrm>
              <a:off x="3733800" y="2133600"/>
              <a:ext cx="4038600" cy="243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3" cstate="print"/>
            <a:srcRect l="13196"/>
            <a:stretch>
              <a:fillRect/>
            </a:stretch>
          </p:blipFill>
          <p:spPr bwMode="auto">
            <a:xfrm>
              <a:off x="3733800" y="2286000"/>
              <a:ext cx="4010025" cy="2057400"/>
            </a:xfrm>
            <a:prstGeom prst="rect">
              <a:avLst/>
            </a:prstGeom>
            <a:noFill/>
            <a:ln w="9525">
              <a:noFill/>
              <a:miter lim="800000"/>
              <a:headEnd/>
              <a:tailEnd/>
            </a:ln>
          </p:spPr>
        </p:pic>
      </p:grpSp>
    </p:spTree>
    <p:extLst>
      <p:ext uri="{BB962C8B-B14F-4D97-AF65-F5344CB8AC3E}">
        <p14:creationId xmlns:p14="http://schemas.microsoft.com/office/powerpoint/2010/main" val="2830904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439753-404F-46A1-B30E-B90C188FA1EF}" type="slidenum">
              <a:rPr lang="en-US" smtClean="0"/>
              <a:pPr/>
              <a:t>35</a:t>
            </a:fld>
            <a:endParaRPr lang="en-US"/>
          </a:p>
        </p:txBody>
      </p:sp>
      <p:sp>
        <p:nvSpPr>
          <p:cNvPr id="5" name="Rectangle 4"/>
          <p:cNvSpPr/>
          <p:nvPr/>
        </p:nvSpPr>
        <p:spPr>
          <a:xfrm>
            <a:off x="571500" y="228600"/>
            <a:ext cx="8001000" cy="1477328"/>
          </a:xfrm>
          <a:prstGeom prst="rect">
            <a:avLst/>
          </a:prstGeom>
        </p:spPr>
        <p:txBody>
          <a:bodyPr wrap="square">
            <a:spAutoFit/>
          </a:bodyPr>
          <a:lstStyle/>
          <a:p>
            <a:r>
              <a:rPr lang="en-US" dirty="0" smtClean="0"/>
              <a:t>This will bring up the </a:t>
            </a:r>
            <a:r>
              <a:rPr lang="en-US" b="1" dirty="0" smtClean="0"/>
              <a:t>Model Properties</a:t>
            </a:r>
            <a:r>
              <a:rPr lang="en-US" dirty="0" smtClean="0"/>
              <a:t> dialog box.  Select the </a:t>
            </a:r>
            <a:r>
              <a:rPr lang="en-US" b="1" dirty="0" smtClean="0"/>
              <a:t>Callbacks</a:t>
            </a:r>
            <a:r>
              <a:rPr lang="en-US" dirty="0" smtClean="0"/>
              <a:t> tab.</a:t>
            </a:r>
          </a:p>
          <a:p>
            <a:r>
              <a:rPr lang="en-US" dirty="0" smtClean="0"/>
              <a:t>Select </a:t>
            </a:r>
            <a:r>
              <a:rPr lang="en-US" b="1" dirty="0" err="1" smtClean="0"/>
              <a:t>InitFcn</a:t>
            </a:r>
            <a:r>
              <a:rPr lang="en-US" dirty="0" smtClean="0"/>
              <a:t> from the list of </a:t>
            </a:r>
            <a:r>
              <a:rPr lang="en-US" b="1" dirty="0" smtClean="0"/>
              <a:t>Model callbacks</a:t>
            </a:r>
            <a:r>
              <a:rPr lang="en-US" dirty="0" smtClean="0"/>
              <a:t>.  Then, type MATLAB commands into the pane under </a:t>
            </a:r>
            <a:r>
              <a:rPr lang="en-US" b="1" dirty="0" smtClean="0"/>
              <a:t>Model initialization function</a:t>
            </a:r>
            <a:r>
              <a:rPr lang="en-US" dirty="0" smtClean="0"/>
              <a:t>.  These commands will execute </a:t>
            </a:r>
            <a:r>
              <a:rPr lang="en-US" dirty="0" smtClean="0">
                <a:solidFill>
                  <a:srgbClr val="FF3399"/>
                </a:solidFill>
              </a:rPr>
              <a:t>at the start of model simulation</a:t>
            </a:r>
            <a:r>
              <a:rPr lang="en-US" dirty="0" smtClean="0"/>
              <a:t>.  Note that an asterisk will appear next to a callback function that has commands written into it.</a:t>
            </a:r>
            <a:endParaRPr lang="en-US" dirty="0"/>
          </a:p>
        </p:txBody>
      </p:sp>
      <p:sp>
        <p:nvSpPr>
          <p:cNvPr id="7" name="Rectangle 6"/>
          <p:cNvSpPr/>
          <p:nvPr/>
        </p:nvSpPr>
        <p:spPr>
          <a:xfrm>
            <a:off x="533400" y="5943600"/>
            <a:ext cx="7848600" cy="646331"/>
          </a:xfrm>
          <a:prstGeom prst="rect">
            <a:avLst/>
          </a:prstGeom>
        </p:spPr>
        <p:txBody>
          <a:bodyPr wrap="square">
            <a:spAutoFit/>
          </a:bodyPr>
          <a:lstStyle/>
          <a:p>
            <a:r>
              <a:rPr lang="en-US" dirty="0" smtClean="0">
                <a:cs typeface="Courier New" pitchFamily="49" charset="0"/>
              </a:rPr>
              <a:t>You then type in the script shown on the next slide. This script could also be created in the MATLAB editor and pasted into the </a:t>
            </a:r>
            <a:r>
              <a:rPr lang="en-US" b="1" dirty="0" err="1" smtClean="0">
                <a:cs typeface="Courier New" pitchFamily="49" charset="0"/>
              </a:rPr>
              <a:t>InitFcn</a:t>
            </a:r>
            <a:r>
              <a:rPr lang="en-US" dirty="0" smtClean="0">
                <a:cs typeface="Courier New" pitchFamily="49" charset="0"/>
              </a:rPr>
              <a:t> window. </a:t>
            </a:r>
            <a:endParaRPr lang="en-US" dirty="0"/>
          </a:p>
        </p:txBody>
      </p:sp>
      <p:grpSp>
        <p:nvGrpSpPr>
          <p:cNvPr id="11" name="Group 10"/>
          <p:cNvGrpSpPr/>
          <p:nvPr/>
        </p:nvGrpSpPr>
        <p:grpSpPr>
          <a:xfrm>
            <a:off x="838200" y="1725930"/>
            <a:ext cx="7994650" cy="4217670"/>
            <a:chOff x="838200" y="1725930"/>
            <a:chExt cx="7994650" cy="4217670"/>
          </a:xfrm>
        </p:grpSpPr>
        <p:grpSp>
          <p:nvGrpSpPr>
            <p:cNvPr id="10" name="Group 9"/>
            <p:cNvGrpSpPr/>
            <p:nvPr/>
          </p:nvGrpSpPr>
          <p:grpSpPr>
            <a:xfrm>
              <a:off x="838200" y="1725930"/>
              <a:ext cx="7994650" cy="4217670"/>
              <a:chOff x="838200" y="1725930"/>
              <a:chExt cx="7994650" cy="4217670"/>
            </a:xfrm>
          </p:grpSpPr>
          <p:pic>
            <p:nvPicPr>
              <p:cNvPr id="6146" name="Picture 2"/>
              <p:cNvPicPr>
                <a:picLocks noChangeAspect="1" noChangeArrowheads="1"/>
              </p:cNvPicPr>
              <p:nvPr/>
            </p:nvPicPr>
            <p:blipFill>
              <a:blip r:embed="rId2" cstate="print"/>
              <a:srcRect/>
              <a:stretch>
                <a:fillRect/>
              </a:stretch>
            </p:blipFill>
            <p:spPr bwMode="auto">
              <a:xfrm>
                <a:off x="1143000" y="1725930"/>
                <a:ext cx="6446520" cy="4217670"/>
              </a:xfrm>
              <a:prstGeom prst="rect">
                <a:avLst/>
              </a:prstGeom>
              <a:noFill/>
              <a:ln w="9525">
                <a:noFill/>
                <a:miter lim="800000"/>
                <a:headEnd/>
                <a:tailEnd/>
              </a:ln>
            </p:spPr>
          </p:pic>
          <p:sp>
            <p:nvSpPr>
              <p:cNvPr id="4" name="AutoShape 2"/>
              <p:cNvSpPr>
                <a:spLocks/>
              </p:cNvSpPr>
              <p:nvPr/>
            </p:nvSpPr>
            <p:spPr bwMode="auto">
              <a:xfrm>
                <a:off x="7467600" y="2411730"/>
                <a:ext cx="1365250" cy="457200"/>
              </a:xfrm>
              <a:prstGeom prst="borderCallout2">
                <a:avLst>
                  <a:gd name="adj1" fmla="val 18750"/>
                  <a:gd name="adj2" fmla="val -5588"/>
                  <a:gd name="adj3" fmla="val 18750"/>
                  <a:gd name="adj4" fmla="val -43810"/>
                  <a:gd name="adj5" fmla="val 158489"/>
                  <a:gd name="adj6" fmla="val -126408"/>
                </a:avLst>
              </a:prstGeom>
              <a:solidFill>
                <a:srgbClr val="FFFFFF"/>
              </a:solidFill>
              <a:ln w="12700">
                <a:solidFill>
                  <a:srgbClr val="FF0000"/>
                </a:solidFill>
                <a:miter lim="800000"/>
                <a:headEnd/>
                <a:tailEnd type="arrow" w="med" len="me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Type MATLAB commands here</a:t>
                </a:r>
                <a:r>
                  <a:rPr kumimoji="0" lang="en-US" sz="1100" b="0" i="0" u="none" strike="noStrike" cap="none" normalizeH="0" baseline="0" smtClean="0">
                    <a:ln>
                      <a:noFill/>
                    </a:ln>
                    <a:solidFill>
                      <a:schemeClr val="tx1"/>
                    </a:solidFill>
                    <a:effectLst/>
                    <a:latin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Oval 5"/>
              <p:cNvSpPr/>
              <p:nvPr/>
            </p:nvSpPr>
            <p:spPr>
              <a:xfrm>
                <a:off x="838200" y="2716530"/>
                <a:ext cx="1524000" cy="3810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p:cNvSpPr/>
            <p:nvPr/>
          </p:nvSpPr>
          <p:spPr>
            <a:xfrm>
              <a:off x="1600200" y="1905000"/>
              <a:ext cx="838200" cy="381000"/>
            </a:xfrm>
            <a:prstGeom prst="ellips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58408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7315200" cy="5909310"/>
          </a:xfrm>
          <a:prstGeom prst="rect">
            <a:avLst/>
          </a:prstGeom>
        </p:spPr>
        <p:txBody>
          <a:bodyPr wrap="square">
            <a:spAutoFit/>
          </a:bodyPr>
          <a:lstStyle/>
          <a:p>
            <a:pPr algn="ctr"/>
            <a:r>
              <a:rPr lang="en-US" b="1" dirty="0" err="1">
                <a:cs typeface="Courier New" pitchFamily="49" charset="0"/>
              </a:rPr>
              <a:t>InitFcn</a:t>
            </a:r>
            <a:r>
              <a:rPr lang="en-US" dirty="0">
                <a:cs typeface="Courier New" pitchFamily="49" charset="0"/>
              </a:rPr>
              <a:t> commands for Hydraulic Piston and Load example. </a:t>
            </a:r>
            <a:endParaRPr lang="en-US" dirty="0"/>
          </a:p>
          <a:p>
            <a:pPr algn="ctr"/>
            <a:endParaRPr lang="en-US" dirty="0"/>
          </a:p>
          <a:p>
            <a:r>
              <a:rPr lang="en-US" dirty="0" smtClean="0"/>
              <a:t>% Values for Example </a:t>
            </a:r>
            <a:r>
              <a:rPr lang="en-US" dirty="0" smtClean="0"/>
              <a:t>7.4.7 </a:t>
            </a:r>
            <a:r>
              <a:rPr lang="en-US" dirty="0" smtClean="0"/>
              <a:t>in Palm, System Dynamics, </a:t>
            </a:r>
            <a:r>
              <a:rPr lang="en-US" dirty="0" smtClean="0"/>
              <a:t>3/e</a:t>
            </a:r>
            <a:r>
              <a:rPr lang="en-US" dirty="0" smtClean="0"/>
              <a:t>.</a:t>
            </a:r>
            <a:endParaRPr lang="en-US" dirty="0"/>
          </a:p>
          <a:p>
            <a:r>
              <a:rPr lang="en-US" dirty="0"/>
              <a:t>%</a:t>
            </a:r>
          </a:p>
          <a:p>
            <a:r>
              <a:rPr lang="en-US" dirty="0"/>
              <a:t>m = 1; % Mass of load [kg].</a:t>
            </a:r>
          </a:p>
          <a:p>
            <a:r>
              <a:rPr lang="en-US" dirty="0"/>
              <a:t>%</a:t>
            </a:r>
          </a:p>
          <a:p>
            <a:r>
              <a:rPr lang="en-US" dirty="0"/>
              <a:t>A = 5e-04; % Piston area [m^2].</a:t>
            </a:r>
          </a:p>
          <a:p>
            <a:r>
              <a:rPr lang="en-US" dirty="0"/>
              <a:t>%</a:t>
            </a:r>
          </a:p>
          <a:p>
            <a:r>
              <a:rPr lang="en-US" dirty="0"/>
              <a:t>rho = 850; % Density of hydraulic fluid [kg/m^3].</a:t>
            </a:r>
          </a:p>
          <a:p>
            <a:r>
              <a:rPr lang="en-US" dirty="0"/>
              <a:t>%</a:t>
            </a:r>
          </a:p>
          <a:p>
            <a:r>
              <a:rPr lang="en-US" dirty="0"/>
              <a:t>k = 1000; % Spring rate [N/m].</a:t>
            </a:r>
          </a:p>
          <a:p>
            <a:r>
              <a:rPr lang="en-US" dirty="0"/>
              <a:t>%</a:t>
            </a:r>
          </a:p>
          <a:p>
            <a:r>
              <a:rPr lang="en-US" dirty="0"/>
              <a:t>p1 = 2e+05; % Source pressure [Pa].</a:t>
            </a:r>
          </a:p>
          <a:p>
            <a:r>
              <a:rPr lang="en-US" dirty="0"/>
              <a:t>p2 = p1; % Source pressure [Pa].</a:t>
            </a:r>
          </a:p>
          <a:p>
            <a:r>
              <a:rPr lang="en-US" dirty="0"/>
              <a:t>%</a:t>
            </a:r>
          </a:p>
          <a:p>
            <a:r>
              <a:rPr lang="en-US" dirty="0"/>
              <a:t>Period = 20; % Period of rectangular pressure pulse [s];</a:t>
            </a:r>
          </a:p>
          <a:p>
            <a:r>
              <a:rPr lang="en-US" dirty="0"/>
              <a:t>Width = 50; % Percent of period during which pulse is at full amplitude [%].</a:t>
            </a:r>
          </a:p>
          <a:p>
            <a:r>
              <a:rPr lang="en-US" dirty="0"/>
              <a:t>Delay = 10; % Phase lag of pressure source 2 relative to source 1 [s].</a:t>
            </a:r>
          </a:p>
          <a:p>
            <a:r>
              <a:rPr lang="en-US" dirty="0"/>
              <a:t>%</a:t>
            </a:r>
          </a:p>
          <a:p>
            <a:r>
              <a:rPr lang="en-US" dirty="0"/>
              <a:t>R1 = 1e+10; % Linear flow resistance [Pa/(m^3/s)].</a:t>
            </a:r>
          </a:p>
          <a:p>
            <a:r>
              <a:rPr lang="en-US" dirty="0"/>
              <a:t>R2 = R1; % Linear flow resistance [Pa/(m^3/s</a:t>
            </a:r>
            <a:r>
              <a:rPr lang="en-US" dirty="0" smtClean="0"/>
              <a:t>)].</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36</a:t>
            </a:fld>
            <a:endParaRPr lang="en-US"/>
          </a:p>
        </p:txBody>
      </p:sp>
    </p:spTree>
    <p:extLst>
      <p:ext uri="{BB962C8B-B14F-4D97-AF65-F5344CB8AC3E}">
        <p14:creationId xmlns:p14="http://schemas.microsoft.com/office/powerpoint/2010/main" val="36964555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8077200" cy="1200329"/>
          </a:xfrm>
          <a:prstGeom prst="rect">
            <a:avLst/>
          </a:prstGeom>
          <a:noFill/>
        </p:spPr>
        <p:txBody>
          <a:bodyPr wrap="square" rtlCol="0">
            <a:spAutoFit/>
          </a:bodyPr>
          <a:lstStyle/>
          <a:p>
            <a:r>
              <a:rPr lang="en-US" dirty="0" smtClean="0"/>
              <a:t>This completes the model.  Set the Stop Time to 100 and run the simulation.  Since we have embedded the Scope in the Load Subsystem, we must double click on that subsystem to see the Scope. Double click on the Scope.  You should see the following display.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976438"/>
            <a:ext cx="50292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72439753-404F-46A1-B30E-B90C188FA1EF}" type="slidenum">
              <a:rPr lang="en-US" smtClean="0"/>
              <a:pPr/>
              <a:t>37</a:t>
            </a:fld>
            <a:endParaRPr lang="en-US" dirty="0"/>
          </a:p>
        </p:txBody>
      </p:sp>
      <p:sp>
        <p:nvSpPr>
          <p:cNvPr id="4" name="TextBox 3"/>
          <p:cNvSpPr txBox="1"/>
          <p:nvPr/>
        </p:nvSpPr>
        <p:spPr>
          <a:xfrm>
            <a:off x="838200" y="5486400"/>
            <a:ext cx="7696200" cy="369332"/>
          </a:xfrm>
          <a:prstGeom prst="rect">
            <a:avLst/>
          </a:prstGeom>
          <a:noFill/>
        </p:spPr>
        <p:txBody>
          <a:bodyPr wrap="square" rtlCol="0">
            <a:spAutoFit/>
          </a:bodyPr>
          <a:lstStyle/>
          <a:p>
            <a:r>
              <a:rPr lang="en-US" dirty="0" smtClean="0"/>
              <a:t>This completes the presentation.</a:t>
            </a:r>
            <a:endParaRPr lang="en-US" dirty="0"/>
          </a:p>
        </p:txBody>
      </p:sp>
    </p:spTree>
    <p:extLst>
      <p:ext uri="{BB962C8B-B14F-4D97-AF65-F5344CB8AC3E}">
        <p14:creationId xmlns:p14="http://schemas.microsoft.com/office/powerpoint/2010/main" val="265800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280150"/>
            <a:ext cx="2133600" cy="365125"/>
          </a:xfrm>
        </p:spPr>
        <p:txBody>
          <a:bodyPr/>
          <a:lstStyle/>
          <a:p>
            <a:fld id="{72439753-404F-46A1-B30E-B90C188FA1EF}" type="slidenum">
              <a:rPr lang="en-US" smtClean="0"/>
              <a:pPr/>
              <a:t>4</a:t>
            </a:fld>
            <a:endParaRPr lang="en-US"/>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304800"/>
            <a:ext cx="3943350" cy="2275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304800"/>
            <a:ext cx="4343400" cy="1938992"/>
          </a:xfrm>
          <a:prstGeom prst="rect">
            <a:avLst/>
          </a:prstGeom>
          <a:noFill/>
        </p:spPr>
        <p:txBody>
          <a:bodyPr wrap="square" rtlCol="0">
            <a:spAutoFit/>
          </a:bodyPr>
          <a:lstStyle/>
          <a:p>
            <a:r>
              <a:rPr lang="en-US" dirty="0" smtClean="0"/>
              <a:t>The system under consideration and the corresponding Simscape model are shown here</a:t>
            </a:r>
            <a:r>
              <a:rPr lang="en-US" altLang="en-US" dirty="0" smtClean="0"/>
              <a:t>.  Note that, similar to the physical system, the system model is composed of hydraulic and mechanical subsystems coupled by the piston.</a:t>
            </a:r>
            <a:endParaRPr lang="en-US" altLang="en-US" dirty="0"/>
          </a:p>
          <a:p>
            <a:r>
              <a:rPr lang="en-US" sz="1200" dirty="0" smtClean="0"/>
              <a:t> </a:t>
            </a:r>
            <a:endParaRPr lang="en-US" sz="1200" dirty="0"/>
          </a:p>
        </p:txBody>
      </p:sp>
      <p:sp>
        <p:nvSpPr>
          <p:cNvPr id="7" name="Rectangle 6"/>
          <p:cNvSpPr/>
          <p:nvPr/>
        </p:nvSpPr>
        <p:spPr>
          <a:xfrm>
            <a:off x="7772400" y="1371600"/>
            <a:ext cx="914400" cy="121920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4651131" y="228600"/>
            <a:ext cx="2989384" cy="2373923"/>
          </a:xfrm>
          <a:custGeom>
            <a:avLst/>
            <a:gdLst>
              <a:gd name="connsiteX0" fmla="*/ 2989384 w 2989384"/>
              <a:gd name="connsiteY0" fmla="*/ 2373923 h 2373923"/>
              <a:gd name="connsiteX1" fmla="*/ 2989384 w 2989384"/>
              <a:gd name="connsiteY1" fmla="*/ 0 h 2373923"/>
              <a:gd name="connsiteX2" fmla="*/ 1758461 w 2989384"/>
              <a:gd name="connsiteY2" fmla="*/ 8792 h 2373923"/>
              <a:gd name="connsiteX3" fmla="*/ 1767254 w 2989384"/>
              <a:gd name="connsiteY3" fmla="*/ 1362808 h 2373923"/>
              <a:gd name="connsiteX4" fmla="*/ 0 w 2989384"/>
              <a:gd name="connsiteY4" fmla="*/ 1362808 h 2373923"/>
              <a:gd name="connsiteX5" fmla="*/ 8792 w 2989384"/>
              <a:gd name="connsiteY5" fmla="*/ 2365131 h 2373923"/>
              <a:gd name="connsiteX6" fmla="*/ 2989384 w 2989384"/>
              <a:gd name="connsiteY6" fmla="*/ 2373923 h 237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9384" h="2373923">
                <a:moveTo>
                  <a:pt x="2989384" y="2373923"/>
                </a:moveTo>
                <a:lnTo>
                  <a:pt x="2989384" y="0"/>
                </a:lnTo>
                <a:lnTo>
                  <a:pt x="1758461" y="8792"/>
                </a:lnTo>
                <a:lnTo>
                  <a:pt x="1767254" y="1362808"/>
                </a:lnTo>
                <a:lnTo>
                  <a:pt x="0" y="1362808"/>
                </a:lnTo>
                <a:cubicBezTo>
                  <a:pt x="2931" y="1696916"/>
                  <a:pt x="5861" y="2031023"/>
                  <a:pt x="8792" y="2365131"/>
                </a:cubicBezTo>
                <a:lnTo>
                  <a:pt x="2989384" y="2373923"/>
                </a:lnTo>
                <a:close/>
              </a:path>
            </a:pathLst>
          </a:cu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44979" y="5791200"/>
            <a:ext cx="8137021" cy="923330"/>
          </a:xfrm>
          <a:prstGeom prst="rect">
            <a:avLst/>
          </a:prstGeom>
          <a:noFill/>
        </p:spPr>
        <p:txBody>
          <a:bodyPr wrap="square" rtlCol="0">
            <a:spAutoFit/>
          </a:bodyPr>
          <a:lstStyle/>
          <a:p>
            <a:r>
              <a:rPr lang="en-US" dirty="0" smtClean="0"/>
              <a:t>In the following slides, we will first build the hydraulic subsystem followed by the mechanical subsystem.  Then, we will assemble these to form the complete system model.</a:t>
            </a:r>
            <a:r>
              <a:rPr lang="en-US" sz="1200" dirty="0" smtClean="0"/>
              <a:t> </a:t>
            </a:r>
            <a:endParaRPr lang="en-US" sz="1200" dirty="0"/>
          </a:p>
        </p:txBody>
      </p:sp>
      <p:pic>
        <p:nvPicPr>
          <p:cNvPr id="8194" name="Picture 2"/>
          <p:cNvPicPr>
            <a:picLocks noChangeAspect="1" noChangeArrowheads="1"/>
          </p:cNvPicPr>
          <p:nvPr/>
        </p:nvPicPr>
        <p:blipFill>
          <a:blip r:embed="rId3" cstate="print"/>
          <a:srcRect/>
          <a:stretch>
            <a:fillRect/>
          </a:stretch>
        </p:blipFill>
        <p:spPr bwMode="auto">
          <a:xfrm>
            <a:off x="4191000" y="3581400"/>
            <a:ext cx="4619625" cy="2057400"/>
          </a:xfrm>
          <a:prstGeom prst="rect">
            <a:avLst/>
          </a:prstGeom>
          <a:noFill/>
          <a:ln w="9525">
            <a:noFill/>
            <a:miter lim="800000"/>
            <a:headEnd/>
            <a:tailEnd/>
          </a:ln>
        </p:spPr>
      </p:pic>
      <p:sp>
        <p:nvSpPr>
          <p:cNvPr id="8" name="Left-Right Arrow 7"/>
          <p:cNvSpPr/>
          <p:nvPr/>
        </p:nvSpPr>
        <p:spPr>
          <a:xfrm rot="17950448">
            <a:off x="4762315" y="2909916"/>
            <a:ext cx="1522964" cy="457200"/>
          </a:xfrm>
          <a:prstGeom prst="leftRightArrow">
            <a:avLst/>
          </a:prstGeom>
          <a:solidFill>
            <a:schemeClr val="accent2"/>
          </a:solid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eft-Right Arrow 8"/>
          <p:cNvSpPr/>
          <p:nvPr/>
        </p:nvSpPr>
        <p:spPr>
          <a:xfrm rot="16200000">
            <a:off x="7543282" y="2895082"/>
            <a:ext cx="1372636" cy="457200"/>
          </a:xfrm>
          <a:prstGeom prst="leftRightArrow">
            <a:avLst/>
          </a:prstGeom>
          <a:solidFill>
            <a:schemeClr val="accent2"/>
          </a:solid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796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1840D97-2C41-4F73-906A-83A56A161339}" type="slidenum">
              <a:rPr lang="en-US" smtClean="0"/>
              <a:pPr/>
              <a:t>5</a:t>
            </a:fld>
            <a:endParaRPr lang="en-US"/>
          </a:p>
        </p:txBody>
      </p:sp>
      <p:sp>
        <p:nvSpPr>
          <p:cNvPr id="5" name="TextBox 4"/>
          <p:cNvSpPr txBox="1"/>
          <p:nvPr/>
        </p:nvSpPr>
        <p:spPr>
          <a:xfrm>
            <a:off x="381000" y="304800"/>
            <a:ext cx="8534400" cy="4062651"/>
          </a:xfrm>
          <a:prstGeom prst="rect">
            <a:avLst/>
          </a:prstGeom>
          <a:noFill/>
        </p:spPr>
        <p:txBody>
          <a:bodyPr wrap="square" rtlCol="0">
            <a:spAutoFit/>
          </a:bodyPr>
          <a:lstStyle/>
          <a:p>
            <a:r>
              <a:rPr lang="en-US" dirty="0">
                <a:solidFill>
                  <a:srgbClr val="FF0000"/>
                </a:solidFill>
                <a:effectLst>
                  <a:outerShdw blurRad="38100" dist="38100" dir="2700000" algn="tl">
                    <a:srgbClr val="000000">
                      <a:alpha val="43137"/>
                    </a:srgbClr>
                  </a:outerShdw>
                </a:effectLst>
              </a:rPr>
              <a:t>Hydraulic Subsystem</a:t>
            </a:r>
          </a:p>
          <a:p>
            <a:endParaRPr lang="en-US" dirty="0" smtClean="0"/>
          </a:p>
          <a:p>
            <a:r>
              <a:rPr lang="en-US" dirty="0" smtClean="0"/>
              <a:t>STEP 1: Select and place the </a:t>
            </a:r>
            <a:r>
              <a:rPr lang="en-US" dirty="0" smtClean="0">
                <a:solidFill>
                  <a:srgbClr val="00B0F0"/>
                </a:solidFill>
              </a:rPr>
              <a:t>Linear Hydraulic Resistance</a:t>
            </a:r>
            <a:r>
              <a:rPr lang="en-US" dirty="0" smtClean="0"/>
              <a:t>, the </a:t>
            </a:r>
            <a:r>
              <a:rPr lang="en-US" dirty="0" smtClean="0">
                <a:solidFill>
                  <a:srgbClr val="00B0F0"/>
                </a:solidFill>
              </a:rPr>
              <a:t>Hydraulic Piston Chamber</a:t>
            </a:r>
            <a:r>
              <a:rPr lang="en-US" dirty="0" smtClean="0"/>
              <a:t>, and the </a:t>
            </a:r>
            <a:r>
              <a:rPr lang="en-US" dirty="0" smtClean="0">
                <a:solidFill>
                  <a:srgbClr val="00B0F0"/>
                </a:solidFill>
              </a:rPr>
              <a:t>Hydraulic Reference blocks</a:t>
            </a:r>
            <a:r>
              <a:rPr lang="en-US" dirty="0" smtClean="0"/>
              <a:t> from the </a:t>
            </a:r>
            <a:r>
              <a:rPr lang="en-US" dirty="0" err="1" smtClean="0">
                <a:solidFill>
                  <a:srgbClr val="FF0000"/>
                </a:solidFill>
              </a:rPr>
              <a:t>Simscape</a:t>
            </a:r>
            <a:r>
              <a:rPr lang="en-US" dirty="0" smtClean="0">
                <a:solidFill>
                  <a:srgbClr val="FF0000"/>
                </a:solidFill>
              </a:rPr>
              <a:t>&gt;Foundation Library&gt;Hydraulic&gt;Hydraulic Elements</a:t>
            </a:r>
            <a:r>
              <a:rPr lang="en-US" dirty="0" smtClean="0"/>
              <a:t> library. </a:t>
            </a:r>
          </a:p>
          <a:p>
            <a:endParaRPr lang="en-US" dirty="0"/>
          </a:p>
          <a:p>
            <a:r>
              <a:rPr lang="en-US" dirty="0" smtClean="0"/>
              <a:t>STEP 2: Select and place the </a:t>
            </a:r>
            <a:r>
              <a:rPr lang="en-US" dirty="0" smtClean="0">
                <a:solidFill>
                  <a:srgbClr val="00B0F0"/>
                </a:solidFill>
              </a:rPr>
              <a:t>Hydraulic Pressure Source </a:t>
            </a:r>
            <a:r>
              <a:rPr lang="en-US" dirty="0" smtClean="0"/>
              <a:t>block from the </a:t>
            </a:r>
          </a:p>
          <a:p>
            <a:r>
              <a:rPr lang="en-US" dirty="0" err="1" smtClean="0"/>
              <a:t>Simscape</a:t>
            </a:r>
            <a:r>
              <a:rPr lang="en-US" dirty="0" smtClean="0"/>
              <a:t>&gt;Foundation Library&gt;Hydraulic&gt;</a:t>
            </a:r>
            <a:r>
              <a:rPr lang="en-US" dirty="0" smtClean="0">
                <a:solidFill>
                  <a:srgbClr val="FF0000"/>
                </a:solidFill>
              </a:rPr>
              <a:t>Hydraulic Sources</a:t>
            </a:r>
            <a:r>
              <a:rPr lang="en-US" dirty="0" smtClean="0"/>
              <a:t> library. </a:t>
            </a:r>
          </a:p>
          <a:p>
            <a:endParaRPr lang="en-US" dirty="0"/>
          </a:p>
          <a:p>
            <a:r>
              <a:rPr lang="en-US" dirty="0" smtClean="0"/>
              <a:t>STEP 3: Select and place the </a:t>
            </a:r>
            <a:r>
              <a:rPr lang="en-US" dirty="0" smtClean="0">
                <a:solidFill>
                  <a:srgbClr val="00B0F0"/>
                </a:solidFill>
              </a:rPr>
              <a:t>Custom Hydraulic Fluid </a:t>
            </a:r>
            <a:r>
              <a:rPr lang="en-US" dirty="0" smtClean="0"/>
              <a:t>block from the </a:t>
            </a:r>
          </a:p>
          <a:p>
            <a:r>
              <a:rPr lang="en-US" dirty="0" err="1" smtClean="0"/>
              <a:t>Simscape</a:t>
            </a:r>
            <a:r>
              <a:rPr lang="en-US" dirty="0" smtClean="0"/>
              <a:t>&gt;Foundation Library&gt;Hydraulic&gt;</a:t>
            </a:r>
            <a:r>
              <a:rPr lang="en-US" dirty="0" smtClean="0">
                <a:solidFill>
                  <a:srgbClr val="FF0000"/>
                </a:solidFill>
              </a:rPr>
              <a:t>Hydraulic Utilities </a:t>
            </a:r>
            <a:r>
              <a:rPr lang="en-US" dirty="0" smtClean="0"/>
              <a:t>library. </a:t>
            </a:r>
          </a:p>
          <a:p>
            <a:endParaRPr lang="en-US" dirty="0"/>
          </a:p>
          <a:p>
            <a:r>
              <a:rPr lang="en-US" dirty="0" smtClean="0"/>
              <a:t>STEP 4: Connect the blocks as shown below. This is the left-hand </a:t>
            </a:r>
            <a:r>
              <a:rPr lang="en-US" dirty="0"/>
              <a:t>hydraulic network from source p</a:t>
            </a:r>
            <a:r>
              <a:rPr lang="en-US" baseline="-25000" dirty="0"/>
              <a:t>1</a:t>
            </a:r>
            <a:r>
              <a:rPr lang="en-US" dirty="0"/>
              <a:t> to piston chamber p</a:t>
            </a:r>
            <a:r>
              <a:rPr lang="en-US" baseline="-25000" dirty="0"/>
              <a:t>3</a:t>
            </a:r>
            <a:r>
              <a:rPr lang="en-US" dirty="0" smtClean="0"/>
              <a:t>.</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324100" y="4495800"/>
            <a:ext cx="4495800" cy="1800266"/>
          </a:xfrm>
          <a:prstGeom prst="rect">
            <a:avLst/>
          </a:prstGeom>
          <a:noFill/>
          <a:ln w="9525">
            <a:noFill/>
            <a:miter lim="800000"/>
            <a:headEnd/>
            <a:tailEnd/>
          </a:ln>
        </p:spPr>
      </p:pic>
    </p:spTree>
    <p:extLst>
      <p:ext uri="{BB962C8B-B14F-4D97-AF65-F5344CB8AC3E}">
        <p14:creationId xmlns:p14="http://schemas.microsoft.com/office/powerpoint/2010/main" val="1064182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2517868"/>
            <a:ext cx="4800600" cy="312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762000" y="685800"/>
                <a:ext cx="7772400" cy="1754326"/>
              </a:xfrm>
              <a:prstGeom prst="rect">
                <a:avLst/>
              </a:prstGeom>
              <a:noFill/>
            </p:spPr>
            <p:txBody>
              <a:bodyPr wrap="square" rtlCol="0">
                <a:spAutoFit/>
              </a:bodyPr>
              <a:lstStyle/>
              <a:p>
                <a:r>
                  <a:rPr lang="en-US" dirty="0" smtClean="0"/>
                  <a:t>Let’s discuss the functions of these blocks. The Block Parameters dialog box of the Hydraulic </a:t>
                </a:r>
                <a:r>
                  <a:rPr lang="en-US" dirty="0"/>
                  <a:t>Pressure Source </a:t>
                </a:r>
                <a:r>
                  <a:rPr lang="en-US" dirty="0" smtClean="0"/>
                  <a:t>block is shown below.  It represents an ideal source t</a:t>
                </a:r>
                <a:r>
                  <a:rPr lang="de-DE" dirty="0" smtClean="0"/>
                  <a:t>hat maintains </a:t>
                </a:r>
                <a:r>
                  <a:rPr lang="de-DE" dirty="0"/>
                  <a:t>the pressure difference specified at input port S between physical ports </a:t>
                </a:r>
                <a:r>
                  <a:rPr lang="de-DE" dirty="0" smtClean="0"/>
                  <a:t>P </a:t>
                </a:r>
                <a:r>
                  <a:rPr lang="de-DE" dirty="0"/>
                  <a:t>and T, regardless of the </a:t>
                </a:r>
                <a:r>
                  <a:rPr lang="de-DE" dirty="0" smtClean="0"/>
                  <a:t>flow</a:t>
                </a:r>
                <a:r>
                  <a:rPr lang="en-US" dirty="0" smtClean="0"/>
                  <a:t>.  The block has no parameters. Here this block represents the pressure source </a:t>
                </a:r>
                <a14:m>
                  <m:oMath xmlns:m="http://schemas.openxmlformats.org/officeDocument/2006/math">
                    <m:sSub>
                      <m:sSubPr>
                        <m:ctrlPr>
                          <a:rPr lang="en-US" i="1" smtClean="0">
                            <a:latin typeface="Cambria Math"/>
                          </a:rPr>
                        </m:ctrlPr>
                      </m:sSubPr>
                      <m:e>
                        <m:r>
                          <a:rPr lang="en-US" b="0" i="1" smtClean="0">
                            <a:latin typeface="Cambria Math"/>
                          </a:rPr>
                          <m:t>𝑝</m:t>
                        </m:r>
                      </m:e>
                      <m:sub>
                        <m:r>
                          <a:rPr lang="en-US" b="0" i="1" smtClean="0">
                            <a:latin typeface="Cambria Math"/>
                          </a:rPr>
                          <m:t>1</m:t>
                        </m:r>
                      </m:sub>
                    </m:sSub>
                  </m:oMath>
                </a14:m>
                <a:r>
                  <a:rPr lang="en-US" dirty="0" smtClean="0"/>
                  <a:t> at the left side of the cylinder.  This is the pressure </a:t>
                </a:r>
                <a:r>
                  <a:rPr lang="en-US" i="1" dirty="0" smtClean="0"/>
                  <a:t>above</a:t>
                </a:r>
                <a:r>
                  <a:rPr lang="en-US" dirty="0" smtClean="0"/>
                  <a:t> atmospheric pressure.</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62000" y="685800"/>
                <a:ext cx="7772400" cy="1754326"/>
              </a:xfrm>
              <a:prstGeom prst="rect">
                <a:avLst/>
              </a:prstGeom>
              <a:blipFill rotWithShape="1">
                <a:blip r:embed="rId3" cstate="print"/>
                <a:stretch>
                  <a:fillRect l="-627" t="-1742" r="-1176" b="-4530"/>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72439753-404F-46A1-B30E-B90C188FA1EF}" type="slidenum">
              <a:rPr lang="en-US" smtClean="0"/>
              <a:pPr/>
              <a:t>6</a:t>
            </a:fld>
            <a:endParaRPr lang="en-US"/>
          </a:p>
        </p:txBody>
      </p:sp>
    </p:spTree>
    <p:extLst>
      <p:ext uri="{BB962C8B-B14F-4D97-AF65-F5344CB8AC3E}">
        <p14:creationId xmlns:p14="http://schemas.microsoft.com/office/powerpoint/2010/main" val="3958800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4962" y="2209800"/>
            <a:ext cx="5629275" cy="2877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85800" y="609600"/>
            <a:ext cx="7467600" cy="1200329"/>
          </a:xfrm>
          <a:prstGeom prst="rect">
            <a:avLst/>
          </a:prstGeom>
        </p:spPr>
        <p:txBody>
          <a:bodyPr wrap="square">
            <a:spAutoFit/>
          </a:bodyPr>
          <a:lstStyle/>
          <a:p>
            <a:r>
              <a:rPr lang="en-US" dirty="0" smtClean="0">
                <a:cs typeface="Arial" pitchFamily="34" charset="0"/>
              </a:rPr>
              <a:t>The </a:t>
            </a:r>
            <a:r>
              <a:rPr lang="en-US" dirty="0">
                <a:cs typeface="Arial" pitchFamily="34" charset="0"/>
              </a:rPr>
              <a:t>pressure at physical port T of the Hydraulic Pressure Source block is set to atmospheric pressure by connecting Port T to a Hydraulic Reference block. The Block Parameters </a:t>
            </a:r>
            <a:r>
              <a:rPr lang="en-US" dirty="0" smtClean="0">
                <a:cs typeface="Arial" pitchFamily="34" charset="0"/>
              </a:rPr>
              <a:t>dialog box </a:t>
            </a:r>
            <a:r>
              <a:rPr lang="en-US" dirty="0">
                <a:cs typeface="Arial" pitchFamily="34" charset="0"/>
              </a:rPr>
              <a:t>for the Hydraulic Reference block is shown below. The block has no parameters.    </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7</a:t>
            </a:fld>
            <a:endParaRPr lang="en-US"/>
          </a:p>
        </p:txBody>
      </p:sp>
    </p:spTree>
    <p:extLst>
      <p:ext uri="{BB962C8B-B14F-4D97-AF65-F5344CB8AC3E}">
        <p14:creationId xmlns:p14="http://schemas.microsoft.com/office/powerpoint/2010/main" val="245645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3896" y="2743200"/>
            <a:ext cx="62388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533400"/>
            <a:ext cx="8077200" cy="1754326"/>
          </a:xfrm>
          <a:prstGeom prst="rect">
            <a:avLst/>
          </a:prstGeom>
        </p:spPr>
        <p:txBody>
          <a:bodyPr wrap="square">
            <a:spAutoFit/>
          </a:bodyPr>
          <a:lstStyle/>
          <a:p>
            <a:r>
              <a:rPr lang="en-US" dirty="0"/>
              <a:t>The Block Parameters </a:t>
            </a:r>
            <a:r>
              <a:rPr lang="en-US" dirty="0" smtClean="0"/>
              <a:t>dialog box </a:t>
            </a:r>
            <a:r>
              <a:rPr lang="en-US" dirty="0"/>
              <a:t>of the Linear Hydraulic Resistance</a:t>
            </a:r>
            <a:r>
              <a:rPr lang="en-US" dirty="0" smtClean="0"/>
              <a:t> </a:t>
            </a:r>
            <a:r>
              <a:rPr lang="en-US" dirty="0"/>
              <a:t>block is shown below.  It represents </a:t>
            </a:r>
            <a:r>
              <a:rPr lang="en-US" dirty="0" smtClean="0"/>
              <a:t>a hydraulic resistance whose </a:t>
            </a:r>
            <a:r>
              <a:rPr lang="en-US" dirty="0"/>
              <a:t>pressure drop </a:t>
            </a:r>
            <a:r>
              <a:rPr lang="en-US" i="1" dirty="0"/>
              <a:t>p </a:t>
            </a:r>
            <a:r>
              <a:rPr lang="en-US" dirty="0" smtClean="0"/>
              <a:t>is directly proportional to its </a:t>
            </a:r>
            <a:r>
              <a:rPr lang="en-US" dirty="0" smtClean="0">
                <a:solidFill>
                  <a:srgbClr val="7030A0"/>
                </a:solidFill>
              </a:rPr>
              <a:t>volumetric</a:t>
            </a:r>
            <a:r>
              <a:rPr lang="en-US" dirty="0" smtClean="0"/>
              <a:t> </a:t>
            </a:r>
            <a:r>
              <a:rPr lang="en-US" dirty="0"/>
              <a:t>flow rate </a:t>
            </a:r>
            <a:r>
              <a:rPr lang="en-US" i="1" dirty="0" smtClean="0"/>
              <a:t>q</a:t>
            </a:r>
            <a:r>
              <a:rPr lang="en-US" dirty="0" smtClean="0"/>
              <a:t>, such that</a:t>
            </a:r>
            <a:r>
              <a:rPr lang="en-US" i="1" dirty="0" smtClean="0"/>
              <a:t> p </a:t>
            </a:r>
            <a:r>
              <a:rPr lang="en-US" dirty="0" smtClean="0"/>
              <a:t>= </a:t>
            </a:r>
            <a:r>
              <a:rPr lang="en-US" i="1" dirty="0" err="1" smtClean="0"/>
              <a:t>Rq</a:t>
            </a:r>
            <a:r>
              <a:rPr lang="en-US" dirty="0" smtClean="0"/>
              <a:t>. The positive direction is from port A to port B. The </a:t>
            </a:r>
            <a:r>
              <a:rPr lang="en-US" dirty="0"/>
              <a:t>block has </a:t>
            </a:r>
            <a:r>
              <a:rPr lang="en-US" dirty="0" smtClean="0"/>
              <a:t>one parameter, the resistance R, whose units are selectable.  Enter the variable name R1.  Here this block represents the resistance of the inlet on the left side of the cylinder.</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8</a:t>
            </a:fld>
            <a:endParaRPr lang="en-US"/>
          </a:p>
        </p:txBody>
      </p:sp>
    </p:spTree>
    <p:extLst>
      <p:ext uri="{BB962C8B-B14F-4D97-AF65-F5344CB8AC3E}">
        <p14:creationId xmlns:p14="http://schemas.microsoft.com/office/powerpoint/2010/main" val="1313796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229600" cy="1754326"/>
          </a:xfrm>
          <a:prstGeom prst="rect">
            <a:avLst/>
          </a:prstGeom>
        </p:spPr>
        <p:txBody>
          <a:bodyPr wrap="square">
            <a:spAutoFit/>
          </a:bodyPr>
          <a:lstStyle/>
          <a:p>
            <a:r>
              <a:rPr lang="en-US" dirty="0" smtClean="0"/>
              <a:t>The Block Parameters dialog box of the </a:t>
            </a:r>
            <a:r>
              <a:rPr lang="en-US" dirty="0"/>
              <a:t>Hydraulic </a:t>
            </a:r>
            <a:r>
              <a:rPr lang="en-US" dirty="0" smtClean="0"/>
              <a:t>Piston Chamber </a:t>
            </a:r>
            <a:r>
              <a:rPr lang="en-US" dirty="0"/>
              <a:t>block is shown below.  It represents </a:t>
            </a:r>
            <a:r>
              <a:rPr lang="en-US" dirty="0" smtClean="0"/>
              <a:t>the fluid volume within the cylinder on the left side of the piston.  Enter the variable names and values shown in the dialog box. </a:t>
            </a:r>
            <a:r>
              <a:rPr lang="en-US" dirty="0"/>
              <a:t>It is </a:t>
            </a:r>
            <a:r>
              <a:rPr lang="en-US" dirty="0" smtClean="0"/>
              <a:t>important </a:t>
            </a:r>
            <a:r>
              <a:rPr lang="en-US" dirty="0"/>
              <a:t>to note that we have selected “Increases at positive” from the Chamber orientation drop-down menu, as opposed to “Decreases at positive.”  This indicates that piston motion in the positive direction will increase the volume of the chamber</a:t>
            </a:r>
            <a:r>
              <a:rPr lang="en-US" dirty="0" smtClean="0"/>
              <a:t>.  </a:t>
            </a:r>
            <a:endParaRPr lang="en-US" dirty="0"/>
          </a:p>
        </p:txBody>
      </p:sp>
      <p:sp>
        <p:nvSpPr>
          <p:cNvPr id="3" name="Slide Number Placeholder 2"/>
          <p:cNvSpPr>
            <a:spLocks noGrp="1"/>
          </p:cNvSpPr>
          <p:nvPr>
            <p:ph type="sldNum" sz="quarter" idx="12"/>
          </p:nvPr>
        </p:nvSpPr>
        <p:spPr/>
        <p:txBody>
          <a:bodyPr/>
          <a:lstStyle/>
          <a:p>
            <a:fld id="{72439753-404F-46A1-B30E-B90C188FA1EF}" type="slidenum">
              <a:rPr lang="en-US" smtClean="0"/>
              <a:pPr/>
              <a:t>9</a:t>
            </a:fld>
            <a:endParaRPr lang="en-US"/>
          </a:p>
        </p:txBody>
      </p:sp>
      <p:pic>
        <p:nvPicPr>
          <p:cNvPr id="5" name="Picture 4"/>
          <p:cNvPicPr>
            <a:picLocks noChangeAspect="1" noChangeArrowheads="1"/>
          </p:cNvPicPr>
          <p:nvPr/>
        </p:nvPicPr>
        <p:blipFill>
          <a:blip r:embed="rId2" cstate="print"/>
          <a:srcRect/>
          <a:stretch>
            <a:fillRect/>
          </a:stretch>
        </p:blipFill>
        <p:spPr bwMode="auto">
          <a:xfrm>
            <a:off x="1602581" y="2362200"/>
            <a:ext cx="5786438" cy="3969068"/>
          </a:xfrm>
          <a:prstGeom prst="rect">
            <a:avLst/>
          </a:prstGeom>
          <a:noFill/>
          <a:ln w="9525">
            <a:noFill/>
            <a:miter lim="800000"/>
            <a:headEnd/>
            <a:tailEnd/>
          </a:ln>
        </p:spPr>
      </p:pic>
    </p:spTree>
    <p:extLst>
      <p:ext uri="{BB962C8B-B14F-4D97-AF65-F5344CB8AC3E}">
        <p14:creationId xmlns:p14="http://schemas.microsoft.com/office/powerpoint/2010/main" val="2879255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plete_x0020_Date xmlns="8dcb48d5-aea2-47e3-a8a5-8b1e90602420">Q3 '10</Complete_x0020_Date>
    <Project_x0020_Status xmlns="8dcb48d5-aea2-47e3-a8a5-8b1e90602420">In Progress</Project_x0020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905EADA7F7504D9A4532AA8814E304" ma:contentTypeVersion="4" ma:contentTypeDescription="Create a new document." ma:contentTypeScope="" ma:versionID="1aa5e4c53e002dbcfe296eae85de6a59">
  <xsd:schema xmlns:xsd="http://www.w3.org/2001/XMLSchema" xmlns:p="http://schemas.microsoft.com/office/2006/metadata/properties" xmlns:ns2="8dcb48d5-aea2-47e3-a8a5-8b1e90602420" targetNamespace="http://schemas.microsoft.com/office/2006/metadata/properties" ma:root="true" ma:fieldsID="530cd20bdf093e469be06f9fd6c294fe" ns2:_="">
    <xsd:import namespace="8dcb48d5-aea2-47e3-a8a5-8b1e90602420"/>
    <xsd:element name="properties">
      <xsd:complexType>
        <xsd:sequence>
          <xsd:element name="documentManagement">
            <xsd:complexType>
              <xsd:all>
                <xsd:element ref="ns2:Project_x0020_Status"/>
                <xsd:element ref="ns2:Complete_x0020_Date" minOccurs="0"/>
              </xsd:all>
            </xsd:complexType>
          </xsd:element>
        </xsd:sequence>
      </xsd:complexType>
    </xsd:element>
  </xsd:schema>
  <xsd:schema xmlns:xsd="http://www.w3.org/2001/XMLSchema" xmlns:dms="http://schemas.microsoft.com/office/2006/documentManagement/types" targetNamespace="8dcb48d5-aea2-47e3-a8a5-8b1e90602420" elementFormDefault="qualified">
    <xsd:import namespace="http://schemas.microsoft.com/office/2006/documentManagement/types"/>
    <xsd:element name="Project_x0020_Status" ma:index="1" ma:displayName="Project Status" ma:default="In Progress" ma:format="Dropdown" ma:internalName="Project_x0020_Status">
      <xsd:simpleType>
        <xsd:union memberTypes="dms:Text">
          <xsd:simpleType>
            <xsd:restriction base="dms:Choice">
              <xsd:enumeration value="In Progress"/>
              <xsd:enumeration value="Complete"/>
              <xsd:enumeration value="Inactive"/>
            </xsd:restriction>
          </xsd:simpleType>
        </xsd:union>
      </xsd:simpleType>
    </xsd:element>
    <xsd:element name="Complete_x0020_Date" ma:index="9" nillable="true" ma:displayName="Complete Date" ma:default="Q3 '10" ma:format="Dropdown" ma:internalName="Complete_x0020_Date">
      <xsd:simpleType>
        <xsd:restriction base="dms:Choice">
          <xsd:enumeration value="Q3 '10"/>
          <xsd:enumeration value="Q4 '10"/>
          <xsd:enumeration value="Q1 '11"/>
          <xsd:enumeration value="Q2 '11"/>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8A1F319-D918-4261-B617-3BFFF5070DE0}">
  <ds:schemaRefs>
    <ds:schemaRef ds:uri="http://purl.org/dc/dcmitype/"/>
    <ds:schemaRef ds:uri="http://purl.org/dc/elements/1.1/"/>
    <ds:schemaRef ds:uri="http://schemas.microsoft.com/office/2006/documentManagement/types"/>
    <ds:schemaRef ds:uri="http://purl.org/dc/terms/"/>
    <ds:schemaRef ds:uri="http://www.w3.org/XML/1998/namespace"/>
    <ds:schemaRef ds:uri="http://schemas.microsoft.com/office/2006/metadata/properties"/>
    <ds:schemaRef ds:uri="8dcb48d5-aea2-47e3-a8a5-8b1e90602420"/>
    <ds:schemaRef ds:uri="http://schemas.openxmlformats.org/package/2006/metadata/core-properties"/>
  </ds:schemaRefs>
</ds:datastoreItem>
</file>

<file path=customXml/itemProps2.xml><?xml version="1.0" encoding="utf-8"?>
<ds:datastoreItem xmlns:ds="http://schemas.openxmlformats.org/officeDocument/2006/customXml" ds:itemID="{F7865836-42B3-45EF-9CAE-A22ADD367A06}">
  <ds:schemaRefs>
    <ds:schemaRef ds:uri="http://schemas.microsoft.com/sharepoint/v3/contenttype/forms"/>
  </ds:schemaRefs>
</ds:datastoreItem>
</file>

<file path=customXml/itemProps3.xml><?xml version="1.0" encoding="utf-8"?>
<ds:datastoreItem xmlns:ds="http://schemas.openxmlformats.org/officeDocument/2006/customXml" ds:itemID="{1F1C3359-DC5B-43B4-AE50-6F3623C4C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b48d5-aea2-47e3-a8a5-8b1e90602420"/>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447</TotalTime>
  <Words>2813</Words>
  <Application>Microsoft Office PowerPoint</Application>
  <PresentationFormat>On-screen Show (4:3)</PresentationFormat>
  <Paragraphs>142</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Palm</dc:creator>
  <cp:lastModifiedBy>William Palm</cp:lastModifiedBy>
  <cp:revision>68</cp:revision>
  <dcterms:created xsi:type="dcterms:W3CDTF">2011-01-05T19:27:15Z</dcterms:created>
  <dcterms:modified xsi:type="dcterms:W3CDTF">2013-06-05T14:02:07Z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0x0101005D905EADA7F7504D9A4532AA8814E304</vt:lpwstr>
  </property>
</Properties>
</file>