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57" r:id="rId5"/>
    <p:sldId id="300" r:id="rId6"/>
    <p:sldId id="256" r:id="rId7"/>
    <p:sldId id="259" r:id="rId8"/>
    <p:sldId id="260" r:id="rId9"/>
    <p:sldId id="261" r:id="rId10"/>
    <p:sldId id="262" r:id="rId11"/>
    <p:sldId id="263" r:id="rId12"/>
    <p:sldId id="264" r:id="rId13"/>
    <p:sldId id="265" r:id="rId14"/>
    <p:sldId id="266" r:id="rId15"/>
    <p:sldId id="267" r:id="rId16"/>
    <p:sldId id="268" r:id="rId17"/>
    <p:sldId id="270" r:id="rId18"/>
    <p:sldId id="271" r:id="rId19"/>
    <p:sldId id="279" r:id="rId20"/>
    <p:sldId id="284" r:id="rId21"/>
    <p:sldId id="280" r:id="rId22"/>
    <p:sldId id="281" r:id="rId23"/>
    <p:sldId id="287" r:id="rId24"/>
    <p:sldId id="285" r:id="rId25"/>
    <p:sldId id="282" r:id="rId26"/>
    <p:sldId id="301" r:id="rId27"/>
    <p:sldId id="302" r:id="rId28"/>
    <p:sldId id="288" r:id="rId29"/>
    <p:sldId id="283" r:id="rId30"/>
    <p:sldId id="286" r:id="rId31"/>
    <p:sldId id="292" r:id="rId32"/>
    <p:sldId id="294" r:id="rId33"/>
    <p:sldId id="293" r:id="rId34"/>
    <p:sldId id="303" r:id="rId35"/>
    <p:sldId id="297" r:id="rId36"/>
    <p:sldId id="298" r:id="rId37"/>
    <p:sldId id="29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7E4496-A6A1-4955-9D38-4B18F555778C}" type="datetimeFigureOut">
              <a:rPr lang="en-US" smtClean="0"/>
              <a:pPr/>
              <a:t>6/5/2013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A492EF-99B1-431F-9A26-4EC78C2D3700}" type="slidenum">
              <a:rPr lang="en-US" smtClean="0"/>
              <a:pPr/>
              <a:t>‹#›</a:t>
            </a:fld>
            <a:endParaRPr lang="en-US"/>
          </a:p>
        </p:txBody>
      </p:sp>
    </p:spTree>
    <p:extLst>
      <p:ext uri="{BB962C8B-B14F-4D97-AF65-F5344CB8AC3E}">
        <p14:creationId xmlns:p14="http://schemas.microsoft.com/office/powerpoint/2010/main" val="60437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8C879-237C-48E5-8018-F20B39045061}" type="slidenum">
              <a:rPr lang="en-US"/>
              <a:pPr/>
              <a:t>1</a:t>
            </a:fld>
            <a:endParaRPr lang="en-US"/>
          </a:p>
        </p:txBody>
      </p:sp>
      <p:sp>
        <p:nvSpPr>
          <p:cNvPr id="143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730" tIns="44865" rIns="89730" bIns="44865"/>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64A552-1787-4868-9AD2-CD0C5D0BC1B5}"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F6266-59E1-4252-AA02-883489F18DE5}" type="slidenum">
              <a:rPr lang="en-US" smtClean="0"/>
              <a:pPr/>
              <a:t>‹#›</a:t>
            </a:fld>
            <a:endParaRPr lang="en-US"/>
          </a:p>
        </p:txBody>
      </p:sp>
    </p:spTree>
    <p:extLst>
      <p:ext uri="{BB962C8B-B14F-4D97-AF65-F5344CB8AC3E}">
        <p14:creationId xmlns:p14="http://schemas.microsoft.com/office/powerpoint/2010/main" val="354267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88BA6-99BE-4251-B02E-A9CF2132C188}"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F6266-59E1-4252-AA02-883489F18DE5}" type="slidenum">
              <a:rPr lang="en-US" smtClean="0"/>
              <a:pPr/>
              <a:t>‹#›</a:t>
            </a:fld>
            <a:endParaRPr lang="en-US"/>
          </a:p>
        </p:txBody>
      </p:sp>
    </p:spTree>
    <p:extLst>
      <p:ext uri="{BB962C8B-B14F-4D97-AF65-F5344CB8AC3E}">
        <p14:creationId xmlns:p14="http://schemas.microsoft.com/office/powerpoint/2010/main" val="337307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E3FA62-09A4-46D2-832B-ED2CD5683BDD}"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F6266-59E1-4252-AA02-883489F18DE5}" type="slidenum">
              <a:rPr lang="en-US" smtClean="0"/>
              <a:pPr/>
              <a:t>‹#›</a:t>
            </a:fld>
            <a:endParaRPr lang="en-US"/>
          </a:p>
        </p:txBody>
      </p:sp>
    </p:spTree>
    <p:extLst>
      <p:ext uri="{BB962C8B-B14F-4D97-AF65-F5344CB8AC3E}">
        <p14:creationId xmlns:p14="http://schemas.microsoft.com/office/powerpoint/2010/main" val="114453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254BC-13D5-4096-B6DD-4224F8ECA38C}"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F6266-59E1-4252-AA02-883489F18DE5}" type="slidenum">
              <a:rPr lang="en-US" smtClean="0"/>
              <a:pPr/>
              <a:t>‹#›</a:t>
            </a:fld>
            <a:endParaRPr lang="en-US"/>
          </a:p>
        </p:txBody>
      </p:sp>
    </p:spTree>
    <p:extLst>
      <p:ext uri="{BB962C8B-B14F-4D97-AF65-F5344CB8AC3E}">
        <p14:creationId xmlns:p14="http://schemas.microsoft.com/office/powerpoint/2010/main" val="250016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4B4DE-2B36-414B-800F-DF75A7942B6B}"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F6266-59E1-4252-AA02-883489F18DE5}" type="slidenum">
              <a:rPr lang="en-US" smtClean="0"/>
              <a:pPr/>
              <a:t>‹#›</a:t>
            </a:fld>
            <a:endParaRPr lang="en-US"/>
          </a:p>
        </p:txBody>
      </p:sp>
    </p:spTree>
    <p:extLst>
      <p:ext uri="{BB962C8B-B14F-4D97-AF65-F5344CB8AC3E}">
        <p14:creationId xmlns:p14="http://schemas.microsoft.com/office/powerpoint/2010/main" val="896122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B87D9F-05E0-4B44-AC3A-9D29ECE812AA}"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F6266-59E1-4252-AA02-883489F18DE5}" type="slidenum">
              <a:rPr lang="en-US" smtClean="0"/>
              <a:pPr/>
              <a:t>‹#›</a:t>
            </a:fld>
            <a:endParaRPr lang="en-US"/>
          </a:p>
        </p:txBody>
      </p:sp>
    </p:spTree>
    <p:extLst>
      <p:ext uri="{BB962C8B-B14F-4D97-AF65-F5344CB8AC3E}">
        <p14:creationId xmlns:p14="http://schemas.microsoft.com/office/powerpoint/2010/main" val="86387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BE8EB-A765-40CB-9597-4727B88547F3}" type="datetime1">
              <a:rPr lang="en-US" smtClean="0"/>
              <a:pPr/>
              <a:t>6/5/2013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BF6266-59E1-4252-AA02-883489F18DE5}" type="slidenum">
              <a:rPr lang="en-US" smtClean="0"/>
              <a:pPr/>
              <a:t>‹#›</a:t>
            </a:fld>
            <a:endParaRPr lang="en-US"/>
          </a:p>
        </p:txBody>
      </p:sp>
    </p:spTree>
    <p:extLst>
      <p:ext uri="{BB962C8B-B14F-4D97-AF65-F5344CB8AC3E}">
        <p14:creationId xmlns:p14="http://schemas.microsoft.com/office/powerpoint/2010/main" val="286687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54A0D6-ED62-43BC-81E9-1B5F05C92DB8}" type="datetime1">
              <a:rPr lang="en-US" smtClean="0"/>
              <a:pPr/>
              <a:t>6/5/2013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BF6266-59E1-4252-AA02-883489F18DE5}" type="slidenum">
              <a:rPr lang="en-US" smtClean="0"/>
              <a:pPr/>
              <a:t>‹#›</a:t>
            </a:fld>
            <a:endParaRPr lang="en-US"/>
          </a:p>
        </p:txBody>
      </p:sp>
    </p:spTree>
    <p:extLst>
      <p:ext uri="{BB962C8B-B14F-4D97-AF65-F5344CB8AC3E}">
        <p14:creationId xmlns:p14="http://schemas.microsoft.com/office/powerpoint/2010/main" val="149713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27F53-82DF-4A02-B764-38F1CA034BEF}" type="datetime1">
              <a:rPr lang="en-US" smtClean="0"/>
              <a:pPr/>
              <a:t>6/5/2013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BF6266-59E1-4252-AA02-883489F18DE5}" type="slidenum">
              <a:rPr lang="en-US" smtClean="0"/>
              <a:pPr/>
              <a:t>‹#›</a:t>
            </a:fld>
            <a:endParaRPr lang="en-US"/>
          </a:p>
        </p:txBody>
      </p:sp>
    </p:spTree>
    <p:extLst>
      <p:ext uri="{BB962C8B-B14F-4D97-AF65-F5344CB8AC3E}">
        <p14:creationId xmlns:p14="http://schemas.microsoft.com/office/powerpoint/2010/main" val="176780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08EF6-B1B7-4612-8BB2-F59807F68B6A}"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F6266-59E1-4252-AA02-883489F18DE5}" type="slidenum">
              <a:rPr lang="en-US" smtClean="0"/>
              <a:pPr/>
              <a:t>‹#›</a:t>
            </a:fld>
            <a:endParaRPr lang="en-US"/>
          </a:p>
        </p:txBody>
      </p:sp>
    </p:spTree>
    <p:extLst>
      <p:ext uri="{BB962C8B-B14F-4D97-AF65-F5344CB8AC3E}">
        <p14:creationId xmlns:p14="http://schemas.microsoft.com/office/powerpoint/2010/main" val="132395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A5B79-8F58-4DCA-885F-100BA834118B}"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F6266-59E1-4252-AA02-883489F18DE5}" type="slidenum">
              <a:rPr lang="en-US" smtClean="0"/>
              <a:pPr/>
              <a:t>‹#›</a:t>
            </a:fld>
            <a:endParaRPr lang="en-US"/>
          </a:p>
        </p:txBody>
      </p:sp>
    </p:spTree>
    <p:extLst>
      <p:ext uri="{BB962C8B-B14F-4D97-AF65-F5344CB8AC3E}">
        <p14:creationId xmlns:p14="http://schemas.microsoft.com/office/powerpoint/2010/main" val="324901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643C0-67F0-4DEA-8D51-2677FFA8157F}" type="datetime1">
              <a:rPr lang="en-US" smtClean="0"/>
              <a:pPr/>
              <a:t>6/5/2013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F6266-59E1-4252-AA02-883489F18DE5}" type="slidenum">
              <a:rPr lang="en-US" smtClean="0"/>
              <a:pPr/>
              <a:t>‹#›</a:t>
            </a:fld>
            <a:endParaRPr lang="en-US"/>
          </a:p>
        </p:txBody>
      </p:sp>
    </p:spTree>
    <p:extLst>
      <p:ext uri="{BB962C8B-B14F-4D97-AF65-F5344CB8AC3E}">
        <p14:creationId xmlns:p14="http://schemas.microsoft.com/office/powerpoint/2010/main" val="716109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mathworks.com/products/simscape/?s_cid=0211_wrma_ladder_ss_202980"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026"/>
          <p:cNvSpPr txBox="1">
            <a:spLocks noChangeArrowheads="1"/>
          </p:cNvSpPr>
          <p:nvPr/>
        </p:nvSpPr>
        <p:spPr bwMode="auto">
          <a:xfrm>
            <a:off x="342899" y="4572000"/>
            <a:ext cx="8458201" cy="411615"/>
          </a:xfrm>
          <a:prstGeom prst="rect">
            <a:avLst/>
          </a:prstGeom>
          <a:noFill/>
          <a:ln w="9525">
            <a:noFill/>
            <a:miter lim="800000"/>
            <a:headEnd/>
            <a:tailEnd/>
          </a:ln>
          <a:effectLst/>
        </p:spPr>
        <p:txBody>
          <a:bodyPr wrap="square" lIns="102833" tIns="51417" rIns="102833" bIns="51417">
            <a:spAutoFit/>
          </a:bodyPr>
          <a:lstStyle/>
          <a:p>
            <a:pPr algn="ctr" defTabSz="1028700">
              <a:spcBef>
                <a:spcPct val="50000"/>
              </a:spcBef>
            </a:pPr>
            <a:r>
              <a:rPr lang="en-US" altLang="en-US" sz="2000" dirty="0">
                <a:latin typeface="Arial" pitchFamily="34" charset="0"/>
              </a:rPr>
              <a:t>Copyright </a:t>
            </a:r>
            <a:r>
              <a:rPr lang="en-US" altLang="en-US" sz="2000" dirty="0">
                <a:latin typeface="Arial" pitchFamily="34" charset="0"/>
                <a:cs typeface="Times New Roman" pitchFamily="18" charset="0"/>
              </a:rPr>
              <a:t>© </a:t>
            </a:r>
            <a:r>
              <a:rPr lang="en-US" altLang="en-US" sz="2000" dirty="0" smtClean="0">
                <a:latin typeface="Arial" pitchFamily="34" charset="0"/>
                <a:cs typeface="Times New Roman" pitchFamily="18" charset="0"/>
              </a:rPr>
              <a:t>2013. </a:t>
            </a:r>
            <a:r>
              <a:rPr lang="en-US" altLang="en-US" sz="2000" dirty="0">
                <a:latin typeface="Arial" pitchFamily="34" charset="0"/>
              </a:rPr>
              <a:t>The McGraw-Hill Companies, Inc</a:t>
            </a:r>
            <a:r>
              <a:rPr lang="en-US" altLang="en-US" sz="2000" dirty="0" smtClean="0">
                <a:latin typeface="Arial" pitchFamily="34" charset="0"/>
              </a:rPr>
              <a:t>.</a:t>
            </a:r>
            <a:endParaRPr lang="en-US" altLang="en-US" sz="2000" dirty="0">
              <a:latin typeface="Arial" pitchFamily="34" charset="0"/>
            </a:endParaRPr>
          </a:p>
        </p:txBody>
      </p:sp>
      <p:pic>
        <p:nvPicPr>
          <p:cNvPr id="12291" name="Picture 1027" descr="brandinglogo"/>
          <p:cNvPicPr>
            <a:picLocks noChangeAspect="1" noChangeArrowheads="1"/>
          </p:cNvPicPr>
          <p:nvPr/>
        </p:nvPicPr>
        <p:blipFill>
          <a:blip r:embed="rId3" cstate="print"/>
          <a:srcRect/>
          <a:stretch>
            <a:fillRect/>
          </a:stretch>
        </p:blipFill>
        <p:spPr bwMode="auto">
          <a:xfrm>
            <a:off x="0" y="0"/>
            <a:ext cx="9144000" cy="647700"/>
          </a:xfrm>
          <a:prstGeom prst="rect">
            <a:avLst/>
          </a:prstGeom>
          <a:noFill/>
        </p:spPr>
      </p:pic>
      <p:sp>
        <p:nvSpPr>
          <p:cNvPr id="12292" name="Text Box 1028"/>
          <p:cNvSpPr txBox="1">
            <a:spLocks noChangeArrowheads="1"/>
          </p:cNvSpPr>
          <p:nvPr/>
        </p:nvSpPr>
        <p:spPr bwMode="auto">
          <a:xfrm>
            <a:off x="0" y="1524000"/>
            <a:ext cx="9144000" cy="915635"/>
          </a:xfrm>
          <a:prstGeom prst="rect">
            <a:avLst/>
          </a:prstGeom>
          <a:noFill/>
          <a:ln w="9525">
            <a:noFill/>
            <a:miter lim="800000"/>
            <a:headEnd/>
            <a:tailEnd/>
          </a:ln>
          <a:effectLst/>
        </p:spPr>
        <p:txBody>
          <a:bodyPr>
            <a:spAutoFit/>
          </a:bodyPr>
          <a:lstStyle/>
          <a:p>
            <a:pPr algn="ctr" eaLnBrk="1" hangingPunct="1">
              <a:spcBef>
                <a:spcPct val="50000"/>
              </a:spcBef>
            </a:pPr>
            <a:r>
              <a:rPr lang="en-US" altLang="en-US" sz="2800" b="1" dirty="0" smtClean="0">
                <a:latin typeface="Times" pitchFamily="18" charset="0"/>
              </a:rPr>
              <a:t>System Dynamics, </a:t>
            </a:r>
            <a:r>
              <a:rPr lang="en-US" altLang="en-US" sz="2800" b="1" dirty="0" smtClean="0">
                <a:latin typeface="Times" pitchFamily="18" charset="0"/>
              </a:rPr>
              <a:t>Third</a:t>
            </a:r>
            <a:r>
              <a:rPr lang="en-US" altLang="en-US" sz="2800" b="1" dirty="0" smtClean="0">
                <a:latin typeface="Times" pitchFamily="18" charset="0"/>
              </a:rPr>
              <a:t> </a:t>
            </a:r>
            <a:r>
              <a:rPr lang="en-US" altLang="en-US" sz="2800" b="1" dirty="0" smtClean="0">
                <a:latin typeface="Times" pitchFamily="18" charset="0"/>
              </a:rPr>
              <a:t>Edition </a:t>
            </a:r>
            <a:endParaRPr lang="en-US" altLang="en-US" sz="1500" b="1" dirty="0">
              <a:latin typeface="Times New Roman" pitchFamily="18" charset="0"/>
            </a:endParaRPr>
          </a:p>
          <a:p>
            <a:pPr algn="ctr" eaLnBrk="1" hangingPunct="1">
              <a:spcBef>
                <a:spcPct val="50000"/>
              </a:spcBef>
            </a:pPr>
            <a:r>
              <a:rPr lang="en-US" altLang="en-US" sz="1700" b="1" dirty="0">
                <a:latin typeface="Times New Roman" pitchFamily="18" charset="0"/>
              </a:rPr>
              <a:t>William J. Palm III</a:t>
            </a:r>
            <a:endParaRPr lang="en-US" sz="1700" b="1" dirty="0">
              <a:latin typeface="Times New Roman" pitchFamily="18" charset="0"/>
            </a:endParaRPr>
          </a:p>
        </p:txBody>
      </p:sp>
      <p:sp>
        <p:nvSpPr>
          <p:cNvPr id="12293" name="Text Box 1029"/>
          <p:cNvSpPr txBox="1">
            <a:spLocks noChangeArrowheads="1"/>
          </p:cNvSpPr>
          <p:nvPr/>
        </p:nvSpPr>
        <p:spPr bwMode="auto">
          <a:xfrm>
            <a:off x="838200" y="2667000"/>
            <a:ext cx="7619999" cy="830997"/>
          </a:xfrm>
          <a:prstGeom prst="rect">
            <a:avLst/>
          </a:prstGeom>
          <a:solidFill>
            <a:schemeClr val="tx2">
              <a:lumMod val="40000"/>
              <a:lumOff val="60000"/>
            </a:schemeClr>
          </a:solidFill>
          <a:ln w="9525">
            <a:noFill/>
            <a:miter lim="800000"/>
            <a:headEnd/>
            <a:tailEnd/>
          </a:ln>
          <a:effectLst/>
        </p:spPr>
        <p:txBody>
          <a:bodyPr wrap="square">
            <a:spAutoFit/>
          </a:bodyPr>
          <a:lstStyle/>
          <a:p>
            <a:pPr algn="ctr">
              <a:spcBef>
                <a:spcPct val="50000"/>
              </a:spcBef>
            </a:pPr>
            <a:r>
              <a:rPr lang="en-US" sz="2400" b="1" dirty="0" smtClean="0">
                <a:latin typeface="Arial" charset="0"/>
              </a:rPr>
              <a:t>Using </a:t>
            </a:r>
            <a:r>
              <a:rPr lang="en-US" sz="2400" b="1" dirty="0" err="1" smtClean="0">
                <a:latin typeface="Arial" charset="0"/>
              </a:rPr>
              <a:t>Simscape</a:t>
            </a:r>
            <a:r>
              <a:rPr lang="en-US" sz="2400" b="1" dirty="0">
                <a:latin typeface="Arial" charset="0"/>
              </a:rPr>
              <a:t>™ Versus </a:t>
            </a:r>
            <a:r>
              <a:rPr lang="en-US" sz="2400" b="1" dirty="0" smtClean="0">
                <a:latin typeface="Arial" charset="0"/>
              </a:rPr>
              <a:t>Simulink for Modeling the Dynamics of Ladder Networks</a:t>
            </a:r>
          </a:p>
        </p:txBody>
      </p:sp>
      <p:sp>
        <p:nvSpPr>
          <p:cNvPr id="12295" name="Text Box 1031"/>
          <p:cNvSpPr txBox="1">
            <a:spLocks noChangeArrowheads="1"/>
          </p:cNvSpPr>
          <p:nvPr/>
        </p:nvSpPr>
        <p:spPr bwMode="auto">
          <a:xfrm>
            <a:off x="0" y="914400"/>
            <a:ext cx="9144000" cy="427038"/>
          </a:xfrm>
          <a:prstGeom prst="rect">
            <a:avLst/>
          </a:prstGeom>
          <a:noFill/>
          <a:ln w="9525">
            <a:noFill/>
            <a:miter lim="800000"/>
            <a:headEnd/>
            <a:tailEnd/>
          </a:ln>
          <a:effectLst/>
        </p:spPr>
        <p:txBody>
          <a:bodyPr>
            <a:spAutoFit/>
          </a:bodyPr>
          <a:lstStyle/>
          <a:p>
            <a:pPr algn="ctr" eaLnBrk="1" hangingPunct="1">
              <a:spcBef>
                <a:spcPct val="50000"/>
              </a:spcBef>
            </a:pPr>
            <a:r>
              <a:rPr lang="en-US" sz="2200" dirty="0">
                <a:latin typeface="Times New Roman" pitchFamily="18" charset="0"/>
              </a:rPr>
              <a:t>PowerPoint </a:t>
            </a:r>
            <a:r>
              <a:rPr lang="en-US" sz="2200" dirty="0" smtClean="0">
                <a:latin typeface="Times New Roman" pitchFamily="18" charset="0"/>
              </a:rPr>
              <a:t>slides to </a:t>
            </a:r>
            <a:r>
              <a:rPr lang="en-US" sz="2200" dirty="0">
                <a:latin typeface="Times New Roman" pitchFamily="18" charset="0"/>
              </a:rPr>
              <a:t>accompany</a:t>
            </a:r>
          </a:p>
        </p:txBody>
      </p:sp>
      <p:sp>
        <p:nvSpPr>
          <p:cNvPr id="3" name="Slide Number Placeholder 2"/>
          <p:cNvSpPr>
            <a:spLocks noGrp="1"/>
          </p:cNvSpPr>
          <p:nvPr>
            <p:ph type="sldNum" sz="quarter" idx="12"/>
          </p:nvPr>
        </p:nvSpPr>
        <p:spPr/>
        <p:txBody>
          <a:bodyPr/>
          <a:lstStyle/>
          <a:p>
            <a:fld id="{EFD17D36-DCB6-4023-A7B4-A063DE00AFB6}" type="slidenum">
              <a:rPr lang="en-US" smtClean="0"/>
              <a:pPr/>
              <a:t>1</a:t>
            </a:fld>
            <a:endParaRPr lang="en-US"/>
          </a:p>
        </p:txBody>
      </p:sp>
    </p:spTree>
    <p:extLst>
      <p:ext uri="{BB962C8B-B14F-4D97-AF65-F5344CB8AC3E}">
        <p14:creationId xmlns:p14="http://schemas.microsoft.com/office/powerpoint/2010/main" val="3498470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762000" y="685800"/>
                <a:ext cx="7848600" cy="2250360"/>
              </a:xfrm>
              <a:prstGeom prst="rect">
                <a:avLst/>
              </a:prstGeom>
              <a:noFill/>
            </p:spPr>
            <p:txBody>
              <a:bodyPr wrap="square" rtlCol="0">
                <a:spAutoFit/>
              </a:bodyPr>
              <a:lstStyle/>
              <a:p>
                <a:r>
                  <a:rPr lang="en-US" dirty="0" smtClean="0"/>
                  <a:t>These give:</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𝑉</m:t>
                          </m:r>
                        </m:e>
                        <m:sub>
                          <m:r>
                            <a:rPr lang="en-US" b="0" i="1" smtClean="0">
                              <a:latin typeface="Cambria Math"/>
                            </a:rPr>
                            <m:t>1</m:t>
                          </m:r>
                        </m:sub>
                      </m:sSub>
                      <m:r>
                        <a:rPr lang="en-US" b="0" i="1" smtClean="0">
                          <a:latin typeface="Cambria Math"/>
                        </a:rPr>
                        <m:t>(</m:t>
                      </m:r>
                      <m:r>
                        <a:rPr lang="en-US" b="0" i="1" smtClean="0">
                          <a:latin typeface="Cambria Math"/>
                        </a:rPr>
                        <m:t>𝑠</m:t>
                      </m:r>
                      <m:r>
                        <a:rPr lang="en-US" b="0" i="1" smtClean="0">
                          <a:latin typeface="Cambria Math"/>
                        </a:rPr>
                        <m:t>)=</m:t>
                      </m:r>
                      <m:f>
                        <m:fPr>
                          <m:ctrlPr>
                            <a:rPr lang="en-US" i="1" smtClean="0">
                              <a:latin typeface="Cambria Math"/>
                            </a:rPr>
                          </m:ctrlPr>
                        </m:fPr>
                        <m:num>
                          <m:r>
                            <a:rPr lang="en-US" b="0" i="1" smtClean="0">
                              <a:latin typeface="Cambria Math"/>
                            </a:rPr>
                            <m:t>1</m:t>
                          </m:r>
                        </m:num>
                        <m:den>
                          <m:r>
                            <a:rPr lang="en-US" b="0" i="1" smtClean="0">
                              <a:latin typeface="Cambria Math"/>
                            </a:rPr>
                            <m:t>𝑅𝐶𝑠</m:t>
                          </m:r>
                          <m:r>
                            <a:rPr lang="en-US" b="0" i="1" smtClean="0">
                              <a:latin typeface="Cambria Math"/>
                            </a:rPr>
                            <m:t>+2</m:t>
                          </m:r>
                        </m:den>
                      </m:f>
                      <m:d>
                        <m:dPr>
                          <m:begChr m:val="["/>
                          <m:endChr m:val="]"/>
                          <m:ctrlPr>
                            <a:rPr lang="en-US" i="1" smtClean="0">
                              <a:latin typeface="Cambria Math"/>
                            </a:rPr>
                          </m:ctrlPr>
                        </m:dPr>
                        <m:e>
                          <m:sSub>
                            <m:sSubPr>
                              <m:ctrlPr>
                                <a:rPr lang="en-US" i="1" smtClean="0">
                                  <a:latin typeface="Cambria Math"/>
                                </a:rPr>
                              </m:ctrlPr>
                            </m:sSubPr>
                            <m:e>
                              <m:r>
                                <a:rPr lang="en-US" b="0" i="1" smtClean="0">
                                  <a:latin typeface="Cambria Math"/>
                                </a:rPr>
                                <m:t>𝑉</m:t>
                              </m:r>
                            </m:e>
                            <m:sub>
                              <m:r>
                                <a:rPr lang="en-US" b="0" i="1" smtClean="0">
                                  <a:latin typeface="Cambria Math"/>
                                </a:rPr>
                                <m:t>𝑠</m:t>
                              </m:r>
                            </m:sub>
                          </m:sSub>
                          <m:d>
                            <m:dPr>
                              <m:ctrlPr>
                                <a:rPr lang="en-US" b="0" i="1" smtClean="0">
                                  <a:latin typeface="Cambria Math"/>
                                </a:rPr>
                              </m:ctrlPr>
                            </m:dPr>
                            <m:e>
                              <m:r>
                                <a:rPr lang="en-US" b="0" i="1" smtClean="0">
                                  <a:latin typeface="Cambria Math"/>
                                </a:rPr>
                                <m:t>𝑠</m:t>
                              </m:r>
                            </m:e>
                          </m:d>
                          <m:r>
                            <a:rPr lang="en-US" b="0" i="1" smtClean="0">
                              <a:latin typeface="Cambria Math"/>
                            </a:rPr>
                            <m:t>+</m:t>
                          </m:r>
                          <m:sSub>
                            <m:sSubPr>
                              <m:ctrlPr>
                                <a:rPr lang="en-US" b="0" i="1" smtClean="0">
                                  <a:latin typeface="Cambria Math"/>
                                </a:rPr>
                              </m:ctrlPr>
                            </m:sSubPr>
                            <m:e>
                              <m:r>
                                <a:rPr lang="en-US" b="0" i="1" smtClean="0">
                                  <a:latin typeface="Cambria Math"/>
                                </a:rPr>
                                <m:t>𝑉</m:t>
                              </m:r>
                            </m:e>
                            <m:sub>
                              <m:r>
                                <a:rPr lang="en-US" b="0" i="1" smtClean="0">
                                  <a:latin typeface="Cambria Math"/>
                                </a:rPr>
                                <m:t>𝑜</m:t>
                              </m:r>
                            </m:sub>
                          </m:sSub>
                          <m:r>
                            <a:rPr lang="en-US" b="0" i="1" smtClean="0">
                              <a:latin typeface="Cambria Math"/>
                            </a:rPr>
                            <m:t>(</m:t>
                          </m:r>
                          <m:r>
                            <a:rPr lang="en-US" b="0" i="1" smtClean="0">
                              <a:latin typeface="Cambria Math"/>
                            </a:rPr>
                            <m:t>𝑠</m:t>
                          </m:r>
                          <m:r>
                            <a:rPr lang="en-US" b="0" i="1" smtClean="0">
                              <a:latin typeface="Cambria Math"/>
                            </a:rPr>
                            <m:t>)</m:t>
                          </m:r>
                        </m:e>
                      </m:d>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𝑉</m:t>
                          </m:r>
                        </m:e>
                        <m:sub>
                          <m:r>
                            <a:rPr lang="en-US" b="0" i="1" smtClean="0">
                              <a:latin typeface="Cambria Math"/>
                            </a:rPr>
                            <m:t>𝑜</m:t>
                          </m:r>
                        </m:sub>
                      </m:sSub>
                      <m:d>
                        <m:dPr>
                          <m:ctrlPr>
                            <a:rPr lang="en-US" b="0" i="1" smtClean="0">
                              <a:latin typeface="Cambria Math"/>
                            </a:rPr>
                          </m:ctrlPr>
                        </m:dPr>
                        <m:e>
                          <m:r>
                            <a:rPr lang="en-US" b="0" i="1" smtClean="0">
                              <a:latin typeface="Cambria Math"/>
                            </a:rPr>
                            <m:t>𝑠</m:t>
                          </m:r>
                        </m:e>
                      </m:d>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𝑅𝐶𝑆</m:t>
                          </m:r>
                          <m:r>
                            <a:rPr lang="en-US" b="0" i="1" smtClean="0">
                              <a:latin typeface="Cambria Math"/>
                            </a:rPr>
                            <m:t>+1</m:t>
                          </m:r>
                        </m:den>
                      </m:f>
                      <m:sSub>
                        <m:sSubPr>
                          <m:ctrlPr>
                            <a:rPr lang="en-US" b="0" i="1" smtClean="0">
                              <a:latin typeface="Cambria Math"/>
                            </a:rPr>
                          </m:ctrlPr>
                        </m:sSubPr>
                        <m:e>
                          <m:r>
                            <a:rPr lang="en-US" b="0" i="1" smtClean="0">
                              <a:latin typeface="Cambria Math"/>
                            </a:rPr>
                            <m:t>𝑉</m:t>
                          </m:r>
                        </m:e>
                        <m:sub>
                          <m:r>
                            <a:rPr lang="en-US" b="0" i="1" smtClean="0">
                              <a:latin typeface="Cambria Math"/>
                            </a:rPr>
                            <m:t>1</m:t>
                          </m:r>
                        </m:sub>
                      </m:sSub>
                      <m:r>
                        <a:rPr lang="en-US" b="0" i="1" smtClean="0">
                          <a:latin typeface="Cambria Math"/>
                        </a:rPr>
                        <m:t>(</m:t>
                      </m:r>
                      <m:r>
                        <a:rPr lang="en-US" b="0" i="1" smtClean="0">
                          <a:latin typeface="Cambria Math"/>
                        </a:rPr>
                        <m:t>𝑠</m:t>
                      </m:r>
                      <m:r>
                        <a:rPr lang="en-US" b="0" i="1" smtClean="0">
                          <a:latin typeface="Cambria Math"/>
                        </a:rPr>
                        <m:t>)</m:t>
                      </m:r>
                    </m:oMath>
                  </m:oMathPara>
                </a14:m>
                <a:endParaRPr lang="en-US" dirty="0" smtClean="0"/>
              </a:p>
              <a:p>
                <a:endParaRPr lang="en-US" dirty="0" smtClean="0"/>
              </a:p>
              <a:p>
                <a:r>
                  <a:rPr lang="en-US" dirty="0" smtClean="0"/>
                  <a:t>These form the basis for the following block diagram.</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62000" y="685800"/>
                <a:ext cx="7848600" cy="2250360"/>
              </a:xfrm>
              <a:prstGeom prst="rect">
                <a:avLst/>
              </a:prstGeom>
              <a:blipFill rotWithShape="1">
                <a:blip r:embed="rId2" cstate="print"/>
                <a:stretch>
                  <a:fillRect l="-621" t="-1355" b="-3252"/>
                </a:stretch>
              </a:blipFill>
            </p:spPr>
            <p:txBody>
              <a:bodyPr/>
              <a:lstStyle/>
              <a:p>
                <a:r>
                  <a:rPr lang="en-US">
                    <a:noFill/>
                  </a:rPr>
                  <a:t> </a:t>
                </a:r>
              </a:p>
            </p:txBody>
          </p:sp>
        </mc:Fallback>
      </mc:AlternateContent>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3048000"/>
            <a:ext cx="48863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762000" y="4572000"/>
                <a:ext cx="6056286" cy="962764"/>
              </a:xfrm>
              <a:prstGeom prst="rect">
                <a:avLst/>
              </a:prstGeom>
              <a:noFill/>
            </p:spPr>
            <p:txBody>
              <a:bodyPr wrap="square" rtlCol="0">
                <a:spAutoFit/>
              </a:bodyPr>
              <a:lstStyle/>
              <a:p>
                <a:r>
                  <a:rPr lang="en-US" dirty="0" smtClean="0"/>
                  <a:t>This diagram can be reduced to obtain the transfer function.</a:t>
                </a:r>
              </a:p>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a:rPr>
                                <m:t>𝑉</m:t>
                              </m:r>
                            </m:e>
                            <m:sub>
                              <m:r>
                                <a:rPr lang="en-US" b="0" i="1" smtClean="0">
                                  <a:latin typeface="Cambria Math"/>
                                </a:rPr>
                                <m:t>𝑜</m:t>
                              </m:r>
                            </m:sub>
                          </m:sSub>
                          <m:r>
                            <a:rPr lang="en-US" b="0" i="1" smtClean="0">
                              <a:latin typeface="Cambria Math"/>
                            </a:rPr>
                            <m:t>(</m:t>
                          </m:r>
                          <m:r>
                            <a:rPr lang="en-US" b="0" i="1" smtClean="0">
                              <a:latin typeface="Cambria Math"/>
                            </a:rPr>
                            <m:t>𝑠</m:t>
                          </m:r>
                          <m:r>
                            <a:rPr lang="en-US" b="0" i="1" smtClean="0">
                              <a:latin typeface="Cambria Math"/>
                            </a:rPr>
                            <m:t>)</m:t>
                          </m:r>
                        </m:num>
                        <m:den>
                          <m:sSub>
                            <m:sSubPr>
                              <m:ctrlPr>
                                <a:rPr lang="en-US" i="1" smtClean="0">
                                  <a:latin typeface="Cambria Math"/>
                                </a:rPr>
                              </m:ctrlPr>
                            </m:sSubPr>
                            <m:e>
                              <m:r>
                                <a:rPr lang="en-US" b="0" i="1" smtClean="0">
                                  <a:latin typeface="Cambria Math"/>
                                </a:rPr>
                                <m:t>𝑉</m:t>
                              </m:r>
                            </m:e>
                            <m:sub>
                              <m:r>
                                <a:rPr lang="en-US" b="0" i="1" smtClean="0">
                                  <a:latin typeface="Cambria Math"/>
                                </a:rPr>
                                <m:t>𝑠</m:t>
                              </m:r>
                            </m:sub>
                          </m:sSub>
                          <m:r>
                            <a:rPr lang="en-US" b="0" i="1" smtClean="0">
                              <a:latin typeface="Cambria Math"/>
                            </a:rPr>
                            <m:t>(</m:t>
                          </m:r>
                          <m:r>
                            <a:rPr lang="en-US" b="0" i="1" smtClean="0">
                              <a:latin typeface="Cambria Math"/>
                            </a:rPr>
                            <m:t>𝑠</m:t>
                          </m:r>
                          <m:r>
                            <a:rPr lang="en-US" b="0" i="1" smtClean="0">
                              <a:latin typeface="Cambria Math"/>
                            </a:rPr>
                            <m:t>)</m:t>
                          </m:r>
                        </m:den>
                      </m:f>
                      <m:r>
                        <a:rPr lang="en-US" b="0" i="1" smtClean="0">
                          <a:latin typeface="Cambria Math"/>
                        </a:rPr>
                        <m:t>=</m:t>
                      </m:r>
                      <m:f>
                        <m:fPr>
                          <m:ctrlPr>
                            <a:rPr lang="en-US" b="0" i="1" smtClean="0">
                              <a:latin typeface="Cambria Math"/>
                            </a:rPr>
                          </m:ctrlPr>
                        </m:fPr>
                        <m:num>
                          <m:r>
                            <a:rPr lang="en-US" b="0" i="1" smtClean="0">
                              <a:latin typeface="Cambria Math"/>
                            </a:rPr>
                            <m:t>1</m:t>
                          </m:r>
                        </m:num>
                        <m:den>
                          <m:sSup>
                            <m:sSupPr>
                              <m:ctrlPr>
                                <a:rPr lang="en-US" b="0" i="1" smtClean="0">
                                  <a:latin typeface="Cambria Math"/>
                                </a:rPr>
                              </m:ctrlPr>
                            </m:sSupPr>
                            <m:e>
                              <m:r>
                                <a:rPr lang="en-US" b="0" i="1" smtClean="0">
                                  <a:latin typeface="Cambria Math"/>
                                </a:rPr>
                                <m:t>𝑅</m:t>
                              </m:r>
                            </m:e>
                            <m:sup>
                              <m:r>
                                <a:rPr lang="en-US" b="0" i="1" smtClean="0">
                                  <a:latin typeface="Cambria Math"/>
                                </a:rPr>
                                <m:t>2</m:t>
                              </m:r>
                            </m:sup>
                          </m:sSup>
                          <m:sSup>
                            <m:sSupPr>
                              <m:ctrlPr>
                                <a:rPr lang="en-US" b="0" i="1" smtClean="0">
                                  <a:latin typeface="Cambria Math"/>
                                </a:rPr>
                              </m:ctrlPr>
                            </m:sSupPr>
                            <m:e>
                              <m:r>
                                <a:rPr lang="en-US" b="0" i="1" smtClean="0">
                                  <a:latin typeface="Cambria Math"/>
                                </a:rPr>
                                <m:t>𝐶</m:t>
                              </m:r>
                            </m:e>
                            <m:sup>
                              <m:r>
                                <a:rPr lang="en-US" b="0" i="1" smtClean="0">
                                  <a:latin typeface="Cambria Math"/>
                                </a:rPr>
                                <m:t>2</m:t>
                              </m:r>
                            </m:sup>
                          </m:sSup>
                          <m:sSup>
                            <m:sSupPr>
                              <m:ctrlPr>
                                <a:rPr lang="en-US" b="0" i="1" smtClean="0">
                                  <a:latin typeface="Cambria Math"/>
                                </a:rPr>
                              </m:ctrlPr>
                            </m:sSupPr>
                            <m:e>
                              <m:r>
                                <a:rPr lang="en-US" b="0" i="1" smtClean="0">
                                  <a:latin typeface="Cambria Math"/>
                                </a:rPr>
                                <m:t>𝑠</m:t>
                              </m:r>
                            </m:e>
                            <m:sup>
                              <m:r>
                                <a:rPr lang="en-US" b="0" i="1" smtClean="0">
                                  <a:latin typeface="Cambria Math"/>
                                </a:rPr>
                                <m:t>2</m:t>
                              </m:r>
                            </m:sup>
                          </m:sSup>
                          <m:r>
                            <a:rPr lang="en-US" b="0" i="1" smtClean="0">
                              <a:latin typeface="Cambria Math"/>
                            </a:rPr>
                            <m:t>+3</m:t>
                          </m:r>
                          <m:r>
                            <a:rPr lang="en-US" b="0" i="1" smtClean="0">
                              <a:latin typeface="Cambria Math"/>
                            </a:rPr>
                            <m:t>𝑅𝐶𝑠</m:t>
                          </m:r>
                          <m:r>
                            <a:rPr lang="en-US" b="0" i="1" smtClean="0">
                              <a:latin typeface="Cambria Math"/>
                            </a:rPr>
                            <m:t>+1</m:t>
                          </m:r>
                        </m:den>
                      </m:f>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62000" y="4572000"/>
                <a:ext cx="6056286" cy="962764"/>
              </a:xfrm>
              <a:prstGeom prst="rect">
                <a:avLst/>
              </a:prstGeom>
              <a:blipFill rotWithShape="1">
                <a:blip r:embed="rId4" cstate="print"/>
                <a:stretch>
                  <a:fillRect l="-806" t="-316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8BF6266-59E1-4252-AA02-883489F18DE5}" type="slidenum">
              <a:rPr lang="en-US" smtClean="0"/>
              <a:pPr/>
              <a:t>10</a:t>
            </a:fld>
            <a:endParaRPr lang="en-US"/>
          </a:p>
        </p:txBody>
      </p:sp>
    </p:spTree>
    <p:extLst>
      <p:ext uri="{BB962C8B-B14F-4D97-AF65-F5344CB8AC3E}">
        <p14:creationId xmlns:p14="http://schemas.microsoft.com/office/powerpoint/2010/main" val="1623359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585331" y="533400"/>
                <a:ext cx="7949070" cy="4015843"/>
              </a:xfrm>
              <a:prstGeom prst="rect">
                <a:avLst/>
              </a:prstGeom>
              <a:noFill/>
            </p:spPr>
            <p:txBody>
              <a:bodyPr wrap="square" rtlCol="0">
                <a:spAutoFit/>
              </a:bodyPr>
              <a:lstStyle/>
              <a:p>
                <a:r>
                  <a:rPr lang="en-US" dirty="0" smtClean="0"/>
                  <a:t>In summary, the transfer function of the two-loop circuit with an isolation amplifier is</a:t>
                </a:r>
              </a:p>
              <a:p>
                <a:endParaRPr lang="en-US" dirty="0" smtClean="0"/>
              </a:p>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a:rPr>
                                <m:t>𝑉</m:t>
                              </m:r>
                            </m:e>
                            <m:sub>
                              <m:r>
                                <a:rPr lang="en-US" b="0" i="1" smtClean="0">
                                  <a:latin typeface="Cambria Math"/>
                                </a:rPr>
                                <m:t>𝑜</m:t>
                              </m:r>
                            </m:sub>
                          </m:sSub>
                          <m:r>
                            <a:rPr lang="en-US" b="0" i="1" smtClean="0">
                              <a:latin typeface="Cambria Math"/>
                            </a:rPr>
                            <m:t>(</m:t>
                          </m:r>
                          <m:r>
                            <a:rPr lang="en-US" b="0" i="1" smtClean="0">
                              <a:latin typeface="Cambria Math"/>
                            </a:rPr>
                            <m:t>𝑠</m:t>
                          </m:r>
                          <m:r>
                            <a:rPr lang="en-US" b="0" i="1" smtClean="0">
                              <a:latin typeface="Cambria Math"/>
                            </a:rPr>
                            <m:t>)</m:t>
                          </m:r>
                        </m:num>
                        <m:den>
                          <m:sSub>
                            <m:sSubPr>
                              <m:ctrlPr>
                                <a:rPr lang="en-US" i="1" smtClean="0">
                                  <a:latin typeface="Cambria Math"/>
                                </a:rPr>
                              </m:ctrlPr>
                            </m:sSubPr>
                            <m:e>
                              <m:r>
                                <a:rPr lang="en-US" b="0" i="1" smtClean="0">
                                  <a:latin typeface="Cambria Math"/>
                                </a:rPr>
                                <m:t>𝑉</m:t>
                              </m:r>
                            </m:e>
                            <m:sub>
                              <m:r>
                                <a:rPr lang="en-US" b="0" i="1" smtClean="0">
                                  <a:latin typeface="Cambria Math"/>
                                </a:rPr>
                                <m:t>𝑠</m:t>
                              </m:r>
                            </m:sub>
                          </m:sSub>
                          <m:r>
                            <a:rPr lang="en-US" b="0" i="1" smtClean="0">
                              <a:latin typeface="Cambria Math"/>
                            </a:rPr>
                            <m:t>(</m:t>
                          </m:r>
                          <m:r>
                            <a:rPr lang="en-US" b="0" i="1" smtClean="0">
                              <a:latin typeface="Cambria Math"/>
                            </a:rPr>
                            <m:t>𝑠</m:t>
                          </m:r>
                          <m:r>
                            <a:rPr lang="en-US" b="0" i="1" smtClean="0">
                              <a:latin typeface="Cambria Math"/>
                            </a:rPr>
                            <m:t>)</m:t>
                          </m:r>
                        </m:den>
                      </m:f>
                      <m:r>
                        <a:rPr lang="en-US" b="0" i="1" smtClean="0">
                          <a:latin typeface="Cambria Math"/>
                        </a:rPr>
                        <m:t>= </m:t>
                      </m:r>
                      <m:f>
                        <m:fPr>
                          <m:ctrlPr>
                            <a:rPr lang="en-US" b="0" i="1" smtClean="0">
                              <a:latin typeface="Cambria Math"/>
                            </a:rPr>
                          </m:ctrlPr>
                        </m:fPr>
                        <m:num>
                          <m:r>
                            <a:rPr lang="en-US" b="0" i="1" smtClean="0">
                              <a:latin typeface="Cambria Math"/>
                            </a:rPr>
                            <m:t>𝐺</m:t>
                          </m:r>
                        </m:num>
                        <m:den>
                          <m:sSup>
                            <m:sSupPr>
                              <m:ctrlPr>
                                <a:rPr lang="en-US" b="0" i="1" smtClean="0">
                                  <a:latin typeface="Cambria Math"/>
                                </a:rPr>
                              </m:ctrlPr>
                            </m:sSupPr>
                            <m:e>
                              <m:r>
                                <a:rPr lang="en-US" b="0" i="1" smtClean="0">
                                  <a:latin typeface="Cambria Math"/>
                                </a:rPr>
                                <m:t>𝑅</m:t>
                              </m:r>
                            </m:e>
                            <m:sup>
                              <m:r>
                                <a:rPr lang="en-US" b="0" i="1" smtClean="0">
                                  <a:latin typeface="Cambria Math"/>
                                </a:rPr>
                                <m:t>2</m:t>
                              </m:r>
                            </m:sup>
                          </m:sSup>
                          <m:sSup>
                            <m:sSupPr>
                              <m:ctrlPr>
                                <a:rPr lang="en-US" b="0" i="1" smtClean="0">
                                  <a:latin typeface="Cambria Math"/>
                                </a:rPr>
                              </m:ctrlPr>
                            </m:sSupPr>
                            <m:e>
                              <m:r>
                                <a:rPr lang="en-US" b="0" i="1" smtClean="0">
                                  <a:latin typeface="Cambria Math"/>
                                </a:rPr>
                                <m:t>𝐶</m:t>
                              </m:r>
                            </m:e>
                            <m:sup>
                              <m:r>
                                <a:rPr lang="en-US" b="0" i="1" smtClean="0">
                                  <a:latin typeface="Cambria Math"/>
                                </a:rPr>
                                <m:t>2</m:t>
                              </m:r>
                            </m:sup>
                          </m:sSup>
                          <m:sSup>
                            <m:sSupPr>
                              <m:ctrlPr>
                                <a:rPr lang="en-US" b="0" i="1" smtClean="0">
                                  <a:latin typeface="Cambria Math"/>
                                </a:rPr>
                              </m:ctrlPr>
                            </m:sSupPr>
                            <m:e>
                              <m:r>
                                <a:rPr lang="en-US" b="0" i="1" smtClean="0">
                                  <a:latin typeface="Cambria Math"/>
                                </a:rPr>
                                <m:t>𝑠</m:t>
                              </m:r>
                            </m:e>
                            <m:sup>
                              <m:r>
                                <a:rPr lang="en-US" b="0" i="1" smtClean="0">
                                  <a:latin typeface="Cambria Math"/>
                                </a:rPr>
                                <m:t>2</m:t>
                              </m:r>
                            </m:sup>
                          </m:sSup>
                          <m:r>
                            <a:rPr lang="en-US" b="0" i="1" smtClean="0">
                              <a:latin typeface="Cambria Math"/>
                            </a:rPr>
                            <m:t>+2</m:t>
                          </m:r>
                          <m:r>
                            <a:rPr lang="en-US" b="0" i="1" smtClean="0">
                              <a:latin typeface="Cambria Math"/>
                            </a:rPr>
                            <m:t>𝑅𝐶𝑠</m:t>
                          </m:r>
                          <m:r>
                            <a:rPr lang="en-US" b="0" i="1" smtClean="0">
                              <a:latin typeface="Cambria Math"/>
                            </a:rPr>
                            <m:t>+1</m:t>
                          </m:r>
                        </m:den>
                      </m:f>
                    </m:oMath>
                  </m:oMathPara>
                </a14:m>
                <a:endParaRPr lang="en-US" dirty="0" smtClean="0"/>
              </a:p>
              <a:p>
                <a:endParaRPr lang="en-US" dirty="0" smtClean="0"/>
              </a:p>
              <a:p>
                <a:r>
                  <a:rPr lang="en-US" dirty="0"/>
                  <a:t>w</a:t>
                </a:r>
                <a:r>
                  <a:rPr lang="en-US" dirty="0" smtClean="0"/>
                  <a:t>hereas the transfer function of the circuit without an isolation amplifier is</a:t>
                </a:r>
              </a:p>
              <a:p>
                <a:endParaRPr lang="en-US" dirty="0" smtClean="0"/>
              </a:p>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a:rPr>
                                <m:t>𝑉</m:t>
                              </m:r>
                            </m:e>
                            <m:sub>
                              <m:r>
                                <a:rPr lang="en-US" b="0" i="1" smtClean="0">
                                  <a:latin typeface="Cambria Math"/>
                                </a:rPr>
                                <m:t>𝑜</m:t>
                              </m:r>
                            </m:sub>
                          </m:sSub>
                          <m:r>
                            <a:rPr lang="en-US" b="0" i="1" smtClean="0">
                              <a:latin typeface="Cambria Math"/>
                            </a:rPr>
                            <m:t>(</m:t>
                          </m:r>
                          <m:r>
                            <a:rPr lang="en-US" b="0" i="1" smtClean="0">
                              <a:latin typeface="Cambria Math"/>
                            </a:rPr>
                            <m:t>𝑠</m:t>
                          </m:r>
                          <m:r>
                            <a:rPr lang="en-US" b="0" i="1" smtClean="0">
                              <a:latin typeface="Cambria Math"/>
                            </a:rPr>
                            <m:t>)</m:t>
                          </m:r>
                        </m:num>
                        <m:den>
                          <m:sSub>
                            <m:sSubPr>
                              <m:ctrlPr>
                                <a:rPr lang="en-US" i="1" smtClean="0">
                                  <a:latin typeface="Cambria Math"/>
                                </a:rPr>
                              </m:ctrlPr>
                            </m:sSubPr>
                            <m:e>
                              <m:r>
                                <a:rPr lang="en-US" b="0" i="1" smtClean="0">
                                  <a:latin typeface="Cambria Math"/>
                                </a:rPr>
                                <m:t>𝑉</m:t>
                              </m:r>
                            </m:e>
                            <m:sub>
                              <m:r>
                                <a:rPr lang="en-US" b="0" i="1" smtClean="0">
                                  <a:latin typeface="Cambria Math"/>
                                </a:rPr>
                                <m:t>𝑠</m:t>
                              </m:r>
                            </m:sub>
                          </m:sSub>
                          <m:r>
                            <a:rPr lang="en-US" b="0" i="1" smtClean="0">
                              <a:latin typeface="Cambria Math"/>
                            </a:rPr>
                            <m:t>(</m:t>
                          </m:r>
                          <m:r>
                            <a:rPr lang="en-US" b="0" i="1" smtClean="0">
                              <a:latin typeface="Cambria Math"/>
                            </a:rPr>
                            <m:t>𝑠</m:t>
                          </m:r>
                          <m:r>
                            <a:rPr lang="en-US" b="0" i="1" smtClean="0">
                              <a:latin typeface="Cambria Math"/>
                            </a:rPr>
                            <m:t>)</m:t>
                          </m:r>
                        </m:den>
                      </m:f>
                      <m:r>
                        <a:rPr lang="en-US" b="0" i="1" smtClean="0">
                          <a:latin typeface="Cambria Math"/>
                        </a:rPr>
                        <m:t>=</m:t>
                      </m:r>
                      <m:f>
                        <m:fPr>
                          <m:ctrlPr>
                            <a:rPr lang="en-US" b="0" i="1" smtClean="0">
                              <a:latin typeface="Cambria Math"/>
                            </a:rPr>
                          </m:ctrlPr>
                        </m:fPr>
                        <m:num>
                          <m:r>
                            <a:rPr lang="en-US" b="0" i="1" smtClean="0">
                              <a:latin typeface="Cambria Math"/>
                            </a:rPr>
                            <m:t>1</m:t>
                          </m:r>
                        </m:num>
                        <m:den>
                          <m:sSup>
                            <m:sSupPr>
                              <m:ctrlPr>
                                <a:rPr lang="en-US" b="0" i="1" smtClean="0">
                                  <a:latin typeface="Cambria Math"/>
                                </a:rPr>
                              </m:ctrlPr>
                            </m:sSupPr>
                            <m:e>
                              <m:r>
                                <a:rPr lang="en-US" b="0" i="1" smtClean="0">
                                  <a:latin typeface="Cambria Math"/>
                                </a:rPr>
                                <m:t>𝑅</m:t>
                              </m:r>
                            </m:e>
                            <m:sup>
                              <m:r>
                                <a:rPr lang="en-US" b="0" i="1" smtClean="0">
                                  <a:latin typeface="Cambria Math"/>
                                </a:rPr>
                                <m:t>2</m:t>
                              </m:r>
                            </m:sup>
                          </m:sSup>
                          <m:sSup>
                            <m:sSupPr>
                              <m:ctrlPr>
                                <a:rPr lang="en-US" b="0" i="1" smtClean="0">
                                  <a:latin typeface="Cambria Math"/>
                                </a:rPr>
                              </m:ctrlPr>
                            </m:sSupPr>
                            <m:e>
                              <m:r>
                                <a:rPr lang="en-US" b="0" i="1" smtClean="0">
                                  <a:latin typeface="Cambria Math"/>
                                </a:rPr>
                                <m:t>𝐶</m:t>
                              </m:r>
                            </m:e>
                            <m:sup>
                              <m:r>
                                <a:rPr lang="en-US" b="0" i="1" smtClean="0">
                                  <a:latin typeface="Cambria Math"/>
                                </a:rPr>
                                <m:t>2</m:t>
                              </m:r>
                            </m:sup>
                          </m:sSup>
                          <m:sSup>
                            <m:sSupPr>
                              <m:ctrlPr>
                                <a:rPr lang="en-US" b="0" i="1" smtClean="0">
                                  <a:latin typeface="Cambria Math"/>
                                </a:rPr>
                              </m:ctrlPr>
                            </m:sSupPr>
                            <m:e>
                              <m:r>
                                <a:rPr lang="en-US" b="0" i="1" smtClean="0">
                                  <a:latin typeface="Cambria Math"/>
                                </a:rPr>
                                <m:t>𝑠</m:t>
                              </m:r>
                            </m:e>
                            <m:sup>
                              <m:r>
                                <a:rPr lang="en-US" b="0" i="1" smtClean="0">
                                  <a:latin typeface="Cambria Math"/>
                                </a:rPr>
                                <m:t>2</m:t>
                              </m:r>
                            </m:sup>
                          </m:sSup>
                          <m:r>
                            <a:rPr lang="en-US" b="0" i="1" smtClean="0">
                              <a:latin typeface="Cambria Math"/>
                            </a:rPr>
                            <m:t>+3</m:t>
                          </m:r>
                          <m:r>
                            <a:rPr lang="en-US" b="0" i="1" smtClean="0">
                              <a:latin typeface="Cambria Math"/>
                            </a:rPr>
                            <m:t>𝑅𝐶𝑠</m:t>
                          </m:r>
                          <m:r>
                            <a:rPr lang="en-US" b="0" i="1" smtClean="0">
                              <a:latin typeface="Cambria Math"/>
                            </a:rPr>
                            <m:t>+1</m:t>
                          </m:r>
                        </m:den>
                      </m:f>
                    </m:oMath>
                  </m:oMathPara>
                </a14:m>
                <a:endParaRPr lang="en-US" dirty="0" smtClean="0"/>
              </a:p>
              <a:p>
                <a:endParaRPr lang="en-US" dirty="0" smtClean="0"/>
              </a:p>
              <a:p>
                <a:r>
                  <a:rPr lang="en-US" dirty="0" smtClean="0"/>
                  <a:t>Even if </a:t>
                </a:r>
                <a14:m>
                  <m:oMath xmlns:m="http://schemas.openxmlformats.org/officeDocument/2006/math">
                    <m:r>
                      <a:rPr lang="en-US" b="0" i="1" smtClean="0">
                        <a:latin typeface="Cambria Math"/>
                      </a:rPr>
                      <m:t>𝐺</m:t>
                    </m:r>
                    <m:r>
                      <a:rPr lang="en-US" b="0" i="1" smtClean="0">
                        <a:latin typeface="Cambria Math"/>
                      </a:rPr>
                      <m:t>=1</m:t>
                    </m:r>
                  </m:oMath>
                </a14:m>
                <a:r>
                  <a:rPr lang="en-US" dirty="0" smtClean="0"/>
                  <a:t>, the dynamics of the two circuits are different because the characteristic equations are different.</a:t>
                </a:r>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85331" y="533400"/>
                <a:ext cx="7949070" cy="4015843"/>
              </a:xfrm>
              <a:prstGeom prst="rect">
                <a:avLst/>
              </a:prstGeom>
              <a:blipFill rotWithShape="1">
                <a:blip r:embed="rId2" cstate="print"/>
                <a:stretch>
                  <a:fillRect l="-613" t="-760" r="-69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E8BF6266-59E1-4252-AA02-883489F18DE5}" type="slidenum">
              <a:rPr lang="en-US" smtClean="0"/>
              <a:pPr/>
              <a:t>11</a:t>
            </a:fld>
            <a:endParaRPr lang="en-US"/>
          </a:p>
        </p:txBody>
      </p:sp>
    </p:spTree>
    <p:extLst>
      <p:ext uri="{BB962C8B-B14F-4D97-AF65-F5344CB8AC3E}">
        <p14:creationId xmlns:p14="http://schemas.microsoft.com/office/powerpoint/2010/main" val="1844378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001000" cy="369332"/>
          </a:xfrm>
          <a:prstGeom prst="rect">
            <a:avLst/>
          </a:prstGeom>
          <a:noFill/>
        </p:spPr>
        <p:txBody>
          <a:bodyPr wrap="square" rtlCol="0">
            <a:spAutoFit/>
          </a:bodyPr>
          <a:lstStyle/>
          <a:p>
            <a:pPr algn="ctr"/>
            <a:r>
              <a:rPr lang="en-US" dirty="0" smtClean="0">
                <a:solidFill>
                  <a:srgbClr val="002060"/>
                </a:solidFill>
                <a:effectLst>
                  <a:outerShdw blurRad="38100" dist="38100" dir="2700000" algn="tl">
                    <a:srgbClr val="000000">
                      <a:alpha val="43137"/>
                    </a:srgbClr>
                  </a:outerShdw>
                </a:effectLst>
              </a:rPr>
              <a:t>Modeling Ladder Circuits in Simulink </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6273" y="929082"/>
            <a:ext cx="245745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7" name="Rectangle 6"/>
              <p:cNvSpPr/>
              <p:nvPr/>
            </p:nvSpPr>
            <p:spPr>
              <a:xfrm>
                <a:off x="381000" y="990600"/>
                <a:ext cx="4953000" cy="3426002"/>
              </a:xfrm>
              <a:prstGeom prst="rect">
                <a:avLst/>
              </a:prstGeom>
            </p:spPr>
            <p:txBody>
              <a:bodyPr wrap="square">
                <a:spAutoFit/>
              </a:bodyPr>
              <a:lstStyle/>
              <a:p>
                <a:r>
                  <a:rPr lang="en-US" dirty="0" smtClean="0"/>
                  <a:t>The model equations for </a:t>
                </a:r>
                <a:r>
                  <a:rPr lang="en-US" dirty="0"/>
                  <a:t>the output voltage </a:t>
                </a:r>
                <a14:m>
                  <m:oMath xmlns:m="http://schemas.openxmlformats.org/officeDocument/2006/math">
                    <m:sSub>
                      <m:sSubPr>
                        <m:ctrlPr>
                          <a:rPr lang="en-US" i="1">
                            <a:latin typeface="Cambria Math"/>
                          </a:rPr>
                        </m:ctrlPr>
                      </m:sSubPr>
                      <m:e>
                        <m:r>
                          <a:rPr lang="en-US" i="1">
                            <a:latin typeface="Cambria Math"/>
                          </a:rPr>
                          <m:t>𝑣</m:t>
                        </m:r>
                      </m:e>
                      <m:sub>
                        <m:r>
                          <a:rPr lang="en-US" i="1">
                            <a:latin typeface="Cambria Math"/>
                          </a:rPr>
                          <m:t>1</m:t>
                        </m:r>
                      </m:sub>
                    </m:sSub>
                  </m:oMath>
                </a14:m>
                <a:r>
                  <a:rPr lang="en-US" i="1" dirty="0"/>
                  <a:t> </a:t>
                </a:r>
                <a:r>
                  <a:rPr lang="en-US" dirty="0" smtClean="0"/>
                  <a:t>were </a:t>
                </a:r>
                <a:r>
                  <a:rPr lang="en-US" dirty="0"/>
                  <a:t>derived in Example 6.2.8 in </a:t>
                </a:r>
                <a:r>
                  <a:rPr lang="en-US" i="1" dirty="0"/>
                  <a:t>System Dynamics</a:t>
                </a:r>
                <a:r>
                  <a:rPr lang="en-US" dirty="0"/>
                  <a:t>, </a:t>
                </a:r>
                <a:r>
                  <a:rPr lang="en-US" dirty="0" smtClean="0"/>
                  <a:t>3/e</a:t>
                </a:r>
                <a:r>
                  <a:rPr lang="en-US" dirty="0"/>
                  <a:t>.  </a:t>
                </a:r>
                <a:r>
                  <a:rPr lang="en-US" dirty="0" smtClean="0"/>
                  <a:t>If the initial capacitor charge is zero, the equations are</a:t>
                </a:r>
              </a:p>
              <a:p>
                <a:pPr algn="ctr"/>
                <a14:m>
                  <m:oMath xmlns:m="http://schemas.openxmlformats.org/officeDocument/2006/math">
                    <m:r>
                      <a:rPr lang="en-US" b="0" i="1" smtClean="0">
                        <a:latin typeface="Cambria Math"/>
                      </a:rPr>
                      <m:t>𝑖</m:t>
                    </m:r>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𝑅</m:t>
                        </m:r>
                      </m:den>
                    </m:f>
                    <m:d>
                      <m:dPr>
                        <m:ctrlPr>
                          <a:rPr lang="en-US" b="0" i="1" smtClean="0">
                            <a:latin typeface="Cambria Math"/>
                          </a:rPr>
                        </m:ctrlPr>
                      </m:dPr>
                      <m:e>
                        <m:sSub>
                          <m:sSubPr>
                            <m:ctrlPr>
                              <a:rPr lang="en-US" b="0" i="1" smtClean="0">
                                <a:latin typeface="Cambria Math"/>
                              </a:rPr>
                            </m:ctrlPr>
                          </m:sSubPr>
                          <m:e>
                            <m:r>
                              <a:rPr lang="en-US" b="0" i="1" smtClean="0">
                                <a:latin typeface="Cambria Math"/>
                              </a:rPr>
                              <m:t>𝑣</m:t>
                            </m:r>
                          </m:e>
                          <m:sub>
                            <m:r>
                              <a:rPr lang="en-US" b="0" i="1" smtClean="0">
                                <a:latin typeface="Cambria Math"/>
                              </a:rPr>
                              <m:t>𝑠</m:t>
                            </m:r>
                          </m:sub>
                        </m:sSub>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1</m:t>
                            </m:r>
                          </m:sub>
                        </m:sSub>
                      </m:e>
                    </m:d>
                  </m:oMath>
                </a14:m>
                <a:r>
                  <a:rPr lang="en-US" dirty="0" smtClean="0"/>
                  <a:t> </a:t>
                </a:r>
              </a:p>
              <a:p>
                <a:pPr algn="ctr"/>
                <a:endParaRPr lang="en-US" dirty="0" smtClean="0"/>
              </a:p>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𝑣</m:t>
                          </m:r>
                        </m:e>
                        <m:sub>
                          <m:r>
                            <a:rPr lang="en-US" b="0" i="1" smtClean="0">
                              <a:latin typeface="Cambria Math"/>
                            </a:rPr>
                            <m:t>1</m:t>
                          </m:r>
                        </m:sub>
                      </m:sSub>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𝐶</m:t>
                          </m:r>
                        </m:den>
                      </m:f>
                      <m:nary>
                        <m:naryPr>
                          <m:limLoc m:val="undOvr"/>
                          <m:subHide m:val="on"/>
                          <m:supHide m:val="on"/>
                          <m:ctrlPr>
                            <a:rPr lang="en-US" b="0" i="1" smtClean="0">
                              <a:latin typeface="Cambria Math"/>
                            </a:rPr>
                          </m:ctrlPr>
                        </m:naryPr>
                        <m:sub/>
                        <m:sup/>
                        <m:e>
                          <m:r>
                            <a:rPr lang="en-US" b="0" i="1" smtClean="0">
                              <a:latin typeface="Cambria Math"/>
                            </a:rPr>
                            <m:t>𝑖</m:t>
                          </m:r>
                          <m:r>
                            <a:rPr lang="en-US" b="0" i="1" smtClean="0">
                              <a:latin typeface="Cambria Math"/>
                            </a:rPr>
                            <m:t> </m:t>
                          </m:r>
                          <m:r>
                            <a:rPr lang="en-US" b="0" i="1" smtClean="0">
                              <a:latin typeface="Cambria Math"/>
                            </a:rPr>
                            <m:t>𝑑𝑡</m:t>
                          </m:r>
                        </m:e>
                      </m:nary>
                    </m:oMath>
                  </m:oMathPara>
                </a14:m>
                <a:endParaRPr lang="en-US" dirty="0" smtClean="0"/>
              </a:p>
              <a:p>
                <a:r>
                  <a:rPr lang="en-US" dirty="0" smtClean="0"/>
                  <a:t>The Simulink diagram shown below is easily created from these equations, assuming the input voltage is a step function.</a:t>
                </a:r>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381000" y="990600"/>
                <a:ext cx="4953000" cy="3426002"/>
              </a:xfrm>
              <a:prstGeom prst="rect">
                <a:avLst/>
              </a:prstGeom>
              <a:blipFill rotWithShape="1">
                <a:blip r:embed="rId3"/>
                <a:stretch>
                  <a:fillRect l="-1108" t="-890" r="-1355" b="-1779"/>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 y="4580290"/>
            <a:ext cx="59817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p:cNvSpPr>
            <a:spLocks noGrp="1"/>
          </p:cNvSpPr>
          <p:nvPr>
            <p:ph type="sldNum" sz="quarter" idx="12"/>
          </p:nvPr>
        </p:nvSpPr>
        <p:spPr/>
        <p:txBody>
          <a:bodyPr/>
          <a:lstStyle/>
          <a:p>
            <a:fld id="{E8BF6266-59E1-4252-AA02-883489F18DE5}" type="slidenum">
              <a:rPr lang="en-US" smtClean="0"/>
              <a:pPr/>
              <a:t>12</a:t>
            </a:fld>
            <a:endParaRPr lang="en-US"/>
          </a:p>
        </p:txBody>
      </p:sp>
    </p:spTree>
    <p:extLst>
      <p:ext uri="{BB962C8B-B14F-4D97-AF65-F5344CB8AC3E}">
        <p14:creationId xmlns:p14="http://schemas.microsoft.com/office/powerpoint/2010/main" val="3038602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419456" y="457200"/>
                <a:ext cx="4572000" cy="4191147"/>
              </a:xfrm>
              <a:prstGeom prst="rect">
                <a:avLst/>
              </a:prstGeom>
              <a:noFill/>
            </p:spPr>
            <p:txBody>
              <a:bodyPr wrap="square" rtlCol="0">
                <a:spAutoFit/>
              </a:bodyPr>
              <a:lstStyle/>
              <a:p>
                <a:r>
                  <a:rPr lang="en-US" dirty="0" smtClean="0"/>
                  <a:t>Let us see how to model ladder circuits in Simulink. We start with the two-loop circuit shown here. </a:t>
                </a:r>
                <a:r>
                  <a:rPr lang="en-US" dirty="0"/>
                  <a:t>The model equations for this circuit </a:t>
                </a:r>
                <a:r>
                  <a:rPr lang="en-US" dirty="0" smtClean="0"/>
                  <a:t>were </a:t>
                </a:r>
                <a:r>
                  <a:rPr lang="en-US" dirty="0"/>
                  <a:t>derived from basic physical principles in Example </a:t>
                </a:r>
                <a:r>
                  <a:rPr lang="en-US" dirty="0" smtClean="0"/>
                  <a:t>6.3.2 </a:t>
                </a:r>
                <a:r>
                  <a:rPr lang="en-US" dirty="0"/>
                  <a:t>in S</a:t>
                </a:r>
                <a:r>
                  <a:rPr lang="en-US" i="1" dirty="0"/>
                  <a:t>ystem Dynamics</a:t>
                </a:r>
                <a:r>
                  <a:rPr lang="en-US" dirty="0"/>
                  <a:t>, </a:t>
                </a:r>
                <a:r>
                  <a:rPr lang="en-US" dirty="0" smtClean="0"/>
                  <a:t>3/e</a:t>
                </a:r>
                <a:r>
                  <a:rPr lang="en-US" dirty="0"/>
                  <a:t>. They </a:t>
                </a:r>
                <a:r>
                  <a:rPr lang="en-US" dirty="0" smtClean="0"/>
                  <a:t>are</a:t>
                </a:r>
              </a:p>
              <a:p>
                <a:endParaRPr lang="en-US" dirty="0"/>
              </a:p>
              <a:p>
                <a:pPr/>
                <a14:m>
                  <m:oMathPara xmlns:m="http://schemas.openxmlformats.org/officeDocument/2006/math">
                    <m:oMathParaPr>
                      <m:jc m:val="left"/>
                    </m:oMathParaPr>
                    <m:oMath xmlns:m="http://schemas.openxmlformats.org/officeDocument/2006/math">
                      <m:f>
                        <m:fPr>
                          <m:ctrlPr>
                            <a:rPr lang="en-US" i="1">
                              <a:latin typeface="Cambria Math"/>
                            </a:rPr>
                          </m:ctrlPr>
                        </m:fPr>
                        <m:num>
                          <m:r>
                            <a:rPr lang="en-US" i="1">
                              <a:latin typeface="Cambria Math"/>
                            </a:rPr>
                            <m:t>𝑑</m:t>
                          </m:r>
                          <m:sSub>
                            <m:sSubPr>
                              <m:ctrlPr>
                                <a:rPr lang="en-US" i="1">
                                  <a:latin typeface="Cambria Math"/>
                                </a:rPr>
                              </m:ctrlPr>
                            </m:sSubPr>
                            <m:e>
                              <m:r>
                                <a:rPr lang="en-US" i="1">
                                  <a:latin typeface="Cambria Math"/>
                                </a:rPr>
                                <m:t>𝑣</m:t>
                              </m:r>
                            </m:e>
                            <m:sub>
                              <m:r>
                                <a:rPr lang="en-US" i="1">
                                  <a:latin typeface="Cambria Math"/>
                                </a:rPr>
                                <m:t>1</m:t>
                              </m:r>
                            </m:sub>
                          </m:sSub>
                        </m:num>
                        <m:den>
                          <m:r>
                            <a:rPr lang="en-US" i="1">
                              <a:latin typeface="Cambria Math"/>
                            </a:rPr>
                            <m:t>𝑑𝑡</m:t>
                          </m:r>
                        </m:den>
                      </m:f>
                      <m:r>
                        <a:rPr lang="en-US" i="1">
                          <a:latin typeface="Cambria Math"/>
                        </a:rPr>
                        <m:t>=</m:t>
                      </m:r>
                      <m:f>
                        <m:fPr>
                          <m:ctrlPr>
                            <a:rPr lang="en-US" i="1">
                              <a:latin typeface="Cambria Math"/>
                            </a:rPr>
                          </m:ctrlPr>
                        </m:fPr>
                        <m:num>
                          <m:r>
                            <a:rPr lang="en-US" i="1">
                              <a:latin typeface="Cambria Math"/>
                            </a:rPr>
                            <m:t>1</m:t>
                          </m:r>
                        </m:num>
                        <m:den>
                          <m:r>
                            <a:rPr lang="en-US" i="1">
                              <a:latin typeface="Cambria Math"/>
                            </a:rPr>
                            <m:t>𝑅𝐶</m:t>
                          </m:r>
                        </m:den>
                      </m:f>
                      <m:d>
                        <m:dPr>
                          <m:ctrlPr>
                            <a:rPr lang="en-US" i="1">
                              <a:latin typeface="Cambria Math"/>
                            </a:rPr>
                          </m:ctrlPr>
                        </m:dPr>
                        <m:e>
                          <m:sSub>
                            <m:sSubPr>
                              <m:ctrlPr>
                                <a:rPr lang="en-US" i="1">
                                  <a:latin typeface="Cambria Math"/>
                                </a:rPr>
                              </m:ctrlPr>
                            </m:sSubPr>
                            <m:e>
                              <m:r>
                                <a:rPr lang="en-US" i="1">
                                  <a:latin typeface="Cambria Math"/>
                                </a:rPr>
                                <m:t>𝑣</m:t>
                              </m:r>
                            </m:e>
                            <m:sub>
                              <m:r>
                                <a:rPr lang="en-US" i="1">
                                  <a:latin typeface="Cambria Math"/>
                                </a:rPr>
                                <m:t>𝑠</m:t>
                              </m:r>
                            </m:sub>
                          </m:sSub>
                          <m:r>
                            <a:rPr lang="en-US" i="1">
                              <a:latin typeface="Cambria Math"/>
                            </a:rPr>
                            <m:t>−2</m:t>
                          </m:r>
                          <m:sSub>
                            <m:sSubPr>
                              <m:ctrlPr>
                                <a:rPr lang="en-US" i="1">
                                  <a:latin typeface="Cambria Math"/>
                                </a:rPr>
                              </m:ctrlPr>
                            </m:sSubPr>
                            <m:e>
                              <m:r>
                                <a:rPr lang="en-US" i="1">
                                  <a:latin typeface="Cambria Math"/>
                                </a:rPr>
                                <m:t>𝑣</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𝑣</m:t>
                              </m:r>
                            </m:e>
                            <m:sub>
                              <m:r>
                                <a:rPr lang="en-US" i="1">
                                  <a:latin typeface="Cambria Math"/>
                                </a:rPr>
                                <m:t>𝑜</m:t>
                              </m:r>
                            </m:sub>
                          </m:sSub>
                        </m:e>
                      </m:d>
                    </m:oMath>
                  </m:oMathPara>
                </a14:m>
                <a:endParaRPr lang="en-US" dirty="0"/>
              </a:p>
              <a:p>
                <a:endParaRPr lang="en-US" dirty="0"/>
              </a:p>
              <a:p>
                <a:pPr/>
                <a14:m>
                  <m:oMathPara xmlns:m="http://schemas.openxmlformats.org/officeDocument/2006/math">
                    <m:oMathParaPr>
                      <m:jc m:val="left"/>
                    </m:oMathParaPr>
                    <m:oMath xmlns:m="http://schemas.openxmlformats.org/officeDocument/2006/math">
                      <m:f>
                        <m:fPr>
                          <m:ctrlPr>
                            <a:rPr lang="en-US" i="1">
                              <a:latin typeface="Cambria Math"/>
                            </a:rPr>
                          </m:ctrlPr>
                        </m:fPr>
                        <m:num>
                          <m:r>
                            <a:rPr lang="en-US" i="1">
                              <a:latin typeface="Cambria Math"/>
                            </a:rPr>
                            <m:t>𝑑</m:t>
                          </m:r>
                          <m:sSub>
                            <m:sSubPr>
                              <m:ctrlPr>
                                <a:rPr lang="en-US" i="1">
                                  <a:latin typeface="Cambria Math"/>
                                </a:rPr>
                              </m:ctrlPr>
                            </m:sSubPr>
                            <m:e>
                              <m:r>
                                <a:rPr lang="en-US" i="1">
                                  <a:latin typeface="Cambria Math"/>
                                </a:rPr>
                                <m:t>𝑣</m:t>
                              </m:r>
                            </m:e>
                            <m:sub>
                              <m:r>
                                <a:rPr lang="en-US" i="1">
                                  <a:latin typeface="Cambria Math"/>
                                </a:rPr>
                                <m:t>𝑜</m:t>
                              </m:r>
                            </m:sub>
                          </m:sSub>
                        </m:num>
                        <m:den>
                          <m:r>
                            <a:rPr lang="en-US" i="1">
                              <a:latin typeface="Cambria Math"/>
                            </a:rPr>
                            <m:t>𝑑𝑡</m:t>
                          </m:r>
                        </m:den>
                      </m:f>
                      <m:r>
                        <a:rPr lang="en-US" i="1">
                          <a:latin typeface="Cambria Math"/>
                        </a:rPr>
                        <m:t>=</m:t>
                      </m:r>
                      <m:f>
                        <m:fPr>
                          <m:ctrlPr>
                            <a:rPr lang="en-US" i="1">
                              <a:latin typeface="Cambria Math"/>
                            </a:rPr>
                          </m:ctrlPr>
                        </m:fPr>
                        <m:num>
                          <m:r>
                            <a:rPr lang="en-US" i="1">
                              <a:latin typeface="Cambria Math"/>
                            </a:rPr>
                            <m:t>1</m:t>
                          </m:r>
                        </m:num>
                        <m:den>
                          <m:r>
                            <a:rPr lang="en-US" i="1">
                              <a:latin typeface="Cambria Math"/>
                            </a:rPr>
                            <m:t>𝑅𝐶</m:t>
                          </m:r>
                        </m:den>
                      </m:f>
                      <m:d>
                        <m:dPr>
                          <m:ctrlPr>
                            <a:rPr lang="en-US" i="1">
                              <a:latin typeface="Cambria Math"/>
                            </a:rPr>
                          </m:ctrlPr>
                        </m:dPr>
                        <m:e>
                          <m:sSub>
                            <m:sSubPr>
                              <m:ctrlPr>
                                <a:rPr lang="en-US" i="1">
                                  <a:latin typeface="Cambria Math"/>
                                </a:rPr>
                              </m:ctrlPr>
                            </m:sSubPr>
                            <m:e>
                              <m:r>
                                <a:rPr lang="en-US" i="1">
                                  <a:latin typeface="Cambria Math"/>
                                </a:rPr>
                                <m:t>𝑣</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𝑣</m:t>
                              </m:r>
                            </m:e>
                            <m:sub>
                              <m:r>
                                <a:rPr lang="en-US" i="1">
                                  <a:latin typeface="Cambria Math"/>
                                </a:rPr>
                                <m:t>𝑜</m:t>
                              </m:r>
                            </m:sub>
                          </m:sSub>
                        </m:e>
                      </m:d>
                    </m:oMath>
                  </m:oMathPara>
                </a14:m>
                <a:endParaRPr lang="en-US" dirty="0" smtClean="0"/>
              </a:p>
              <a:p>
                <a:endParaRPr lang="en-US" dirty="0"/>
              </a:p>
              <a:p>
                <a:r>
                  <a:rPr lang="en-US" dirty="0" smtClean="0"/>
                  <a:t>The following bock diagram can be drawn from these equations.  </a:t>
                </a:r>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419456" y="457200"/>
                <a:ext cx="4572000" cy="4191147"/>
              </a:xfrm>
              <a:prstGeom prst="rect">
                <a:avLst/>
              </a:prstGeom>
              <a:blipFill rotWithShape="1">
                <a:blip r:embed="rId2"/>
                <a:stretch>
                  <a:fillRect l="-1200" t="-727" r="-1600" b="-1308"/>
                </a:stretch>
              </a:blipFill>
            </p:spPr>
            <p:txBody>
              <a:bodyPr/>
              <a:lstStyle/>
              <a:p>
                <a:r>
                  <a:rPr lang="en-US">
                    <a:noFill/>
                  </a:rPr>
                  <a:t> </a:t>
                </a:r>
              </a:p>
            </p:txBody>
          </p:sp>
        </mc:Fallback>
      </mc:AlternateContent>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914400"/>
            <a:ext cx="40386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4724400"/>
            <a:ext cx="70961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8BF6266-59E1-4252-AA02-883489F18DE5}" type="slidenum">
              <a:rPr lang="en-US" smtClean="0"/>
              <a:pPr/>
              <a:t>13</a:t>
            </a:fld>
            <a:endParaRPr lang="en-US"/>
          </a:p>
        </p:txBody>
      </p:sp>
    </p:spTree>
    <p:extLst>
      <p:ext uri="{BB962C8B-B14F-4D97-AF65-F5344CB8AC3E}">
        <p14:creationId xmlns:p14="http://schemas.microsoft.com/office/powerpoint/2010/main" val="718500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533400"/>
            <a:ext cx="7848600" cy="369332"/>
          </a:xfrm>
          <a:prstGeom prst="rect">
            <a:avLst/>
          </a:prstGeom>
          <a:noFill/>
        </p:spPr>
        <p:txBody>
          <a:bodyPr wrap="square" rtlCol="0">
            <a:spAutoFit/>
          </a:bodyPr>
          <a:lstStyle/>
          <a:p>
            <a:r>
              <a:rPr lang="en-US" dirty="0"/>
              <a:t>B</a:t>
            </a:r>
            <a:r>
              <a:rPr lang="en-US" dirty="0" smtClean="0"/>
              <a:t>lock diagram algebra can be used to reduce the two inner loops to obtain: </a:t>
            </a:r>
            <a:endParaRPr lang="en-US" dirty="0"/>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219200"/>
            <a:ext cx="48863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2590800"/>
            <a:ext cx="7696200" cy="1200329"/>
          </a:xfrm>
          <a:prstGeom prst="rect">
            <a:avLst/>
          </a:prstGeom>
          <a:noFill/>
        </p:spPr>
        <p:txBody>
          <a:bodyPr wrap="square" rtlCol="0">
            <a:spAutoFit/>
          </a:bodyPr>
          <a:lstStyle/>
          <a:p>
            <a:r>
              <a:rPr lang="en-US" dirty="0" smtClean="0"/>
              <a:t>We can continue by reducing the outer loop to obtain a single transfer function, but now the required algebra starts to get complicated.  (Think about the algebra required if we had three loops instead of only two.) So instead we will create a Simulink model from this diagram.  It is shown below.</a:t>
            </a:r>
            <a:endParaRPr lang="en-US" dirty="0"/>
          </a:p>
        </p:txBody>
      </p:sp>
      <p:sp>
        <p:nvSpPr>
          <p:cNvPr id="5" name="Slide Number Placeholder 4"/>
          <p:cNvSpPr>
            <a:spLocks noGrp="1"/>
          </p:cNvSpPr>
          <p:nvPr>
            <p:ph type="sldNum" sz="quarter" idx="12"/>
          </p:nvPr>
        </p:nvSpPr>
        <p:spPr/>
        <p:txBody>
          <a:bodyPr/>
          <a:lstStyle/>
          <a:p>
            <a:fld id="{E8BF6266-59E1-4252-AA02-883489F18DE5}" type="slidenum">
              <a:rPr lang="en-US" smtClean="0"/>
              <a:pPr/>
              <a:t>14</a:t>
            </a:fld>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4038600"/>
            <a:ext cx="634365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171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15</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533400" y="457200"/>
                <a:ext cx="8153400" cy="923330"/>
              </a:xfrm>
              <a:prstGeom prst="rect">
                <a:avLst/>
              </a:prstGeom>
              <a:noFill/>
            </p:spPr>
            <p:txBody>
              <a:bodyPr wrap="square" rtlCol="0">
                <a:spAutoFit/>
              </a:bodyPr>
              <a:lstStyle/>
              <a:p>
                <a:r>
                  <a:rPr lang="en-US" dirty="0" smtClean="0"/>
                  <a:t>Suppose we run the simulation with a unit-step input, for the particular parameter values </a:t>
                </a:r>
                <a14:m>
                  <m:oMath xmlns:m="http://schemas.openxmlformats.org/officeDocument/2006/math">
                    <m:r>
                      <a:rPr lang="en-US" b="0" i="1" smtClean="0">
                        <a:latin typeface="Cambria Math"/>
                      </a:rPr>
                      <m:t>𝑅</m:t>
                    </m:r>
                    <m:r>
                      <a:rPr lang="en-US" b="0" i="1" smtClean="0">
                        <a:latin typeface="Cambria Math"/>
                      </a:rPr>
                      <m:t>=1000 </m:t>
                    </m:r>
                    <m:r>
                      <m:rPr>
                        <m:sty m:val="p"/>
                      </m:rPr>
                      <a:rPr lang="el-GR" b="0" i="1" smtClean="0">
                        <a:latin typeface="Cambria Math"/>
                      </a:rPr>
                      <m:t>Ω</m:t>
                    </m:r>
                  </m:oMath>
                </a14:m>
                <a:r>
                  <a:rPr lang="en-US" dirty="0" smtClean="0"/>
                  <a:t> and </a:t>
                </a:r>
                <a14:m>
                  <m:oMath xmlns:m="http://schemas.openxmlformats.org/officeDocument/2006/math">
                    <m:r>
                      <a:rPr lang="en-US" b="0" i="1" smtClean="0">
                        <a:latin typeface="Cambria Math"/>
                      </a:rPr>
                      <m:t>𝐶</m:t>
                    </m:r>
                    <m:r>
                      <a:rPr lang="en-US" b="0" i="1" smtClean="0">
                        <a:latin typeface="Cambria Math"/>
                      </a:rPr>
                      <m:t>=</m:t>
                    </m:r>
                    <m:sSup>
                      <m:sSupPr>
                        <m:ctrlPr>
                          <a:rPr lang="en-US" b="0" i="1" smtClean="0">
                            <a:latin typeface="Cambria Math"/>
                          </a:rPr>
                        </m:ctrlPr>
                      </m:sSupPr>
                      <m:e>
                        <m:r>
                          <a:rPr lang="en-US" b="0" i="1" smtClean="0">
                            <a:latin typeface="Cambria Math"/>
                          </a:rPr>
                          <m:t>10</m:t>
                        </m:r>
                      </m:e>
                      <m:sup>
                        <m:r>
                          <a:rPr lang="en-US" b="0" i="1" smtClean="0">
                            <a:latin typeface="Cambria Math"/>
                          </a:rPr>
                          <m:t>−4</m:t>
                        </m:r>
                      </m:sup>
                    </m:sSup>
                    <m:r>
                      <a:rPr lang="en-US" b="0" i="1" smtClean="0">
                        <a:latin typeface="Cambria Math"/>
                      </a:rPr>
                      <m:t>𝐹</m:t>
                    </m:r>
                    <m:r>
                      <a:rPr lang="en-US" b="0" i="1" smtClean="0">
                        <a:latin typeface="Cambria Math"/>
                      </a:rPr>
                      <m:t>, </m:t>
                    </m:r>
                  </m:oMath>
                </a14:m>
                <a:r>
                  <a:rPr lang="en-US" dirty="0" smtClean="0"/>
                  <a:t>such that </a:t>
                </a:r>
                <a14:m>
                  <m:oMath xmlns:m="http://schemas.openxmlformats.org/officeDocument/2006/math">
                    <m:r>
                      <a:rPr lang="en-US" b="0" i="1" smtClean="0">
                        <a:latin typeface="Cambria Math"/>
                      </a:rPr>
                      <m:t>𝑅𝐶</m:t>
                    </m:r>
                    <m:r>
                      <a:rPr lang="en-US" b="0" i="1" smtClean="0">
                        <a:latin typeface="Cambria Math"/>
                      </a:rPr>
                      <m:t>=0.1</m:t>
                    </m:r>
                  </m:oMath>
                </a14:m>
                <a:r>
                  <a:rPr lang="en-US" dirty="0" smtClean="0"/>
                  <a:t>.  The scope plot is shown below.</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33400" y="457200"/>
                <a:ext cx="8153400" cy="923330"/>
              </a:xfrm>
              <a:prstGeom prst="rect">
                <a:avLst/>
              </a:prstGeom>
              <a:blipFill rotWithShape="1">
                <a:blip r:embed="rId2" cstate="print"/>
                <a:stretch>
                  <a:fillRect l="-673" t="-3311"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05626" y="4343400"/>
                <a:ext cx="8104974" cy="2031325"/>
              </a:xfrm>
              <a:prstGeom prst="rect">
                <a:avLst/>
              </a:prstGeom>
            </p:spPr>
            <p:txBody>
              <a:bodyPr wrap="square">
                <a:spAutoFit/>
              </a:bodyPr>
              <a:lstStyle/>
              <a:p>
                <a:r>
                  <a:rPr lang="en-US" dirty="0" smtClean="0"/>
                  <a:t>The characteristic equation derived earlier becomes</a:t>
                </a:r>
              </a:p>
              <a:p>
                <a:endParaRPr lang="en-US" dirty="0" smtClean="0"/>
              </a:p>
              <a:p>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a:rPr>
                            <m:t>𝑅</m:t>
                          </m:r>
                        </m:e>
                        <m:sup>
                          <m:r>
                            <a:rPr lang="en-US" i="1">
                              <a:latin typeface="Cambria Math"/>
                            </a:rPr>
                            <m:t>2</m:t>
                          </m:r>
                        </m:sup>
                      </m:sSup>
                      <m:sSup>
                        <m:sSupPr>
                          <m:ctrlPr>
                            <a:rPr lang="en-US" i="1">
                              <a:latin typeface="Cambria Math"/>
                            </a:rPr>
                          </m:ctrlPr>
                        </m:sSupPr>
                        <m:e>
                          <m:r>
                            <a:rPr lang="en-US" i="1">
                              <a:latin typeface="Cambria Math"/>
                            </a:rPr>
                            <m:t>𝐶</m:t>
                          </m:r>
                        </m:e>
                        <m:sup>
                          <m:r>
                            <a:rPr lang="en-US" i="1">
                              <a:latin typeface="Cambria Math"/>
                            </a:rPr>
                            <m:t>2</m:t>
                          </m:r>
                        </m:sup>
                      </m:sSup>
                      <m:sSup>
                        <m:sSupPr>
                          <m:ctrlPr>
                            <a:rPr lang="en-US" i="1">
                              <a:latin typeface="Cambria Math"/>
                            </a:rPr>
                          </m:ctrlPr>
                        </m:sSupPr>
                        <m:e>
                          <m:r>
                            <a:rPr lang="en-US" i="1">
                              <a:latin typeface="Cambria Math"/>
                            </a:rPr>
                            <m:t>𝑠</m:t>
                          </m:r>
                        </m:e>
                        <m:sup>
                          <m:r>
                            <a:rPr lang="en-US" i="1">
                              <a:latin typeface="Cambria Math"/>
                            </a:rPr>
                            <m:t>2</m:t>
                          </m:r>
                        </m:sup>
                      </m:sSup>
                      <m:r>
                        <a:rPr lang="en-US" i="1">
                          <a:latin typeface="Cambria Math"/>
                        </a:rPr>
                        <m:t>+3</m:t>
                      </m:r>
                      <m:r>
                        <a:rPr lang="en-US" i="1">
                          <a:latin typeface="Cambria Math"/>
                        </a:rPr>
                        <m:t>𝑅𝐶𝑠</m:t>
                      </m:r>
                      <m:r>
                        <a:rPr lang="en-US" i="1">
                          <a:latin typeface="Cambria Math"/>
                        </a:rPr>
                        <m:t>+1=0.01</m:t>
                      </m:r>
                      <m:sSup>
                        <m:sSupPr>
                          <m:ctrlPr>
                            <a:rPr lang="en-US" b="0" i="1" smtClean="0">
                              <a:latin typeface="Cambria Math"/>
                            </a:rPr>
                          </m:ctrlPr>
                        </m:sSupPr>
                        <m:e>
                          <m:r>
                            <a:rPr lang="en-US" b="0" i="1" smtClean="0">
                              <a:latin typeface="Cambria Math"/>
                            </a:rPr>
                            <m:t>𝑠</m:t>
                          </m:r>
                        </m:e>
                        <m:sup>
                          <m:r>
                            <a:rPr lang="en-US" b="0" i="1" smtClean="0">
                              <a:latin typeface="Cambria Math"/>
                            </a:rPr>
                            <m:t>2</m:t>
                          </m:r>
                        </m:sup>
                      </m:sSup>
                      <m:r>
                        <a:rPr lang="en-US" b="0" i="1" smtClean="0">
                          <a:latin typeface="Cambria Math"/>
                        </a:rPr>
                        <m:t>+0.3</m:t>
                      </m:r>
                      <m:r>
                        <a:rPr lang="en-US" b="0" i="1" smtClean="0">
                          <a:latin typeface="Cambria Math"/>
                        </a:rPr>
                        <m:t>𝑠</m:t>
                      </m:r>
                      <m:r>
                        <a:rPr lang="en-US" b="0" i="1" smtClean="0">
                          <a:latin typeface="Cambria Math"/>
                        </a:rPr>
                        <m:t>+1=0</m:t>
                      </m:r>
                    </m:oMath>
                  </m:oMathPara>
                </a14:m>
                <a:endParaRPr lang="en-US" b="0" dirty="0" smtClean="0"/>
              </a:p>
              <a:p>
                <a:endParaRPr lang="en-US" b="0" dirty="0" smtClean="0"/>
              </a:p>
              <a:p>
                <a:r>
                  <a:rPr lang="en-US" dirty="0"/>
                  <a:t>w</a:t>
                </a:r>
                <a:r>
                  <a:rPr lang="en-US" dirty="0" smtClean="0"/>
                  <a:t>hose roots are </a:t>
                </a:r>
                <a14:m>
                  <m:oMath xmlns:m="http://schemas.openxmlformats.org/officeDocument/2006/math">
                    <m:r>
                      <a:rPr lang="en-US" b="0" i="1" smtClean="0">
                        <a:latin typeface="Cambria Math"/>
                      </a:rPr>
                      <m:t>𝑠</m:t>
                    </m:r>
                    <m:r>
                      <a:rPr lang="en-US" b="0" i="1" smtClean="0">
                        <a:latin typeface="Cambria Math"/>
                      </a:rPr>
                      <m:t>=−26.18</m:t>
                    </m:r>
                  </m:oMath>
                </a14:m>
                <a:r>
                  <a:rPr lang="en-US" dirty="0" smtClean="0"/>
                  <a:t> and </a:t>
                </a:r>
                <a14:m>
                  <m:oMath xmlns:m="http://schemas.openxmlformats.org/officeDocument/2006/math">
                    <m:r>
                      <a:rPr lang="en-US" b="0" i="1" smtClean="0">
                        <a:latin typeface="Cambria Math"/>
                      </a:rPr>
                      <m:t>𝑠</m:t>
                    </m:r>
                    <m:r>
                      <a:rPr lang="en-US" b="0" i="1" smtClean="0">
                        <a:latin typeface="Cambria Math"/>
                      </a:rPr>
                      <m:t>=−3.82</m:t>
                    </m:r>
                  </m:oMath>
                </a14:m>
                <a:r>
                  <a:rPr lang="en-US" dirty="0" smtClean="0"/>
                  <a:t>. The dominant time constant is 1/3.82=0.262, and thus we would expect the steady-state response to be reached in about 4(0.262)=1.04 s. The scope plot confirms this.</a:t>
                </a:r>
                <a:endParaRPr lang="en-US" dirty="0">
                  <a:solidFill>
                    <a:srgbClr val="FF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505626" y="4343400"/>
                <a:ext cx="8104974" cy="2031325"/>
              </a:xfrm>
              <a:prstGeom prst="rect">
                <a:avLst/>
              </a:prstGeom>
              <a:blipFill rotWithShape="1">
                <a:blip r:embed="rId3" cstate="print"/>
                <a:stretch>
                  <a:fillRect l="-677" t="-1502" b="-3604"/>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734" y="1295400"/>
            <a:ext cx="325755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513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16</a:t>
            </a:fld>
            <a:endParaRPr lang="en-US"/>
          </a:p>
        </p:txBody>
      </p:sp>
      <p:sp>
        <p:nvSpPr>
          <p:cNvPr id="3" name="Rectangle 2"/>
          <p:cNvSpPr/>
          <p:nvPr/>
        </p:nvSpPr>
        <p:spPr>
          <a:xfrm>
            <a:off x="2474686" y="535536"/>
            <a:ext cx="3733202" cy="369332"/>
          </a:xfrm>
          <a:prstGeom prst="rect">
            <a:avLst/>
          </a:prstGeom>
        </p:spPr>
        <p:txBody>
          <a:bodyPr wrap="none">
            <a:spAutoFit/>
          </a:bodyPr>
          <a:lstStyle/>
          <a:p>
            <a:pPr algn="ctr"/>
            <a:r>
              <a:rPr lang="en-US" dirty="0">
                <a:solidFill>
                  <a:srgbClr val="002060"/>
                </a:solidFill>
                <a:effectLst>
                  <a:outerShdw blurRad="38100" dist="38100" dir="2700000" algn="tl">
                    <a:srgbClr val="000000">
                      <a:alpha val="43137"/>
                    </a:srgbClr>
                  </a:outerShdw>
                </a:effectLst>
              </a:rPr>
              <a:t>Modeling Ladder Circuits in </a:t>
            </a:r>
            <a:r>
              <a:rPr lang="en-US" dirty="0" err="1" smtClean="0">
                <a:solidFill>
                  <a:srgbClr val="002060"/>
                </a:solidFill>
                <a:effectLst>
                  <a:outerShdw blurRad="38100" dist="38100" dir="2700000" algn="tl">
                    <a:srgbClr val="000000">
                      <a:alpha val="43137"/>
                    </a:srgbClr>
                  </a:outerShdw>
                </a:effectLst>
              </a:rPr>
              <a:t>Simscape</a:t>
            </a:r>
            <a:r>
              <a:rPr lang="en-US" dirty="0" smtClean="0">
                <a:solidFill>
                  <a:srgbClr val="002060"/>
                </a:solidFill>
                <a:effectLst>
                  <a:outerShdw blurRad="38100" dist="38100" dir="2700000" algn="tl">
                    <a:srgbClr val="000000">
                      <a:alpha val="43137"/>
                    </a:srgbClr>
                  </a:outerShdw>
                </a:effectLst>
              </a:rPr>
              <a:t> </a:t>
            </a:r>
            <a:endParaRPr lang="en-US" dirty="0">
              <a:solidFill>
                <a:srgbClr val="002060"/>
              </a:solidFill>
              <a:effectLst>
                <a:outerShdw blurRad="38100" dist="38100" dir="2700000" algn="tl">
                  <a:srgbClr val="000000">
                    <a:alpha val="43137"/>
                  </a:srgbClr>
                </a:outerShdw>
              </a:effectLst>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1987" y="3048000"/>
            <a:ext cx="40386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38200" y="1143000"/>
            <a:ext cx="7696200" cy="1200329"/>
          </a:xfrm>
          <a:prstGeom prst="rect">
            <a:avLst/>
          </a:prstGeom>
          <a:noFill/>
        </p:spPr>
        <p:txBody>
          <a:bodyPr wrap="square" rtlCol="0">
            <a:spAutoFit/>
          </a:bodyPr>
          <a:lstStyle/>
          <a:p>
            <a:r>
              <a:rPr lang="en-US" dirty="0" smtClean="0"/>
              <a:t>We now construct a model of the two-loop circuit in </a:t>
            </a:r>
            <a:r>
              <a:rPr lang="en-US" dirty="0" err="1" smtClean="0"/>
              <a:t>Simscape</a:t>
            </a:r>
            <a:r>
              <a:rPr lang="en-US" dirty="0" smtClean="0"/>
              <a:t>. The structure of the circuit suggests that we can create a subsystem block that models a single </a:t>
            </a:r>
            <a:r>
              <a:rPr lang="en-US" i="1" dirty="0" smtClean="0"/>
              <a:t>RC</a:t>
            </a:r>
            <a:r>
              <a:rPr lang="en-US" dirty="0" smtClean="0"/>
              <a:t> loop, and that is what we will do first.  Then we will create the complete model by connecting two subsystem blocks. </a:t>
            </a:r>
            <a:endParaRPr lang="en-US" dirty="0"/>
          </a:p>
        </p:txBody>
      </p:sp>
    </p:spTree>
    <p:extLst>
      <p:ext uri="{BB962C8B-B14F-4D97-AF65-F5344CB8AC3E}">
        <p14:creationId xmlns:p14="http://schemas.microsoft.com/office/powerpoint/2010/main" val="2680109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17</a:t>
            </a:fld>
            <a:endParaRPr lang="en-US"/>
          </a:p>
        </p:txBody>
      </p:sp>
      <p:sp>
        <p:nvSpPr>
          <p:cNvPr id="3" name="Rectangle 2"/>
          <p:cNvSpPr/>
          <p:nvPr/>
        </p:nvSpPr>
        <p:spPr>
          <a:xfrm>
            <a:off x="685800" y="609600"/>
            <a:ext cx="7924800" cy="369332"/>
          </a:xfrm>
          <a:prstGeom prst="rect">
            <a:avLst/>
          </a:prstGeom>
        </p:spPr>
        <p:txBody>
          <a:bodyPr wrap="square">
            <a:spAutoFit/>
          </a:bodyPr>
          <a:lstStyle/>
          <a:p>
            <a:r>
              <a:rPr lang="en-US" dirty="0" smtClean="0"/>
              <a:t>Let </a:t>
            </a:r>
            <a:r>
              <a:rPr lang="en-US" dirty="0"/>
              <a:t>us look at the completed model first.  It is shown </a:t>
            </a:r>
            <a:r>
              <a:rPr lang="en-US" dirty="0" smtClean="0"/>
              <a:t>below.</a:t>
            </a:r>
            <a:endParaRPr lang="en-US" dirty="0"/>
          </a:p>
        </p:txBody>
      </p:sp>
      <p:sp>
        <p:nvSpPr>
          <p:cNvPr id="5" name="TextBox 4"/>
          <p:cNvSpPr txBox="1"/>
          <p:nvPr/>
        </p:nvSpPr>
        <p:spPr>
          <a:xfrm>
            <a:off x="685800" y="4267200"/>
            <a:ext cx="7908510" cy="1477328"/>
          </a:xfrm>
          <a:prstGeom prst="rect">
            <a:avLst/>
          </a:prstGeom>
          <a:noFill/>
        </p:spPr>
        <p:txBody>
          <a:bodyPr wrap="square" rtlCol="0">
            <a:spAutoFit/>
          </a:bodyPr>
          <a:lstStyle/>
          <a:p>
            <a:r>
              <a:rPr lang="en-US" dirty="0" smtClean="0"/>
              <a:t>Note that, unlike our Simulink model, there is no feedback loop required in the </a:t>
            </a:r>
            <a:r>
              <a:rPr lang="en-US" dirty="0" err="1" smtClean="0"/>
              <a:t>Simscape</a:t>
            </a:r>
            <a:r>
              <a:rPr lang="en-US" dirty="0" smtClean="0"/>
              <a:t> diagram.  This is due to the fact that the power-conserving connections in </a:t>
            </a:r>
            <a:r>
              <a:rPr lang="en-US" dirty="0" err="1" smtClean="0"/>
              <a:t>Simscape</a:t>
            </a:r>
            <a:r>
              <a:rPr lang="en-US" dirty="0" smtClean="0"/>
              <a:t> capture the coupling between the loops without </a:t>
            </a:r>
            <a:r>
              <a:rPr lang="en-US" dirty="0"/>
              <a:t>the need for </a:t>
            </a:r>
            <a:r>
              <a:rPr lang="en-US" dirty="0" smtClean="0"/>
              <a:t>feedback signals.  This is a great advantage when modeling circuits having many loops. </a:t>
            </a:r>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025" y="1295400"/>
            <a:ext cx="81343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9528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18</a:t>
            </a:fld>
            <a:endParaRPr lang="en-US"/>
          </a:p>
        </p:txBody>
      </p:sp>
      <p:sp>
        <p:nvSpPr>
          <p:cNvPr id="3" name="Rectangle 2"/>
          <p:cNvSpPr/>
          <p:nvPr/>
        </p:nvSpPr>
        <p:spPr>
          <a:xfrm>
            <a:off x="762000" y="457200"/>
            <a:ext cx="7696200" cy="923330"/>
          </a:xfrm>
          <a:prstGeom prst="rect">
            <a:avLst/>
          </a:prstGeom>
        </p:spPr>
        <p:txBody>
          <a:bodyPr wrap="square">
            <a:spAutoFit/>
          </a:bodyPr>
          <a:lstStyle/>
          <a:p>
            <a:r>
              <a:rPr lang="en-US" dirty="0" smtClean="0"/>
              <a:t>Let us first discuss how </a:t>
            </a:r>
            <a:r>
              <a:rPr lang="en-US" dirty="0"/>
              <a:t>to create the subsystem </a:t>
            </a:r>
            <a:r>
              <a:rPr lang="en-US" dirty="0" smtClean="0"/>
              <a:t>blocks.  Later we will discuss the other </a:t>
            </a:r>
            <a:r>
              <a:rPr lang="en-US" dirty="0" err="1" smtClean="0"/>
              <a:t>Simscape</a:t>
            </a:r>
            <a:r>
              <a:rPr lang="en-US" dirty="0" smtClean="0"/>
              <a:t> elements shown below (the Voltage Source and Sensor, the Solver Configuration, and the PS-Simulink Converter).   </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600200"/>
            <a:ext cx="802957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7574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19</a:t>
            </a:fld>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742" y="3505200"/>
            <a:ext cx="336232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21407" y="457200"/>
            <a:ext cx="7772400" cy="2862322"/>
          </a:xfrm>
          <a:prstGeom prst="rect">
            <a:avLst/>
          </a:prstGeom>
          <a:noFill/>
        </p:spPr>
        <p:txBody>
          <a:bodyPr wrap="square" rtlCol="0">
            <a:spAutoFit/>
          </a:bodyPr>
          <a:lstStyle/>
          <a:p>
            <a:r>
              <a:rPr lang="en-US" dirty="0" smtClean="0"/>
              <a:t>We start with the </a:t>
            </a:r>
            <a:r>
              <a:rPr lang="en-US" dirty="0" err="1" smtClean="0"/>
              <a:t>Simscape</a:t>
            </a:r>
            <a:r>
              <a:rPr lang="en-US" dirty="0" smtClean="0"/>
              <a:t> model of a single RC loop, shown below.</a:t>
            </a:r>
            <a:endParaRPr lang="en-US" dirty="0"/>
          </a:p>
          <a:p>
            <a:r>
              <a:rPr lang="en-US" b="1" dirty="0"/>
              <a:t>STEP 1:</a:t>
            </a:r>
            <a:r>
              <a:rPr lang="en-US" dirty="0"/>
              <a:t> Select and place the </a:t>
            </a:r>
            <a:r>
              <a:rPr lang="en-US" dirty="0">
                <a:solidFill>
                  <a:srgbClr val="00B0F0"/>
                </a:solidFill>
              </a:rPr>
              <a:t>Resistor, </a:t>
            </a:r>
            <a:r>
              <a:rPr lang="en-US" dirty="0" smtClean="0">
                <a:solidFill>
                  <a:srgbClr val="00B0F0"/>
                </a:solidFill>
              </a:rPr>
              <a:t>Capacitor</a:t>
            </a:r>
            <a:r>
              <a:rPr lang="en-US" dirty="0" smtClean="0"/>
              <a:t>, </a:t>
            </a:r>
            <a:r>
              <a:rPr lang="en-US" dirty="0"/>
              <a:t>and </a:t>
            </a:r>
            <a:r>
              <a:rPr lang="en-US" dirty="0">
                <a:solidFill>
                  <a:srgbClr val="00B0F0"/>
                </a:solidFill>
              </a:rPr>
              <a:t>Electrical Reference </a:t>
            </a:r>
            <a:r>
              <a:rPr lang="en-US" dirty="0"/>
              <a:t>elements from the </a:t>
            </a:r>
            <a:r>
              <a:rPr lang="en-US" dirty="0" err="1" smtClean="0">
                <a:solidFill>
                  <a:srgbClr val="FF0000"/>
                </a:solidFill>
              </a:rPr>
              <a:t>Simscape</a:t>
            </a:r>
            <a:r>
              <a:rPr lang="en-US" dirty="0" smtClean="0">
                <a:solidFill>
                  <a:srgbClr val="FF0000"/>
                </a:solidFill>
              </a:rPr>
              <a:t>&gt;Foundation </a:t>
            </a:r>
            <a:r>
              <a:rPr lang="en-US" dirty="0">
                <a:solidFill>
                  <a:srgbClr val="FF0000"/>
                </a:solidFill>
              </a:rPr>
              <a:t>Library&gt;Electrical&gt;Electrical Elements</a:t>
            </a:r>
            <a:r>
              <a:rPr lang="en-US" dirty="0"/>
              <a:t> library. </a:t>
            </a:r>
            <a:r>
              <a:rPr lang="en-US" dirty="0" smtClean="0"/>
              <a:t>Rotate the Capacitor block clockwise. </a:t>
            </a:r>
          </a:p>
          <a:p>
            <a:r>
              <a:rPr lang="en-US" b="1" dirty="0" smtClean="0"/>
              <a:t>STEP 2</a:t>
            </a:r>
            <a:r>
              <a:rPr lang="en-US" dirty="0" smtClean="0"/>
              <a:t>: </a:t>
            </a:r>
            <a:r>
              <a:rPr lang="en-US" dirty="0"/>
              <a:t>Insert four </a:t>
            </a:r>
            <a:r>
              <a:rPr lang="en-US" dirty="0">
                <a:solidFill>
                  <a:srgbClr val="00B0F0"/>
                </a:solidFill>
              </a:rPr>
              <a:t>Physical Modeling Connection Port </a:t>
            </a:r>
            <a:r>
              <a:rPr lang="en-US" dirty="0"/>
              <a:t>blocks (</a:t>
            </a:r>
            <a:r>
              <a:rPr lang="en-US" dirty="0" err="1">
                <a:solidFill>
                  <a:srgbClr val="00B0F0"/>
                </a:solidFill>
              </a:rPr>
              <a:t>PMC_Port</a:t>
            </a:r>
            <a:r>
              <a:rPr lang="en-US" dirty="0"/>
              <a:t>) from the </a:t>
            </a:r>
            <a:r>
              <a:rPr lang="en-US" dirty="0" err="1"/>
              <a:t>Simscape</a:t>
            </a:r>
            <a:r>
              <a:rPr lang="en-US" dirty="0"/>
              <a:t>&gt;</a:t>
            </a:r>
            <a:r>
              <a:rPr lang="en-US" dirty="0">
                <a:solidFill>
                  <a:srgbClr val="FF0000"/>
                </a:solidFill>
              </a:rPr>
              <a:t>Utilities</a:t>
            </a:r>
            <a:r>
              <a:rPr lang="en-US" dirty="0"/>
              <a:t> library. Place and connect them as shown.  You will need to flip blocks 2 and 3.   </a:t>
            </a:r>
            <a:r>
              <a:rPr lang="en-US" dirty="0" err="1"/>
              <a:t>Relabel</a:t>
            </a:r>
            <a:r>
              <a:rPr lang="en-US" dirty="0"/>
              <a:t> them as shown. Open the Block Parameters window of each </a:t>
            </a:r>
            <a:r>
              <a:rPr lang="en-US" dirty="0" err="1"/>
              <a:t>PMC_Port</a:t>
            </a:r>
            <a:r>
              <a:rPr lang="en-US" dirty="0"/>
              <a:t> block, </a:t>
            </a:r>
            <a:r>
              <a:rPr lang="en-US" dirty="0" smtClean="0"/>
              <a:t>verify </a:t>
            </a:r>
            <a:r>
              <a:rPr lang="en-US" dirty="0"/>
              <a:t>the port number, and select either Left or Right for the port location, as appropriate.  This will identify their connections to another part of the diagram</a:t>
            </a:r>
            <a:r>
              <a:rPr lang="en-US" dirty="0" smtClean="0"/>
              <a:t>.</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3505200"/>
            <a:ext cx="4562742" cy="286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731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077200" cy="3877985"/>
          </a:xfrm>
          <a:prstGeom prst="rect">
            <a:avLst/>
          </a:prstGeom>
          <a:noFill/>
        </p:spPr>
        <p:txBody>
          <a:bodyPr wrap="square" rtlCol="0">
            <a:spAutoFit/>
          </a:bodyPr>
          <a:lstStyle/>
          <a:p>
            <a:r>
              <a:rPr lang="en-US" dirty="0" smtClean="0"/>
              <a:t>These slides are intended to be used with the author’s text, </a:t>
            </a:r>
            <a:r>
              <a:rPr lang="en-US" altLang="en-US" i="1" dirty="0"/>
              <a:t>System Dynamics</a:t>
            </a:r>
            <a:r>
              <a:rPr lang="en-US" altLang="en-US" dirty="0"/>
              <a:t>, </a:t>
            </a:r>
            <a:r>
              <a:rPr lang="en-US" altLang="en-US" dirty="0"/>
              <a:t>3</a:t>
            </a:r>
            <a:r>
              <a:rPr lang="en-US" altLang="en-US" dirty="0" smtClean="0"/>
              <a:t>/e</a:t>
            </a:r>
            <a:r>
              <a:rPr lang="en-US" altLang="en-US" dirty="0" smtClean="0"/>
              <a:t>, published by </a:t>
            </a:r>
            <a:r>
              <a:rPr lang="en-US" altLang="en-US" dirty="0" smtClean="0"/>
              <a:t>McGraw-Hill©2014</a:t>
            </a:r>
            <a:r>
              <a:rPr lang="en-US" altLang="en-US" dirty="0" smtClean="0">
                <a:latin typeface="Times" pitchFamily="18" charset="0"/>
              </a:rPr>
              <a:t>.</a:t>
            </a:r>
            <a:endParaRPr lang="en-US" altLang="en-US" dirty="0" smtClean="0">
              <a:latin typeface="Times" pitchFamily="18" charset="0"/>
            </a:endParaRPr>
          </a:p>
          <a:p>
            <a:endParaRPr lang="en-US" altLang="en-US" b="1" dirty="0"/>
          </a:p>
          <a:p>
            <a:pPr algn="ctr"/>
            <a:r>
              <a:rPr lang="en-US" altLang="en-US" b="1" dirty="0" smtClean="0"/>
              <a:t>Acknowledgments </a:t>
            </a:r>
          </a:p>
          <a:p>
            <a:endParaRPr lang="en-US" altLang="en-US" b="1" dirty="0"/>
          </a:p>
          <a:p>
            <a:r>
              <a:rPr lang="en-US" altLang="en-US" dirty="0" smtClean="0"/>
              <a:t>The author wishes to acknowledge the support of McGraw-Hill for hosting these slides, and The MathWorks, Inc., who supplied the software. Naomi Fernandes, Dr. Gerald Brusher, and Steve Miller of MathWorks provided much assistance.  Dr. Brusher’s contributions formed the basis for many of the </a:t>
            </a:r>
            <a:r>
              <a:rPr lang="en-US" altLang="en-US" dirty="0" err="1" smtClean="0"/>
              <a:t>Simscape</a:t>
            </a:r>
            <a:r>
              <a:rPr lang="en-US" altLang="en-US" dirty="0" smtClean="0"/>
              <a:t> models presented here.</a:t>
            </a:r>
          </a:p>
          <a:p>
            <a:endParaRPr lang="en-US" altLang="en-US" dirty="0"/>
          </a:p>
          <a:p>
            <a:r>
              <a:rPr lang="en-US" altLang="en-US" dirty="0" smtClean="0"/>
              <a:t>MATLAB®, Simulink®, and Simscape</a:t>
            </a:r>
            <a:r>
              <a:rPr lang="en-US" b="1" dirty="0" smtClean="0">
                <a:latin typeface="Arial" charset="0"/>
              </a:rPr>
              <a:t>™ </a:t>
            </a:r>
            <a:r>
              <a:rPr lang="en-US" altLang="en-US" dirty="0" smtClean="0"/>
              <a:t>are registered trademarks and trademarks of The MathWorks, Inc. and are used with permission. </a:t>
            </a:r>
            <a:endParaRPr lang="en-US" altLang="en-US" dirty="0"/>
          </a:p>
          <a:p>
            <a:r>
              <a:rPr lang="en-US" sz="1200" dirty="0" smtClean="0"/>
              <a:t> </a:t>
            </a:r>
            <a:endParaRPr lang="en-US" sz="1200" dirty="0"/>
          </a:p>
        </p:txBody>
      </p:sp>
      <p:sp>
        <p:nvSpPr>
          <p:cNvPr id="3" name="Slide Number Placeholder 2"/>
          <p:cNvSpPr>
            <a:spLocks noGrp="1"/>
          </p:cNvSpPr>
          <p:nvPr>
            <p:ph type="sldNum" sz="quarter" idx="12"/>
          </p:nvPr>
        </p:nvSpPr>
        <p:spPr/>
        <p:txBody>
          <a:bodyPr/>
          <a:lstStyle/>
          <a:p>
            <a:fld id="{FCEF4EBB-15D2-4AB8-A70A-9586F0795BD6}" type="slidenum">
              <a:rPr lang="en-US" smtClean="0"/>
              <a:pPr/>
              <a:t>2</a:t>
            </a:fld>
            <a:endParaRPr lang="en-US"/>
          </a:p>
        </p:txBody>
      </p:sp>
      <p:sp>
        <p:nvSpPr>
          <p:cNvPr id="4" name="Rectangle 3"/>
          <p:cNvSpPr/>
          <p:nvPr/>
        </p:nvSpPr>
        <p:spPr>
          <a:xfrm>
            <a:off x="381000" y="4495800"/>
            <a:ext cx="8077200" cy="923330"/>
          </a:xfrm>
          <a:prstGeom prst="rect">
            <a:avLst/>
          </a:prstGeom>
        </p:spPr>
        <p:txBody>
          <a:bodyPr wrap="square">
            <a:spAutoFit/>
          </a:bodyPr>
          <a:lstStyle/>
          <a:p>
            <a:r>
              <a:rPr lang="en-US" altLang="en-US" dirty="0"/>
              <a:t>The equations and math symbols in these slides were created with the new equation editor in PowerPoint 2010, and thus material containing these elements will appear as graphics when viewed in an earlier version.</a:t>
            </a:r>
          </a:p>
        </p:txBody>
      </p:sp>
    </p:spTree>
    <p:extLst>
      <p:ext uri="{BB962C8B-B14F-4D97-AF65-F5344CB8AC3E}">
        <p14:creationId xmlns:p14="http://schemas.microsoft.com/office/powerpoint/2010/main" val="1616120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500" y="533400"/>
            <a:ext cx="8001000" cy="1200329"/>
          </a:xfrm>
          <a:prstGeom prst="rect">
            <a:avLst/>
          </a:prstGeom>
          <a:noFill/>
        </p:spPr>
        <p:txBody>
          <a:bodyPr wrap="square" rtlCol="0">
            <a:spAutoFit/>
          </a:bodyPr>
          <a:lstStyle/>
          <a:p>
            <a:r>
              <a:rPr lang="en-US" dirty="0" smtClean="0"/>
              <a:t>Because this diagram is getting rather detailed, we will now create a subsystem to represent </a:t>
            </a:r>
            <a:r>
              <a:rPr lang="en-US" dirty="0"/>
              <a:t>our model thus </a:t>
            </a:r>
            <a:r>
              <a:rPr lang="en-US" dirty="0" smtClean="0"/>
              <a:t>far.  Use </a:t>
            </a:r>
            <a:r>
              <a:rPr lang="en-US" dirty="0"/>
              <a:t>a</a:t>
            </a:r>
            <a:r>
              <a:rPr lang="en-US" dirty="0" smtClean="0"/>
              <a:t> standard Simulink method to do this. For example, use the mouse to enclose all the elements in a bounding box and then select Create Subsystem from the Edit window.  You should see the following model. </a:t>
            </a:r>
            <a:endParaRPr lang="en-US" dirty="0"/>
          </a:p>
        </p:txBody>
      </p:sp>
      <p:sp>
        <p:nvSpPr>
          <p:cNvPr id="2" name="Slide Number Placeholder 1"/>
          <p:cNvSpPr>
            <a:spLocks noGrp="1"/>
          </p:cNvSpPr>
          <p:nvPr>
            <p:ph type="sldNum" sz="quarter" idx="12"/>
          </p:nvPr>
        </p:nvSpPr>
        <p:spPr/>
        <p:txBody>
          <a:bodyPr/>
          <a:lstStyle/>
          <a:p>
            <a:fld id="{72439753-404F-46A1-B30E-B90C188FA1EF}" type="slidenum">
              <a:rPr lang="en-US" smtClean="0"/>
              <a:pPr/>
              <a:t>20</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913" y="2176463"/>
            <a:ext cx="74961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870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21</a:t>
            </a:fld>
            <a:endParaRPr lang="en-US"/>
          </a:p>
        </p:txBody>
      </p:sp>
      <p:sp>
        <p:nvSpPr>
          <p:cNvPr id="5" name="Rectangle 4"/>
          <p:cNvSpPr/>
          <p:nvPr/>
        </p:nvSpPr>
        <p:spPr>
          <a:xfrm>
            <a:off x="533400" y="838200"/>
            <a:ext cx="7543800" cy="923330"/>
          </a:xfrm>
          <a:prstGeom prst="rect">
            <a:avLst/>
          </a:prstGeom>
        </p:spPr>
        <p:txBody>
          <a:bodyPr wrap="square">
            <a:spAutoFit/>
          </a:bodyPr>
          <a:lstStyle/>
          <a:p>
            <a:r>
              <a:rPr lang="en-US" dirty="0"/>
              <a:t>To assemble the system model, delete the port symbols and connect the input and output ports as shown.  Notice that the port names match. (This may require editing of PMC port connection names </a:t>
            </a:r>
            <a:r>
              <a:rPr lang="en-US" i="1" dirty="0"/>
              <a:t>inside</a:t>
            </a:r>
            <a:r>
              <a:rPr lang="en-US" dirty="0"/>
              <a:t> one of the subsystems</a:t>
            </a:r>
            <a:r>
              <a:rPr lang="en-US" dirty="0" smtClean="0"/>
              <a:t>.)</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2188" y="2224088"/>
            <a:ext cx="461962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639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22</a:t>
            </a:fld>
            <a:endParaRPr lang="en-US"/>
          </a:p>
        </p:txBody>
      </p:sp>
      <p:sp>
        <p:nvSpPr>
          <p:cNvPr id="3" name="Rectangle 2"/>
          <p:cNvSpPr/>
          <p:nvPr/>
        </p:nvSpPr>
        <p:spPr>
          <a:xfrm>
            <a:off x="672625" y="609600"/>
            <a:ext cx="7800708" cy="2862322"/>
          </a:xfrm>
          <a:prstGeom prst="rect">
            <a:avLst/>
          </a:prstGeom>
        </p:spPr>
        <p:txBody>
          <a:bodyPr wrap="square">
            <a:spAutoFit/>
          </a:bodyPr>
          <a:lstStyle/>
          <a:p>
            <a:r>
              <a:rPr lang="en-US" dirty="0" smtClean="0"/>
              <a:t>Now select </a:t>
            </a:r>
            <a:r>
              <a:rPr lang="en-US" dirty="0"/>
              <a:t>and place the </a:t>
            </a:r>
            <a:r>
              <a:rPr lang="en-US" dirty="0">
                <a:solidFill>
                  <a:srgbClr val="00B0F0"/>
                </a:solidFill>
              </a:rPr>
              <a:t>DC Voltage Source </a:t>
            </a:r>
            <a:r>
              <a:rPr lang="en-US" dirty="0"/>
              <a:t>element from the </a:t>
            </a:r>
          </a:p>
          <a:p>
            <a:r>
              <a:rPr lang="en-US" dirty="0" err="1" smtClean="0"/>
              <a:t>Simscape</a:t>
            </a:r>
            <a:r>
              <a:rPr lang="en-US" dirty="0" smtClean="0"/>
              <a:t>&gt;Foundation </a:t>
            </a:r>
            <a:r>
              <a:rPr lang="en-US" dirty="0"/>
              <a:t>Library&gt;Electrical&gt;Electrical </a:t>
            </a:r>
            <a:r>
              <a:rPr lang="en-US" dirty="0">
                <a:solidFill>
                  <a:srgbClr val="FF0000"/>
                </a:solidFill>
              </a:rPr>
              <a:t>Sources</a:t>
            </a:r>
            <a:r>
              <a:rPr lang="en-US" dirty="0"/>
              <a:t> </a:t>
            </a:r>
            <a:r>
              <a:rPr lang="en-US" dirty="0" smtClean="0"/>
              <a:t>library. This block represents an ideal </a:t>
            </a:r>
            <a:r>
              <a:rPr lang="en-US" dirty="0"/>
              <a:t>voltage source </a:t>
            </a:r>
            <a:r>
              <a:rPr lang="en-US" dirty="0" smtClean="0"/>
              <a:t>that maintains </a:t>
            </a:r>
            <a:r>
              <a:rPr lang="en-US" dirty="0"/>
              <a:t>a constant voltage across its output terminals, independent of the current flowing through the source. The output voltage is defined by the Constant voltage </a:t>
            </a:r>
            <a:r>
              <a:rPr lang="en-US" dirty="0" smtClean="0"/>
              <a:t>parameter. The Block Parameters window is shown below. Enter 1 for the Constant voltage, and select V (the other choices are mV and kV).  This indicates that we will be applying a unit-step voltage to the circuit.</a:t>
            </a:r>
          </a:p>
          <a:p>
            <a:endParaRPr lang="en-US" dirty="0"/>
          </a:p>
          <a:p>
            <a:r>
              <a:rPr lang="en-US" dirty="0" smtClean="0"/>
              <a:t>Connect the + terminal to port 1 and the – terminal to port 2.</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1063" y="3657600"/>
            <a:ext cx="622935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0350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23</a:t>
            </a:fld>
            <a:endParaRPr lang="en-US"/>
          </a:p>
        </p:txBody>
      </p:sp>
      <p:sp>
        <p:nvSpPr>
          <p:cNvPr id="4" name="Rectangle 3"/>
          <p:cNvSpPr/>
          <p:nvPr/>
        </p:nvSpPr>
        <p:spPr>
          <a:xfrm>
            <a:off x="381000" y="533400"/>
            <a:ext cx="8153400" cy="1477328"/>
          </a:xfrm>
          <a:prstGeom prst="rect">
            <a:avLst/>
          </a:prstGeom>
        </p:spPr>
        <p:txBody>
          <a:bodyPr wrap="square">
            <a:spAutoFit/>
          </a:bodyPr>
          <a:lstStyle/>
          <a:p>
            <a:r>
              <a:rPr lang="en-US" dirty="0"/>
              <a:t>Now select and </a:t>
            </a:r>
            <a:r>
              <a:rPr lang="en-US" dirty="0" smtClean="0"/>
              <a:t>place </a:t>
            </a:r>
            <a:r>
              <a:rPr lang="en-US" dirty="0"/>
              <a:t>a </a:t>
            </a:r>
            <a:r>
              <a:rPr lang="en-US" dirty="0">
                <a:solidFill>
                  <a:srgbClr val="00B0F0"/>
                </a:solidFill>
              </a:rPr>
              <a:t>Solver Configuration </a:t>
            </a:r>
            <a:r>
              <a:rPr lang="en-US" dirty="0"/>
              <a:t>block from the </a:t>
            </a:r>
            <a:r>
              <a:rPr lang="en-US" dirty="0" err="1"/>
              <a:t>Simscape</a:t>
            </a:r>
            <a:r>
              <a:rPr lang="en-US" dirty="0"/>
              <a:t>&gt;Utilities library. </a:t>
            </a:r>
          </a:p>
          <a:p>
            <a:r>
              <a:rPr lang="de-DE" dirty="0" smtClean="0"/>
              <a:t>The Solver </a:t>
            </a:r>
            <a:r>
              <a:rPr lang="de-DE" dirty="0" err="1" smtClean="0"/>
              <a:t>Configuration</a:t>
            </a:r>
            <a:r>
              <a:rPr lang="de-DE" dirty="0" smtClean="0"/>
              <a:t> block </a:t>
            </a:r>
            <a:r>
              <a:rPr lang="de-DE" dirty="0" err="1" smtClean="0"/>
              <a:t>defines</a:t>
            </a:r>
            <a:r>
              <a:rPr lang="de-DE" dirty="0" smtClean="0"/>
              <a:t> </a:t>
            </a:r>
            <a:r>
              <a:rPr lang="de-DE" dirty="0" err="1" smtClean="0"/>
              <a:t>the</a:t>
            </a:r>
            <a:r>
              <a:rPr lang="de-DE" dirty="0" smtClean="0"/>
              <a:t> </a:t>
            </a:r>
            <a:r>
              <a:rPr lang="de-DE" dirty="0" err="1" smtClean="0"/>
              <a:t>solver</a:t>
            </a:r>
            <a:r>
              <a:rPr lang="de-DE" dirty="0" smtClean="0"/>
              <a:t> </a:t>
            </a:r>
            <a:r>
              <a:rPr lang="de-DE" dirty="0" err="1" smtClean="0"/>
              <a:t>settings</a:t>
            </a:r>
            <a:r>
              <a:rPr lang="de-DE" dirty="0" smtClean="0"/>
              <a:t> </a:t>
            </a:r>
            <a:r>
              <a:rPr lang="de-DE" dirty="0" err="1" smtClean="0"/>
              <a:t>for</a:t>
            </a:r>
            <a:r>
              <a:rPr lang="de-DE" dirty="0" smtClean="0"/>
              <a:t> </a:t>
            </a:r>
            <a:r>
              <a:rPr lang="de-DE" dirty="0" err="1" smtClean="0"/>
              <a:t>this</a:t>
            </a:r>
            <a:r>
              <a:rPr lang="de-DE" dirty="0" smtClean="0"/>
              <a:t> Simscape </a:t>
            </a:r>
            <a:r>
              <a:rPr lang="de-DE" dirty="0" err="1" smtClean="0"/>
              <a:t>physical</a:t>
            </a:r>
            <a:r>
              <a:rPr lang="de-DE" dirty="0" smtClean="0"/>
              <a:t> </a:t>
            </a:r>
            <a:r>
              <a:rPr lang="de-DE" dirty="0" err="1" smtClean="0"/>
              <a:t>network</a:t>
            </a:r>
            <a:r>
              <a:rPr lang="de-DE" dirty="0" smtClean="0"/>
              <a:t>.  The Simulink </a:t>
            </a:r>
            <a:r>
              <a:rPr lang="de-DE" dirty="0" err="1" smtClean="0"/>
              <a:t>solver</a:t>
            </a:r>
            <a:r>
              <a:rPr lang="de-DE" dirty="0" smtClean="0"/>
              <a:t> </a:t>
            </a:r>
            <a:r>
              <a:rPr lang="de-DE" dirty="0" err="1" smtClean="0"/>
              <a:t>for</a:t>
            </a:r>
            <a:r>
              <a:rPr lang="de-DE" dirty="0" smtClean="0"/>
              <a:t> </a:t>
            </a:r>
            <a:r>
              <a:rPr lang="de-DE" dirty="0" err="1" smtClean="0"/>
              <a:t>the</a:t>
            </a:r>
            <a:r>
              <a:rPr lang="de-DE" dirty="0" smtClean="0"/>
              <a:t> </a:t>
            </a:r>
            <a:r>
              <a:rPr lang="de-DE" dirty="0" err="1" smtClean="0"/>
              <a:t>entire</a:t>
            </a:r>
            <a:r>
              <a:rPr lang="de-DE" dirty="0" smtClean="0"/>
              <a:t> model must </a:t>
            </a:r>
            <a:r>
              <a:rPr lang="de-DE" dirty="0" err="1" smtClean="0"/>
              <a:t>be</a:t>
            </a:r>
            <a:r>
              <a:rPr lang="de-DE" dirty="0" smtClean="0"/>
              <a:t> </a:t>
            </a:r>
            <a:r>
              <a:rPr lang="de-DE" dirty="0" err="1" smtClean="0"/>
              <a:t>set</a:t>
            </a:r>
            <a:r>
              <a:rPr lang="de-DE" dirty="0" smtClean="0"/>
              <a:t> </a:t>
            </a:r>
            <a:r>
              <a:rPr lang="de-DE" dirty="0" err="1" smtClean="0"/>
              <a:t>separately</a:t>
            </a:r>
            <a:r>
              <a:rPr lang="de-DE" dirty="0" smtClean="0"/>
              <a:t>.</a:t>
            </a:r>
            <a:r>
              <a:rPr lang="en-US" dirty="0" smtClean="0"/>
              <a:t> Its </a:t>
            </a:r>
            <a:r>
              <a:rPr lang="en-US" dirty="0"/>
              <a:t>Block Parameters window is shown below. For this example, do not change any of the parameters in this block (all three boxes should be unchecked).  </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2675" y="2095500"/>
            <a:ext cx="42100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683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514600"/>
            <a:ext cx="84201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3112" y="620851"/>
            <a:ext cx="25622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457200"/>
            <a:ext cx="4953000" cy="2031325"/>
          </a:xfrm>
          <a:prstGeom prst="rect">
            <a:avLst/>
          </a:prstGeom>
          <a:noFill/>
        </p:spPr>
        <p:txBody>
          <a:bodyPr wrap="square" rtlCol="0">
            <a:spAutoFit/>
          </a:bodyPr>
          <a:lstStyle/>
          <a:p>
            <a:r>
              <a:rPr lang="en-US" b="1" dirty="0" smtClean="0"/>
              <a:t>A Note About Solvers: </a:t>
            </a:r>
            <a:r>
              <a:rPr lang="en-US" dirty="0" smtClean="0"/>
              <a:t>The default solver is ode 45. </a:t>
            </a:r>
            <a:r>
              <a:rPr lang="en-US" dirty="0" smtClean="0">
                <a:cs typeface="Arial" pitchFamily="34" charset="0"/>
              </a:rPr>
              <a:t>It is strongly recommended that you change the solver to a stiff solver (ode15s, ode23t, or ode14x). </a:t>
            </a:r>
            <a:r>
              <a:rPr lang="en-US" dirty="0" smtClean="0"/>
              <a:t>Do this by selecting “Configuration Parameters” from the Simulation menu, </a:t>
            </a:r>
            <a:r>
              <a:rPr lang="en-US" dirty="0" smtClean="0">
                <a:cs typeface="Arial" pitchFamily="34" charset="0"/>
              </a:rPr>
              <a:t>selecting the solver pane from the list on the left, and changing the “Solver” parameter to ode15s.</a:t>
            </a:r>
            <a:r>
              <a:rPr lang="en-US" dirty="0" smtClean="0"/>
              <a:t> Then click OK.</a:t>
            </a:r>
            <a:endParaRPr lang="en-US" dirty="0"/>
          </a:p>
        </p:txBody>
      </p:sp>
      <p:sp>
        <p:nvSpPr>
          <p:cNvPr id="3" name="Slide Number Placeholder 2"/>
          <p:cNvSpPr>
            <a:spLocks noGrp="1"/>
          </p:cNvSpPr>
          <p:nvPr>
            <p:ph type="sldNum" sz="quarter" idx="12"/>
          </p:nvPr>
        </p:nvSpPr>
        <p:spPr/>
        <p:txBody>
          <a:bodyPr/>
          <a:lstStyle/>
          <a:p>
            <a:fld id="{FCEF4EBB-15D2-4AB8-A70A-9586F0795BD6}" type="slidenum">
              <a:rPr lang="en-US" smtClean="0"/>
              <a:pPr/>
              <a:t>24</a:t>
            </a:fld>
            <a:endParaRPr lang="en-US"/>
          </a:p>
        </p:txBody>
      </p:sp>
      <p:sp>
        <p:nvSpPr>
          <p:cNvPr id="6" name="Oval 5"/>
          <p:cNvSpPr/>
          <p:nvPr/>
        </p:nvSpPr>
        <p:spPr>
          <a:xfrm>
            <a:off x="6019800" y="1219200"/>
            <a:ext cx="1600200" cy="3048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5257800" y="3581400"/>
            <a:ext cx="2438400" cy="3810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
          <p:cNvSpPr/>
          <p:nvPr/>
        </p:nvSpPr>
        <p:spPr>
          <a:xfrm>
            <a:off x="582168" y="2966866"/>
            <a:ext cx="838200" cy="260966"/>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75932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25</a:t>
            </a:fld>
            <a:endParaRPr lang="en-US"/>
          </a:p>
        </p:txBody>
      </p:sp>
      <p:sp>
        <p:nvSpPr>
          <p:cNvPr id="4" name="TextBox 3"/>
          <p:cNvSpPr txBox="1"/>
          <p:nvPr/>
        </p:nvSpPr>
        <p:spPr>
          <a:xfrm>
            <a:off x="838200" y="838200"/>
            <a:ext cx="7391400" cy="369332"/>
          </a:xfrm>
          <a:prstGeom prst="rect">
            <a:avLst/>
          </a:prstGeom>
          <a:noFill/>
        </p:spPr>
        <p:txBody>
          <a:bodyPr wrap="square" rtlCol="0">
            <a:spAutoFit/>
          </a:bodyPr>
          <a:lstStyle/>
          <a:p>
            <a:r>
              <a:rPr lang="en-US" dirty="0" smtClean="0"/>
              <a:t>The model should now look like the following.</a:t>
            </a:r>
            <a:endParaRPr lang="en-US"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450" y="1752600"/>
            <a:ext cx="57531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1122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26</a:t>
            </a:fld>
            <a:endParaRPr lang="en-US"/>
          </a:p>
        </p:txBody>
      </p:sp>
      <p:sp>
        <p:nvSpPr>
          <p:cNvPr id="3" name="Rectangle 2"/>
          <p:cNvSpPr/>
          <p:nvPr/>
        </p:nvSpPr>
        <p:spPr>
          <a:xfrm>
            <a:off x="685800" y="457200"/>
            <a:ext cx="7696200" cy="1754326"/>
          </a:xfrm>
          <a:prstGeom prst="rect">
            <a:avLst/>
          </a:prstGeom>
        </p:spPr>
        <p:txBody>
          <a:bodyPr wrap="square">
            <a:spAutoFit/>
          </a:bodyPr>
          <a:lstStyle/>
          <a:p>
            <a:r>
              <a:rPr lang="en-US" dirty="0" smtClean="0"/>
              <a:t>Now select </a:t>
            </a:r>
            <a:r>
              <a:rPr lang="en-US" dirty="0"/>
              <a:t>and place the </a:t>
            </a:r>
            <a:r>
              <a:rPr lang="en-US" dirty="0" smtClean="0">
                <a:solidFill>
                  <a:srgbClr val="00B0F0"/>
                </a:solidFill>
              </a:rPr>
              <a:t>Voltage Sensor </a:t>
            </a:r>
            <a:r>
              <a:rPr lang="en-US" dirty="0"/>
              <a:t>element from the </a:t>
            </a:r>
          </a:p>
          <a:p>
            <a:r>
              <a:rPr lang="en-US" dirty="0" err="1" smtClean="0"/>
              <a:t>Simscape</a:t>
            </a:r>
            <a:r>
              <a:rPr lang="en-US" dirty="0" smtClean="0"/>
              <a:t>&gt;Foundation </a:t>
            </a:r>
            <a:r>
              <a:rPr lang="en-US" dirty="0"/>
              <a:t>Library&gt;Electrical&gt;Electrical </a:t>
            </a:r>
            <a:r>
              <a:rPr lang="en-US" dirty="0" smtClean="0">
                <a:solidFill>
                  <a:srgbClr val="FF0000"/>
                </a:solidFill>
              </a:rPr>
              <a:t>Sensors</a:t>
            </a:r>
            <a:r>
              <a:rPr lang="en-US" dirty="0" smtClean="0"/>
              <a:t> </a:t>
            </a:r>
            <a:r>
              <a:rPr lang="en-US" dirty="0"/>
              <a:t>library. </a:t>
            </a:r>
            <a:r>
              <a:rPr lang="en-US" dirty="0" smtClean="0"/>
              <a:t>The </a:t>
            </a:r>
            <a:r>
              <a:rPr lang="en-US" dirty="0"/>
              <a:t>connections + and - are conserving electrical ports through which the sensor is connected to the circuit. Connection V is a physical signal port that outputs voltage value</a:t>
            </a:r>
            <a:r>
              <a:rPr lang="en-US" dirty="0" smtClean="0"/>
              <a:t>. The Block Parameters window is shown below.  It has no selectable parameters.   </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2819400"/>
            <a:ext cx="421957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1658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40D97-2C41-4F73-906A-83A56A161339}" type="slidenum">
              <a:rPr lang="en-US" smtClean="0"/>
              <a:pPr/>
              <a:t>27</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590800"/>
            <a:ext cx="421957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2000" y="533400"/>
            <a:ext cx="7848600" cy="1477328"/>
          </a:xfrm>
          <a:prstGeom prst="rect">
            <a:avLst/>
          </a:prstGeom>
        </p:spPr>
        <p:txBody>
          <a:bodyPr wrap="square">
            <a:spAutoFit/>
          </a:bodyPr>
          <a:lstStyle/>
          <a:p>
            <a:r>
              <a:rPr lang="en-US" dirty="0" smtClean="0"/>
              <a:t>Now select </a:t>
            </a:r>
            <a:r>
              <a:rPr lang="en-US" dirty="0"/>
              <a:t>and place the </a:t>
            </a:r>
            <a:r>
              <a:rPr lang="en-US" dirty="0">
                <a:solidFill>
                  <a:srgbClr val="00B0F0"/>
                </a:solidFill>
              </a:rPr>
              <a:t>PS-Simulink Converter </a:t>
            </a:r>
            <a:r>
              <a:rPr lang="en-US" dirty="0"/>
              <a:t>from the </a:t>
            </a:r>
            <a:r>
              <a:rPr lang="en-US" dirty="0" err="1" smtClean="0"/>
              <a:t>Simscape</a:t>
            </a:r>
            <a:r>
              <a:rPr lang="en-US" dirty="0" smtClean="0"/>
              <a:t>&gt;Utilities </a:t>
            </a:r>
            <a:r>
              <a:rPr lang="en-US" dirty="0"/>
              <a:t>library. This block converts the input </a:t>
            </a:r>
            <a:r>
              <a:rPr lang="en-US" i="1" dirty="0"/>
              <a:t>physical signal (PS) </a:t>
            </a:r>
            <a:r>
              <a:rPr lang="en-US" dirty="0"/>
              <a:t>to a unit-less Simulink output signal. Connect its input to  the </a:t>
            </a:r>
            <a:r>
              <a:rPr lang="en-US" dirty="0" smtClean="0"/>
              <a:t>voltage </a:t>
            </a:r>
            <a:r>
              <a:rPr lang="en-US" dirty="0"/>
              <a:t>output port (V) of the </a:t>
            </a:r>
            <a:r>
              <a:rPr lang="en-US" dirty="0" smtClean="0"/>
              <a:t>voltage sensor. The Block </a:t>
            </a:r>
            <a:r>
              <a:rPr lang="en-US" dirty="0"/>
              <a:t>P</a:t>
            </a:r>
            <a:r>
              <a:rPr lang="en-US" dirty="0" smtClean="0"/>
              <a:t>arameters window is shown below. Enter 1 for the Input signal unit. </a:t>
            </a:r>
            <a:endParaRPr lang="en-US" i="1" dirty="0"/>
          </a:p>
        </p:txBody>
      </p:sp>
    </p:spTree>
    <p:extLst>
      <p:ext uri="{BB962C8B-B14F-4D97-AF65-F5344CB8AC3E}">
        <p14:creationId xmlns:p14="http://schemas.microsoft.com/office/powerpoint/2010/main" val="1119871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28</a:t>
            </a:fld>
            <a:endParaRPr lang="en-US"/>
          </a:p>
        </p:txBody>
      </p:sp>
      <p:sp>
        <p:nvSpPr>
          <p:cNvPr id="3" name="Rectangle 2"/>
          <p:cNvSpPr/>
          <p:nvPr/>
        </p:nvSpPr>
        <p:spPr>
          <a:xfrm>
            <a:off x="609600" y="609600"/>
            <a:ext cx="7696200" cy="646331"/>
          </a:xfrm>
          <a:prstGeom prst="rect">
            <a:avLst/>
          </a:prstGeom>
        </p:spPr>
        <p:txBody>
          <a:bodyPr wrap="square">
            <a:spAutoFit/>
          </a:bodyPr>
          <a:lstStyle/>
          <a:p>
            <a:r>
              <a:rPr lang="en-US" dirty="0" smtClean="0"/>
              <a:t>Finally, select </a:t>
            </a:r>
            <a:r>
              <a:rPr lang="en-US" dirty="0"/>
              <a:t>and place the </a:t>
            </a:r>
            <a:r>
              <a:rPr lang="en-US" dirty="0">
                <a:solidFill>
                  <a:srgbClr val="00B0F0"/>
                </a:solidFill>
              </a:rPr>
              <a:t>Scope</a:t>
            </a:r>
            <a:r>
              <a:rPr lang="en-US" dirty="0"/>
              <a:t> block from the Simulink&gt;</a:t>
            </a:r>
            <a:r>
              <a:rPr lang="en-US" dirty="0">
                <a:solidFill>
                  <a:srgbClr val="FF0000"/>
                </a:solidFill>
              </a:rPr>
              <a:t>Sinks</a:t>
            </a:r>
            <a:r>
              <a:rPr lang="en-US" dirty="0"/>
              <a:t> library. The diagram should now look like the one below.</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825" y="2057400"/>
            <a:ext cx="81343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090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29</a:t>
            </a:fld>
            <a:endParaRPr lang="en-US"/>
          </a:p>
        </p:txBody>
      </p:sp>
      <p:sp>
        <p:nvSpPr>
          <p:cNvPr id="3" name="TextBox 2"/>
          <p:cNvSpPr txBox="1"/>
          <p:nvPr/>
        </p:nvSpPr>
        <p:spPr>
          <a:xfrm>
            <a:off x="647700" y="838200"/>
            <a:ext cx="7848600" cy="3693319"/>
          </a:xfrm>
          <a:prstGeom prst="rect">
            <a:avLst/>
          </a:prstGeom>
          <a:noFill/>
        </p:spPr>
        <p:txBody>
          <a:bodyPr wrap="square" rtlCol="0">
            <a:spAutoFit/>
          </a:bodyPr>
          <a:lstStyle/>
          <a:p>
            <a:r>
              <a:rPr lang="en-US" b="1" dirty="0" smtClean="0"/>
              <a:t>Setting the Parameter Values: </a:t>
            </a:r>
            <a:r>
              <a:rPr lang="en-US" dirty="0" smtClean="0"/>
              <a:t> In addition to specifying the Stop Time, to run the simulation we must specify the numerical values of the parameters </a:t>
            </a:r>
            <a:r>
              <a:rPr lang="en-US" i="1" dirty="0" smtClean="0"/>
              <a:t>R</a:t>
            </a:r>
            <a:r>
              <a:rPr lang="en-US" dirty="0" smtClean="0"/>
              <a:t> and </a:t>
            </a:r>
            <a:r>
              <a:rPr lang="en-US" i="1" dirty="0" smtClean="0"/>
              <a:t>C</a:t>
            </a:r>
            <a:r>
              <a:rPr lang="en-US" dirty="0" smtClean="0"/>
              <a:t>. One way to do this is to assign values to the variables in the MATLAB® Command window.</a:t>
            </a:r>
          </a:p>
          <a:p>
            <a:endParaRPr lang="en-US" dirty="0"/>
          </a:p>
          <a:p>
            <a:r>
              <a:rPr lang="en-US" dirty="0" smtClean="0"/>
              <a:t>However, if you are going to share the model file, a more convenient way is to store the values in the model file itself. You could do this by typing the values in the Block Parameter windows, but then you would not have the variables </a:t>
            </a:r>
            <a:r>
              <a:rPr lang="en-US" dirty="0" smtClean="0">
                <a:cs typeface="Courier New" pitchFamily="49" charset="0"/>
              </a:rPr>
              <a:t>available for use in another program.</a:t>
            </a:r>
          </a:p>
          <a:p>
            <a:endParaRPr lang="en-US" dirty="0">
              <a:cs typeface="Courier New" pitchFamily="49" charset="0"/>
            </a:endParaRPr>
          </a:p>
          <a:p>
            <a:r>
              <a:rPr lang="en-US" dirty="0" smtClean="0">
                <a:cs typeface="Courier New" pitchFamily="49" charset="0"/>
              </a:rPr>
              <a:t>To store the values in the model file, you can create a MATLAB script by selecting </a:t>
            </a:r>
            <a:r>
              <a:rPr lang="en-US" b="1" dirty="0" smtClean="0">
                <a:cs typeface="Courier New" pitchFamily="49" charset="0"/>
              </a:rPr>
              <a:t>Model Properties/Callbacks/</a:t>
            </a:r>
            <a:r>
              <a:rPr lang="en-US" b="1" dirty="0" err="1" smtClean="0">
                <a:cs typeface="Courier New" pitchFamily="49" charset="0"/>
              </a:rPr>
              <a:t>InitFcn</a:t>
            </a:r>
            <a:r>
              <a:rPr lang="en-US" dirty="0" smtClean="0">
                <a:cs typeface="Courier New" pitchFamily="49" charset="0"/>
              </a:rPr>
              <a:t> from the </a:t>
            </a:r>
            <a:r>
              <a:rPr lang="en-US" b="1" dirty="0" smtClean="0">
                <a:cs typeface="Courier New" pitchFamily="49" charset="0"/>
              </a:rPr>
              <a:t>File</a:t>
            </a:r>
            <a:r>
              <a:rPr lang="en-US" dirty="0" smtClean="0">
                <a:cs typeface="Courier New" pitchFamily="49" charset="0"/>
              </a:rPr>
              <a:t> menu of the model window.  We will show how to do this on the following slides.</a:t>
            </a:r>
            <a:endParaRPr lang="en-US" dirty="0"/>
          </a:p>
        </p:txBody>
      </p:sp>
    </p:spTree>
    <p:extLst>
      <p:ext uri="{BB962C8B-B14F-4D97-AF65-F5344CB8AC3E}">
        <p14:creationId xmlns:p14="http://schemas.microsoft.com/office/powerpoint/2010/main" val="1573702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09600"/>
            <a:ext cx="8077200" cy="1477328"/>
          </a:xfrm>
          <a:prstGeom prst="rect">
            <a:avLst/>
          </a:prstGeom>
        </p:spPr>
        <p:txBody>
          <a:bodyPr wrap="square">
            <a:spAutoFit/>
          </a:bodyPr>
          <a:lstStyle/>
          <a:p>
            <a:r>
              <a:rPr lang="en-US" dirty="0" err="1" smtClean="0">
                <a:solidFill>
                  <a:srgbClr val="FF0000"/>
                </a:solidFill>
                <a:hlinkClick r:id="rId2"/>
              </a:rPr>
              <a:t>Simscape</a:t>
            </a:r>
            <a:r>
              <a:rPr lang="en-US" dirty="0" smtClean="0"/>
              <a:t>™ extends the capabilities of Simulink® by providing tools for modeling and simulation of multi-domain physical systems, such as those with mechanical, thermal, hydraulic, and electrical components. In this presentation, we will demonstrate the advantages of using </a:t>
            </a:r>
            <a:r>
              <a:rPr lang="en-US" dirty="0" err="1" smtClean="0"/>
              <a:t>Simscape</a:t>
            </a:r>
            <a:r>
              <a:rPr lang="en-US" dirty="0" smtClean="0"/>
              <a:t> instead of Simulink for constructing dynamic models of electrical ladder networks. </a:t>
            </a:r>
          </a:p>
        </p:txBody>
      </p:sp>
      <p:sp>
        <p:nvSpPr>
          <p:cNvPr id="2" name="Slide Number Placeholder 1"/>
          <p:cNvSpPr>
            <a:spLocks noGrp="1"/>
          </p:cNvSpPr>
          <p:nvPr>
            <p:ph type="sldNum" sz="quarter" idx="12"/>
          </p:nvPr>
        </p:nvSpPr>
        <p:spPr/>
        <p:txBody>
          <a:bodyPr/>
          <a:lstStyle/>
          <a:p>
            <a:fld id="{E8BF6266-59E1-4252-AA02-883489F18DE5}" type="slidenum">
              <a:rPr lang="en-US" smtClean="0"/>
              <a:pPr/>
              <a:t>3</a:t>
            </a:fld>
            <a:endParaRPr lang="en-US"/>
          </a:p>
        </p:txBody>
      </p:sp>
    </p:spTree>
    <p:extLst>
      <p:ext uri="{BB962C8B-B14F-4D97-AF65-F5344CB8AC3E}">
        <p14:creationId xmlns:p14="http://schemas.microsoft.com/office/powerpoint/2010/main" val="181005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30</a:t>
            </a:fld>
            <a:endParaRPr lang="en-US"/>
          </a:p>
        </p:txBody>
      </p:sp>
      <p:sp>
        <p:nvSpPr>
          <p:cNvPr id="3" name="Rectangle 2"/>
          <p:cNvSpPr/>
          <p:nvPr/>
        </p:nvSpPr>
        <p:spPr>
          <a:xfrm>
            <a:off x="862413" y="641866"/>
            <a:ext cx="7467600" cy="369332"/>
          </a:xfrm>
          <a:prstGeom prst="rect">
            <a:avLst/>
          </a:prstGeom>
        </p:spPr>
        <p:txBody>
          <a:bodyPr wrap="square">
            <a:spAutoFit/>
          </a:bodyPr>
          <a:lstStyle/>
          <a:p>
            <a:pPr algn="ctr"/>
            <a:r>
              <a:rPr lang="en-US" dirty="0" smtClean="0"/>
              <a:t>In the Simulink model window, select </a:t>
            </a:r>
            <a:r>
              <a:rPr lang="en-US" b="1" dirty="0" smtClean="0"/>
              <a:t>Model Properties</a:t>
            </a:r>
            <a:r>
              <a:rPr lang="en-US" dirty="0" smtClean="0"/>
              <a:t> from the </a:t>
            </a:r>
            <a:r>
              <a:rPr lang="en-US" b="1" dirty="0" smtClean="0"/>
              <a:t>File</a:t>
            </a:r>
            <a:r>
              <a:rPr lang="en-US" dirty="0" smtClean="0"/>
              <a:t> menu:</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2150" y="1528763"/>
            <a:ext cx="5219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67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31</a:t>
            </a:fld>
            <a:endParaRPr lang="en-US" dirty="0"/>
          </a:p>
        </p:txBody>
      </p:sp>
      <p:sp>
        <p:nvSpPr>
          <p:cNvPr id="3" name="Rectangle 2"/>
          <p:cNvSpPr/>
          <p:nvPr/>
        </p:nvSpPr>
        <p:spPr>
          <a:xfrm>
            <a:off x="562242" y="457200"/>
            <a:ext cx="8001000" cy="1477328"/>
          </a:xfrm>
          <a:prstGeom prst="rect">
            <a:avLst/>
          </a:prstGeom>
        </p:spPr>
        <p:txBody>
          <a:bodyPr wrap="square">
            <a:spAutoFit/>
          </a:bodyPr>
          <a:lstStyle/>
          <a:p>
            <a:r>
              <a:rPr lang="en-US" dirty="0" smtClean="0"/>
              <a:t>This will bring up the </a:t>
            </a:r>
            <a:r>
              <a:rPr lang="en-US" b="1" dirty="0" smtClean="0"/>
              <a:t>Model Properties</a:t>
            </a:r>
            <a:r>
              <a:rPr lang="en-US" dirty="0" smtClean="0"/>
              <a:t> dialog box. Select the </a:t>
            </a:r>
            <a:r>
              <a:rPr lang="en-US" b="1" dirty="0" smtClean="0"/>
              <a:t>Callbacks</a:t>
            </a:r>
            <a:r>
              <a:rPr lang="en-US" dirty="0" smtClean="0"/>
              <a:t> tab.  Select </a:t>
            </a:r>
            <a:r>
              <a:rPr lang="en-US" b="1" dirty="0" err="1" smtClean="0"/>
              <a:t>InitFcn</a:t>
            </a:r>
            <a:r>
              <a:rPr lang="en-US" dirty="0" smtClean="0"/>
              <a:t> from the list of </a:t>
            </a:r>
            <a:r>
              <a:rPr lang="en-US" b="1" dirty="0" smtClean="0"/>
              <a:t>Model callbacks</a:t>
            </a:r>
            <a:r>
              <a:rPr lang="en-US" dirty="0" smtClean="0"/>
              <a:t>.  Then, type MATLAB commands into the pane under </a:t>
            </a:r>
            <a:r>
              <a:rPr lang="en-US" b="1" dirty="0" smtClean="0"/>
              <a:t>Model initialization function</a:t>
            </a:r>
            <a:r>
              <a:rPr lang="en-US" dirty="0" smtClean="0"/>
              <a:t>.  These commands will execute at the start of model simulation.  Note that an asterisk will appear next to a callback function that has commands written into it.</a:t>
            </a:r>
            <a:endParaRPr lang="en-US" dirty="0"/>
          </a:p>
        </p:txBody>
      </p:sp>
      <p:sp>
        <p:nvSpPr>
          <p:cNvPr id="4" name="Rectangle 3"/>
          <p:cNvSpPr/>
          <p:nvPr/>
        </p:nvSpPr>
        <p:spPr>
          <a:xfrm>
            <a:off x="381000" y="5181600"/>
            <a:ext cx="7848600" cy="923330"/>
          </a:xfrm>
          <a:prstGeom prst="rect">
            <a:avLst/>
          </a:prstGeom>
        </p:spPr>
        <p:txBody>
          <a:bodyPr wrap="square">
            <a:spAutoFit/>
          </a:bodyPr>
          <a:lstStyle/>
          <a:p>
            <a:r>
              <a:rPr lang="en-US" dirty="0" smtClean="0">
                <a:cs typeface="Courier New" pitchFamily="49" charset="0"/>
              </a:rPr>
              <a:t>You then type in the script shown above in the </a:t>
            </a:r>
            <a:r>
              <a:rPr lang="en-US" dirty="0"/>
              <a:t>Model initialization </a:t>
            </a:r>
            <a:r>
              <a:rPr lang="en-US" dirty="0" smtClean="0"/>
              <a:t>function window.</a:t>
            </a:r>
            <a:r>
              <a:rPr lang="en-US" dirty="0" smtClean="0">
                <a:cs typeface="Courier New" pitchFamily="49" charset="0"/>
              </a:rPr>
              <a:t> This script could also be created in the MATLAB editor and pasted into this window. </a:t>
            </a:r>
            <a:endParaRPr lang="en-US" dirty="0"/>
          </a:p>
        </p:txBody>
      </p:sp>
      <p:grpSp>
        <p:nvGrpSpPr>
          <p:cNvPr id="9" name="Group 8"/>
          <p:cNvGrpSpPr/>
          <p:nvPr/>
        </p:nvGrpSpPr>
        <p:grpSpPr>
          <a:xfrm>
            <a:off x="2286000" y="1923098"/>
            <a:ext cx="6568115" cy="3286125"/>
            <a:chOff x="2286000" y="1923098"/>
            <a:chExt cx="6568115" cy="3286125"/>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1923098"/>
              <a:ext cx="45720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2"/>
            <p:cNvSpPr>
              <a:spLocks/>
            </p:cNvSpPr>
            <p:nvPr/>
          </p:nvSpPr>
          <p:spPr bwMode="auto">
            <a:xfrm>
              <a:off x="7488865" y="2404641"/>
              <a:ext cx="1365250" cy="457200"/>
            </a:xfrm>
            <a:prstGeom prst="borderCallout2">
              <a:avLst>
                <a:gd name="adj1" fmla="val 18750"/>
                <a:gd name="adj2" fmla="val -5588"/>
                <a:gd name="adj3" fmla="val 18750"/>
                <a:gd name="adj4" fmla="val -43810"/>
                <a:gd name="adj5" fmla="val 158489"/>
                <a:gd name="adj6" fmla="val -126408"/>
              </a:avLst>
            </a:prstGeom>
            <a:solidFill>
              <a:srgbClr val="FFFFFF"/>
            </a:solidFill>
            <a:ln w="12700">
              <a:solidFill>
                <a:srgbClr val="FF0000"/>
              </a:solidFill>
              <a:miter lim="800000"/>
              <a:headEnd/>
              <a:tailEnd type="arrow" w="med" len="me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pitchFamily="34" charset="0"/>
                </a:rPr>
                <a:t>Type MATLAB commands here</a:t>
              </a:r>
              <a:r>
                <a:rPr kumimoji="0" lang="en-US" sz="1100" b="0" i="0" u="none" strike="noStrike" cap="none" normalizeH="0" baseline="0" smtClean="0">
                  <a:ln>
                    <a:noFill/>
                  </a:ln>
                  <a:solidFill>
                    <a:schemeClr val="tx1"/>
                  </a:solidFill>
                  <a:effectLst/>
                  <a:latin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Oval 6"/>
            <p:cNvSpPr/>
            <p:nvPr/>
          </p:nvSpPr>
          <p:spPr>
            <a:xfrm>
              <a:off x="2355112" y="2893739"/>
              <a:ext cx="1524000" cy="381000"/>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755604" y="2167269"/>
              <a:ext cx="838200" cy="381000"/>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375101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32</a:t>
            </a:fld>
            <a:endParaRPr lang="en-US"/>
          </a:p>
        </p:txBody>
      </p:sp>
      <p:sp>
        <p:nvSpPr>
          <p:cNvPr id="3" name="Rectangle 2"/>
          <p:cNvSpPr/>
          <p:nvPr/>
        </p:nvSpPr>
        <p:spPr>
          <a:xfrm>
            <a:off x="685800" y="609600"/>
            <a:ext cx="7772400" cy="923330"/>
          </a:xfrm>
          <a:prstGeom prst="rect">
            <a:avLst/>
          </a:prstGeom>
        </p:spPr>
        <p:txBody>
          <a:bodyPr wrap="square">
            <a:spAutoFit/>
          </a:bodyPr>
          <a:lstStyle/>
          <a:p>
            <a:r>
              <a:rPr lang="en-US" dirty="0"/>
              <a:t>This completes the model.  Set the Stop Time to 2</a:t>
            </a:r>
            <a:r>
              <a:rPr lang="en-US" dirty="0" smtClean="0"/>
              <a:t> </a:t>
            </a:r>
            <a:r>
              <a:rPr lang="en-US" dirty="0"/>
              <a:t>and run the simulation</a:t>
            </a:r>
            <a:r>
              <a:rPr lang="en-US" dirty="0" smtClean="0"/>
              <a:t>. You should see the following in the scope. The response is identical to that obtained from the Simulink model. </a:t>
            </a:r>
            <a:endParaRPr 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7513" y="1971675"/>
            <a:ext cx="32289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7259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33</a:t>
            </a:fld>
            <a:endParaRPr lang="en-US"/>
          </a:p>
        </p:txBody>
      </p:sp>
      <p:sp>
        <p:nvSpPr>
          <p:cNvPr id="3" name="Rectangle 2"/>
          <p:cNvSpPr/>
          <p:nvPr/>
        </p:nvSpPr>
        <p:spPr>
          <a:xfrm>
            <a:off x="533400" y="762000"/>
            <a:ext cx="7924800" cy="4524315"/>
          </a:xfrm>
          <a:prstGeom prst="rect">
            <a:avLst/>
          </a:prstGeom>
        </p:spPr>
        <p:txBody>
          <a:bodyPr wrap="square">
            <a:spAutoFit/>
          </a:bodyPr>
          <a:lstStyle/>
          <a:p>
            <a:pPr algn="ctr"/>
            <a:r>
              <a:rPr lang="en-US" dirty="0" smtClean="0">
                <a:solidFill>
                  <a:schemeClr val="tx2"/>
                </a:solidFill>
                <a:effectLst>
                  <a:outerShdw blurRad="38100" dist="38100" dir="2700000" algn="tl">
                    <a:srgbClr val="000000">
                      <a:alpha val="43137"/>
                    </a:srgbClr>
                  </a:outerShdw>
                </a:effectLst>
              </a:rPr>
              <a:t>Summary</a:t>
            </a:r>
          </a:p>
          <a:p>
            <a:r>
              <a:rPr lang="en-US" dirty="0" smtClean="0"/>
              <a:t>Suppose we have a circuit with more than two </a:t>
            </a:r>
            <a:r>
              <a:rPr lang="en-US" i="1" dirty="0" smtClean="0"/>
              <a:t>RC</a:t>
            </a:r>
            <a:r>
              <a:rPr lang="en-US" dirty="0" smtClean="0"/>
              <a:t> loops. We can write the circuit equations for each loop, using the same basic principles we used for a single-loop circuit.  Now, however, the number of variables (currents and voltages) becomes quite large, and the algebra required to obtain the overall transfer function becomes very tedious.  </a:t>
            </a:r>
          </a:p>
          <a:p>
            <a:endParaRPr lang="en-US" dirty="0"/>
          </a:p>
          <a:p>
            <a:r>
              <a:rPr lang="en-US" dirty="0" smtClean="0"/>
              <a:t>Similarly, the block diagram of a multi-loop circuit becomes complicated with multiple feedback loops.  The Simulink model has the same problem. </a:t>
            </a:r>
          </a:p>
          <a:p>
            <a:endParaRPr lang="en-US" dirty="0"/>
          </a:p>
          <a:p>
            <a:r>
              <a:rPr lang="en-US" dirty="0" smtClean="0"/>
              <a:t>However, </a:t>
            </a:r>
            <a:r>
              <a:rPr lang="en-US" dirty="0"/>
              <a:t>unlike </a:t>
            </a:r>
            <a:r>
              <a:rPr lang="en-US" dirty="0" smtClean="0"/>
              <a:t>block diagram and Simulink models, </a:t>
            </a:r>
            <a:r>
              <a:rPr lang="en-US" dirty="0"/>
              <a:t>there </a:t>
            </a:r>
            <a:r>
              <a:rPr lang="en-US" dirty="0" smtClean="0"/>
              <a:t>are </a:t>
            </a:r>
            <a:r>
              <a:rPr lang="en-US" dirty="0"/>
              <a:t>no feedback </a:t>
            </a:r>
            <a:r>
              <a:rPr lang="en-US" dirty="0" smtClean="0"/>
              <a:t>loops </a:t>
            </a:r>
            <a:r>
              <a:rPr lang="en-US" dirty="0"/>
              <a:t>required in the </a:t>
            </a:r>
            <a:r>
              <a:rPr lang="en-US" dirty="0" err="1"/>
              <a:t>Simscape</a:t>
            </a:r>
            <a:r>
              <a:rPr lang="en-US" dirty="0"/>
              <a:t> diagram.  This is due to the fact that the power-conserving connections in </a:t>
            </a:r>
            <a:r>
              <a:rPr lang="en-US" dirty="0" err="1"/>
              <a:t>Simscape</a:t>
            </a:r>
            <a:r>
              <a:rPr lang="en-US" dirty="0"/>
              <a:t> capture the coupling between the </a:t>
            </a:r>
            <a:r>
              <a:rPr lang="en-US" i="1" dirty="0" smtClean="0"/>
              <a:t>RC</a:t>
            </a:r>
            <a:r>
              <a:rPr lang="en-US" dirty="0" smtClean="0"/>
              <a:t> loops </a:t>
            </a:r>
            <a:r>
              <a:rPr lang="en-US" dirty="0"/>
              <a:t>without the need for feedback signals.  This is a great advantage when modeling circuits having many loops. </a:t>
            </a:r>
          </a:p>
          <a:p>
            <a:endParaRPr lang="en-US" dirty="0"/>
          </a:p>
        </p:txBody>
      </p:sp>
    </p:spTree>
    <p:extLst>
      <p:ext uri="{BB962C8B-B14F-4D97-AF65-F5344CB8AC3E}">
        <p14:creationId xmlns:p14="http://schemas.microsoft.com/office/powerpoint/2010/main" val="2549210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BF6266-59E1-4252-AA02-883489F18DE5}" type="slidenum">
              <a:rPr lang="en-US" smtClean="0"/>
              <a:pPr/>
              <a:t>34</a:t>
            </a:fld>
            <a:endParaRPr lang="en-US"/>
          </a:p>
        </p:txBody>
      </p:sp>
      <p:sp>
        <p:nvSpPr>
          <p:cNvPr id="3" name="TextBox 2"/>
          <p:cNvSpPr txBox="1"/>
          <p:nvPr/>
        </p:nvSpPr>
        <p:spPr>
          <a:xfrm>
            <a:off x="762001" y="533400"/>
            <a:ext cx="7391400" cy="3139321"/>
          </a:xfrm>
          <a:prstGeom prst="rect">
            <a:avLst/>
          </a:prstGeom>
          <a:noFill/>
        </p:spPr>
        <p:txBody>
          <a:bodyPr wrap="square" rtlCol="0">
            <a:spAutoFit/>
          </a:bodyPr>
          <a:lstStyle/>
          <a:p>
            <a:r>
              <a:rPr lang="en-US" dirty="0" smtClean="0"/>
              <a:t>In closing, we note that other physical systems have ladder-like structures, and thus can be more conveniently modeled in </a:t>
            </a:r>
            <a:r>
              <a:rPr lang="en-US" dirty="0" err="1" smtClean="0"/>
              <a:t>Simscape</a:t>
            </a:r>
            <a:r>
              <a:rPr lang="en-US" dirty="0" smtClean="0"/>
              <a:t>.  An example is shown below.  Several masses are connected with springs.  The motion of each mass is affected by the motion of any adjacent masses. Thus each mass ‘loads’ the adjacent masses, and so we could not use a series transfer function model without feedback loops.</a:t>
            </a:r>
          </a:p>
          <a:p>
            <a:endParaRPr lang="en-US" dirty="0"/>
          </a:p>
          <a:p>
            <a:r>
              <a:rPr lang="en-US" dirty="0" smtClean="0"/>
              <a:t>Using </a:t>
            </a:r>
            <a:r>
              <a:rPr lang="en-US" dirty="0" err="1" smtClean="0"/>
              <a:t>Simscape</a:t>
            </a:r>
            <a:r>
              <a:rPr lang="en-US" dirty="0" smtClean="0"/>
              <a:t>, you would construct a subsystem model consisting of a single mass and spring, and then connect the subsystems to form the model of the entire system.  You </a:t>
            </a:r>
            <a:r>
              <a:rPr lang="en-US" dirty="0"/>
              <a:t>could also include damping elements between the </a:t>
            </a:r>
            <a:r>
              <a:rPr lang="en-US" dirty="0" smtClean="0"/>
              <a:t>masses. </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813" y="3810000"/>
            <a:ext cx="79629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2001" y="5867400"/>
            <a:ext cx="3257943" cy="369332"/>
          </a:xfrm>
          <a:prstGeom prst="rect">
            <a:avLst/>
          </a:prstGeom>
        </p:spPr>
        <p:txBody>
          <a:bodyPr wrap="none">
            <a:spAutoFit/>
          </a:bodyPr>
          <a:lstStyle/>
          <a:p>
            <a:r>
              <a:rPr lang="en-US" dirty="0"/>
              <a:t>This completes the presentation.</a:t>
            </a:r>
          </a:p>
        </p:txBody>
      </p:sp>
    </p:spTree>
    <p:extLst>
      <p:ext uri="{BB962C8B-B14F-4D97-AF65-F5344CB8AC3E}">
        <p14:creationId xmlns:p14="http://schemas.microsoft.com/office/powerpoint/2010/main" val="2702533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9505" y="797115"/>
            <a:ext cx="245745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8230" y="427783"/>
            <a:ext cx="7620000" cy="369332"/>
          </a:xfrm>
          <a:prstGeom prst="rect">
            <a:avLst/>
          </a:prstGeom>
          <a:noFill/>
        </p:spPr>
        <p:txBody>
          <a:bodyPr wrap="square" rtlCol="0">
            <a:spAutoFit/>
          </a:bodyPr>
          <a:lstStyle/>
          <a:p>
            <a:r>
              <a:rPr lang="en-US" dirty="0" smtClean="0"/>
              <a:t>Consider in the </a:t>
            </a:r>
            <a:r>
              <a:rPr lang="en-US" i="1" dirty="0" smtClean="0"/>
              <a:t>RC</a:t>
            </a:r>
            <a:r>
              <a:rPr lang="en-US" dirty="0" smtClean="0"/>
              <a:t> circuit shown below.</a:t>
            </a: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475" y="5257800"/>
            <a:ext cx="25050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5" name="Rectangle 4"/>
              <p:cNvSpPr/>
              <p:nvPr/>
            </p:nvSpPr>
            <p:spPr>
              <a:xfrm>
                <a:off x="609600" y="2778996"/>
                <a:ext cx="7924800" cy="2580002"/>
              </a:xfrm>
              <a:prstGeom prst="rect">
                <a:avLst/>
              </a:prstGeom>
            </p:spPr>
            <p:txBody>
              <a:bodyPr wrap="square">
                <a:spAutoFit/>
              </a:bodyPr>
              <a:lstStyle/>
              <a:p>
                <a:r>
                  <a:rPr lang="en-US" dirty="0" smtClean="0"/>
                  <a:t>The model of the output voltage </a:t>
                </a:r>
                <a14:m>
                  <m:oMath xmlns:m="http://schemas.openxmlformats.org/officeDocument/2006/math">
                    <m:sSub>
                      <m:sSubPr>
                        <m:ctrlPr>
                          <a:rPr lang="en-US" i="1" smtClean="0">
                            <a:latin typeface="Cambria Math"/>
                          </a:rPr>
                        </m:ctrlPr>
                      </m:sSubPr>
                      <m:e>
                        <m:r>
                          <a:rPr lang="en-US" b="0" i="1" smtClean="0">
                            <a:latin typeface="Cambria Math"/>
                          </a:rPr>
                          <m:t>𝑣</m:t>
                        </m:r>
                      </m:e>
                      <m:sub>
                        <m:r>
                          <a:rPr lang="en-US" b="0" i="1" smtClean="0">
                            <a:latin typeface="Cambria Math"/>
                          </a:rPr>
                          <m:t>1</m:t>
                        </m:r>
                      </m:sub>
                    </m:sSub>
                  </m:oMath>
                </a14:m>
                <a:r>
                  <a:rPr lang="en-US" i="1" dirty="0" smtClean="0"/>
                  <a:t> </a:t>
                </a:r>
                <a:r>
                  <a:rPr lang="en-US" dirty="0" smtClean="0"/>
                  <a:t>is derived in Example 6.2.8 in </a:t>
                </a:r>
                <a:r>
                  <a:rPr lang="en-US" i="1" dirty="0" smtClean="0"/>
                  <a:t>System Dynamics</a:t>
                </a:r>
                <a:r>
                  <a:rPr lang="en-US" dirty="0" smtClean="0"/>
                  <a:t>, </a:t>
                </a:r>
                <a:r>
                  <a:rPr lang="en-US" dirty="0" smtClean="0"/>
                  <a:t>3/e</a:t>
                </a:r>
                <a:r>
                  <a:rPr lang="en-US" dirty="0" smtClean="0"/>
                  <a:t>.  It is </a:t>
                </a:r>
              </a:p>
              <a:p>
                <a:pPr/>
                <a14:m>
                  <m:oMathPara xmlns:m="http://schemas.openxmlformats.org/officeDocument/2006/math">
                    <m:oMathParaPr>
                      <m:jc m:val="centerGroup"/>
                    </m:oMathParaPr>
                    <m:oMath xmlns:m="http://schemas.openxmlformats.org/officeDocument/2006/math">
                      <m:r>
                        <a:rPr lang="en-US" b="0" i="1" smtClean="0">
                          <a:latin typeface="Cambria Math"/>
                        </a:rPr>
                        <m:t>𝑅𝐶</m:t>
                      </m:r>
                      <m:f>
                        <m:fPr>
                          <m:ctrlPr>
                            <a:rPr lang="en-US" b="0" i="1" smtClean="0">
                              <a:latin typeface="Cambria Math"/>
                            </a:rPr>
                          </m:ctrlPr>
                        </m:fPr>
                        <m:num>
                          <m:r>
                            <a:rPr lang="en-US" b="0" i="1" smtClean="0">
                              <a:latin typeface="Cambria Math"/>
                            </a:rPr>
                            <m:t>𝑑</m:t>
                          </m:r>
                          <m:sSub>
                            <m:sSubPr>
                              <m:ctrlPr>
                                <a:rPr lang="en-US" b="0" i="1" smtClean="0">
                                  <a:latin typeface="Cambria Math"/>
                                </a:rPr>
                              </m:ctrlPr>
                            </m:sSubPr>
                            <m:e>
                              <m:r>
                                <a:rPr lang="en-US" b="0" i="1" smtClean="0">
                                  <a:latin typeface="Cambria Math"/>
                                </a:rPr>
                                <m:t>𝑣</m:t>
                              </m:r>
                            </m:e>
                            <m:sub>
                              <m:r>
                                <a:rPr lang="en-US" b="0" i="1" smtClean="0">
                                  <a:latin typeface="Cambria Math"/>
                                </a:rPr>
                                <m:t>1</m:t>
                              </m:r>
                            </m:sub>
                          </m:sSub>
                        </m:num>
                        <m:den>
                          <m:r>
                            <a:rPr lang="en-US" b="0" i="1" smtClean="0">
                              <a:latin typeface="Cambria Math"/>
                            </a:rPr>
                            <m:t>𝑑𝑡</m:t>
                          </m:r>
                        </m:den>
                      </m:f>
                      <m:r>
                        <a:rPr lang="en-US" b="0" i="1" smtClean="0">
                          <a:latin typeface="Cambria Math"/>
                        </a:rPr>
                        <m:t>+ </m:t>
                      </m:r>
                      <m:sSub>
                        <m:sSubPr>
                          <m:ctrlPr>
                            <a:rPr lang="en-US" b="0" i="1" smtClean="0">
                              <a:latin typeface="Cambria Math"/>
                            </a:rPr>
                          </m:ctrlPr>
                        </m:sSubPr>
                        <m:e>
                          <m:r>
                            <a:rPr lang="en-US" b="0" i="1" smtClean="0">
                              <a:latin typeface="Cambria Math"/>
                            </a:rPr>
                            <m:t>𝑣</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𝑠</m:t>
                          </m:r>
                        </m:sub>
                      </m:sSub>
                    </m:oMath>
                  </m:oMathPara>
                </a14:m>
                <a:endParaRPr lang="en-US" dirty="0" smtClean="0"/>
              </a:p>
              <a:p>
                <a:r>
                  <a:rPr lang="en-US" dirty="0"/>
                  <a:t>w</a:t>
                </a:r>
                <a:r>
                  <a:rPr lang="en-US" dirty="0" smtClean="0"/>
                  <a:t>here </a:t>
                </a:r>
                <a14:m>
                  <m:oMath xmlns:m="http://schemas.openxmlformats.org/officeDocument/2006/math">
                    <m:sSub>
                      <m:sSubPr>
                        <m:ctrlPr>
                          <a:rPr lang="en-US" i="1" smtClean="0">
                            <a:latin typeface="Cambria Math"/>
                          </a:rPr>
                        </m:ctrlPr>
                      </m:sSubPr>
                      <m:e>
                        <m:r>
                          <a:rPr lang="en-US" b="0" i="1" smtClean="0">
                            <a:latin typeface="Cambria Math"/>
                          </a:rPr>
                          <m:t>𝑣</m:t>
                        </m:r>
                      </m:e>
                      <m:sub>
                        <m:r>
                          <a:rPr lang="en-US" b="0" i="1" smtClean="0">
                            <a:latin typeface="Cambria Math"/>
                          </a:rPr>
                          <m:t>𝑠</m:t>
                        </m:r>
                      </m:sub>
                    </m:sSub>
                  </m:oMath>
                </a14:m>
                <a:r>
                  <a:rPr lang="en-US" dirty="0" smtClean="0"/>
                  <a:t> is the input or supply voltage.  The transfer function is</a:t>
                </a:r>
              </a:p>
              <a:p>
                <a:endParaRPr lang="en-US" dirty="0" smtClean="0"/>
              </a:p>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a:rPr>
                                <m:t>𝑉</m:t>
                              </m:r>
                            </m:e>
                            <m:sub>
                              <m:r>
                                <a:rPr lang="en-US" b="0" i="1" smtClean="0">
                                  <a:latin typeface="Cambria Math"/>
                                </a:rPr>
                                <m:t>1</m:t>
                              </m:r>
                            </m:sub>
                          </m:sSub>
                          <m:r>
                            <a:rPr lang="en-US" b="0" i="1" smtClean="0">
                              <a:latin typeface="Cambria Math"/>
                            </a:rPr>
                            <m:t>(</m:t>
                          </m:r>
                          <m:r>
                            <a:rPr lang="en-US" b="0" i="1" smtClean="0">
                              <a:latin typeface="Cambria Math"/>
                            </a:rPr>
                            <m:t>𝑠</m:t>
                          </m:r>
                          <m:r>
                            <a:rPr lang="en-US" b="0" i="1" smtClean="0">
                              <a:latin typeface="Cambria Math"/>
                            </a:rPr>
                            <m:t>)</m:t>
                          </m:r>
                        </m:num>
                        <m:den>
                          <m:sSub>
                            <m:sSubPr>
                              <m:ctrlPr>
                                <a:rPr lang="en-US" i="1" smtClean="0">
                                  <a:latin typeface="Cambria Math"/>
                                </a:rPr>
                              </m:ctrlPr>
                            </m:sSubPr>
                            <m:e>
                              <m:r>
                                <a:rPr lang="en-US" b="0" i="1" smtClean="0">
                                  <a:latin typeface="Cambria Math"/>
                                </a:rPr>
                                <m:t>𝑉</m:t>
                              </m:r>
                            </m:e>
                            <m:sub>
                              <m:r>
                                <a:rPr lang="en-US" b="0" i="1" smtClean="0">
                                  <a:latin typeface="Cambria Math"/>
                                </a:rPr>
                                <m:t>𝑠</m:t>
                              </m:r>
                            </m:sub>
                          </m:sSub>
                          <m:r>
                            <a:rPr lang="en-US" b="0" i="1" smtClean="0">
                              <a:latin typeface="Cambria Math"/>
                            </a:rPr>
                            <m:t>(</m:t>
                          </m:r>
                          <m:r>
                            <a:rPr lang="en-US" b="0" i="1" smtClean="0">
                              <a:latin typeface="Cambria Math"/>
                            </a:rPr>
                            <m:t>𝑠</m:t>
                          </m:r>
                          <m:r>
                            <a:rPr lang="en-US" b="0" i="1" smtClean="0">
                              <a:latin typeface="Cambria Math"/>
                            </a:rPr>
                            <m:t>)</m:t>
                          </m:r>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𝑅𝐶𝑠</m:t>
                          </m:r>
                          <m:r>
                            <a:rPr lang="en-US" b="0" i="1" smtClean="0">
                              <a:latin typeface="Cambria Math"/>
                            </a:rPr>
                            <m:t>+1</m:t>
                          </m:r>
                        </m:den>
                      </m:f>
                    </m:oMath>
                  </m:oMathPara>
                </a14:m>
                <a:endParaRPr lang="en-US" dirty="0" smtClean="0"/>
              </a:p>
              <a:p>
                <a:r>
                  <a:rPr lang="en-US" dirty="0"/>
                  <a:t>a</a:t>
                </a:r>
                <a:r>
                  <a:rPr lang="en-US" dirty="0" smtClean="0"/>
                  <a:t>nd its block diagram is</a:t>
                </a:r>
              </a:p>
            </p:txBody>
          </p:sp>
        </mc:Choice>
        <mc:Fallback>
          <p:sp>
            <p:nvSpPr>
              <p:cNvPr id="5" name="Rectangle 4"/>
              <p:cNvSpPr>
                <a:spLocks noRot="1" noChangeAspect="1" noMove="1" noResize="1" noEditPoints="1" noAdjustHandles="1" noChangeArrowheads="1" noChangeShapeType="1" noTextEdit="1"/>
              </p:cNvSpPr>
              <p:nvPr/>
            </p:nvSpPr>
            <p:spPr>
              <a:xfrm>
                <a:off x="609600" y="2778996"/>
                <a:ext cx="7924800" cy="2580002"/>
              </a:xfrm>
              <a:prstGeom prst="rect">
                <a:avLst/>
              </a:prstGeom>
              <a:blipFill rotWithShape="1">
                <a:blip r:embed="rId4"/>
                <a:stretch>
                  <a:fillRect l="-615" t="-1182" b="-283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E8BF6266-59E1-4252-AA02-883489F18DE5}" type="slidenum">
              <a:rPr lang="en-US" smtClean="0"/>
              <a:pPr/>
              <a:t>4</a:t>
            </a:fld>
            <a:endParaRPr lang="en-US"/>
          </a:p>
        </p:txBody>
      </p:sp>
    </p:spTree>
    <p:extLst>
      <p:ext uri="{BB962C8B-B14F-4D97-AF65-F5344CB8AC3E}">
        <p14:creationId xmlns:p14="http://schemas.microsoft.com/office/powerpoint/2010/main" val="890612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3200400"/>
            <a:ext cx="40386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685800" y="685800"/>
                <a:ext cx="7696200" cy="2331087"/>
              </a:xfrm>
              <a:prstGeom prst="rect">
                <a:avLst/>
              </a:prstGeom>
              <a:noFill/>
            </p:spPr>
            <p:txBody>
              <a:bodyPr wrap="square" rtlCol="0">
                <a:spAutoFit/>
              </a:bodyPr>
              <a:lstStyle/>
              <a:p>
                <a:r>
                  <a:rPr lang="en-US" dirty="0" smtClean="0"/>
                  <a:t>Now consider the circuit shown below, which has two </a:t>
                </a:r>
                <a:r>
                  <a:rPr lang="en-US" i="1" dirty="0" smtClean="0"/>
                  <a:t>RC</a:t>
                </a:r>
                <a:r>
                  <a:rPr lang="en-US" dirty="0" smtClean="0"/>
                  <a:t> loops. A frequent mistake is to treat the loops as if they were series elements and derive the transfer function as follows:</a:t>
                </a:r>
              </a:p>
              <a:p>
                <a:endParaRPr lang="en-US" dirty="0" smtClean="0"/>
              </a:p>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a:rPr>
                                <m:t>𝑉</m:t>
                              </m:r>
                            </m:e>
                            <m:sub>
                              <m:r>
                                <a:rPr lang="en-US" b="0" i="1" smtClean="0">
                                  <a:latin typeface="Cambria Math"/>
                                </a:rPr>
                                <m:t>𝑜</m:t>
                              </m:r>
                            </m:sub>
                          </m:sSub>
                          <m:r>
                            <a:rPr lang="en-US" b="0" i="1" smtClean="0">
                              <a:latin typeface="Cambria Math"/>
                            </a:rPr>
                            <m:t>(</m:t>
                          </m:r>
                          <m:r>
                            <a:rPr lang="en-US" b="0" i="1" smtClean="0">
                              <a:latin typeface="Cambria Math"/>
                            </a:rPr>
                            <m:t>𝑠</m:t>
                          </m:r>
                          <m:r>
                            <a:rPr lang="en-US" b="0" i="1" smtClean="0">
                              <a:latin typeface="Cambria Math"/>
                            </a:rPr>
                            <m:t>)</m:t>
                          </m:r>
                        </m:num>
                        <m:den>
                          <m:sSub>
                            <m:sSubPr>
                              <m:ctrlPr>
                                <a:rPr lang="en-US" i="1" smtClean="0">
                                  <a:latin typeface="Cambria Math"/>
                                </a:rPr>
                              </m:ctrlPr>
                            </m:sSubPr>
                            <m:e>
                              <m:r>
                                <a:rPr lang="en-US" b="0" i="1" smtClean="0">
                                  <a:latin typeface="Cambria Math"/>
                                </a:rPr>
                                <m:t>𝑉</m:t>
                              </m:r>
                            </m:e>
                            <m:sub>
                              <m:r>
                                <a:rPr lang="en-US" b="0" i="1" smtClean="0">
                                  <a:latin typeface="Cambria Math"/>
                                </a:rPr>
                                <m:t>𝑠</m:t>
                              </m:r>
                            </m:sub>
                          </m:sSub>
                          <m:r>
                            <a:rPr lang="en-US" b="0" i="1" smtClean="0">
                              <a:latin typeface="Cambria Math"/>
                            </a:rPr>
                            <m:t>(</m:t>
                          </m:r>
                          <m:r>
                            <a:rPr lang="en-US" b="0" i="1" smtClean="0">
                              <a:latin typeface="Cambria Math"/>
                            </a:rPr>
                            <m:t>𝑠</m:t>
                          </m:r>
                          <m:r>
                            <a:rPr lang="en-US" b="0" i="1" smtClean="0">
                              <a:latin typeface="Cambria Math"/>
                            </a:rPr>
                            <m:t>)</m:t>
                          </m:r>
                        </m:den>
                      </m:f>
                      <m:r>
                        <a:rPr lang="en-US" b="0" i="1" smtClean="0">
                          <a:latin typeface="Cambria Math"/>
                        </a:rPr>
                        <m:t>= </m:t>
                      </m:r>
                      <m:f>
                        <m:fPr>
                          <m:ctrlPr>
                            <a:rPr lang="en-US" b="0" i="1" smtClean="0">
                              <a:latin typeface="Cambria Math"/>
                            </a:rPr>
                          </m:ctrlPr>
                        </m:fPr>
                        <m:num>
                          <m:sSub>
                            <m:sSubPr>
                              <m:ctrlPr>
                                <a:rPr lang="en-US" b="0" i="1" smtClean="0">
                                  <a:latin typeface="Cambria Math"/>
                                </a:rPr>
                              </m:ctrlPr>
                            </m:sSubPr>
                            <m:e>
                              <m:r>
                                <a:rPr lang="en-US" b="0" i="1" smtClean="0">
                                  <a:latin typeface="Cambria Math"/>
                                </a:rPr>
                                <m:t>𝑉</m:t>
                              </m:r>
                            </m:e>
                            <m:sub>
                              <m:r>
                                <a:rPr lang="en-US" b="0" i="1" smtClean="0">
                                  <a:latin typeface="Cambria Math"/>
                                </a:rPr>
                                <m:t>𝑜</m:t>
                              </m:r>
                            </m:sub>
                          </m:sSub>
                          <m:r>
                            <a:rPr lang="en-US" b="0" i="1" smtClean="0">
                              <a:latin typeface="Cambria Math"/>
                            </a:rPr>
                            <m:t>(</m:t>
                          </m:r>
                          <m:r>
                            <a:rPr lang="en-US" b="0" i="1" smtClean="0">
                              <a:latin typeface="Cambria Math"/>
                            </a:rPr>
                            <m:t>𝑠</m:t>
                          </m:r>
                          <m:r>
                            <a:rPr lang="en-US" b="0" i="1" smtClean="0">
                              <a:latin typeface="Cambria Math"/>
                            </a:rPr>
                            <m:t>)</m:t>
                          </m:r>
                        </m:num>
                        <m:den>
                          <m:sSub>
                            <m:sSubPr>
                              <m:ctrlPr>
                                <a:rPr lang="en-US" b="0" i="1" smtClean="0">
                                  <a:latin typeface="Cambria Math"/>
                                </a:rPr>
                              </m:ctrlPr>
                            </m:sSubPr>
                            <m:e>
                              <m:r>
                                <a:rPr lang="en-US" b="0" i="1" smtClean="0">
                                  <a:latin typeface="Cambria Math"/>
                                </a:rPr>
                                <m:t>𝑉</m:t>
                              </m:r>
                            </m:e>
                            <m:sub>
                              <m:r>
                                <a:rPr lang="en-US" b="0" i="1" smtClean="0">
                                  <a:latin typeface="Cambria Math"/>
                                </a:rPr>
                                <m:t>1</m:t>
                              </m:r>
                            </m:sub>
                          </m:sSub>
                          <m:r>
                            <a:rPr lang="en-US" b="0" i="1" smtClean="0">
                              <a:latin typeface="Cambria Math"/>
                            </a:rPr>
                            <m:t>(</m:t>
                          </m:r>
                          <m:r>
                            <a:rPr lang="en-US" b="0" i="1" smtClean="0">
                              <a:latin typeface="Cambria Math"/>
                            </a:rPr>
                            <m:t>𝑠</m:t>
                          </m:r>
                          <m:r>
                            <a:rPr lang="en-US" b="0" i="1" smtClean="0">
                              <a:latin typeface="Cambria Math"/>
                            </a:rPr>
                            <m:t>)</m:t>
                          </m:r>
                        </m:den>
                      </m:f>
                      <m:f>
                        <m:fPr>
                          <m:ctrlPr>
                            <a:rPr lang="en-US" b="0" i="1" smtClean="0">
                              <a:latin typeface="Cambria Math"/>
                            </a:rPr>
                          </m:ctrlPr>
                        </m:fPr>
                        <m:num>
                          <m:sSub>
                            <m:sSubPr>
                              <m:ctrlPr>
                                <a:rPr lang="en-US" b="0" i="1" smtClean="0">
                                  <a:latin typeface="Cambria Math"/>
                                </a:rPr>
                              </m:ctrlPr>
                            </m:sSubPr>
                            <m:e>
                              <m:r>
                                <a:rPr lang="en-US" b="0" i="1" smtClean="0">
                                  <a:latin typeface="Cambria Math"/>
                                </a:rPr>
                                <m:t>𝑉</m:t>
                              </m:r>
                            </m:e>
                            <m:sub>
                              <m:r>
                                <a:rPr lang="en-US" b="0" i="1" smtClean="0">
                                  <a:latin typeface="Cambria Math"/>
                                </a:rPr>
                                <m:t>1</m:t>
                              </m:r>
                            </m:sub>
                          </m:sSub>
                          <m:r>
                            <a:rPr lang="en-US" b="0" i="1" smtClean="0">
                              <a:latin typeface="Cambria Math"/>
                            </a:rPr>
                            <m:t>(</m:t>
                          </m:r>
                          <m:r>
                            <a:rPr lang="en-US" b="0" i="1" smtClean="0">
                              <a:latin typeface="Cambria Math"/>
                            </a:rPr>
                            <m:t>𝑠</m:t>
                          </m:r>
                          <m:r>
                            <a:rPr lang="en-US" b="0" i="1" smtClean="0">
                              <a:latin typeface="Cambria Math"/>
                            </a:rPr>
                            <m:t>)</m:t>
                          </m:r>
                        </m:num>
                        <m:den>
                          <m:sSub>
                            <m:sSubPr>
                              <m:ctrlPr>
                                <a:rPr lang="en-US" b="0" i="1" smtClean="0">
                                  <a:latin typeface="Cambria Math"/>
                                </a:rPr>
                              </m:ctrlPr>
                            </m:sSubPr>
                            <m:e>
                              <m:r>
                                <a:rPr lang="en-US" b="0" i="1" smtClean="0">
                                  <a:latin typeface="Cambria Math"/>
                                </a:rPr>
                                <m:t>𝑉</m:t>
                              </m:r>
                            </m:e>
                            <m:sub>
                              <m:r>
                                <a:rPr lang="en-US" b="0" i="1" smtClean="0">
                                  <a:latin typeface="Cambria Math"/>
                                </a:rPr>
                                <m:t>𝑠</m:t>
                              </m:r>
                            </m:sub>
                          </m:sSub>
                          <m:r>
                            <a:rPr lang="en-US" b="0" i="1" smtClean="0">
                              <a:latin typeface="Cambria Math"/>
                            </a:rPr>
                            <m:t>(</m:t>
                          </m:r>
                          <m:r>
                            <a:rPr lang="en-US" b="0" i="1" smtClean="0">
                              <a:latin typeface="Cambria Math"/>
                            </a:rPr>
                            <m:t>𝑠</m:t>
                          </m:r>
                          <m:r>
                            <a:rPr lang="en-US" b="0" i="1" smtClean="0">
                              <a:latin typeface="Cambria Math"/>
                            </a:rPr>
                            <m:t>)</m:t>
                          </m:r>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𝑅𝐶𝑠</m:t>
                          </m:r>
                          <m:r>
                            <a:rPr lang="en-US" b="0" i="1" smtClean="0">
                              <a:latin typeface="Cambria Math"/>
                            </a:rPr>
                            <m:t>+1</m:t>
                          </m:r>
                        </m:den>
                      </m:f>
                      <m:f>
                        <m:fPr>
                          <m:ctrlPr>
                            <a:rPr lang="en-US" b="0" i="1" smtClean="0">
                              <a:latin typeface="Cambria Math"/>
                            </a:rPr>
                          </m:ctrlPr>
                        </m:fPr>
                        <m:num>
                          <m:r>
                            <a:rPr lang="en-US" b="0" i="1" smtClean="0">
                              <a:latin typeface="Cambria Math"/>
                            </a:rPr>
                            <m:t>1</m:t>
                          </m:r>
                        </m:num>
                        <m:den>
                          <m:r>
                            <a:rPr lang="en-US" b="0" i="1" smtClean="0">
                              <a:latin typeface="Cambria Math"/>
                            </a:rPr>
                            <m:t>𝑅𝐶𝑠</m:t>
                          </m:r>
                          <m:r>
                            <a:rPr lang="en-US" b="0" i="1" smtClean="0">
                              <a:latin typeface="Cambria Math"/>
                            </a:rPr>
                            <m:t>+1</m:t>
                          </m:r>
                        </m:den>
                      </m:f>
                      <m:r>
                        <a:rPr lang="en-US" b="0" i="1" smtClean="0">
                          <a:latin typeface="Cambria Math"/>
                        </a:rPr>
                        <m:t>=</m:t>
                      </m:r>
                      <m:f>
                        <m:fPr>
                          <m:ctrlPr>
                            <a:rPr lang="en-US" b="0" i="1" smtClean="0">
                              <a:latin typeface="Cambria Math"/>
                            </a:rPr>
                          </m:ctrlPr>
                        </m:fPr>
                        <m:num>
                          <m:r>
                            <a:rPr lang="en-US" b="0" i="1" smtClean="0">
                              <a:latin typeface="Cambria Math"/>
                            </a:rPr>
                            <m:t>1</m:t>
                          </m:r>
                        </m:num>
                        <m:den>
                          <m:sSup>
                            <m:sSupPr>
                              <m:ctrlPr>
                                <a:rPr lang="en-US" b="0" i="1" smtClean="0">
                                  <a:latin typeface="Cambria Math"/>
                                </a:rPr>
                              </m:ctrlPr>
                            </m:sSupPr>
                            <m:e>
                              <m:r>
                                <a:rPr lang="en-US" b="0" i="1" smtClean="0">
                                  <a:latin typeface="Cambria Math"/>
                                </a:rPr>
                                <m:t>𝑅</m:t>
                              </m:r>
                            </m:e>
                            <m:sup>
                              <m:r>
                                <a:rPr lang="en-US" b="0" i="1" smtClean="0">
                                  <a:latin typeface="Cambria Math"/>
                                </a:rPr>
                                <m:t>2</m:t>
                              </m:r>
                            </m:sup>
                          </m:sSup>
                          <m:sSup>
                            <m:sSupPr>
                              <m:ctrlPr>
                                <a:rPr lang="en-US" b="0" i="1" smtClean="0">
                                  <a:latin typeface="Cambria Math"/>
                                </a:rPr>
                              </m:ctrlPr>
                            </m:sSupPr>
                            <m:e>
                              <m:r>
                                <a:rPr lang="en-US" b="0" i="1" smtClean="0">
                                  <a:latin typeface="Cambria Math"/>
                                </a:rPr>
                                <m:t>𝐶</m:t>
                              </m:r>
                            </m:e>
                            <m:sup>
                              <m:r>
                                <a:rPr lang="en-US" b="0" i="1" smtClean="0">
                                  <a:latin typeface="Cambria Math"/>
                                </a:rPr>
                                <m:t>2</m:t>
                              </m:r>
                            </m:sup>
                          </m:sSup>
                          <m:sSup>
                            <m:sSupPr>
                              <m:ctrlPr>
                                <a:rPr lang="en-US" b="0" i="1" smtClean="0">
                                  <a:latin typeface="Cambria Math"/>
                                </a:rPr>
                              </m:ctrlPr>
                            </m:sSupPr>
                            <m:e>
                              <m:r>
                                <a:rPr lang="en-US" b="0" i="1" smtClean="0">
                                  <a:latin typeface="Cambria Math"/>
                                </a:rPr>
                                <m:t>𝑠</m:t>
                              </m:r>
                            </m:e>
                            <m:sup>
                              <m:r>
                                <a:rPr lang="en-US" b="0" i="1" smtClean="0">
                                  <a:latin typeface="Cambria Math"/>
                                </a:rPr>
                                <m:t>2</m:t>
                              </m:r>
                            </m:sup>
                          </m:sSup>
                          <m:r>
                            <a:rPr lang="en-US" b="0" i="1" smtClean="0">
                              <a:latin typeface="Cambria Math"/>
                            </a:rPr>
                            <m:t>+2</m:t>
                          </m:r>
                          <m:r>
                            <a:rPr lang="en-US" b="0" i="1" smtClean="0">
                              <a:latin typeface="Cambria Math"/>
                            </a:rPr>
                            <m:t>𝑅𝐶𝑠</m:t>
                          </m:r>
                          <m:r>
                            <a:rPr lang="en-US" b="0" i="1" smtClean="0">
                              <a:latin typeface="Cambria Math"/>
                            </a:rPr>
                            <m:t>+1</m:t>
                          </m:r>
                        </m:den>
                      </m:f>
                    </m:oMath>
                  </m:oMathPara>
                </a14:m>
                <a:endParaRPr lang="en-US" dirty="0" smtClean="0"/>
              </a:p>
              <a:p>
                <a:endParaRPr lang="en-US" dirty="0" smtClean="0"/>
              </a:p>
              <a:p>
                <a:r>
                  <a:rPr lang="en-US" dirty="0" smtClean="0"/>
                  <a:t>This is incorrect for the reason discussed on the next slide.</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85800" y="685800"/>
                <a:ext cx="7696200" cy="2331087"/>
              </a:xfrm>
              <a:prstGeom prst="rect">
                <a:avLst/>
              </a:prstGeom>
              <a:blipFill rotWithShape="1">
                <a:blip r:embed="rId3" cstate="print"/>
                <a:stretch>
                  <a:fillRect l="-713" t="-1309" b="-3141"/>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E8BF6266-59E1-4252-AA02-883489F18DE5}" type="slidenum">
              <a:rPr lang="en-US" smtClean="0"/>
              <a:pPr/>
              <a:t>5</a:t>
            </a:fld>
            <a:endParaRPr lang="en-US"/>
          </a:p>
        </p:txBody>
      </p:sp>
    </p:spTree>
    <p:extLst>
      <p:ext uri="{BB962C8B-B14F-4D97-AF65-F5344CB8AC3E}">
        <p14:creationId xmlns:p14="http://schemas.microsoft.com/office/powerpoint/2010/main" val="2370781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820" y="2562095"/>
            <a:ext cx="4381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Rectangle 1"/>
              <p:cNvSpPr/>
              <p:nvPr/>
            </p:nvSpPr>
            <p:spPr>
              <a:xfrm>
                <a:off x="609600" y="571581"/>
                <a:ext cx="8001000" cy="1754326"/>
              </a:xfrm>
              <a:prstGeom prst="rect">
                <a:avLst/>
              </a:prstGeom>
            </p:spPr>
            <p:txBody>
              <a:bodyPr wrap="square">
                <a:spAutoFit/>
              </a:bodyPr>
              <a:lstStyle/>
              <a:p>
                <a:r>
                  <a:rPr lang="en-US" dirty="0" smtClean="0"/>
                  <a:t>Suppose two elements whose individual transfer functions are </a:t>
                </a:r>
                <a14:m>
                  <m:oMath xmlns:m="http://schemas.openxmlformats.org/officeDocument/2006/math">
                    <m:sSub>
                      <m:sSubPr>
                        <m:ctrlPr>
                          <a:rPr lang="en-US" i="1" smtClean="0">
                            <a:latin typeface="Cambria Math"/>
                          </a:rPr>
                        </m:ctrlPr>
                      </m:sSubPr>
                      <m:e>
                        <m:r>
                          <a:rPr lang="en-US" b="0" i="1" smtClean="0">
                            <a:latin typeface="Cambria Math"/>
                          </a:rPr>
                          <m:t>𝑇</m:t>
                        </m:r>
                      </m:e>
                      <m:sub>
                        <m:r>
                          <a:rPr lang="en-US" b="0" i="1" smtClean="0">
                            <a:latin typeface="Cambria Math"/>
                          </a:rPr>
                          <m:t>1</m:t>
                        </m:r>
                      </m:sub>
                    </m:sSub>
                    <m:r>
                      <a:rPr lang="en-US" b="0" i="1" smtClean="0">
                        <a:latin typeface="Cambria Math"/>
                      </a:rPr>
                      <m:t>(</m:t>
                    </m:r>
                    <m:r>
                      <a:rPr lang="en-US" b="0" i="1" smtClean="0">
                        <a:latin typeface="Cambria Math"/>
                      </a:rPr>
                      <m:t>𝑠</m:t>
                    </m:r>
                    <m:r>
                      <a:rPr lang="en-US" b="0" i="1" smtClean="0">
                        <a:latin typeface="Cambria Math"/>
                      </a:rPr>
                      <m:t>)</m:t>
                    </m:r>
                  </m:oMath>
                </a14:m>
                <a:r>
                  <a:rPr lang="en-US" dirty="0" smtClean="0"/>
                  <a:t> and </a:t>
                </a:r>
                <a14:m>
                  <m:oMath xmlns:m="http://schemas.openxmlformats.org/officeDocument/2006/math">
                    <m:sSub>
                      <m:sSubPr>
                        <m:ctrlPr>
                          <a:rPr lang="en-US" i="1" smtClean="0">
                            <a:latin typeface="Cambria Math"/>
                          </a:rPr>
                        </m:ctrlPr>
                      </m:sSubPr>
                      <m:e>
                        <m:r>
                          <a:rPr lang="en-US" b="0" i="1" smtClean="0">
                            <a:latin typeface="Cambria Math"/>
                          </a:rPr>
                          <m:t>𝑇</m:t>
                        </m:r>
                      </m:e>
                      <m:sub>
                        <m:r>
                          <a:rPr lang="en-US" b="0" i="1" smtClean="0">
                            <a:latin typeface="Cambria Math"/>
                          </a:rPr>
                          <m:t>2</m:t>
                        </m:r>
                      </m:sub>
                    </m:sSub>
                    <m:r>
                      <a:rPr lang="en-US" b="0" i="1" smtClean="0">
                        <a:latin typeface="Cambria Math"/>
                      </a:rPr>
                      <m:t>(</m:t>
                    </m:r>
                    <m:r>
                      <a:rPr lang="en-US" b="0" i="1" smtClean="0">
                        <a:latin typeface="Cambria Math"/>
                      </a:rPr>
                      <m:t>𝑠</m:t>
                    </m:r>
                    <m:r>
                      <a:rPr lang="en-US" b="0" i="1" smtClean="0">
                        <a:latin typeface="Cambria Math"/>
                      </a:rPr>
                      <m:t>)</m:t>
                    </m:r>
                  </m:oMath>
                </a14:m>
                <a:r>
                  <a:rPr lang="en-US" dirty="0" smtClean="0"/>
                  <a:t> are</a:t>
                </a:r>
              </a:p>
              <a:p>
                <a:r>
                  <a:rPr lang="en-US" dirty="0" smtClean="0"/>
                  <a:t>physically connected end-to-end so that the output of the left-hand element becomes the input to the right-hand element. We can represent this connection by the block diagram shown below, </a:t>
                </a:r>
                <a:r>
                  <a:rPr lang="en-US" i="1" dirty="0" smtClean="0"/>
                  <a:t>only</a:t>
                </a:r>
                <a:r>
                  <a:rPr lang="en-US" dirty="0" smtClean="0"/>
                  <a:t> if the output </a:t>
                </a:r>
                <a:r>
                  <a:rPr lang="en-US" i="1" dirty="0" smtClean="0"/>
                  <a:t>w</a:t>
                </a:r>
                <a:r>
                  <a:rPr lang="en-US" dirty="0" smtClean="0"/>
                  <a:t> of the right-hand element does not affect the inputs </a:t>
                </a:r>
                <a:r>
                  <a:rPr lang="en-US" i="1" dirty="0" smtClean="0"/>
                  <a:t>u</a:t>
                </a:r>
                <a:r>
                  <a:rPr lang="en-US" dirty="0" smtClean="0"/>
                  <a:t> and </a:t>
                </a:r>
                <a:r>
                  <a:rPr lang="en-US" i="1" dirty="0" smtClean="0"/>
                  <a:t>v </a:t>
                </a:r>
                <a:r>
                  <a:rPr lang="en-US" dirty="0" smtClean="0"/>
                  <a:t>or the behavior of the left-hand element. If it does, the right-hand element is said to ‘load’ the left-hand element.</a:t>
                </a:r>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609600" y="571581"/>
                <a:ext cx="8001000" cy="1754326"/>
              </a:xfrm>
              <a:prstGeom prst="rect">
                <a:avLst/>
              </a:prstGeom>
              <a:blipFill rotWithShape="1">
                <a:blip r:embed="rId3" cstate="print"/>
                <a:stretch>
                  <a:fillRect l="-609" t="-1736" b="-4514"/>
                </a:stretch>
              </a:blipFill>
            </p:spPr>
            <p:txBody>
              <a:bodyPr/>
              <a:lstStyle/>
              <a:p>
                <a:r>
                  <a:rPr lang="en-US">
                    <a:noFill/>
                  </a:rPr>
                  <a:t> </a:t>
                </a:r>
              </a:p>
            </p:txBody>
          </p:sp>
        </mc:Fallback>
      </mc:AlternateContent>
      <p:sp>
        <p:nvSpPr>
          <p:cNvPr id="3" name="Rectangle 2"/>
          <p:cNvSpPr/>
          <p:nvPr/>
        </p:nvSpPr>
        <p:spPr>
          <a:xfrm>
            <a:off x="609600" y="3613666"/>
            <a:ext cx="7848599" cy="646331"/>
          </a:xfrm>
          <a:prstGeom prst="rect">
            <a:avLst/>
          </a:prstGeom>
        </p:spPr>
        <p:txBody>
          <a:bodyPr wrap="square">
            <a:spAutoFit/>
          </a:bodyPr>
          <a:lstStyle/>
          <a:p>
            <a:r>
              <a:rPr lang="en-US" dirty="0" smtClean="0"/>
              <a:t>This point is illustrated by the example discussed on the following slides, which is Example </a:t>
            </a:r>
            <a:r>
              <a:rPr lang="en-US" dirty="0" smtClean="0"/>
              <a:t>6.3.5</a:t>
            </a:r>
            <a:r>
              <a:rPr lang="en-US" dirty="0" smtClean="0"/>
              <a:t> </a:t>
            </a:r>
            <a:r>
              <a:rPr lang="en-US" dirty="0" smtClean="0"/>
              <a:t>in </a:t>
            </a:r>
            <a:r>
              <a:rPr lang="en-US" i="1" dirty="0" smtClean="0"/>
              <a:t>System Dynamics</a:t>
            </a:r>
            <a:r>
              <a:rPr lang="en-US" dirty="0" smtClean="0"/>
              <a:t>, </a:t>
            </a:r>
            <a:r>
              <a:rPr lang="en-US" dirty="0" smtClean="0"/>
              <a:t>3/e</a:t>
            </a:r>
            <a:r>
              <a:rPr lang="en-US" dirty="0" smtClean="0"/>
              <a:t>. </a:t>
            </a:r>
            <a:endParaRPr lang="en-US" dirty="0"/>
          </a:p>
        </p:txBody>
      </p:sp>
      <p:sp>
        <p:nvSpPr>
          <p:cNvPr id="4" name="Slide Number Placeholder 3"/>
          <p:cNvSpPr>
            <a:spLocks noGrp="1"/>
          </p:cNvSpPr>
          <p:nvPr>
            <p:ph type="sldNum" sz="quarter" idx="12"/>
          </p:nvPr>
        </p:nvSpPr>
        <p:spPr/>
        <p:txBody>
          <a:bodyPr/>
          <a:lstStyle/>
          <a:p>
            <a:fld id="{E8BF6266-59E1-4252-AA02-883489F18DE5}" type="slidenum">
              <a:rPr lang="en-US" smtClean="0"/>
              <a:pPr/>
              <a:t>6</a:t>
            </a:fld>
            <a:endParaRPr lang="en-US"/>
          </a:p>
        </p:txBody>
      </p:sp>
    </p:spTree>
    <p:extLst>
      <p:ext uri="{BB962C8B-B14F-4D97-AF65-F5344CB8AC3E}">
        <p14:creationId xmlns:p14="http://schemas.microsoft.com/office/powerpoint/2010/main" val="2680690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1819275"/>
            <a:ext cx="432435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4648200"/>
            <a:ext cx="36766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Rectangle 1"/>
              <p:cNvSpPr/>
              <p:nvPr/>
            </p:nvSpPr>
            <p:spPr>
              <a:xfrm>
                <a:off x="609600" y="533400"/>
                <a:ext cx="7772400" cy="1200329"/>
              </a:xfrm>
              <a:prstGeom prst="rect">
                <a:avLst/>
              </a:prstGeom>
            </p:spPr>
            <p:txBody>
              <a:bodyPr wrap="square">
                <a:spAutoFit/>
              </a:bodyPr>
              <a:lstStyle/>
              <a:p>
                <a:r>
                  <a:rPr lang="en-US" dirty="0" smtClean="0"/>
                  <a:t>The circuit shown in the figure below consists of two series </a:t>
                </a:r>
                <a:r>
                  <a:rPr lang="en-US" i="1" dirty="0" smtClean="0"/>
                  <a:t>RC</a:t>
                </a:r>
                <a:r>
                  <a:rPr lang="en-US" dirty="0" smtClean="0"/>
                  <a:t> circuits wired so that the output voltage of the first circuit is the input voltage to an isolation amplifier. The output voltage of the amplifier is the input voltage to the second </a:t>
                </a:r>
                <a:r>
                  <a:rPr lang="en-US" i="1" dirty="0" smtClean="0"/>
                  <a:t>RC</a:t>
                </a:r>
                <a:r>
                  <a:rPr lang="en-US" dirty="0" smtClean="0"/>
                  <a:t> circuit. The amplifier has a voltage gain </a:t>
                </a:r>
                <a:r>
                  <a:rPr lang="en-US" i="1" dirty="0" smtClean="0"/>
                  <a:t>G</a:t>
                </a:r>
                <a:r>
                  <a:rPr lang="en-US" dirty="0" smtClean="0"/>
                  <a:t> so that </a:t>
                </a:r>
                <a14:m>
                  <m:oMath xmlns:m="http://schemas.openxmlformats.org/officeDocument/2006/math">
                    <m:sSub>
                      <m:sSubPr>
                        <m:ctrlPr>
                          <a:rPr lang="en-US" i="1" smtClean="0">
                            <a:latin typeface="Cambria Math"/>
                          </a:rPr>
                        </m:ctrlPr>
                      </m:sSubPr>
                      <m:e>
                        <m:r>
                          <a:rPr lang="en-US" b="0" i="1" smtClean="0">
                            <a:latin typeface="Cambria Math"/>
                          </a:rPr>
                          <m:t>𝑣</m:t>
                        </m:r>
                      </m:e>
                      <m:sub>
                        <m:r>
                          <a:rPr lang="en-US" b="0" i="1" smtClean="0">
                            <a:latin typeface="Cambria Math"/>
                          </a:rPr>
                          <m:t>2</m:t>
                        </m:r>
                      </m:sub>
                    </m:sSub>
                    <m:d>
                      <m:dPr>
                        <m:ctrlPr>
                          <a:rPr lang="en-US" b="0" i="1" smtClean="0">
                            <a:latin typeface="Cambria Math"/>
                          </a:rPr>
                        </m:ctrlPr>
                      </m:dPr>
                      <m:e>
                        <m:r>
                          <a:rPr lang="en-US" b="0" i="1" smtClean="0">
                            <a:latin typeface="Cambria Math"/>
                          </a:rPr>
                          <m:t>𝑡</m:t>
                        </m:r>
                      </m:e>
                    </m:d>
                    <m:r>
                      <a:rPr lang="en-US" b="0" i="1" smtClean="0">
                        <a:latin typeface="Cambria Math"/>
                      </a:rPr>
                      <m:t>=</m:t>
                    </m:r>
                    <m:r>
                      <a:rPr lang="en-US" b="0" i="1" smtClean="0">
                        <a:latin typeface="Cambria Math"/>
                      </a:rPr>
                      <m:t>𝐺</m:t>
                    </m:r>
                    <m:sSub>
                      <m:sSubPr>
                        <m:ctrlPr>
                          <a:rPr lang="en-US" b="0" i="1" smtClean="0">
                            <a:latin typeface="Cambria Math"/>
                          </a:rPr>
                        </m:ctrlPr>
                      </m:sSubPr>
                      <m:e>
                        <m:r>
                          <a:rPr lang="en-US" b="0" i="1" smtClean="0">
                            <a:latin typeface="Cambria Math"/>
                          </a:rPr>
                          <m:t>𝑣</m:t>
                        </m:r>
                      </m:e>
                      <m:sub>
                        <m:r>
                          <a:rPr lang="en-US" b="0" i="1" smtClean="0">
                            <a:latin typeface="Cambria Math"/>
                          </a:rPr>
                          <m:t>1</m:t>
                        </m:r>
                      </m:sub>
                    </m:sSub>
                    <m:r>
                      <a:rPr lang="en-US" b="0" i="1" smtClean="0">
                        <a:latin typeface="Cambria Math"/>
                      </a:rPr>
                      <m:t>(</m:t>
                    </m:r>
                    <m:r>
                      <a:rPr lang="en-US" b="0" i="1" smtClean="0">
                        <a:latin typeface="Cambria Math"/>
                      </a:rPr>
                      <m:t>𝑡</m:t>
                    </m:r>
                    <m:r>
                      <a:rPr lang="en-US" b="0" i="1" smtClean="0">
                        <a:latin typeface="Cambria Math"/>
                      </a:rPr>
                      <m:t>)</m:t>
                    </m:r>
                  </m:oMath>
                </a14:m>
                <a:r>
                  <a:rPr lang="en-US" dirty="0" smtClean="0"/>
                  <a:t>.</a:t>
                </a:r>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609600" y="533400"/>
                <a:ext cx="7772400" cy="1200329"/>
              </a:xfrm>
              <a:prstGeom prst="rect">
                <a:avLst/>
              </a:prstGeom>
              <a:blipFill rotWithShape="1">
                <a:blip r:embed="rId4" cstate="print"/>
                <a:stretch>
                  <a:fillRect l="-627" t="-2551"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19125" y="3447871"/>
                <a:ext cx="8077200" cy="1200329"/>
              </a:xfrm>
              <a:prstGeom prst="rect">
                <a:avLst/>
              </a:prstGeom>
            </p:spPr>
            <p:txBody>
              <a:bodyPr wrap="square">
                <a:spAutoFit/>
              </a:bodyPr>
              <a:lstStyle/>
              <a:p>
                <a:r>
                  <a:rPr lang="en-US" dirty="0" smtClean="0"/>
                  <a:t>The amplifier isolates the first </a:t>
                </a:r>
                <a:r>
                  <a:rPr lang="en-US" i="1" dirty="0" smtClean="0"/>
                  <a:t>RC</a:t>
                </a:r>
                <a:r>
                  <a:rPr lang="en-US" dirty="0" smtClean="0"/>
                  <a:t> loop from the effects of the second loop; that is, the amplifier prevents the voltage </a:t>
                </a:r>
                <a14:m>
                  <m:oMath xmlns:m="http://schemas.openxmlformats.org/officeDocument/2006/math">
                    <m:sSub>
                      <m:sSubPr>
                        <m:ctrlPr>
                          <a:rPr lang="en-US" i="1" smtClean="0">
                            <a:latin typeface="Cambria Math"/>
                          </a:rPr>
                        </m:ctrlPr>
                      </m:sSubPr>
                      <m:e>
                        <m:r>
                          <a:rPr lang="en-US" b="0" i="1" smtClean="0">
                            <a:latin typeface="Cambria Math"/>
                          </a:rPr>
                          <m:t>𝑣</m:t>
                        </m:r>
                      </m:e>
                      <m:sub>
                        <m:r>
                          <a:rPr lang="en-US" b="0" i="1" smtClean="0">
                            <a:latin typeface="Cambria Math"/>
                          </a:rPr>
                          <m:t>1</m:t>
                        </m:r>
                      </m:sub>
                    </m:sSub>
                  </m:oMath>
                </a14:m>
                <a:r>
                  <a:rPr lang="en-US" dirty="0" smtClean="0"/>
                  <a:t>from being affected by the second </a:t>
                </a:r>
                <a:r>
                  <a:rPr lang="en-US" i="1" dirty="0" smtClean="0"/>
                  <a:t>RC</a:t>
                </a:r>
                <a:r>
                  <a:rPr lang="en-US" dirty="0" smtClean="0"/>
                  <a:t> loop. This in effect creates two separate loops with an intermediate voltage source </a:t>
                </a:r>
                <a14:m>
                  <m:oMath xmlns:m="http://schemas.openxmlformats.org/officeDocument/2006/math">
                    <m:sSub>
                      <m:sSubPr>
                        <m:ctrlPr>
                          <a:rPr lang="en-US" i="1" smtClean="0">
                            <a:latin typeface="Cambria Math"/>
                          </a:rPr>
                        </m:ctrlPr>
                      </m:sSubPr>
                      <m:e>
                        <m:r>
                          <a:rPr lang="en-US" b="0" i="1" smtClean="0">
                            <a:latin typeface="Cambria Math"/>
                          </a:rPr>
                          <m:t>𝑣</m:t>
                        </m:r>
                      </m:e>
                      <m:sub>
                        <m:r>
                          <a:rPr lang="en-US" b="0" i="1" smtClean="0">
                            <a:latin typeface="Cambria Math"/>
                          </a:rPr>
                          <m:t>2</m:t>
                        </m:r>
                      </m:sub>
                    </m:sSub>
                    <m:r>
                      <a:rPr lang="en-US" b="0" i="1" smtClean="0">
                        <a:latin typeface="Cambria Math"/>
                      </a:rPr>
                      <m:t>=</m:t>
                    </m:r>
                    <m:r>
                      <a:rPr lang="en-US" b="0" i="1" smtClean="0">
                        <a:latin typeface="Cambria Math"/>
                      </a:rPr>
                      <m:t>𝐺</m:t>
                    </m:r>
                    <m:sSub>
                      <m:sSubPr>
                        <m:ctrlPr>
                          <a:rPr lang="en-US" b="0" i="1" smtClean="0">
                            <a:latin typeface="Cambria Math"/>
                          </a:rPr>
                        </m:ctrlPr>
                      </m:sSubPr>
                      <m:e>
                        <m:r>
                          <a:rPr lang="en-US" b="0" i="1" smtClean="0">
                            <a:latin typeface="Cambria Math"/>
                          </a:rPr>
                          <m:t>𝑣</m:t>
                        </m:r>
                      </m:e>
                      <m:sub>
                        <m:r>
                          <a:rPr lang="en-US" b="0" i="1" smtClean="0">
                            <a:latin typeface="Cambria Math"/>
                          </a:rPr>
                          <m:t>2</m:t>
                        </m:r>
                      </m:sub>
                    </m:sSub>
                  </m:oMath>
                </a14:m>
                <a:r>
                  <a:rPr lang="en-US" dirty="0" smtClean="0"/>
                  <a:t>, as shown in the following figure.</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619125" y="3447871"/>
                <a:ext cx="8077200" cy="1200329"/>
              </a:xfrm>
              <a:prstGeom prst="rect">
                <a:avLst/>
              </a:prstGeom>
              <a:blipFill rotWithShape="1">
                <a:blip r:embed="rId5" cstate="print"/>
                <a:stretch>
                  <a:fillRect l="-679" t="-2538" r="-755" b="-71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8BF6266-59E1-4252-AA02-883489F18DE5}" type="slidenum">
              <a:rPr lang="en-US" smtClean="0"/>
              <a:pPr/>
              <a:t>7</a:t>
            </a:fld>
            <a:endParaRPr lang="en-US"/>
          </a:p>
        </p:txBody>
      </p:sp>
    </p:spTree>
    <p:extLst>
      <p:ext uri="{BB962C8B-B14F-4D97-AF65-F5344CB8AC3E}">
        <p14:creationId xmlns:p14="http://schemas.microsoft.com/office/powerpoint/2010/main" val="171637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533400" y="228600"/>
                <a:ext cx="7772400" cy="3761607"/>
              </a:xfrm>
              <a:prstGeom prst="rect">
                <a:avLst/>
              </a:prstGeom>
            </p:spPr>
            <p:txBody>
              <a:bodyPr wrap="square">
                <a:spAutoFit/>
              </a:bodyPr>
              <a:lstStyle/>
              <a:p>
                <a:r>
                  <a:rPr lang="en-US" dirty="0" smtClean="0"/>
                  <a:t>Thus, for </a:t>
                </a:r>
                <a:r>
                  <a:rPr lang="en-US" dirty="0"/>
                  <a:t>the </a:t>
                </a:r>
                <a:r>
                  <a:rPr lang="en-US" dirty="0" smtClean="0"/>
                  <a:t>left-hand </a:t>
                </a:r>
                <a:r>
                  <a:rPr lang="en-US" i="1" dirty="0"/>
                  <a:t>RC </a:t>
                </a:r>
                <a:r>
                  <a:rPr lang="en-US" dirty="0"/>
                  <a:t>loop, we </a:t>
                </a:r>
                <a:r>
                  <a:rPr lang="en-US" dirty="0" smtClean="0"/>
                  <a:t>obtain</a:t>
                </a:r>
              </a:p>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a:rPr>
                                <m:t>𝑉</m:t>
                              </m:r>
                            </m:e>
                            <m:sub>
                              <m:r>
                                <a:rPr lang="en-US" b="0" i="1" smtClean="0">
                                  <a:latin typeface="Cambria Math"/>
                                </a:rPr>
                                <m:t>1</m:t>
                              </m:r>
                            </m:sub>
                          </m:sSub>
                          <m:r>
                            <a:rPr lang="en-US" b="0" i="1" smtClean="0">
                              <a:latin typeface="Cambria Math"/>
                            </a:rPr>
                            <m:t>(</m:t>
                          </m:r>
                          <m:r>
                            <a:rPr lang="en-US" b="0" i="1" smtClean="0">
                              <a:latin typeface="Cambria Math"/>
                            </a:rPr>
                            <m:t>𝑠</m:t>
                          </m:r>
                          <m:r>
                            <a:rPr lang="en-US" b="0" i="1" smtClean="0">
                              <a:latin typeface="Cambria Math"/>
                            </a:rPr>
                            <m:t>)</m:t>
                          </m:r>
                        </m:num>
                        <m:den>
                          <m:sSub>
                            <m:sSubPr>
                              <m:ctrlPr>
                                <a:rPr lang="en-US" i="1" smtClean="0">
                                  <a:latin typeface="Cambria Math"/>
                                </a:rPr>
                              </m:ctrlPr>
                            </m:sSubPr>
                            <m:e>
                              <m:r>
                                <a:rPr lang="en-US" b="0" i="1" smtClean="0">
                                  <a:latin typeface="Cambria Math"/>
                                </a:rPr>
                                <m:t>𝑉</m:t>
                              </m:r>
                            </m:e>
                            <m:sub>
                              <m:r>
                                <a:rPr lang="en-US" b="0" i="1" smtClean="0">
                                  <a:latin typeface="Cambria Math"/>
                                </a:rPr>
                                <m:t>𝑠</m:t>
                              </m:r>
                            </m:sub>
                          </m:sSub>
                          <m:r>
                            <a:rPr lang="en-US" b="0" i="1" smtClean="0">
                              <a:latin typeface="Cambria Math"/>
                            </a:rPr>
                            <m:t>(</m:t>
                          </m:r>
                          <m:r>
                            <a:rPr lang="en-US" b="0" i="1" smtClean="0">
                              <a:latin typeface="Cambria Math"/>
                            </a:rPr>
                            <m:t>𝑠</m:t>
                          </m:r>
                          <m:r>
                            <a:rPr lang="en-US" b="0" i="1" smtClean="0">
                              <a:latin typeface="Cambria Math"/>
                            </a:rPr>
                            <m:t>)</m:t>
                          </m:r>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𝑅𝐶𝑠</m:t>
                          </m:r>
                          <m:r>
                            <a:rPr lang="en-US" b="0" i="1" smtClean="0">
                              <a:latin typeface="Cambria Math"/>
                            </a:rPr>
                            <m:t>+1</m:t>
                          </m:r>
                        </m:den>
                      </m:f>
                    </m:oMath>
                  </m:oMathPara>
                </a14:m>
                <a:endParaRPr lang="en-US" dirty="0" smtClean="0"/>
              </a:p>
              <a:p>
                <a:r>
                  <a:rPr lang="en-US" dirty="0"/>
                  <a:t>For the </a:t>
                </a:r>
                <a:r>
                  <a:rPr lang="en-US" dirty="0" smtClean="0"/>
                  <a:t>right-hand </a:t>
                </a:r>
                <a:r>
                  <a:rPr lang="en-US" i="1" dirty="0"/>
                  <a:t>RC </a:t>
                </a:r>
                <a:r>
                  <a:rPr lang="en-US" dirty="0"/>
                  <a:t>loop</a:t>
                </a:r>
                <a:r>
                  <a:rPr lang="en-US" dirty="0" smtClean="0"/>
                  <a:t>,</a:t>
                </a:r>
              </a:p>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a:rPr>
                                <m:t>𝑉</m:t>
                              </m:r>
                            </m:e>
                            <m:sub>
                              <m:r>
                                <a:rPr lang="en-US" b="0" i="1" smtClean="0">
                                  <a:latin typeface="Cambria Math"/>
                                </a:rPr>
                                <m:t>𝑜</m:t>
                              </m:r>
                            </m:sub>
                          </m:sSub>
                          <m:r>
                            <a:rPr lang="en-US" b="0" i="1" smtClean="0">
                              <a:latin typeface="Cambria Math"/>
                            </a:rPr>
                            <m:t>(</m:t>
                          </m:r>
                          <m:r>
                            <a:rPr lang="en-US" b="0" i="1" smtClean="0">
                              <a:latin typeface="Cambria Math"/>
                            </a:rPr>
                            <m:t>𝑠</m:t>
                          </m:r>
                          <m:r>
                            <a:rPr lang="en-US" b="0" i="1" smtClean="0">
                              <a:latin typeface="Cambria Math"/>
                            </a:rPr>
                            <m:t>)</m:t>
                          </m:r>
                        </m:num>
                        <m:den>
                          <m:sSub>
                            <m:sSubPr>
                              <m:ctrlPr>
                                <a:rPr lang="en-US" i="1" smtClean="0">
                                  <a:latin typeface="Cambria Math"/>
                                </a:rPr>
                              </m:ctrlPr>
                            </m:sSubPr>
                            <m:e>
                              <m:r>
                                <a:rPr lang="en-US" b="0" i="1" smtClean="0">
                                  <a:latin typeface="Cambria Math"/>
                                </a:rPr>
                                <m:t>𝑉</m:t>
                              </m:r>
                            </m:e>
                            <m:sub>
                              <m:r>
                                <a:rPr lang="en-US" b="0" i="1" smtClean="0">
                                  <a:latin typeface="Cambria Math"/>
                                </a:rPr>
                                <m:t>2</m:t>
                              </m:r>
                            </m:sub>
                          </m:sSub>
                          <m:r>
                            <a:rPr lang="en-US" b="0" i="1" smtClean="0">
                              <a:latin typeface="Cambria Math"/>
                            </a:rPr>
                            <m:t>(</m:t>
                          </m:r>
                          <m:r>
                            <a:rPr lang="en-US" b="0" i="1" smtClean="0">
                              <a:latin typeface="Cambria Math"/>
                            </a:rPr>
                            <m:t>𝑠</m:t>
                          </m:r>
                          <m:r>
                            <a:rPr lang="en-US" b="0" i="1" smtClean="0">
                              <a:latin typeface="Cambria Math"/>
                            </a:rPr>
                            <m:t>)</m:t>
                          </m:r>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𝑅𝐶𝑠</m:t>
                          </m:r>
                          <m:r>
                            <a:rPr lang="en-US" b="0" i="1" smtClean="0">
                              <a:latin typeface="Cambria Math"/>
                            </a:rPr>
                            <m:t>+1</m:t>
                          </m:r>
                        </m:den>
                      </m:f>
                    </m:oMath>
                  </m:oMathPara>
                </a14:m>
                <a:endParaRPr lang="en-US" dirty="0" smtClean="0"/>
              </a:p>
              <a:p>
                <a:r>
                  <a:rPr lang="en-US" dirty="0"/>
                  <a:t>For the amplifier with gain </a:t>
                </a:r>
                <a:r>
                  <a:rPr lang="en-US" i="1" dirty="0"/>
                  <a:t>G</a:t>
                </a:r>
                <a:r>
                  <a:rPr lang="en-US" dirty="0" smtClean="0"/>
                  <a:t>,</a:t>
                </a:r>
              </a:p>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𝑉</m:t>
                          </m:r>
                        </m:e>
                        <m:sub>
                          <m:r>
                            <a:rPr lang="en-US" b="0" i="1" smtClean="0">
                              <a:latin typeface="Cambria Math"/>
                            </a:rPr>
                            <m:t>2</m:t>
                          </m:r>
                        </m:sub>
                      </m:sSub>
                      <m:d>
                        <m:dPr>
                          <m:ctrlPr>
                            <a:rPr lang="en-US" b="0" i="1" smtClean="0">
                              <a:latin typeface="Cambria Math"/>
                            </a:rPr>
                          </m:ctrlPr>
                        </m:dPr>
                        <m:e>
                          <m:r>
                            <a:rPr lang="en-US" b="0" i="1" smtClean="0">
                              <a:latin typeface="Cambria Math"/>
                            </a:rPr>
                            <m:t>𝑠</m:t>
                          </m:r>
                        </m:e>
                      </m:d>
                      <m:r>
                        <a:rPr lang="en-US" b="0" i="1" smtClean="0">
                          <a:latin typeface="Cambria Math"/>
                        </a:rPr>
                        <m:t>=</m:t>
                      </m:r>
                      <m:r>
                        <a:rPr lang="en-US" b="0" i="1" smtClean="0">
                          <a:latin typeface="Cambria Math"/>
                        </a:rPr>
                        <m:t>𝐺</m:t>
                      </m:r>
                      <m:sSub>
                        <m:sSubPr>
                          <m:ctrlPr>
                            <a:rPr lang="en-US" b="0" i="1" smtClean="0">
                              <a:latin typeface="Cambria Math"/>
                            </a:rPr>
                          </m:ctrlPr>
                        </m:sSubPr>
                        <m:e>
                          <m:r>
                            <a:rPr lang="en-US" b="0" i="1" smtClean="0">
                              <a:latin typeface="Cambria Math"/>
                            </a:rPr>
                            <m:t>𝑉</m:t>
                          </m:r>
                        </m:e>
                        <m:sub>
                          <m:r>
                            <a:rPr lang="en-US" b="0" i="1" smtClean="0">
                              <a:latin typeface="Cambria Math"/>
                            </a:rPr>
                            <m:t>1</m:t>
                          </m:r>
                        </m:sub>
                      </m:sSub>
                      <m:d>
                        <m:dPr>
                          <m:ctrlPr>
                            <a:rPr lang="en-US" b="0" i="1" smtClean="0">
                              <a:latin typeface="Cambria Math"/>
                            </a:rPr>
                          </m:ctrlPr>
                        </m:dPr>
                        <m:e>
                          <m:r>
                            <a:rPr lang="en-US" b="0" i="1" smtClean="0">
                              <a:latin typeface="Cambria Math"/>
                            </a:rPr>
                            <m:t>𝑠</m:t>
                          </m:r>
                        </m:e>
                      </m:d>
                    </m:oMath>
                  </m:oMathPara>
                </a14:m>
                <a:endParaRPr lang="en-US" b="0" dirty="0" smtClean="0"/>
              </a:p>
              <a:p>
                <a:endParaRPr lang="en-US" b="0" dirty="0" smtClean="0"/>
              </a:p>
              <a:p>
                <a:r>
                  <a:rPr lang="en-US" dirty="0" smtClean="0"/>
                  <a:t>Thus the overall transfer function is</a:t>
                </a:r>
              </a:p>
              <a:p>
                <a:endParaRPr lang="en-US" dirty="0" smtClean="0"/>
              </a:p>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a:rPr>
                                <m:t>𝑉</m:t>
                              </m:r>
                            </m:e>
                            <m:sub>
                              <m:r>
                                <a:rPr lang="en-US" b="0" i="1" smtClean="0">
                                  <a:latin typeface="Cambria Math"/>
                                </a:rPr>
                                <m:t>𝑜</m:t>
                              </m:r>
                            </m:sub>
                          </m:sSub>
                          <m:r>
                            <a:rPr lang="en-US" b="0" i="1" smtClean="0">
                              <a:latin typeface="Cambria Math"/>
                            </a:rPr>
                            <m:t>(</m:t>
                          </m:r>
                          <m:r>
                            <a:rPr lang="en-US" b="0" i="1" smtClean="0">
                              <a:latin typeface="Cambria Math"/>
                            </a:rPr>
                            <m:t>𝑠</m:t>
                          </m:r>
                          <m:r>
                            <a:rPr lang="en-US" b="0" i="1" smtClean="0">
                              <a:latin typeface="Cambria Math"/>
                            </a:rPr>
                            <m:t>)</m:t>
                          </m:r>
                        </m:num>
                        <m:den>
                          <m:sSub>
                            <m:sSubPr>
                              <m:ctrlPr>
                                <a:rPr lang="en-US" i="1" smtClean="0">
                                  <a:latin typeface="Cambria Math"/>
                                </a:rPr>
                              </m:ctrlPr>
                            </m:sSubPr>
                            <m:e>
                              <m:r>
                                <a:rPr lang="en-US" b="0" i="1" smtClean="0">
                                  <a:latin typeface="Cambria Math"/>
                                </a:rPr>
                                <m:t>𝑉</m:t>
                              </m:r>
                            </m:e>
                            <m:sub>
                              <m:r>
                                <a:rPr lang="en-US" b="0" i="1" smtClean="0">
                                  <a:latin typeface="Cambria Math"/>
                                </a:rPr>
                                <m:t>𝑠</m:t>
                              </m:r>
                            </m:sub>
                          </m:sSub>
                          <m:r>
                            <a:rPr lang="en-US" b="0" i="1" smtClean="0">
                              <a:latin typeface="Cambria Math"/>
                            </a:rPr>
                            <m:t>(</m:t>
                          </m:r>
                          <m:r>
                            <a:rPr lang="en-US" b="0" i="1" smtClean="0">
                              <a:latin typeface="Cambria Math"/>
                            </a:rPr>
                            <m:t>𝑠</m:t>
                          </m:r>
                          <m:r>
                            <a:rPr lang="en-US" b="0" i="1" smtClean="0">
                              <a:latin typeface="Cambria Math"/>
                            </a:rPr>
                            <m:t>)</m:t>
                          </m:r>
                        </m:den>
                      </m:f>
                      <m:r>
                        <a:rPr lang="en-US" b="0" i="1" smtClean="0">
                          <a:latin typeface="Cambria Math"/>
                        </a:rPr>
                        <m:t>= </m:t>
                      </m:r>
                      <m:f>
                        <m:fPr>
                          <m:ctrlPr>
                            <a:rPr lang="en-US" b="0" i="1" smtClean="0">
                              <a:latin typeface="Cambria Math"/>
                            </a:rPr>
                          </m:ctrlPr>
                        </m:fPr>
                        <m:num>
                          <m:sSub>
                            <m:sSubPr>
                              <m:ctrlPr>
                                <a:rPr lang="en-US" b="0" i="1" smtClean="0">
                                  <a:latin typeface="Cambria Math"/>
                                </a:rPr>
                              </m:ctrlPr>
                            </m:sSubPr>
                            <m:e>
                              <m:r>
                                <a:rPr lang="en-US" b="0" i="1" smtClean="0">
                                  <a:latin typeface="Cambria Math"/>
                                </a:rPr>
                                <m:t>𝑉</m:t>
                              </m:r>
                            </m:e>
                            <m:sub>
                              <m:r>
                                <a:rPr lang="en-US" b="0" i="1" smtClean="0">
                                  <a:latin typeface="Cambria Math"/>
                                </a:rPr>
                                <m:t>𝑜</m:t>
                              </m:r>
                            </m:sub>
                          </m:sSub>
                          <m:r>
                            <a:rPr lang="en-US" b="0" i="1" smtClean="0">
                              <a:latin typeface="Cambria Math"/>
                            </a:rPr>
                            <m:t>(</m:t>
                          </m:r>
                          <m:r>
                            <a:rPr lang="en-US" b="0" i="1" smtClean="0">
                              <a:latin typeface="Cambria Math"/>
                            </a:rPr>
                            <m:t>𝑠</m:t>
                          </m:r>
                          <m:r>
                            <a:rPr lang="en-US" b="0" i="1" smtClean="0">
                              <a:latin typeface="Cambria Math"/>
                            </a:rPr>
                            <m:t>)</m:t>
                          </m:r>
                        </m:num>
                        <m:den>
                          <m:sSub>
                            <m:sSubPr>
                              <m:ctrlPr>
                                <a:rPr lang="en-US" b="0" i="1" smtClean="0">
                                  <a:latin typeface="Cambria Math"/>
                                </a:rPr>
                              </m:ctrlPr>
                            </m:sSubPr>
                            <m:e>
                              <m:r>
                                <a:rPr lang="en-US" b="0" i="1" smtClean="0">
                                  <a:latin typeface="Cambria Math"/>
                                </a:rPr>
                                <m:t>𝑉</m:t>
                              </m:r>
                            </m:e>
                            <m:sub>
                              <m:r>
                                <a:rPr lang="en-US" b="0" i="1" smtClean="0">
                                  <a:latin typeface="Cambria Math"/>
                                </a:rPr>
                                <m:t>2</m:t>
                              </m:r>
                            </m:sub>
                          </m:sSub>
                          <m:r>
                            <a:rPr lang="en-US" b="0" i="1" smtClean="0">
                              <a:latin typeface="Cambria Math"/>
                            </a:rPr>
                            <m:t>(</m:t>
                          </m:r>
                          <m:r>
                            <a:rPr lang="en-US" b="0" i="1" smtClean="0">
                              <a:latin typeface="Cambria Math"/>
                            </a:rPr>
                            <m:t>𝑠</m:t>
                          </m:r>
                          <m:r>
                            <a:rPr lang="en-US" b="0" i="1" smtClean="0">
                              <a:latin typeface="Cambria Math"/>
                            </a:rPr>
                            <m:t>)</m:t>
                          </m:r>
                        </m:den>
                      </m:f>
                      <m:f>
                        <m:fPr>
                          <m:ctrlPr>
                            <a:rPr lang="en-US" b="0" i="1" smtClean="0">
                              <a:latin typeface="Cambria Math"/>
                            </a:rPr>
                          </m:ctrlPr>
                        </m:fPr>
                        <m:num>
                          <m:sSub>
                            <m:sSubPr>
                              <m:ctrlPr>
                                <a:rPr lang="en-US" b="0" i="1" smtClean="0">
                                  <a:latin typeface="Cambria Math"/>
                                </a:rPr>
                              </m:ctrlPr>
                            </m:sSubPr>
                            <m:e>
                              <m:r>
                                <a:rPr lang="en-US" b="0" i="1" smtClean="0">
                                  <a:latin typeface="Cambria Math"/>
                                </a:rPr>
                                <m:t>𝑉</m:t>
                              </m:r>
                            </m:e>
                            <m:sub>
                              <m:r>
                                <a:rPr lang="en-US" b="0" i="1" smtClean="0">
                                  <a:latin typeface="Cambria Math"/>
                                </a:rPr>
                                <m:t>2</m:t>
                              </m:r>
                            </m:sub>
                          </m:sSub>
                          <m:r>
                            <a:rPr lang="en-US" b="0" i="1" smtClean="0">
                              <a:latin typeface="Cambria Math"/>
                            </a:rPr>
                            <m:t>(</m:t>
                          </m:r>
                          <m:r>
                            <a:rPr lang="en-US" b="0" i="1" smtClean="0">
                              <a:latin typeface="Cambria Math"/>
                            </a:rPr>
                            <m:t>𝑠</m:t>
                          </m:r>
                          <m:r>
                            <a:rPr lang="en-US" b="0" i="1" smtClean="0">
                              <a:latin typeface="Cambria Math"/>
                            </a:rPr>
                            <m:t>)</m:t>
                          </m:r>
                        </m:num>
                        <m:den>
                          <m:sSub>
                            <m:sSubPr>
                              <m:ctrlPr>
                                <a:rPr lang="en-US" b="0" i="1" smtClean="0">
                                  <a:latin typeface="Cambria Math"/>
                                </a:rPr>
                              </m:ctrlPr>
                            </m:sSubPr>
                            <m:e>
                              <m:r>
                                <a:rPr lang="en-US" b="0" i="1" smtClean="0">
                                  <a:latin typeface="Cambria Math"/>
                                </a:rPr>
                                <m:t>𝑉</m:t>
                              </m:r>
                            </m:e>
                            <m:sub>
                              <m:r>
                                <a:rPr lang="en-US" b="0" i="1" smtClean="0">
                                  <a:latin typeface="Cambria Math"/>
                                </a:rPr>
                                <m:t>1</m:t>
                              </m:r>
                            </m:sub>
                          </m:sSub>
                          <m:r>
                            <a:rPr lang="en-US" b="0" i="1" smtClean="0">
                              <a:latin typeface="Cambria Math"/>
                            </a:rPr>
                            <m:t>(</m:t>
                          </m:r>
                          <m:r>
                            <a:rPr lang="en-US" b="0" i="1" smtClean="0">
                              <a:latin typeface="Cambria Math"/>
                            </a:rPr>
                            <m:t>𝑠</m:t>
                          </m:r>
                          <m:r>
                            <a:rPr lang="en-US" b="0" i="1" smtClean="0">
                              <a:latin typeface="Cambria Math"/>
                            </a:rPr>
                            <m:t>)</m:t>
                          </m:r>
                        </m:den>
                      </m:f>
                      <m:f>
                        <m:fPr>
                          <m:ctrlPr>
                            <a:rPr lang="en-US" b="0" i="1" smtClean="0">
                              <a:latin typeface="Cambria Math"/>
                            </a:rPr>
                          </m:ctrlPr>
                        </m:fPr>
                        <m:num>
                          <m:sSub>
                            <m:sSubPr>
                              <m:ctrlPr>
                                <a:rPr lang="en-US" b="0" i="1" smtClean="0">
                                  <a:latin typeface="Cambria Math"/>
                                </a:rPr>
                              </m:ctrlPr>
                            </m:sSubPr>
                            <m:e>
                              <m:r>
                                <a:rPr lang="en-US" b="0" i="1" smtClean="0">
                                  <a:latin typeface="Cambria Math"/>
                                </a:rPr>
                                <m:t>𝑉</m:t>
                              </m:r>
                            </m:e>
                            <m:sub>
                              <m:r>
                                <a:rPr lang="en-US" b="0" i="1" smtClean="0">
                                  <a:latin typeface="Cambria Math"/>
                                </a:rPr>
                                <m:t>1</m:t>
                              </m:r>
                            </m:sub>
                          </m:sSub>
                          <m:r>
                            <a:rPr lang="en-US" b="0" i="1" smtClean="0">
                              <a:latin typeface="Cambria Math"/>
                            </a:rPr>
                            <m:t>(</m:t>
                          </m:r>
                          <m:r>
                            <a:rPr lang="en-US" b="0" i="1" smtClean="0">
                              <a:latin typeface="Cambria Math"/>
                            </a:rPr>
                            <m:t>𝑠</m:t>
                          </m:r>
                          <m:r>
                            <a:rPr lang="en-US" b="0" i="1" smtClean="0">
                              <a:latin typeface="Cambria Math"/>
                            </a:rPr>
                            <m:t>)</m:t>
                          </m:r>
                        </m:num>
                        <m:den>
                          <m:sSub>
                            <m:sSubPr>
                              <m:ctrlPr>
                                <a:rPr lang="en-US" b="0" i="1" smtClean="0">
                                  <a:latin typeface="Cambria Math"/>
                                </a:rPr>
                              </m:ctrlPr>
                            </m:sSubPr>
                            <m:e>
                              <m:r>
                                <a:rPr lang="en-US" b="0" i="1" smtClean="0">
                                  <a:latin typeface="Cambria Math"/>
                                </a:rPr>
                                <m:t>𝑉</m:t>
                              </m:r>
                            </m:e>
                            <m:sub>
                              <m:r>
                                <a:rPr lang="en-US" b="0" i="1" smtClean="0">
                                  <a:latin typeface="Cambria Math"/>
                                </a:rPr>
                                <m:t>𝑠</m:t>
                              </m:r>
                            </m:sub>
                          </m:sSub>
                          <m:r>
                            <a:rPr lang="en-US" b="0" i="1" smtClean="0">
                              <a:latin typeface="Cambria Math"/>
                            </a:rPr>
                            <m:t>(</m:t>
                          </m:r>
                          <m:r>
                            <a:rPr lang="en-US" b="0" i="1" smtClean="0">
                              <a:latin typeface="Cambria Math"/>
                            </a:rPr>
                            <m:t>𝑠</m:t>
                          </m:r>
                          <m:r>
                            <a:rPr lang="en-US" b="0" i="1" smtClean="0">
                              <a:latin typeface="Cambria Math"/>
                            </a:rPr>
                            <m:t>)</m:t>
                          </m:r>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𝑅𝐶𝑠</m:t>
                          </m:r>
                          <m:r>
                            <a:rPr lang="en-US" b="0" i="1" smtClean="0">
                              <a:latin typeface="Cambria Math"/>
                            </a:rPr>
                            <m:t>+1</m:t>
                          </m:r>
                        </m:den>
                      </m:f>
                      <m:r>
                        <a:rPr lang="en-US" b="0" i="1" smtClean="0">
                          <a:latin typeface="Cambria Math"/>
                        </a:rPr>
                        <m:t>𝐺</m:t>
                      </m:r>
                      <m:f>
                        <m:fPr>
                          <m:ctrlPr>
                            <a:rPr lang="en-US" b="0" i="1" smtClean="0">
                              <a:latin typeface="Cambria Math"/>
                            </a:rPr>
                          </m:ctrlPr>
                        </m:fPr>
                        <m:num>
                          <m:r>
                            <a:rPr lang="en-US" b="0" i="1" smtClean="0">
                              <a:latin typeface="Cambria Math"/>
                            </a:rPr>
                            <m:t>1</m:t>
                          </m:r>
                        </m:num>
                        <m:den>
                          <m:r>
                            <a:rPr lang="en-US" b="0" i="1" smtClean="0">
                              <a:latin typeface="Cambria Math"/>
                            </a:rPr>
                            <m:t>𝑅𝐶𝑠</m:t>
                          </m:r>
                          <m:r>
                            <a:rPr lang="en-US" b="0" i="1" smtClean="0">
                              <a:latin typeface="Cambria Math"/>
                            </a:rPr>
                            <m:t>+1</m:t>
                          </m:r>
                        </m:den>
                      </m:f>
                      <m:r>
                        <a:rPr lang="en-US" b="0" i="1" smtClean="0">
                          <a:latin typeface="Cambria Math"/>
                        </a:rPr>
                        <m:t>=</m:t>
                      </m:r>
                      <m:f>
                        <m:fPr>
                          <m:ctrlPr>
                            <a:rPr lang="en-US" b="0" i="1" smtClean="0">
                              <a:latin typeface="Cambria Math"/>
                            </a:rPr>
                          </m:ctrlPr>
                        </m:fPr>
                        <m:num>
                          <m:r>
                            <a:rPr lang="en-US" b="0" i="1" smtClean="0">
                              <a:latin typeface="Cambria Math"/>
                            </a:rPr>
                            <m:t>𝐺</m:t>
                          </m:r>
                        </m:num>
                        <m:den>
                          <m:sSup>
                            <m:sSupPr>
                              <m:ctrlPr>
                                <a:rPr lang="en-US" b="0" i="1" smtClean="0">
                                  <a:latin typeface="Cambria Math"/>
                                </a:rPr>
                              </m:ctrlPr>
                            </m:sSupPr>
                            <m:e>
                              <m:r>
                                <a:rPr lang="en-US" b="0" i="1" smtClean="0">
                                  <a:latin typeface="Cambria Math"/>
                                </a:rPr>
                                <m:t>𝑅</m:t>
                              </m:r>
                            </m:e>
                            <m:sup>
                              <m:r>
                                <a:rPr lang="en-US" b="0" i="1" smtClean="0">
                                  <a:latin typeface="Cambria Math"/>
                                </a:rPr>
                                <m:t>2</m:t>
                              </m:r>
                            </m:sup>
                          </m:sSup>
                          <m:sSup>
                            <m:sSupPr>
                              <m:ctrlPr>
                                <a:rPr lang="en-US" b="0" i="1" smtClean="0">
                                  <a:latin typeface="Cambria Math"/>
                                </a:rPr>
                              </m:ctrlPr>
                            </m:sSupPr>
                            <m:e>
                              <m:r>
                                <a:rPr lang="en-US" b="0" i="1" smtClean="0">
                                  <a:latin typeface="Cambria Math"/>
                                </a:rPr>
                                <m:t>𝐶</m:t>
                              </m:r>
                            </m:e>
                            <m:sup>
                              <m:r>
                                <a:rPr lang="en-US" b="0" i="1" smtClean="0">
                                  <a:latin typeface="Cambria Math"/>
                                </a:rPr>
                                <m:t>2</m:t>
                              </m:r>
                            </m:sup>
                          </m:sSup>
                          <m:sSup>
                            <m:sSupPr>
                              <m:ctrlPr>
                                <a:rPr lang="en-US" b="0" i="1" smtClean="0">
                                  <a:latin typeface="Cambria Math"/>
                                </a:rPr>
                              </m:ctrlPr>
                            </m:sSupPr>
                            <m:e>
                              <m:r>
                                <a:rPr lang="en-US" b="0" i="1" smtClean="0">
                                  <a:latin typeface="Cambria Math"/>
                                </a:rPr>
                                <m:t>𝑠</m:t>
                              </m:r>
                            </m:e>
                            <m:sup>
                              <m:r>
                                <a:rPr lang="en-US" b="0" i="1" smtClean="0">
                                  <a:latin typeface="Cambria Math"/>
                                </a:rPr>
                                <m:t>2</m:t>
                              </m:r>
                            </m:sup>
                          </m:sSup>
                          <m:r>
                            <a:rPr lang="en-US" b="0" i="1" smtClean="0">
                              <a:latin typeface="Cambria Math"/>
                            </a:rPr>
                            <m:t>+2</m:t>
                          </m:r>
                          <m:r>
                            <a:rPr lang="en-US" b="0" i="1" smtClean="0">
                              <a:latin typeface="Cambria Math"/>
                            </a:rPr>
                            <m:t>𝑅𝐶𝑠</m:t>
                          </m:r>
                          <m:r>
                            <a:rPr lang="en-US" b="0" i="1" smtClean="0">
                              <a:latin typeface="Cambria Math"/>
                            </a:rPr>
                            <m:t>+1</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533400" y="228600"/>
                <a:ext cx="7772400" cy="3761607"/>
              </a:xfrm>
              <a:prstGeom prst="rect">
                <a:avLst/>
              </a:prstGeom>
              <a:blipFill rotWithShape="1">
                <a:blip r:embed="rId2" cstate="print"/>
                <a:stretch>
                  <a:fillRect l="-706" t="-810"/>
                </a:stretch>
              </a:blipFill>
            </p:spPr>
            <p:txBody>
              <a:bodyPr/>
              <a:lstStyle/>
              <a:p>
                <a:r>
                  <a:rPr lang="en-US">
                    <a:noFill/>
                  </a:rPr>
                  <a:t> </a:t>
                </a:r>
              </a:p>
            </p:txBody>
          </p:sp>
        </mc:Fallback>
      </mc:AlternateContent>
      <p:sp>
        <p:nvSpPr>
          <p:cNvPr id="4" name="Rectangle 3"/>
          <p:cNvSpPr/>
          <p:nvPr/>
        </p:nvSpPr>
        <p:spPr>
          <a:xfrm>
            <a:off x="533400" y="4105870"/>
            <a:ext cx="7924800" cy="923330"/>
          </a:xfrm>
          <a:prstGeom prst="rect">
            <a:avLst/>
          </a:prstGeom>
        </p:spPr>
        <p:txBody>
          <a:bodyPr wrap="square">
            <a:spAutoFit/>
          </a:bodyPr>
          <a:lstStyle/>
          <a:p>
            <a:r>
              <a:rPr lang="en-US" dirty="0"/>
              <a:t>This procedure is described graphically by the block diagram shown in </a:t>
            </a:r>
            <a:r>
              <a:rPr lang="en-US" dirty="0" smtClean="0"/>
              <a:t>part (a) of the figure below. </a:t>
            </a:r>
            <a:r>
              <a:rPr lang="en-US" dirty="0"/>
              <a:t>The </a:t>
            </a:r>
            <a:r>
              <a:rPr lang="en-US" dirty="0" smtClean="0"/>
              <a:t>three blocks </a:t>
            </a:r>
            <a:r>
              <a:rPr lang="en-US" dirty="0"/>
              <a:t>can be combined into one block as shown in part (b) of the figure</a:t>
            </a:r>
            <a:r>
              <a:rPr lang="en-US" dirty="0" smtClean="0"/>
              <a:t>.</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688" y="5017984"/>
            <a:ext cx="683895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8BF6266-59E1-4252-AA02-883489F18DE5}" type="slidenum">
              <a:rPr lang="en-US" smtClean="0"/>
              <a:pPr/>
              <a:t>8</a:t>
            </a:fld>
            <a:endParaRPr lang="en-US"/>
          </a:p>
        </p:txBody>
      </p:sp>
    </p:spTree>
    <p:extLst>
      <p:ext uri="{BB962C8B-B14F-4D97-AF65-F5344CB8AC3E}">
        <p14:creationId xmlns:p14="http://schemas.microsoft.com/office/powerpoint/2010/main" val="4012721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369332"/>
          </a:xfrm>
          <a:prstGeom prst="rect">
            <a:avLst/>
          </a:prstGeom>
          <a:noFill/>
        </p:spPr>
        <p:txBody>
          <a:bodyPr wrap="square" rtlCol="0">
            <a:spAutoFit/>
          </a:bodyPr>
          <a:lstStyle/>
          <a:p>
            <a:r>
              <a:rPr lang="en-US" dirty="0" smtClean="0"/>
              <a:t>So what about the model of the circuit having two loops, shown below?</a:t>
            </a: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914400"/>
            <a:ext cx="40386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4" name="TextBox 3"/>
              <p:cNvSpPr txBox="1"/>
              <p:nvPr/>
            </p:nvSpPr>
            <p:spPr>
              <a:xfrm>
                <a:off x="457200" y="3505200"/>
                <a:ext cx="8229600" cy="1975156"/>
              </a:xfrm>
              <a:prstGeom prst="rect">
                <a:avLst/>
              </a:prstGeom>
              <a:noFill/>
            </p:spPr>
            <p:txBody>
              <a:bodyPr wrap="square" rtlCol="0">
                <a:spAutoFit/>
              </a:bodyPr>
              <a:lstStyle/>
              <a:p>
                <a:r>
                  <a:rPr lang="en-US" dirty="0" smtClean="0"/>
                  <a:t>The model equations for this circuit were derived from basic physical principles in Example </a:t>
                </a:r>
                <a:r>
                  <a:rPr lang="en-US" dirty="0" smtClean="0"/>
                  <a:t>6.3.2 </a:t>
                </a:r>
                <a:r>
                  <a:rPr lang="en-US" dirty="0" smtClean="0"/>
                  <a:t>in S</a:t>
                </a:r>
                <a:r>
                  <a:rPr lang="en-US" i="1" dirty="0" smtClean="0"/>
                  <a:t>ystem Dynamics</a:t>
                </a:r>
                <a:r>
                  <a:rPr lang="en-US" dirty="0" smtClean="0"/>
                  <a:t>, </a:t>
                </a:r>
                <a:r>
                  <a:rPr lang="en-US" dirty="0" smtClean="0"/>
                  <a:t>3/e</a:t>
                </a:r>
                <a:r>
                  <a:rPr lang="en-US" dirty="0" smtClean="0"/>
                  <a:t>. They are</a:t>
                </a:r>
              </a:p>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𝑑</m:t>
                          </m:r>
                          <m:sSub>
                            <m:sSubPr>
                              <m:ctrlPr>
                                <a:rPr lang="en-US" b="0" i="1" smtClean="0">
                                  <a:latin typeface="Cambria Math"/>
                                </a:rPr>
                              </m:ctrlPr>
                            </m:sSubPr>
                            <m:e>
                              <m:r>
                                <a:rPr lang="en-US" b="0" i="1" smtClean="0">
                                  <a:latin typeface="Cambria Math"/>
                                </a:rPr>
                                <m:t>𝑣</m:t>
                              </m:r>
                            </m:e>
                            <m:sub>
                              <m:r>
                                <a:rPr lang="en-US" b="0" i="1" smtClean="0">
                                  <a:latin typeface="Cambria Math"/>
                                </a:rPr>
                                <m:t>1</m:t>
                              </m:r>
                            </m:sub>
                          </m:sSub>
                        </m:num>
                        <m:den>
                          <m:r>
                            <a:rPr lang="en-US" b="0" i="1" smtClean="0">
                              <a:latin typeface="Cambria Math"/>
                            </a:rPr>
                            <m:t>𝑑𝑡</m:t>
                          </m:r>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𝑅𝐶</m:t>
                          </m:r>
                        </m:den>
                      </m:f>
                      <m:d>
                        <m:dPr>
                          <m:ctrlPr>
                            <a:rPr lang="en-US" b="0" i="1" smtClean="0">
                              <a:latin typeface="Cambria Math"/>
                            </a:rPr>
                          </m:ctrlPr>
                        </m:dPr>
                        <m:e>
                          <m:sSub>
                            <m:sSubPr>
                              <m:ctrlPr>
                                <a:rPr lang="en-US" b="0" i="1" smtClean="0">
                                  <a:latin typeface="Cambria Math"/>
                                </a:rPr>
                              </m:ctrlPr>
                            </m:sSubPr>
                            <m:e>
                              <m:r>
                                <a:rPr lang="en-US" b="0" i="1" smtClean="0">
                                  <a:latin typeface="Cambria Math"/>
                                </a:rPr>
                                <m:t>𝑣</m:t>
                              </m:r>
                            </m:e>
                            <m:sub>
                              <m:r>
                                <a:rPr lang="en-US" b="0" i="1" smtClean="0">
                                  <a:latin typeface="Cambria Math"/>
                                </a:rPr>
                                <m:t>𝑠</m:t>
                              </m:r>
                            </m:sub>
                          </m:sSub>
                          <m:r>
                            <a:rPr lang="en-US" b="0" i="1" smtClean="0">
                              <a:latin typeface="Cambria Math"/>
                            </a:rPr>
                            <m:t>−2</m:t>
                          </m:r>
                          <m:sSub>
                            <m:sSubPr>
                              <m:ctrlPr>
                                <a:rPr lang="en-US" b="0" i="1" smtClean="0">
                                  <a:latin typeface="Cambria Math"/>
                                </a:rPr>
                              </m:ctrlPr>
                            </m:sSubPr>
                            <m:e>
                              <m:r>
                                <a:rPr lang="en-US" b="0" i="1" smtClean="0">
                                  <a:latin typeface="Cambria Math"/>
                                </a:rPr>
                                <m:t>𝑣</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𝑜</m:t>
                              </m:r>
                            </m:sub>
                          </m:sSub>
                        </m:e>
                      </m:d>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𝑑</m:t>
                          </m:r>
                          <m:sSub>
                            <m:sSubPr>
                              <m:ctrlPr>
                                <a:rPr lang="en-US" b="0" i="1" smtClean="0">
                                  <a:latin typeface="Cambria Math"/>
                                </a:rPr>
                              </m:ctrlPr>
                            </m:sSubPr>
                            <m:e>
                              <m:r>
                                <a:rPr lang="en-US" b="0" i="1" smtClean="0">
                                  <a:latin typeface="Cambria Math"/>
                                </a:rPr>
                                <m:t>𝑣</m:t>
                              </m:r>
                            </m:e>
                            <m:sub>
                              <m:r>
                                <a:rPr lang="en-US" b="0" i="1" smtClean="0">
                                  <a:latin typeface="Cambria Math"/>
                                </a:rPr>
                                <m:t>𝑜</m:t>
                              </m:r>
                            </m:sub>
                          </m:sSub>
                        </m:num>
                        <m:den>
                          <m:r>
                            <a:rPr lang="en-US" b="0" i="1" smtClean="0">
                              <a:latin typeface="Cambria Math"/>
                            </a:rPr>
                            <m:t>𝑑𝑡</m:t>
                          </m:r>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𝑅𝐶</m:t>
                          </m:r>
                        </m:den>
                      </m:f>
                      <m:d>
                        <m:dPr>
                          <m:ctrlPr>
                            <a:rPr lang="en-US" b="0" i="1" smtClean="0">
                              <a:latin typeface="Cambria Math"/>
                            </a:rPr>
                          </m:ctrlPr>
                        </m:dPr>
                        <m:e>
                          <m:sSub>
                            <m:sSubPr>
                              <m:ctrlPr>
                                <a:rPr lang="en-US" b="0" i="1" smtClean="0">
                                  <a:latin typeface="Cambria Math"/>
                                </a:rPr>
                              </m:ctrlPr>
                            </m:sSubPr>
                            <m:e>
                              <m:r>
                                <a:rPr lang="en-US" b="0" i="1" smtClean="0">
                                  <a:latin typeface="Cambria Math"/>
                                </a:rPr>
                                <m:t>𝑣</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𝑣</m:t>
                              </m:r>
                            </m:e>
                            <m:sub>
                              <m:r>
                                <a:rPr lang="en-US" b="0" i="1" smtClean="0">
                                  <a:latin typeface="Cambria Math"/>
                                </a:rPr>
                                <m:t>𝑜</m:t>
                              </m:r>
                            </m:sub>
                          </m:sSub>
                        </m:e>
                      </m:d>
                    </m:oMath>
                  </m:oMathPara>
                </a14:m>
                <a:endParaRPr lang="en-US" dirty="0" smtClean="0"/>
              </a:p>
            </p:txBody>
          </p:sp>
        </mc:Choice>
        <mc:Fallback>
          <p:sp>
            <p:nvSpPr>
              <p:cNvPr id="4" name="TextBox 3"/>
              <p:cNvSpPr txBox="1">
                <a:spLocks noRot="1" noChangeAspect="1" noMove="1" noResize="1" noEditPoints="1" noAdjustHandles="1" noChangeArrowheads="1" noChangeShapeType="1" noTextEdit="1"/>
              </p:cNvSpPr>
              <p:nvPr/>
            </p:nvSpPr>
            <p:spPr>
              <a:xfrm>
                <a:off x="457200" y="3505200"/>
                <a:ext cx="8229600" cy="1975156"/>
              </a:xfrm>
              <a:prstGeom prst="rect">
                <a:avLst/>
              </a:prstGeom>
              <a:blipFill rotWithShape="1">
                <a:blip r:embed="rId3"/>
                <a:stretch>
                  <a:fillRect l="-593" t="-154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8BF6266-59E1-4252-AA02-883489F18DE5}" type="slidenum">
              <a:rPr lang="en-US" smtClean="0"/>
              <a:pPr/>
              <a:t>9</a:t>
            </a:fld>
            <a:endParaRPr lang="en-US"/>
          </a:p>
        </p:txBody>
      </p:sp>
    </p:spTree>
    <p:extLst>
      <p:ext uri="{BB962C8B-B14F-4D97-AF65-F5344CB8AC3E}">
        <p14:creationId xmlns:p14="http://schemas.microsoft.com/office/powerpoint/2010/main" val="2769517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905EADA7F7504D9A4532AA8814E304" ma:contentTypeVersion="4" ma:contentTypeDescription="Create a new document." ma:contentTypeScope="" ma:versionID="1aa5e4c53e002dbcfe296eae85de6a59">
  <xsd:schema xmlns:xsd="http://www.w3.org/2001/XMLSchema" xmlns:p="http://schemas.microsoft.com/office/2006/metadata/properties" xmlns:ns2="8dcb48d5-aea2-47e3-a8a5-8b1e90602420" targetNamespace="http://schemas.microsoft.com/office/2006/metadata/properties" ma:root="true" ma:fieldsID="530cd20bdf093e469be06f9fd6c294fe" ns2:_="">
    <xsd:import namespace="8dcb48d5-aea2-47e3-a8a5-8b1e90602420"/>
    <xsd:element name="properties">
      <xsd:complexType>
        <xsd:sequence>
          <xsd:element name="documentManagement">
            <xsd:complexType>
              <xsd:all>
                <xsd:element ref="ns2:Project_x0020_Status"/>
                <xsd:element ref="ns2:Complete_x0020_Date" minOccurs="0"/>
              </xsd:all>
            </xsd:complexType>
          </xsd:element>
        </xsd:sequence>
      </xsd:complexType>
    </xsd:element>
  </xsd:schema>
  <xsd:schema xmlns:xsd="http://www.w3.org/2001/XMLSchema" xmlns:dms="http://schemas.microsoft.com/office/2006/documentManagement/types" targetNamespace="8dcb48d5-aea2-47e3-a8a5-8b1e90602420" elementFormDefault="qualified">
    <xsd:import namespace="http://schemas.microsoft.com/office/2006/documentManagement/types"/>
    <xsd:element name="Project_x0020_Status" ma:index="1" ma:displayName="Project Status" ma:default="In Progress" ma:format="Dropdown" ma:internalName="Project_x0020_Status">
      <xsd:simpleType>
        <xsd:union memberTypes="dms:Text">
          <xsd:simpleType>
            <xsd:restriction base="dms:Choice">
              <xsd:enumeration value="In Progress"/>
              <xsd:enumeration value="Complete"/>
              <xsd:enumeration value="Inactive"/>
            </xsd:restriction>
          </xsd:simpleType>
        </xsd:union>
      </xsd:simpleType>
    </xsd:element>
    <xsd:element name="Complete_x0020_Date" ma:index="9" nillable="true" ma:displayName="Complete Date" ma:default="Q3 '10" ma:format="Dropdown" ma:internalName="Complete_x0020_Date">
      <xsd:simpleType>
        <xsd:restriction base="dms:Choice">
          <xsd:enumeration value="Q3 '10"/>
          <xsd:enumeration value="Q4 '10"/>
          <xsd:enumeration value="Q1 '11"/>
          <xsd:enumeration value="Q2 '11"/>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mplete_x0020_Date xmlns="8dcb48d5-aea2-47e3-a8a5-8b1e90602420">Q3 '10</Complete_x0020_Date>
    <Project_x0020_Status xmlns="8dcb48d5-aea2-47e3-a8a5-8b1e90602420">In Progress</Project_x0020_Status>
  </documentManagement>
</p:properties>
</file>

<file path=customXml/itemProps1.xml><?xml version="1.0" encoding="utf-8"?>
<ds:datastoreItem xmlns:ds="http://schemas.openxmlformats.org/officeDocument/2006/customXml" ds:itemID="{F3333B43-70A0-41D3-88D9-12096B4CBEC1}">
  <ds:schemaRefs>
    <ds:schemaRef ds:uri="http://schemas.microsoft.com/sharepoint/v3/contenttype/forms"/>
  </ds:schemaRefs>
</ds:datastoreItem>
</file>

<file path=customXml/itemProps2.xml><?xml version="1.0" encoding="utf-8"?>
<ds:datastoreItem xmlns:ds="http://schemas.openxmlformats.org/officeDocument/2006/customXml" ds:itemID="{7913768D-DC82-460E-A6EE-4D700D0E5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b48d5-aea2-47e3-a8a5-8b1e90602420"/>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4855F8F-FFCC-46F2-87DB-ED1EAE57D094}">
  <ds:schemaRefs>
    <ds:schemaRef ds:uri="8dcb48d5-aea2-47e3-a8a5-8b1e90602420"/>
    <ds:schemaRef ds:uri="http://www.w3.org/XML/1998/namespace"/>
    <ds:schemaRef ds:uri="http://purl.org/dc/dcmitype/"/>
    <ds:schemaRef ds:uri="http://purl.org/dc/elements/1.1/"/>
    <ds:schemaRef ds:uri="http://schemas.microsoft.com/office/2006/documentManagement/types"/>
    <ds:schemaRef ds:uri="http://schemas.microsoft.com/office/2006/metadata/properties"/>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482</TotalTime>
  <Words>2993</Words>
  <Application>Microsoft Office PowerPoint</Application>
  <PresentationFormat>On-screen Show (4:3)</PresentationFormat>
  <Paragraphs>163</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Palm</dc:creator>
  <cp:lastModifiedBy>William Palm</cp:lastModifiedBy>
  <cp:revision>59</cp:revision>
  <dcterms:created xsi:type="dcterms:W3CDTF">2011-01-18T15:02:13Z</dcterms:created>
  <dcterms:modified xsi:type="dcterms:W3CDTF">2013-06-05T14:28:49Z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0x0101005D905EADA7F7504D9A4532AA8814E304</vt:lpwstr>
  </property>
</Properties>
</file>